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1"/>
  </p:handoutMasterIdLst>
  <p:sldIdLst>
    <p:sldId id="404" r:id="rId2"/>
    <p:sldId id="408" r:id="rId3"/>
    <p:sldId id="405" r:id="rId4"/>
    <p:sldId id="409" r:id="rId5"/>
    <p:sldId id="410" r:id="rId6"/>
    <p:sldId id="411" r:id="rId7"/>
    <p:sldId id="412" r:id="rId8"/>
    <p:sldId id="413" r:id="rId9"/>
    <p:sldId id="414" r:id="rId10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8"/>
    <p:restoredTop sz="94663"/>
  </p:normalViewPr>
  <p:slideViewPr>
    <p:cSldViewPr>
      <p:cViewPr varScale="1">
        <p:scale>
          <a:sx n="129" d="100"/>
          <a:sy n="129" d="100"/>
        </p:scale>
        <p:origin x="208" y="216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31BB1231-0844-AD11-0DE8-6BD5413B3E0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FDF6F3C1-5BE4-16B1-6941-04D9B53A3BB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C5680F04-2DCA-7F54-4892-367B266042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6870F53D-7DA6-94BB-B901-4BC415E3AED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1CE7EF17-023D-D243-98F3-8690F325C86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9C318-EF46-153E-65A6-0F82B0A286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4DC2BE-A356-769A-FD05-2DD1D981B6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39C3EF-D6B7-7E8F-0818-48D4521949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C51FE-8705-F241-9B69-12428EBE7AB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36900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3A4C67-A4EF-3E4D-5BEB-7BC70E5796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BD6E85-CC9A-85A5-C2ED-DBD61DAEC1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93754E-A6BD-3EB7-E35C-F7DA057ADA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74B7A-A4C3-6A4F-84A0-E1D875147A6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58726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442A11-841A-5D09-1C7A-EC110991DB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6E3795-15F0-23D0-A024-13C48AEA82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0B4D68-0AF6-A574-AEB4-211398C784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62891-E31E-3F4B-AFC9-B5D103BECC6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3486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A24FC2-DD70-4AC3-D5DB-BD752E9719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6C92B1-7052-BD07-9912-14959D5F44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ED3771-3084-F67B-5465-0E0C2EC14A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C66A3-0EEF-0A44-B1C1-03FC68E143C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52962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A55614-E1AA-0423-9AE7-BC0988989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1F79603-8EDD-6E4B-B0D7-EDC4A7076F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BF49CF-73A8-0EF3-BA52-B2ECCC2D4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01068-9887-7D48-B358-F1512AE17C8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1111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31B8FD2-315A-34F6-5999-55248C23D1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E2FB20B-2E2F-21D3-06EB-F16874CD6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2ACC74-4F1F-7FD1-B91C-F42C60051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27974-8995-AD45-B467-E818E0D0511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8759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AFFD9BE-C9C2-0FED-75AF-EC56CA6623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55D6157-8799-FBEA-3F55-9159024F0F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EDD307D-A343-A458-775E-CDA4A7863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4A6AA-49E2-2140-9E10-7534A2D48CB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81069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6FB28E-4973-4558-AB14-36D644804D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9CD375-3D06-3F9C-C3A2-D2B9E4D578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B92ACA-FC0F-60AB-3404-004711C6A5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ED281-1F92-ED48-A4BE-2A82F83F831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2976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27BDB-DFDF-4722-0C4F-FD77DDCF99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FE047C-39C3-8C85-5724-C053139A9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B3B17A-E5A6-774D-71BE-0F4CBFD745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BFE16-0B01-604C-8B41-6B234665DC0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0364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12B694-5A0E-B16C-DF6A-A0596224CB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BB877D-A2E6-981F-94F2-9B60A762DB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6C14FD-1E98-CE5B-8A38-A13F6F2643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A6EB9-68F6-E54F-B817-91EE071B8AC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6313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E48EBC-9BA8-07BC-E303-7F9BDBAF3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42442B-0BFD-A302-8576-29C933613D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6C1A22-299E-296B-E888-A435EBE3BE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EA9B3-EB8C-5E4C-91D2-DB78D087257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9725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8B07924-FC36-F207-61E7-F17C86B5A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80E5D0B-6F53-D043-81DD-6D9EFDED9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A7945D2-940C-1111-08C3-15760162F4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24B3DC5-BF8A-B2BD-525F-DC6B208F14B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37E4D74-9ABD-EA70-FB06-EC85CA8CDF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7A47475-4C0D-C947-965D-06111DD17DA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odeldb.science/3684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26273116-6C5B-AE01-88AA-5BEA4B155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Generacja fal delta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8" name="TextBox 1">
            <a:extLst>
              <a:ext uri="{FF2B5EF4-FFF2-40B4-BE49-F238E27FC236}">
                <a16:creationId xmlns:a16="http://schemas.microsoft.com/office/drawing/2014/main" id="{3D3DA5D7-7874-15A8-F1C6-70FDEBC86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2513"/>
            <a:ext cx="8424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Generacja fal delta EEG (0.5-4 Hz) polega na wzajemnym oddzialywaniu pradów I</a:t>
            </a:r>
            <a:r>
              <a:rPr lang="en-US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 oraz I</a:t>
            </a:r>
            <a:r>
              <a:rPr lang="en-US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 (hyperpolarization activated) w komórkach wzgórza.</a:t>
            </a: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843B436D-A980-2B97-FA4F-4149F63E3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55"/>
          <a:stretch>
            <a:fillRect/>
          </a:stretch>
        </p:blipFill>
        <p:spPr bwMode="auto">
          <a:xfrm>
            <a:off x="2232025" y="2565400"/>
            <a:ext cx="4679950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91A91E6E-9764-7E40-8BDE-68175A443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2" name="TextBox 2">
            <a:extLst>
              <a:ext uri="{FF2B5EF4-FFF2-40B4-BE49-F238E27FC236}">
                <a16:creationId xmlns:a16="http://schemas.microsoft.com/office/drawing/2014/main" id="{0732BE6E-2E64-E95F-8FFA-315E2F81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96950"/>
            <a:ext cx="8964612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Do komórki STN.py dodać prąd I</a:t>
            </a:r>
            <a:r>
              <a:rPr lang="pl-PL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 opisany za pomocą języka NMODL.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W tym celu wykorzystać model prądu I</a:t>
            </a:r>
            <a:r>
              <a:rPr lang="pl-PL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 z bazy ModelDB: </a:t>
            </a: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https://modeldb.science/3684</a:t>
            </a: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. Ustawić eh = -47 mV.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Dodać elektrodę IClamp (del = 700, dur = 1600, amp = -0.05).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Dostroić parametry modelu (</a:t>
            </a:r>
            <a:r>
              <a:rPr lang="pl-PL" altLang="pl-PL" sz="240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CaT.gmax, htc.ghbar) tak</a:t>
            </a: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, aby uzyskać generację aktywności tonicznej i salwowej w zależności od wartości podawanego prądu.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Przedstawić graficznie napięcie V, zachowanie prądu I</a:t>
            </a:r>
            <a:r>
              <a:rPr lang="pl-PL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 wraz z bramkami r i s oraz prądu I</a:t>
            </a:r>
            <a:r>
              <a:rPr lang="pl-PL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, dla czasu symulacji 3000 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Obraz 2">
            <a:extLst>
              <a:ext uri="{FF2B5EF4-FFF2-40B4-BE49-F238E27FC236}">
                <a16:creationId xmlns:a16="http://schemas.microsoft.com/office/drawing/2014/main" id="{4D1600EF-6140-17F7-A0B6-A7E0AFD4E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150"/>
            <a:ext cx="91440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F7B6628D-EF22-345E-657D-2ECBE2F4B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 symulacji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Obraz 2">
            <a:extLst>
              <a:ext uri="{FF2B5EF4-FFF2-40B4-BE49-F238E27FC236}">
                <a16:creationId xmlns:a16="http://schemas.microsoft.com/office/drawing/2014/main" id="{F27B2588-25EE-9B21-687F-A26092E7B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981075"/>
            <a:ext cx="5483225" cy="548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A0ED6687-0B5D-6837-91D3-C9BC4E753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 symulacji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4" name="Obraz 5">
            <a:extLst>
              <a:ext uri="{FF2B5EF4-FFF2-40B4-BE49-F238E27FC236}">
                <a16:creationId xmlns:a16="http://schemas.microsoft.com/office/drawing/2014/main" id="{3179DDC2-D0B0-967E-A6BE-92D2F1D7A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787400"/>
            <a:ext cx="5842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pole tekstowe 4">
            <a:extLst>
              <a:ext uri="{FF2B5EF4-FFF2-40B4-BE49-F238E27FC236}">
                <a16:creationId xmlns:a16="http://schemas.microsoft.com/office/drawing/2014/main" id="{3B298A17-8E3E-C391-3F60-898EA679A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836613"/>
            <a:ext cx="457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h.celsius = 37</a:t>
            </a:r>
            <a:endParaRPr lang="en-GB" altLang="pl-PL" sz="2400">
              <a:latin typeface="Symbol" pitchFamily="2" charset="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97263BD0-F932-C73A-D959-3E0EBB356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hh.mod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pole tekstowe 4">
            <a:extLst>
              <a:ext uri="{FF2B5EF4-FFF2-40B4-BE49-F238E27FC236}">
                <a16:creationId xmlns:a16="http://schemas.microsoft.com/office/drawing/2014/main" id="{F967831D-03DC-E8C1-285E-09CAE3F3D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908050"/>
            <a:ext cx="86217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Poszukajmy: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/venv_neuron/lib/python3.11/site-packages/neuron/.data/share/modfile/hh.mod</a:t>
            </a:r>
            <a:endParaRPr lang="en-GB" altLang="pl-PL" sz="1800">
              <a:latin typeface="Symbol" pitchFamily="2" charset="2"/>
              <a:cs typeface="Arial" panose="020B0604020202020204" pitchFamily="34" charset="0"/>
            </a:endParaRPr>
          </a:p>
        </p:txBody>
      </p:sp>
      <p:sp>
        <p:nvSpPr>
          <p:cNvPr id="20483" name="pole tekstowe 2">
            <a:extLst>
              <a:ext uri="{FF2B5EF4-FFF2-40B4-BE49-F238E27FC236}">
                <a16:creationId xmlns:a16="http://schemas.microsoft.com/office/drawing/2014/main" id="{C490E4B1-BCDB-105A-2B03-AAB45A8E5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-29117925"/>
            <a:ext cx="4572000" cy="148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TITLE hh.mod squid sodium, potassium, and leak channels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COMMENT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This is the original Hodgkin-Huxley treatment for the set of sodium,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potassium, and leakage channels found in the squid giant axon membrane.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("A quantitative description of membrane current and its application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conduction and excitation in nerve" J.Physiol. (Lond.) 117:500-544 (1952).)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Membrane voltage is in absolute mV and has been reversed in polarity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from the original HH convention and shifted to reflect a resting potential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of -65 mV.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Remember to set celsius=6.3 (or whatever) in your HOC file.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See squid.hoc for an example of a simulation using this model.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SW Jaslove 6 March, 1992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ENDCOMMENT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UNITS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(mA) = (milliamp)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(mV) = (millivolt)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(S) = (siemens)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interface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NEURON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SUFFIX hh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USEION na READ ena WRITE ina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USEION k READ ek WRITE ik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NONSPECIFIC_CURRENT il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RANGE gnabar, gkbar, gl, el, gna, gk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:GLOBAL minf, hinf, ninf, mtau, htau, ntau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RANGE minf, hinf, ninf, mtau, htau, ntau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THREADSAFE : assigned GLOBALs will be per thread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PARAMETER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gnabar = .12 (S/cm2) 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&lt;0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,1e9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&gt;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gkbar = .036 (S/cm2) 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&lt;0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,1e9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&gt;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gl = .0003 (S/cm2) 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&lt;0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,1e9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&gt;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el = -54.3 (mV)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STATE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 h n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ASSIGNED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v (mV)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celsius (degC)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ena (mV)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ek (mV)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gna (S/cm2)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gk (S/cm2)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ina (mA/cm2)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ik (mA/cm2)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il (mA/cm2)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minf hinf ninf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mtau (ms) htau (ms) ntau (ms)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currents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BREAKPOINT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SOLVE states METHOD cnexp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gna = gnabar*m*m*m*h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ina = gna*(v - ena)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gk = gkbar*n*n*n*n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ik = gk*(v - ek)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il = gl*(v - el)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INITIAL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rates(v)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 = minf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 = hinf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 = ninf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states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DERIVATIVE states {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rates(v)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m' = (minf-m)/mtau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h' = (hinf-h)/htau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n' = (ninf-n)/ntau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:LOCAL q10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rates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PROCEDURE rates(v(mV)) { :Computes rate and other constants at current v.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:Call once from HOC to initialize inf at resting v.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LOCAL alpha, beta, sum, q10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 TABLE minf, mtau, hinf, htau, ninf, ntau DEPEND celsius FROM -100 TO 100 WITH 200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UNITSOFF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q10 = 3^((celsius - 6.3)/10)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:"m" sodium activation system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alpha = .1 * vtrap(-(v+40),10)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beta = 4 * exp(-(v+65)/18)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sum = alpha + beta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mtau = 1/(q10*sum)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minf = alpha/sum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:"h" sodium inactivation system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alpha = .07 * exp(-(v+65)/20)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beta = 1 / (exp(-(v+35)/10) + 1)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sum = alpha + beta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htau = 1/(q10*sum)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hinf = alpha/sum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:"n" potassium activation system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alpha = .01*vtrap(-(v+55),10)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beta = .125*exp(-(v+65)/80)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sum = alpha + beta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ntau = 1/(q10*sum)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ninf = alpha/sum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FUNCTION vtrap(x,y) { :Traps for 0 in denominator of rate eqns.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if (fabs(x/y) &lt; 1e-6)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vtrap = y*(1 - x/y/2)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}else{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vtrap = x/(exp(x/y) - 1)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UNITSON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id="{BC5CE58E-D139-408D-9B43-09E661F12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133600"/>
            <a:ext cx="48736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TITLE hh.mod squid sodium, potassium, and leak channels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COMMENT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This is the original Hodgkin-Huxley treatment for the set of sodium,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potassium, and leakage channels found in the squid giant axon membrane.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("A quantitative description of membrane current and its application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conduction and excitation in nerve" J.Physiol. (Lond.) 117:500-544 (1952).)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Membrane voltage is in absolute mV and has been reversed in polarity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from the original HH convention and shifted to reflect a resting potential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of -65 mV.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Remember to set celsius=6.3 (or whatever) in your HOC file.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See squid.hoc for an example of a simulation using this model.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SW Jaslove 6 March, 1992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ENDCOMMENT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UNITS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(mA) = (milliamp)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(mV) = (millivolt)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(S) = (siemens)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interface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NEURON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SUFFIX hh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USEION na READ ena WRITE ina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USEION k READ ek WRITE ik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NONSPECIFIC_CURRENT il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RANGE gnabar, gkbar, gl, el, gna, gk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:GLOBAL minf, hinf, ninf, mtau, htau, ntau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RANGE minf, hinf, ninf, mtau, htau, ntau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THREADSAFE : assigned GLOBALs will be per thread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PARAMETER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gnabar = .12 (S/cm2) 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&lt;0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,1e9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&gt;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gkbar = .036 (S/cm2) 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&lt;0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,1e9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&gt;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gl = .0003 (S/cm2) 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&lt;0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,1e9</a:t>
            </a:r>
            <a:r>
              <a:rPr lang="pl-PL" altLang="pl-PL" sz="800">
                <a:solidFill>
                  <a:srgbClr val="800000"/>
                </a:solidFill>
                <a:latin typeface="Menlo" panose="020B0609030804020204" pitchFamily="49" charset="0"/>
              </a:rPr>
              <a:t>&gt;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el = -54.3 (mV)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endParaRPr lang="pl-PL" altLang="pl-PL" sz="800"/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B2FF6DB8-FAF1-5163-D93B-29B19DE30C88}"/>
              </a:ext>
            </a:extLst>
          </p:cNvPr>
          <p:cNvCxnSpPr>
            <a:cxnSpLocks/>
          </p:cNvCxnSpPr>
          <p:nvPr/>
        </p:nvCxnSpPr>
        <p:spPr>
          <a:xfrm>
            <a:off x="685800" y="3357563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ole tekstowe 3">
            <a:extLst>
              <a:ext uri="{FF2B5EF4-FFF2-40B4-BE49-F238E27FC236}">
                <a16:creationId xmlns:a16="http://schemas.microsoft.com/office/drawing/2014/main" id="{E593E1C1-7564-83E2-599E-ED0214CD0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317625"/>
            <a:ext cx="199707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STATE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 h n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ASSIGNED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v (mV)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celsius (degC)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ena (mV)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ek (mV)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gna (S/cm2)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gk (S/cm2)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ina (mA/cm2)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ik (mA/cm2)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il (mA/cm2)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minf hinf ninf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mtau (ms) htau (ms) ntau (ms)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currents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BREAKPOINT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SOLVE states METHOD cnexp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gna = gnabar*m*m*m*h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ina = gna*(v - ena)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gk = gkbar*n*n*n*n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ik = gk*(v - ek)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il = gl*(v - el)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INITIAL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rates(v)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 = minf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 = hinf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 = ninf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states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DERIVATIVE states {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rates(v)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m' = (minf-m)/mtau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h' = (hinf-h)/htau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n' = (ninf-n)/ntau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:LOCAL q10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endParaRPr lang="pl-PL" altLang="pl-PL" sz="800"/>
          </a:p>
        </p:txBody>
      </p:sp>
      <p:sp>
        <p:nvSpPr>
          <p:cNvPr id="21506" name="pole tekstowe 1">
            <a:extLst>
              <a:ext uri="{FF2B5EF4-FFF2-40B4-BE49-F238E27FC236}">
                <a16:creationId xmlns:a16="http://schemas.microsoft.com/office/drawing/2014/main" id="{3C5CD9A2-BD5E-CA74-7A5B-513BC4825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25" y="363538"/>
            <a:ext cx="1792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hh.mod c.d.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7ED3D27C-6C1A-EB02-91B2-29A8A2310847}"/>
              </a:ext>
            </a:extLst>
          </p:cNvPr>
          <p:cNvCxnSpPr>
            <a:cxnSpLocks/>
          </p:cNvCxnSpPr>
          <p:nvPr/>
        </p:nvCxnSpPr>
        <p:spPr>
          <a:xfrm>
            <a:off x="817563" y="6329363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671CC5E3-8FBD-3745-76D8-660D98387FF4}"/>
              </a:ext>
            </a:extLst>
          </p:cNvPr>
          <p:cNvCxnSpPr>
            <a:cxnSpLocks/>
          </p:cNvCxnSpPr>
          <p:nvPr/>
        </p:nvCxnSpPr>
        <p:spPr>
          <a:xfrm>
            <a:off x="817563" y="2060575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ole tekstowe 3">
            <a:extLst>
              <a:ext uri="{FF2B5EF4-FFF2-40B4-BE49-F238E27FC236}">
                <a16:creationId xmlns:a16="http://schemas.microsoft.com/office/drawing/2014/main" id="{B485B3A7-2E65-F58A-D53A-C0562922A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981075"/>
            <a:ext cx="5373687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? rates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PROCEDURE rates(v(mV)) { :Computes rate and other constants at current v.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:Call once from HOC to initialize inf at resting v.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LOCAL alpha, beta, sum, q10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 TABLE minf, mtau, hinf, htau, ninf, ntau DEPEND celsius FROM -100 TO 100 WITH 200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UNITSOFF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q10 = 3^((celsius - 6.3)/10)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:"m" sodium activation system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alpha = .1 * vtrap(-(v+40),10)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beta = 4 * exp(-(v+65)/18)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sum = alpha + beta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mtau = 1/(q10*sum)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minf = alpha/sum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:"h" sodium inactivation system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alpha = .07 * exp(-(v+65)/20)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beta = 1 / (exp(-(v+35)/10) + 1)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sum = alpha + beta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htau = 1/(q10*sum)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hinf = alpha/sum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:"n" potassium activation system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alpha = .01*vtrap(-(v+55),10) 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beta = .125*exp(-(v+65)/80)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sum = alpha + beta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ntau = 1/(q10*sum)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ninf = alpha/sum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FUNCTION vtrap(x,y) { :Traps for 0 in denominator of rate eqns.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if (fabs(x/y) &lt; 1e-6) 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vtrap = y*(1 - x/y/2)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}else{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vtrap = x/(exp(x/y) - 1)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UNITSON</a:t>
            </a:r>
          </a:p>
          <a:p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endParaRPr lang="pl-PL" altLang="pl-PL" sz="800"/>
          </a:p>
        </p:txBody>
      </p:sp>
      <p:sp>
        <p:nvSpPr>
          <p:cNvPr id="22530" name="pole tekstowe 12">
            <a:extLst>
              <a:ext uri="{FF2B5EF4-FFF2-40B4-BE49-F238E27FC236}">
                <a16:creationId xmlns:a16="http://schemas.microsoft.com/office/drawing/2014/main" id="{39587527-FC2D-AB0F-44FF-2E3D4AAE9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25" y="363538"/>
            <a:ext cx="1792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hh.mod c.d.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1FB364A2-EFC4-7D1B-FAEA-BC55693E3158}"/>
              </a:ext>
            </a:extLst>
          </p:cNvPr>
          <p:cNvCxnSpPr>
            <a:cxnSpLocks/>
          </p:cNvCxnSpPr>
          <p:nvPr/>
        </p:nvCxnSpPr>
        <p:spPr>
          <a:xfrm>
            <a:off x="755650" y="1844675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99C3624E-8F4D-1D1D-55E6-9746BDB418FF}"/>
              </a:ext>
            </a:extLst>
          </p:cNvPr>
          <p:cNvCxnSpPr>
            <a:cxnSpLocks/>
          </p:cNvCxnSpPr>
          <p:nvPr/>
        </p:nvCxnSpPr>
        <p:spPr>
          <a:xfrm>
            <a:off x="755650" y="2276475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6A1DF44E-9A4F-2E26-4F92-DCB4EFF5A85D}"/>
              </a:ext>
            </a:extLst>
          </p:cNvPr>
          <p:cNvCxnSpPr>
            <a:cxnSpLocks/>
          </p:cNvCxnSpPr>
          <p:nvPr/>
        </p:nvCxnSpPr>
        <p:spPr>
          <a:xfrm>
            <a:off x="755650" y="2924175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EF3DDE2C-C7B5-648A-C5D0-E3FDD8A5B58A}"/>
              </a:ext>
            </a:extLst>
          </p:cNvPr>
          <p:cNvCxnSpPr>
            <a:cxnSpLocks/>
          </p:cNvCxnSpPr>
          <p:nvPr/>
        </p:nvCxnSpPr>
        <p:spPr>
          <a:xfrm>
            <a:off x="755650" y="3644900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0ED606BB-BF8C-EFCA-543A-54629E61DD46}"/>
              </a:ext>
            </a:extLst>
          </p:cNvPr>
          <p:cNvCxnSpPr>
            <a:cxnSpLocks/>
          </p:cNvCxnSpPr>
          <p:nvPr/>
        </p:nvCxnSpPr>
        <p:spPr>
          <a:xfrm>
            <a:off x="755650" y="4437063"/>
            <a:ext cx="10064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pole tekstowe 2">
            <a:extLst>
              <a:ext uri="{FF2B5EF4-FFF2-40B4-BE49-F238E27FC236}">
                <a16:creationId xmlns:a16="http://schemas.microsoft.com/office/drawing/2014/main" id="{2AA48970-CBAA-5C9A-6F5F-99CE4E08B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0" y="1622425"/>
            <a:ext cx="6030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>
                <a:solidFill>
                  <a:srgbClr val="3B3B3B"/>
                </a:solidFill>
                <a:latin typeface="Menlo" panose="020B0609030804020204" pitchFamily="49" charset="0"/>
              </a:rPr>
              <a:t>q10 = 3^((celsius - 6.3)/10)</a:t>
            </a:r>
          </a:p>
        </p:txBody>
      </p:sp>
      <p:sp>
        <p:nvSpPr>
          <p:cNvPr id="19458" name="pole tekstowe 3">
            <a:extLst>
              <a:ext uri="{FF2B5EF4-FFF2-40B4-BE49-F238E27FC236}">
                <a16:creationId xmlns:a16="http://schemas.microsoft.com/office/drawing/2014/main" id="{D604DECE-2BEF-A453-7D26-24DBA143E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333375"/>
            <a:ext cx="2379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 sz="3200">
                <a:latin typeface="Arial" panose="020B0604020202020204" pitchFamily="34" charset="0"/>
                <a:cs typeface="Arial" panose="020B0604020202020204" pitchFamily="34" charset="0"/>
              </a:rPr>
              <a:t>Czynnik Q</a:t>
            </a:r>
            <a:r>
              <a:rPr lang="pl-PL" altLang="pl-PL" sz="3200" baseline="-250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459" name="pole tekstowe 4">
            <a:extLst>
              <a:ext uri="{FF2B5EF4-FFF2-40B4-BE49-F238E27FC236}">
                <a16:creationId xmlns:a16="http://schemas.microsoft.com/office/drawing/2014/main" id="{EB5F6475-05B1-6290-0876-69B778688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927100"/>
            <a:ext cx="2647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W kodzie hh.mod:</a:t>
            </a:r>
          </a:p>
        </p:txBody>
      </p:sp>
      <p:sp>
        <p:nvSpPr>
          <p:cNvPr id="19460" name="pole tekstowe 5">
            <a:extLst>
              <a:ext uri="{FF2B5EF4-FFF2-40B4-BE49-F238E27FC236}">
                <a16:creationId xmlns:a16="http://schemas.microsoft.com/office/drawing/2014/main" id="{EA65006F-80AD-08C7-7822-8D78F0174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2457450"/>
            <a:ext cx="81645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Oznacza to, że proces przyspiesza wykładniczo z podstawą 3 i wykładnikiem rosnącym o 1 na każde +10</a:t>
            </a:r>
            <a:r>
              <a:rPr lang="pl-PL" altLang="pl-PL" baseline="3000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9461" name="AutoShape 4" descr="Obraz wyjściowy">
            <a:extLst>
              <a:ext uri="{FF2B5EF4-FFF2-40B4-BE49-F238E27FC236}">
                <a16:creationId xmlns:a16="http://schemas.microsoft.com/office/drawing/2014/main" id="{E9CD6A22-D848-1B70-51A5-F0A45A7509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41825" y="6524625"/>
            <a:ext cx="4881563" cy="336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pl-PL" altLang="pl-PL"/>
          </a:p>
        </p:txBody>
      </p:sp>
      <p:pic>
        <p:nvPicPr>
          <p:cNvPr id="19462" name="Obraz 9">
            <a:extLst>
              <a:ext uri="{FF2B5EF4-FFF2-40B4-BE49-F238E27FC236}">
                <a16:creationId xmlns:a16="http://schemas.microsoft.com/office/drawing/2014/main" id="{7E280882-53F8-45FE-E4AD-51034DA60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9"/>
          <a:stretch>
            <a:fillRect/>
          </a:stretch>
        </p:blipFill>
        <p:spPr bwMode="auto">
          <a:xfrm>
            <a:off x="2457450" y="4164013"/>
            <a:ext cx="3846513" cy="231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pole tekstowe 10">
            <a:extLst>
              <a:ext uri="{FF2B5EF4-FFF2-40B4-BE49-F238E27FC236}">
                <a16:creationId xmlns:a16="http://schemas.microsoft.com/office/drawing/2014/main" id="{DC772224-BBB5-530D-1F67-9CA09F54C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1463" y="3619500"/>
            <a:ext cx="3259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 sz="140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Wizualizacja 10 = 3^((celsius - 6.3)/10)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4132</TotalTime>
  <Words>1708</Words>
  <Application>Microsoft Macintosh PowerPoint</Application>
  <PresentationFormat>Pokaz na ekranie (4:3)</PresentationFormat>
  <Paragraphs>245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6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175</cp:revision>
  <dcterms:created xsi:type="dcterms:W3CDTF">2011-02-21T19:34:13Z</dcterms:created>
  <dcterms:modified xsi:type="dcterms:W3CDTF">2026-11-02T10:40:21Z</dcterms:modified>
</cp:coreProperties>
</file>