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8"/>
  </p:handoutMasterIdLst>
  <p:sldIdLst>
    <p:sldId id="404" r:id="rId2"/>
    <p:sldId id="410" r:id="rId3"/>
    <p:sldId id="409" r:id="rId4"/>
    <p:sldId id="406" r:id="rId5"/>
    <p:sldId id="408" r:id="rId6"/>
    <p:sldId id="407" r:id="rId7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46"/>
    <p:restoredTop sz="94444"/>
  </p:normalViewPr>
  <p:slideViewPr>
    <p:cSldViewPr>
      <p:cViewPr varScale="1">
        <p:scale>
          <a:sx n="92" d="100"/>
          <a:sy n="92" d="100"/>
        </p:scale>
        <p:origin x="192" y="472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58477EE2-E20E-3564-6657-91719D89402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3B2B2C1F-5B5D-0F00-2DAF-427346ED49B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38AB13A6-A773-58A1-6E03-6524A13FD58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02A1A557-BA20-CE6C-C7B4-DD2EF739BE2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C2FE0DAB-35F5-2C42-B513-216B6888CB0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06CD96-8F5D-1A4E-A5AF-A8E5DF7B8B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79C87E-10E3-3443-9250-BED6831EB8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173496-545C-84F5-AB9D-4AC088D65A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E004B7-A397-9B4D-961C-455B32B6920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94960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E058A0-9914-68FF-80E0-EC8135D89E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F07804-6811-FBB5-3D8F-226A4F0832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06255E-EC66-4181-7CDA-1F050D7D81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FB179-C65D-4149-89A7-E13DB9C6B76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14926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D6A9E7-F6D3-43F3-5A59-D33CDD2830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7D6619-993D-213E-B59B-FE4A740B82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01556C-3E41-5014-079C-E733BD2780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29084-F14A-694C-88C6-83412B4A1FB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901735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D3C22F-EF13-FBC7-DB12-034CC81F8D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9D1E8D-A27F-BEF5-F32B-7586EDC3BC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098AD6-F6F1-DB6D-96C4-99B74E0292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C4F8F-A16E-A84C-BDBF-56921540731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97929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057C4CF-AC1C-555A-62E3-925D5B59A5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F13A773-89B3-FA7D-AEEA-F869C588E7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BDD4EED-80BE-E25C-C27E-B4DA5D74A5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5434D-8F10-7D46-B8C0-78061B32FD6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0454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23A98BA-84D5-7F49-A3A6-C50C64EDAE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2F4F343-83E1-E2FD-DE0D-11B11E261B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19FA9A4-B69D-BBEB-A85D-EBA56333DA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11457-1519-D544-A06C-7F3B9773448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82740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075CA99-C013-8415-CBDA-BC6A1E200C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1C89094-671D-CE3D-9D00-004658E343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2807913-ECE7-37A9-9320-19C483199A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081CE-C62A-5547-8D85-60B1AF22312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569859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4E03D-977B-7C5B-65A7-8A239C5857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6E2336-E5A0-F2CA-BB7B-45D1817345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B8E14F-3E06-5F91-38DF-3E1282BC61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CA95D-0A4E-324A-AE65-4CAFD38B4FF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61500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93EC14-CD41-00E0-EA8D-F6AC4AB701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3880F9-1A62-B2BA-F0EA-FCC3444BC7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0CCBE9-5178-77BB-A9D6-F93D165E90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EEAAE-8B8B-364F-B7B3-F969CAA5EE0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157242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59DDE6-9AA6-2218-BC1C-BE7ED3A3C8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99AAD3-8BCF-CDC2-CBD4-EBCE23B25B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56B4C4-D849-FA76-F247-DA62836F20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3E12A-811D-0548-B02F-B28D20A9E38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49238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B253F0-5B63-B3BE-1B23-C2E4AD6363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7BE2A7-1387-4C2F-8111-229D412251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752553-5022-0745-1691-98B310EB59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125BA-1D2E-924F-A850-C1CC17DC62F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599384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BC24A17-93CE-F626-6544-693E476FBF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4A1125F-6E29-28A6-C642-68EE14AFA4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6473A01-A358-29BB-A0A8-CE695232E02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55E13F1-ADDC-E490-C503-DC4130E96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8171F1E-B744-E269-B74F-8B85D66FFE2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BBF9B97-C05D-394D-89D4-222A3A51C7C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A56548B2-1816-9193-CB2C-D2B8C05FC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Język NMODL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8" name="TextBox 2">
            <a:extLst>
              <a:ext uri="{FF2B5EF4-FFF2-40B4-BE49-F238E27FC236}">
                <a16:creationId xmlns:a16="http://schemas.microsoft.com/office/drawing/2014/main" id="{A0A69A9F-6352-0E82-AAA0-EA0125B3A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49325"/>
            <a:ext cx="8964612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Język NEURON MODeling Language (NMODL) powstał jako język wysokiego poziomu służący do rozszerzania biblioteki mechanizmów biofizycznych np. prądów jonowych lub synps, do wykorzystania w modelach w NEURONie.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Pierwszym krokiem jest napisanie pliku tekstowego („pliku mod”) opisującego mechanizm jako zbiór nieliniowych równań algebraicznych, równań różniczkowych lub schematów reakcji kinetycznych.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Po wywołaniu polecenia ”nrnivmodl” (Linux), „makenrndll”/”nrnivmodl.bat” (Widnows) lub ”nrnivmodl”  (MacOS) w katalogu zawierajacym pliki .mod, tekst w języku NMODL jest przekazywany do translatora, który konwertuje każde wyrażenie na wiele wyrażeń w języku C, automatycznie generując kod odpowiedni dla każdej z metod całkowania w NEURONie.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Następnie, dane wyjściowe translatora są kompilowane w celu zwiększenia wydajności obliczeniowej. W folderze oznaczonym jako x86_64 lub arm64 znajdziemy pliki w języku C (rozszerzenie .c) i pliki po kompilacji (rozszerzenie .o, od ‚object file’)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40FBA82C-1393-AAB5-008A-BFFA001F1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Język NMODL cd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2" name="TextBox 2">
            <a:extLst>
              <a:ext uri="{FF2B5EF4-FFF2-40B4-BE49-F238E27FC236}">
                <a16:creationId xmlns:a16="http://schemas.microsoft.com/office/drawing/2014/main" id="{A82E528F-D020-2E0B-1666-924868EE9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1268413"/>
            <a:ext cx="8964612" cy="446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W folderze oznaczonym jako x86_64 lub arm64 jest również wygenerowany plik o nazwie nrnmech.dll w systemie Windows, libnrnmech.dylib w systemie MacOS lub libnrnmech.so w Linuxie, zawierający bibliotekę stworzonych mechanizmów współdzieloną z NEURONem lub modułem neuron pythona.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Np. po wywołaniu nrnivmodl w Terminalu w MacOS zobaczymy informacje: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 -&gt; </a:t>
            </a:r>
            <a:r>
              <a:rPr lang="pl-PL" altLang="pl-PL" sz="1400">
                <a:solidFill>
                  <a:srgbClr val="2FB41D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Compiling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mod_func.cpp</a:t>
            </a:r>
          </a:p>
          <a:p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 =&gt; </a:t>
            </a:r>
            <a:r>
              <a:rPr lang="pl-PL" altLang="pl-PL" sz="1400">
                <a:solidFill>
                  <a:srgbClr val="2FB41D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LINKING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shared library ./libnrnmech.dylib</a:t>
            </a:r>
          </a:p>
          <a:p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Successfully created x86_64/special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Kompilowany język NMODL zapewnia szybkość działania i łatwość w dodawaniu nowych mechanizmów, gdyż specyfikacja mechanizmu w języku NMODL jest znacznie łatwiejsza do zrozumienia niż równoważny kod w języku C i oszczędza użytkownikowi konieczności zajmowania się problemami programowania niskiego poziomu, takimi jak „interfejs” kodu z innymi mechanizmami i z samym NEURONEM.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08330F8A-D157-EF2F-C2EC-2310BB764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6" name="TextBox 2">
            <a:extLst>
              <a:ext uri="{FF2B5EF4-FFF2-40B4-BE49-F238E27FC236}">
                <a16:creationId xmlns:a16="http://schemas.microsoft.com/office/drawing/2014/main" id="{3AC8CAC6-263E-C017-992A-A348BEC7D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268413"/>
            <a:ext cx="8964612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Utworzyć opis prądu I</a:t>
            </a:r>
            <a:r>
              <a:rPr lang="en-US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 za pomocą języka NMODL, wg: http://web.mit.edu/neuron_v7.4/nrntuthtml/tutorial/tutD.html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W pliku STN.py stworzyć komórkę o podanej chakterystyce.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Dodać prąd I</a:t>
            </a:r>
            <a:r>
              <a:rPr lang="en-US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 do komórki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Dodać elektrodę IClamp (del = 500, dur = 500, amp = -0.05).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Przedstawić graficznie zachowanie pradu I</a:t>
            </a:r>
            <a:r>
              <a:rPr lang="en-US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 oraz napiecia V dla czasu symulacji 2000 ms.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AE21F67E-BAB8-529B-F587-A7E53E85A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6038"/>
            <a:ext cx="7772400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latin typeface="Arial" panose="020B0604020202020204" pitchFamily="34" charset="0"/>
                <a:cs typeface="Arial" panose="020B0604020202020204" pitchFamily="34" charset="0"/>
              </a:rPr>
              <a:t>Chakterystyka komórki</a:t>
            </a:r>
          </a:p>
        </p:txBody>
      </p:sp>
      <p:sp>
        <p:nvSpPr>
          <p:cNvPr id="17410" name="TextBox 2">
            <a:extLst>
              <a:ext uri="{FF2B5EF4-FFF2-40B4-BE49-F238E27FC236}">
                <a16:creationId xmlns:a16="http://schemas.microsoft.com/office/drawing/2014/main" id="{50FF8C4D-E459-899F-5A7A-C7A26983B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836613"/>
            <a:ext cx="3816350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pl-PL" altLang="pl-PL" sz="1100">
                <a:solidFill>
                  <a:srgbClr val="AF00DB"/>
                </a:solidFill>
                <a:latin typeface="Menlo" panose="020B0609030804020204" pitchFamily="49" charset="0"/>
              </a:rPr>
              <a:t>from</a:t>
            </a:r>
            <a:r>
              <a:rPr lang="pl-PL" altLang="pl-PL" sz="1100">
                <a:solidFill>
                  <a:srgbClr val="3B3B3B"/>
                </a:solidFill>
                <a:latin typeface="Menlo" panose="020B0609030804020204" pitchFamily="49" charset="0"/>
              </a:rPr>
              <a:t> neuron </a:t>
            </a:r>
            <a:r>
              <a:rPr lang="pl-PL" altLang="pl-PL" sz="1100">
                <a:solidFill>
                  <a:srgbClr val="AF00DB"/>
                </a:solidFill>
                <a:latin typeface="Menlo" panose="020B0609030804020204" pitchFamily="49" charset="0"/>
              </a:rPr>
              <a:t>import</a:t>
            </a:r>
            <a:r>
              <a:rPr lang="pl-PL" altLang="pl-PL" sz="1100">
                <a:solidFill>
                  <a:srgbClr val="3B3B3B"/>
                </a:solidFill>
                <a:latin typeface="Menlo" panose="020B0609030804020204" pitchFamily="49" charset="0"/>
              </a:rPr>
              <a:t> h, gui</a:t>
            </a:r>
          </a:p>
          <a:p>
            <a:pPr>
              <a:buFontTx/>
              <a:buNone/>
            </a:pPr>
            <a:r>
              <a:rPr lang="pl-PL" altLang="pl-PL" sz="1100">
                <a:solidFill>
                  <a:srgbClr val="AF00DB"/>
                </a:solidFill>
                <a:latin typeface="Menlo" panose="020B0609030804020204" pitchFamily="49" charset="0"/>
              </a:rPr>
              <a:t>from</a:t>
            </a:r>
            <a:r>
              <a:rPr lang="pl-PL" altLang="pl-PL" sz="1100">
                <a:solidFill>
                  <a:srgbClr val="3B3B3B"/>
                </a:solidFill>
                <a:latin typeface="Menlo" panose="020B0609030804020204" pitchFamily="49" charset="0"/>
              </a:rPr>
              <a:t> neuron.units </a:t>
            </a:r>
            <a:r>
              <a:rPr lang="pl-PL" altLang="pl-PL" sz="1100">
                <a:solidFill>
                  <a:srgbClr val="AF00DB"/>
                </a:solidFill>
                <a:latin typeface="Menlo" panose="020B0609030804020204" pitchFamily="49" charset="0"/>
              </a:rPr>
              <a:t>import</a:t>
            </a:r>
            <a:r>
              <a:rPr lang="pl-PL" altLang="pl-PL" sz="1100">
                <a:solidFill>
                  <a:srgbClr val="3B3B3B"/>
                </a:solidFill>
                <a:latin typeface="Menlo" panose="020B0609030804020204" pitchFamily="49" charset="0"/>
              </a:rPr>
              <a:t> ms, mV</a:t>
            </a:r>
          </a:p>
          <a:p>
            <a:pPr>
              <a:buFontTx/>
              <a:buNone/>
            </a:pPr>
            <a:r>
              <a:rPr lang="pl-PL" altLang="pl-PL" sz="1100">
                <a:solidFill>
                  <a:srgbClr val="AF00DB"/>
                </a:solidFill>
                <a:latin typeface="Menlo" panose="020B0609030804020204" pitchFamily="49" charset="0"/>
              </a:rPr>
              <a:t>import</a:t>
            </a:r>
            <a:r>
              <a:rPr lang="pl-PL" altLang="pl-PL" sz="11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100">
                <a:solidFill>
                  <a:srgbClr val="267F99"/>
                </a:solidFill>
                <a:latin typeface="Menlo" panose="020B0609030804020204" pitchFamily="49" charset="0"/>
              </a:rPr>
              <a:t>matplotlib</a:t>
            </a:r>
            <a:r>
              <a:rPr lang="pl-PL" altLang="pl-PL" sz="11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1100">
                <a:solidFill>
                  <a:srgbClr val="267F99"/>
                </a:solidFill>
                <a:latin typeface="Menlo" panose="020B0609030804020204" pitchFamily="49" charset="0"/>
              </a:rPr>
              <a:t>pyplot</a:t>
            </a:r>
            <a:r>
              <a:rPr lang="pl-PL" altLang="pl-PL" sz="11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100">
                <a:solidFill>
                  <a:srgbClr val="AF00DB"/>
                </a:solidFill>
                <a:latin typeface="Menlo" panose="020B0609030804020204" pitchFamily="49" charset="0"/>
              </a:rPr>
              <a:t>as</a:t>
            </a:r>
            <a:r>
              <a:rPr lang="pl-PL" altLang="pl-PL" sz="11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100">
                <a:solidFill>
                  <a:srgbClr val="267F99"/>
                </a:solidFill>
                <a:latin typeface="Menlo" panose="020B0609030804020204" pitchFamily="49" charset="0"/>
              </a:rPr>
              <a:t>plt</a:t>
            </a:r>
            <a:endParaRPr lang="pl-PL" altLang="pl-PL" sz="11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buFontTx/>
              <a:buNone/>
            </a:pPr>
            <a:r>
              <a:rPr lang="pl-PL" altLang="pl-PL" sz="1100">
                <a:solidFill>
                  <a:srgbClr val="3B3B3B"/>
                </a:solidFill>
                <a:latin typeface="Menlo" panose="020B0609030804020204" pitchFamily="49" charset="0"/>
              </a:rPr>
              <a:t>h.load_file(</a:t>
            </a:r>
            <a:r>
              <a:rPr lang="pl-PL" altLang="pl-PL" sz="1100">
                <a:solidFill>
                  <a:srgbClr val="A31515"/>
                </a:solidFill>
                <a:latin typeface="Menlo" panose="020B0609030804020204" pitchFamily="49" charset="0"/>
              </a:rPr>
              <a:t>"stdrun.hoc"</a:t>
            </a:r>
            <a:r>
              <a:rPr lang="pl-PL" altLang="pl-PL" sz="11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h.Section(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A31515"/>
                </a:solidFill>
                <a:latin typeface="Menlo" panose="020B0609030804020204" pitchFamily="49" charset="0"/>
              </a:rPr>
              <a:t>"soma"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.nseg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.L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18.8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.diam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18.8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.Ra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123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.insert(</a:t>
            </a:r>
            <a:r>
              <a:rPr lang="pl-PL" altLang="pl-PL" sz="1400">
                <a:solidFill>
                  <a:srgbClr val="A31515"/>
                </a:solidFill>
                <a:latin typeface="Menlo" panose="020B0609030804020204" pitchFamily="49" charset="0"/>
              </a:rPr>
              <a:t>"hh"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buFontTx/>
              <a:buNone/>
            </a:pPr>
            <a:b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seg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:</a:t>
            </a: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	seg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.ena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71.5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	seg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.ek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-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89.1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	seg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.hh.gnabar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8000"/>
                </a:solidFill>
                <a:latin typeface="Menlo" panose="020B0609030804020204" pitchFamily="49" charset="0"/>
              </a:rPr>
              <a:t>0.25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	seg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.hh.gl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0.0001666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	seg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.hh.el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-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60</a:t>
            </a:r>
            <a:endParaRPr lang="pl-PL" altLang="pl-PL" sz="14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buFontTx/>
              <a:buNone/>
            </a:pPr>
            <a:b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.insert(</a:t>
            </a:r>
            <a:r>
              <a:rPr lang="pl-PL" altLang="pl-PL" sz="1400">
                <a:solidFill>
                  <a:srgbClr val="A31515"/>
                </a:solidFill>
                <a:latin typeface="Menlo" panose="020B0609030804020204" pitchFamily="49" charset="0"/>
              </a:rPr>
              <a:t>"CaT"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buFontTx/>
              <a:buNone/>
            </a:pPr>
            <a:b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seg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:</a:t>
            </a:r>
          </a:p>
          <a:p>
            <a:pPr>
              <a:buFontTx/>
              <a:buNone/>
            </a:pPr>
            <a:r>
              <a:rPr lang="pl-PL" altLang="pl-PL" sz="1400">
                <a:solidFill>
                  <a:srgbClr val="001080"/>
                </a:solidFill>
                <a:latin typeface="Menlo" panose="020B0609030804020204" pitchFamily="49" charset="0"/>
              </a:rPr>
              <a:t>	seg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.eca </a:t>
            </a:r>
            <a:r>
              <a:rPr lang="pl-PL" altLang="pl-PL" sz="14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400">
                <a:solidFill>
                  <a:srgbClr val="098658"/>
                </a:solidFill>
                <a:latin typeface="Menlo" panose="020B0609030804020204" pitchFamily="49" charset="0"/>
              </a:rPr>
              <a:t>126.1</a:t>
            </a:r>
            <a:r>
              <a:rPr lang="pl-PL" altLang="pl-PL" sz="14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</a:p>
          <a:p>
            <a:pPr lvl="2" eaLnBrk="1" hangingPunct="1">
              <a:spcBef>
                <a:spcPct val="0"/>
              </a:spcBef>
              <a:buFontTx/>
              <a:buNone/>
            </a:pPr>
            <a:endParaRPr lang="en-US" altLang="pl-PL" sz="1800"/>
          </a:p>
        </p:txBody>
      </p:sp>
      <p:sp>
        <p:nvSpPr>
          <p:cNvPr id="17411" name="TextBox 4">
            <a:extLst>
              <a:ext uri="{FF2B5EF4-FFF2-40B4-BE49-F238E27FC236}">
                <a16:creationId xmlns:a16="http://schemas.microsoft.com/office/drawing/2014/main" id="{D11E9456-DCFC-10D1-0C36-4C498D771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786313"/>
            <a:ext cx="345598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800">
                <a:latin typeface="Arial" panose="020B0604020202020204" pitchFamily="34" charset="0"/>
                <a:cs typeface="Arial" panose="020B0604020202020204" pitchFamily="34" charset="0"/>
              </a:rPr>
              <a:t>W opisie komórki, niektore wartosci zostaly zmodyfikowane wzgledem domyslnych wartosci w NEURONIE, tak aby odpowiadały komórce STN ssaka.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B8B5D26B-6CCE-A673-ED52-A5E9CFAE1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Wyniki symulacji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4" name="TextBox 3">
            <a:extLst>
              <a:ext uri="{FF2B5EF4-FFF2-40B4-BE49-F238E27FC236}">
                <a16:creationId xmlns:a16="http://schemas.microsoft.com/office/drawing/2014/main" id="{E4E9258B-D5D2-1FA2-C273-27B0B806D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891088"/>
            <a:ext cx="2362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Bez prądu I</a:t>
            </a:r>
            <a:r>
              <a:rPr lang="en-US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Na_hh</a:t>
            </a:r>
          </a:p>
        </p:txBody>
      </p:sp>
      <p:sp>
        <p:nvSpPr>
          <p:cNvPr id="18435" name="TextBox 7">
            <a:extLst>
              <a:ext uri="{FF2B5EF4-FFF2-40B4-BE49-F238E27FC236}">
                <a16:creationId xmlns:a16="http://schemas.microsoft.com/office/drawing/2014/main" id="{5296CAE8-582E-E54D-7384-0C6D9C10A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2057400"/>
            <a:ext cx="22748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Z prądem I</a:t>
            </a:r>
            <a:r>
              <a:rPr lang="en-US" altLang="pl-PL" sz="2400" baseline="-25000">
                <a:latin typeface="Arial" panose="020B0604020202020204" pitchFamily="34" charset="0"/>
                <a:cs typeface="Arial" panose="020B0604020202020204" pitchFamily="34" charset="0"/>
              </a:rPr>
              <a:t>Na_hh</a:t>
            </a:r>
          </a:p>
        </p:txBody>
      </p:sp>
      <p:pic>
        <p:nvPicPr>
          <p:cNvPr id="18436" name="Obraz 10">
            <a:extLst>
              <a:ext uri="{FF2B5EF4-FFF2-40B4-BE49-F238E27FC236}">
                <a16:creationId xmlns:a16="http://schemas.microsoft.com/office/drawing/2014/main" id="{65D6B44A-10A9-1234-350E-C8F485BCD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116388"/>
            <a:ext cx="5761037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Obraz 16">
            <a:extLst>
              <a:ext uri="{FF2B5EF4-FFF2-40B4-BE49-F238E27FC236}">
                <a16:creationId xmlns:a16="http://schemas.microsoft.com/office/drawing/2014/main" id="{D0A26A73-FD17-9751-1540-EEB79F96C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122363"/>
            <a:ext cx="5759450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8ED7928D-5D32-1B48-5831-A4DFE5F5B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Uruchamianie modelu w Pythonie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8" name="pole tekstowe 1">
            <a:extLst>
              <a:ext uri="{FF2B5EF4-FFF2-40B4-BE49-F238E27FC236}">
                <a16:creationId xmlns:a16="http://schemas.microsoft.com/office/drawing/2014/main" id="{294A2AF0-58CC-D8EF-E1F2-A02038860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35113"/>
            <a:ext cx="8062913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1. Aktywujemy środowisko: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    source venv_neuron/bin/activate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2. Przechodzimy do katalogu z plikami modelu </a:t>
            </a: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STN.py i CaT.mod</a:t>
            </a: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3. Kompilujemy pliki katalogu za pomocą nrnivmodl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4. Wywołujemy model: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    python3 –i STN.py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400">
                <a:latin typeface="Arial" panose="020B0604020202020204" pitchFamily="34" charset="0"/>
                <a:cs typeface="Arial" panose="020B0604020202020204" pitchFamily="34" charset="0"/>
              </a:rPr>
              <a:t>    Uwaga: flaga ‘i’ oznacza tryb interaktywny (po zakonczeniu wykonywania skryptu pozostajemy w Pythonie)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4828</TotalTime>
  <Words>620</Words>
  <Application>Microsoft Macintosh PowerPoint</Application>
  <PresentationFormat>Pokaz na ekranie (4:3)</PresentationFormat>
  <Paragraphs>65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3" baseType="lpstr">
      <vt:lpstr>Symbol</vt:lpstr>
      <vt:lpstr>ＭＳ Ｐゴシック</vt:lpstr>
      <vt:lpstr>Arial</vt:lpstr>
      <vt:lpstr>Times New Roman</vt:lpstr>
      <vt:lpstr>Calibri</vt:lpstr>
      <vt:lpstr>Menlo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194</cp:revision>
  <dcterms:created xsi:type="dcterms:W3CDTF">2011-02-21T19:34:13Z</dcterms:created>
  <dcterms:modified xsi:type="dcterms:W3CDTF">2026-11-02T10:40:06Z</dcterms:modified>
</cp:coreProperties>
</file>