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compatMode="1" saveSubsetFonts="1" autoCompressPictures="0">
  <p:sldMasterIdLst>
    <p:sldMasterId id="2147483648" r:id="rId1"/>
  </p:sldMasterIdLst>
  <p:handoutMasterIdLst>
    <p:handoutMasterId r:id="rId16"/>
  </p:handoutMasterIdLst>
  <p:sldIdLst>
    <p:sldId id="392" r:id="rId2"/>
    <p:sldId id="394" r:id="rId3"/>
    <p:sldId id="393" r:id="rId4"/>
    <p:sldId id="400" r:id="rId5"/>
    <p:sldId id="402" r:id="rId6"/>
    <p:sldId id="395" r:id="rId7"/>
    <p:sldId id="396" r:id="rId8"/>
    <p:sldId id="403" r:id="rId9"/>
    <p:sldId id="404" r:id="rId10"/>
    <p:sldId id="398" r:id="rId11"/>
    <p:sldId id="343" r:id="rId12"/>
    <p:sldId id="391" r:id="rId13"/>
    <p:sldId id="405" r:id="rId14"/>
    <p:sldId id="406" r:id="rId15"/>
  </p:sldIdLst>
  <p:sldSz cx="9144000" cy="6858000" type="screen4x3"/>
  <p:notesSz cx="7099300" cy="10234613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Symbol" pitchFamily="2" charset="2"/>
        <a:ea typeface="ＭＳ Ｐゴシック" panose="020B0600070205080204" pitchFamily="34" charset="-128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Symbol" pitchFamily="2" charset="2"/>
        <a:ea typeface="ＭＳ Ｐゴシック" panose="020B0600070205080204" pitchFamily="34" charset="-128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Symbol" pitchFamily="2" charset="2"/>
        <a:ea typeface="ＭＳ Ｐゴシック" panose="020B0600070205080204" pitchFamily="34" charset="-128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Symbol" pitchFamily="2" charset="2"/>
        <a:ea typeface="ＭＳ Ｐゴシック" panose="020B0600070205080204" pitchFamily="34" charset="-128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Symbol" pitchFamily="2" charset="2"/>
        <a:ea typeface="ＭＳ Ｐゴシック" panose="020B0600070205080204" pitchFamily="34" charset="-128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Symbol" pitchFamily="2" charset="2"/>
        <a:ea typeface="ＭＳ Ｐゴシック" panose="020B0600070205080204" pitchFamily="34" charset="-128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Symbol" pitchFamily="2" charset="2"/>
        <a:ea typeface="ＭＳ Ｐゴシック" panose="020B0600070205080204" pitchFamily="34" charset="-128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Symbol" pitchFamily="2" charset="2"/>
        <a:ea typeface="ＭＳ Ｐゴシック" panose="020B0600070205080204" pitchFamily="34" charset="-128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Symbol" pitchFamily="2" charset="2"/>
        <a:ea typeface="ＭＳ Ｐゴシック" panose="020B0600070205080204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888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74"/>
    <p:restoredTop sz="94627"/>
  </p:normalViewPr>
  <p:slideViewPr>
    <p:cSldViewPr>
      <p:cViewPr varScale="1">
        <p:scale>
          <a:sx n="110" d="100"/>
          <a:sy n="110" d="100"/>
        </p:scale>
        <p:origin x="2216" y="168"/>
      </p:cViewPr>
      <p:guideLst>
        <p:guide orient="horz" pos="3888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handoutMaster" Target="handoutMasters/handout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1026">
            <a:extLst>
              <a:ext uri="{FF2B5EF4-FFF2-40B4-BE49-F238E27FC236}">
                <a16:creationId xmlns:a16="http://schemas.microsoft.com/office/drawing/2014/main" id="{C850232A-46ED-27A1-706D-7174FB5C08AA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6575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9048" tIns="49524" rIns="99048" bIns="49524" numCol="1" anchor="t" anchorCtr="0" compatLnSpc="1">
            <a:prstTxWarp prst="textNoShape">
              <a:avLst/>
            </a:prstTxWarp>
          </a:bodyPr>
          <a:lstStyle>
            <a:lvl1pPr defTabSz="990600" eaLnBrk="1" hangingPunct="1">
              <a:defRPr sz="1300">
                <a:latin typeface="Symbol" charset="2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6083" name="Rectangle 1027">
            <a:extLst>
              <a:ext uri="{FF2B5EF4-FFF2-40B4-BE49-F238E27FC236}">
                <a16:creationId xmlns:a16="http://schemas.microsoft.com/office/drawing/2014/main" id="{F137D91B-ABC5-2AB4-3448-CD535763166E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022725" y="0"/>
            <a:ext cx="3076575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9048" tIns="49524" rIns="99048" bIns="49524" numCol="1" anchor="t" anchorCtr="0" compatLnSpc="1">
            <a:prstTxWarp prst="textNoShape">
              <a:avLst/>
            </a:prstTxWarp>
          </a:bodyPr>
          <a:lstStyle>
            <a:lvl1pPr algn="r" defTabSz="990600" eaLnBrk="1" hangingPunct="1">
              <a:defRPr sz="1300">
                <a:latin typeface="Symbol" charset="2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6084" name="Rectangle 1028">
            <a:extLst>
              <a:ext uri="{FF2B5EF4-FFF2-40B4-BE49-F238E27FC236}">
                <a16:creationId xmlns:a16="http://schemas.microsoft.com/office/drawing/2014/main" id="{638E4B54-EFC7-A5BE-915A-7BA65F1E4813}"/>
              </a:ext>
            </a:extLst>
          </p:cNvPr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723438"/>
            <a:ext cx="3076575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9048" tIns="49524" rIns="99048" bIns="49524" numCol="1" anchor="b" anchorCtr="0" compatLnSpc="1">
            <a:prstTxWarp prst="textNoShape">
              <a:avLst/>
            </a:prstTxWarp>
          </a:bodyPr>
          <a:lstStyle>
            <a:lvl1pPr defTabSz="990600" eaLnBrk="1" hangingPunct="1">
              <a:defRPr sz="1300">
                <a:latin typeface="Symbol" charset="2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6085" name="Rectangle 1029">
            <a:extLst>
              <a:ext uri="{FF2B5EF4-FFF2-40B4-BE49-F238E27FC236}">
                <a16:creationId xmlns:a16="http://schemas.microsoft.com/office/drawing/2014/main" id="{E20F0B2B-C248-7839-9F00-2A725E21EE8E}"/>
              </a:ext>
            </a:extLst>
          </p:cNvPr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022725" y="9723438"/>
            <a:ext cx="3076575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9048" tIns="49524" rIns="99048" bIns="49524" numCol="1" anchor="b" anchorCtr="0" compatLnSpc="1">
            <a:prstTxWarp prst="textNoShape">
              <a:avLst/>
            </a:prstTxWarp>
          </a:bodyPr>
          <a:lstStyle>
            <a:lvl1pPr algn="r" defTabSz="990600" eaLnBrk="1" hangingPunct="1">
              <a:defRPr sz="1300"/>
            </a:lvl1pPr>
          </a:lstStyle>
          <a:p>
            <a:pPr>
              <a:defRPr/>
            </a:pPr>
            <a:fld id="{54631BDC-344F-7A49-B0DD-D650403D1F23}" type="slidenum">
              <a:rPr lang="en-US" altLang="pl-PL"/>
              <a:pPr>
                <a:defRPr/>
              </a:pPr>
              <a:t>‹#›</a:t>
            </a:fld>
            <a:endParaRPr lang="en-US" altLang="pl-P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l-PL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pl-PL"/>
              <a:t>Click to edit Master subtitle style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1840EC0D-47E5-0994-3F6B-41823FEFD02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9E9EF285-0B47-539E-0C1E-CB3291A7FCC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04BE11DB-8917-377B-2F0F-0A46090D7A4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088BA93-A16E-9B41-A154-B2C7A7101DA4}" type="slidenum">
              <a:rPr lang="en-US" altLang="pl-PL"/>
              <a:pPr>
                <a:defRPr/>
              </a:pPr>
              <a:t>‹#›</a:t>
            </a:fld>
            <a:endParaRPr lang="en-US" altLang="pl-PL"/>
          </a:p>
        </p:txBody>
      </p:sp>
    </p:spTree>
    <p:extLst>
      <p:ext uri="{BB962C8B-B14F-4D97-AF65-F5344CB8AC3E}">
        <p14:creationId xmlns:p14="http://schemas.microsoft.com/office/powerpoint/2010/main" val="75220997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/>
              <a:t>Click to edit Master text styles</a:t>
            </a:r>
          </a:p>
          <a:p>
            <a:pPr lvl="1"/>
            <a:r>
              <a:rPr lang="pl-PL"/>
              <a:t>Second level</a:t>
            </a:r>
          </a:p>
          <a:p>
            <a:pPr lvl="2"/>
            <a:r>
              <a:rPr lang="pl-PL"/>
              <a:t>Third level</a:t>
            </a:r>
          </a:p>
          <a:p>
            <a:pPr lvl="3"/>
            <a:r>
              <a:rPr lang="pl-PL"/>
              <a:t>Fourth level</a:t>
            </a:r>
          </a:p>
          <a:p>
            <a:pPr lvl="4"/>
            <a:r>
              <a:rPr lang="pl-PL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F0460C48-FBCC-C67E-456E-17712AF53FBF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0562277D-039E-0D05-6109-4414AD7785F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5C3A5830-A990-7400-64CA-CDC193DE920A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1E41F7E-E9E3-7B45-B8A9-E8A28DE3D443}" type="slidenum">
              <a:rPr lang="en-US" altLang="pl-PL"/>
              <a:pPr>
                <a:defRPr/>
              </a:pPr>
              <a:t>‹#›</a:t>
            </a:fld>
            <a:endParaRPr lang="en-US" altLang="pl-PL"/>
          </a:p>
        </p:txBody>
      </p:sp>
    </p:spTree>
    <p:extLst>
      <p:ext uri="{BB962C8B-B14F-4D97-AF65-F5344CB8AC3E}">
        <p14:creationId xmlns:p14="http://schemas.microsoft.com/office/powerpoint/2010/main" val="79665197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l-PL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pl-PL"/>
              <a:t>Click to edit Master text styles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C012CFE3-B7E8-6051-C11B-08F0A6BD1A8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0E670810-E612-F400-1B23-A7505D94ED43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F945791F-9053-A9A4-EE8B-0A3E4D7AC1B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5A9B6A3-8B55-3243-984F-6C314CD21B9B}" type="slidenum">
              <a:rPr lang="en-US" altLang="pl-PL"/>
              <a:pPr>
                <a:defRPr/>
              </a:pPr>
              <a:t>‹#›</a:t>
            </a:fld>
            <a:endParaRPr lang="en-US" altLang="pl-PL"/>
          </a:p>
        </p:txBody>
      </p:sp>
    </p:spTree>
    <p:extLst>
      <p:ext uri="{BB962C8B-B14F-4D97-AF65-F5344CB8AC3E}">
        <p14:creationId xmlns:p14="http://schemas.microsoft.com/office/powerpoint/2010/main" val="1403726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/>
              <a:t>Click to edit Master text styles</a:t>
            </a:r>
          </a:p>
          <a:p>
            <a:pPr lvl="1"/>
            <a:r>
              <a:rPr lang="pl-PL"/>
              <a:t>Second level</a:t>
            </a:r>
          </a:p>
          <a:p>
            <a:pPr lvl="2"/>
            <a:r>
              <a:rPr lang="pl-PL"/>
              <a:t>Third level</a:t>
            </a:r>
          </a:p>
          <a:p>
            <a:pPr lvl="3"/>
            <a:r>
              <a:rPr lang="pl-PL"/>
              <a:t>Fourth level</a:t>
            </a:r>
          </a:p>
          <a:p>
            <a:pPr lvl="4"/>
            <a:r>
              <a:rPr lang="pl-PL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/>
              <a:t>Click to edit Master text styles</a:t>
            </a:r>
          </a:p>
          <a:p>
            <a:pPr lvl="1"/>
            <a:r>
              <a:rPr lang="pl-PL"/>
              <a:t>Second level</a:t>
            </a:r>
          </a:p>
          <a:p>
            <a:pPr lvl="2"/>
            <a:r>
              <a:rPr lang="pl-PL"/>
              <a:t>Third level</a:t>
            </a:r>
          </a:p>
          <a:p>
            <a:pPr lvl="3"/>
            <a:r>
              <a:rPr lang="pl-PL"/>
              <a:t>Fourth level</a:t>
            </a:r>
          </a:p>
          <a:p>
            <a:pPr lvl="4"/>
            <a:r>
              <a:rPr lang="pl-PL"/>
              <a:t>Fifth level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29F08E3-05F3-1D17-B66E-8BD4C4458E61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57BE8523-FA6C-BCDB-1D90-F730D078E3F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14BC323-6D63-28A4-89F6-C48915B0715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F1D288B-BD92-CD43-9060-FE0DEA71D91A}" type="slidenum">
              <a:rPr lang="en-US" altLang="pl-PL"/>
              <a:pPr>
                <a:defRPr/>
              </a:pPr>
              <a:t>‹#›</a:t>
            </a:fld>
            <a:endParaRPr lang="en-US" altLang="pl-PL"/>
          </a:p>
        </p:txBody>
      </p:sp>
    </p:spTree>
    <p:extLst>
      <p:ext uri="{BB962C8B-B14F-4D97-AF65-F5344CB8AC3E}">
        <p14:creationId xmlns:p14="http://schemas.microsoft.com/office/powerpoint/2010/main" val="5039790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pl-PL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/>
              <a:t>Click to edit Master text styles</a:t>
            </a:r>
          </a:p>
          <a:p>
            <a:pPr lvl="1"/>
            <a:r>
              <a:rPr lang="pl-PL"/>
              <a:t>Second level</a:t>
            </a:r>
          </a:p>
          <a:p>
            <a:pPr lvl="2"/>
            <a:r>
              <a:rPr lang="pl-PL"/>
              <a:t>Third level</a:t>
            </a:r>
          </a:p>
          <a:p>
            <a:pPr lvl="3"/>
            <a:r>
              <a:rPr lang="pl-PL"/>
              <a:t>Fourth level</a:t>
            </a:r>
          </a:p>
          <a:p>
            <a:pPr lvl="4"/>
            <a:r>
              <a:rPr lang="pl-PL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/>
              <a:t>Click to edit Master text styles</a:t>
            </a:r>
          </a:p>
          <a:p>
            <a:pPr lvl="1"/>
            <a:r>
              <a:rPr lang="pl-PL"/>
              <a:t>Second level</a:t>
            </a:r>
          </a:p>
          <a:p>
            <a:pPr lvl="2"/>
            <a:r>
              <a:rPr lang="pl-PL"/>
              <a:t>Third level</a:t>
            </a:r>
          </a:p>
          <a:p>
            <a:pPr lvl="3"/>
            <a:r>
              <a:rPr lang="pl-PL"/>
              <a:t>Fourth level</a:t>
            </a:r>
          </a:p>
          <a:p>
            <a:pPr lvl="4"/>
            <a:r>
              <a:rPr lang="pl-PL"/>
              <a:t>Fifth level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572B42DE-97D9-17AD-1F8C-A25A2B1FB2C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4AC515F1-DB4E-89C0-75BC-22180487E68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CC17A7A8-57C2-BD91-8885-FF1819C19C8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BAF5CCE-8038-EF40-BEF1-9193E3540A48}" type="slidenum">
              <a:rPr lang="en-US" altLang="pl-PL"/>
              <a:pPr>
                <a:defRPr/>
              </a:pPr>
              <a:t>‹#›</a:t>
            </a:fld>
            <a:endParaRPr lang="en-US" altLang="pl-PL"/>
          </a:p>
        </p:txBody>
      </p:sp>
    </p:spTree>
    <p:extLst>
      <p:ext uri="{BB962C8B-B14F-4D97-AF65-F5344CB8AC3E}">
        <p14:creationId xmlns:p14="http://schemas.microsoft.com/office/powerpoint/2010/main" val="155577913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Click to edit Master title style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DAE656E1-8154-445D-2092-8788A4F2D3B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9EF950D6-D031-0BFF-D0E0-8656B55DF51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BB891134-83D0-B29D-6605-65B23DE6362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CA36F90-A882-BB4D-86DD-FE1E30D622DA}" type="slidenum">
              <a:rPr lang="en-US" altLang="pl-PL"/>
              <a:pPr>
                <a:defRPr/>
              </a:pPr>
              <a:t>‹#›</a:t>
            </a:fld>
            <a:endParaRPr lang="en-US" altLang="pl-PL"/>
          </a:p>
        </p:txBody>
      </p:sp>
    </p:spTree>
    <p:extLst>
      <p:ext uri="{BB962C8B-B14F-4D97-AF65-F5344CB8AC3E}">
        <p14:creationId xmlns:p14="http://schemas.microsoft.com/office/powerpoint/2010/main" val="928598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7F414A96-B453-625D-0920-2DF972FB635F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E04719E9-DDF2-B40B-B067-85DC3FD9D82F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0A508F32-FCC2-F924-1183-163AE6B98C1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3FE0FE6-CBCB-2342-9A37-642B1C01583E}" type="slidenum">
              <a:rPr lang="en-US" altLang="pl-PL"/>
              <a:pPr>
                <a:defRPr/>
              </a:pPr>
              <a:t>‹#›</a:t>
            </a:fld>
            <a:endParaRPr lang="en-US" altLang="pl-PL"/>
          </a:p>
        </p:txBody>
      </p:sp>
    </p:spTree>
    <p:extLst>
      <p:ext uri="{BB962C8B-B14F-4D97-AF65-F5344CB8AC3E}">
        <p14:creationId xmlns:p14="http://schemas.microsoft.com/office/powerpoint/2010/main" val="356266000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/>
              <a:t>Click to edit Master text styles</a:t>
            </a:r>
          </a:p>
          <a:p>
            <a:pPr lvl="1"/>
            <a:r>
              <a:rPr lang="pl-PL"/>
              <a:t>Second level</a:t>
            </a:r>
          </a:p>
          <a:p>
            <a:pPr lvl="2"/>
            <a:r>
              <a:rPr lang="pl-PL"/>
              <a:t>Third level</a:t>
            </a:r>
          </a:p>
          <a:p>
            <a:pPr lvl="3"/>
            <a:r>
              <a:rPr lang="pl-PL"/>
              <a:t>Fourth level</a:t>
            </a:r>
          </a:p>
          <a:p>
            <a:pPr lvl="4"/>
            <a:r>
              <a:rPr lang="pl-PL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C89E1FF-53ED-1710-6759-4C30E496F33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EA5F0C86-6F3D-14C0-02A1-0EADEA4D8DA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2839136-D345-1C8C-E388-8D32423BE66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CD2F1DA-18C5-604E-979B-BA766664329F}" type="slidenum">
              <a:rPr lang="en-US" altLang="pl-PL"/>
              <a:pPr>
                <a:defRPr/>
              </a:pPr>
              <a:t>‹#›</a:t>
            </a:fld>
            <a:endParaRPr lang="en-US" altLang="pl-PL"/>
          </a:p>
        </p:txBody>
      </p:sp>
    </p:spTree>
    <p:extLst>
      <p:ext uri="{BB962C8B-B14F-4D97-AF65-F5344CB8AC3E}">
        <p14:creationId xmlns:p14="http://schemas.microsoft.com/office/powerpoint/2010/main" val="10374863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pl-PL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886B2CB-E648-2D26-B248-0E798C93442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895DBF5-7CC3-4780-10BA-F8D4A4505D2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60B87C4-6732-BF31-D43F-E61A6043043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2FC82AE-A324-5A43-9D57-EB64F44E8C2D}" type="slidenum">
              <a:rPr lang="en-US" altLang="pl-PL"/>
              <a:pPr>
                <a:defRPr/>
              </a:pPr>
              <a:t>‹#›</a:t>
            </a:fld>
            <a:endParaRPr lang="en-US" altLang="pl-PL"/>
          </a:p>
        </p:txBody>
      </p:sp>
    </p:spTree>
    <p:extLst>
      <p:ext uri="{BB962C8B-B14F-4D97-AF65-F5344CB8AC3E}">
        <p14:creationId xmlns:p14="http://schemas.microsoft.com/office/powerpoint/2010/main" val="27560462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/>
              <a:t>Click to edit Master text styles</a:t>
            </a:r>
          </a:p>
          <a:p>
            <a:pPr lvl="1"/>
            <a:r>
              <a:rPr lang="pl-PL"/>
              <a:t>Second level</a:t>
            </a:r>
          </a:p>
          <a:p>
            <a:pPr lvl="2"/>
            <a:r>
              <a:rPr lang="pl-PL"/>
              <a:t>Third level</a:t>
            </a:r>
          </a:p>
          <a:p>
            <a:pPr lvl="3"/>
            <a:r>
              <a:rPr lang="pl-PL"/>
              <a:t>Fourth level</a:t>
            </a:r>
          </a:p>
          <a:p>
            <a:pPr lvl="4"/>
            <a:r>
              <a:rPr lang="pl-PL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6F96BBBB-CF60-BC4B-121E-3153271D6AA1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B6626A46-98F5-1291-C385-2F532C6E494A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1AF3B884-97BA-7265-3D83-1498228AE2A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653D4BE-3FDC-8B46-A010-47EC3475DC83}" type="slidenum">
              <a:rPr lang="en-US" altLang="pl-PL"/>
              <a:pPr>
                <a:defRPr/>
              </a:pPr>
              <a:t>‹#›</a:t>
            </a:fld>
            <a:endParaRPr lang="en-US" altLang="pl-PL"/>
          </a:p>
        </p:txBody>
      </p:sp>
    </p:spTree>
    <p:extLst>
      <p:ext uri="{BB962C8B-B14F-4D97-AF65-F5344CB8AC3E}">
        <p14:creationId xmlns:p14="http://schemas.microsoft.com/office/powerpoint/2010/main" val="202199654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pl-PL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pl-PL"/>
              <a:t>Click to edit Master text styles</a:t>
            </a:r>
          </a:p>
          <a:p>
            <a:pPr lvl="1"/>
            <a:r>
              <a:rPr lang="pl-PL"/>
              <a:t>Second level</a:t>
            </a:r>
          </a:p>
          <a:p>
            <a:pPr lvl="2"/>
            <a:r>
              <a:rPr lang="pl-PL"/>
              <a:t>Third level</a:t>
            </a:r>
          </a:p>
          <a:p>
            <a:pPr lvl="3"/>
            <a:r>
              <a:rPr lang="pl-PL"/>
              <a:t>Fourth level</a:t>
            </a:r>
          </a:p>
          <a:p>
            <a:pPr lvl="4"/>
            <a:r>
              <a:rPr lang="pl-PL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24068071-F78C-4E40-039C-E004E43BF8F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88EEA923-8275-4ABD-5102-1496B2EC5F83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79A09C7A-CEAF-0EDD-BE34-1ABC53CD6BD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B6192F9-8C38-C144-8AE5-BA8635EEA979}" type="slidenum">
              <a:rPr lang="en-US" altLang="pl-PL"/>
              <a:pPr>
                <a:defRPr/>
              </a:pPr>
              <a:t>‹#›</a:t>
            </a:fld>
            <a:endParaRPr lang="en-US" altLang="pl-PL"/>
          </a:p>
        </p:txBody>
      </p:sp>
    </p:spTree>
    <p:extLst>
      <p:ext uri="{BB962C8B-B14F-4D97-AF65-F5344CB8AC3E}">
        <p14:creationId xmlns:p14="http://schemas.microsoft.com/office/powerpoint/2010/main" val="19610317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BA51F71F-D4F6-3213-23F0-BEE3D50A42C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pl-PL"/>
              <a:t>Kliknij, aby edytować styl wzorca tytułu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EB9A9453-19C6-1420-EF7D-07C4C3E090A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pl-PL"/>
              <a:t>Kliknij, aby edytować style wzorca tekstu</a:t>
            </a:r>
          </a:p>
          <a:p>
            <a:pPr lvl="1"/>
            <a:r>
              <a:rPr lang="en-US" altLang="pl-PL"/>
              <a:t>Drugi poziom</a:t>
            </a:r>
          </a:p>
          <a:p>
            <a:pPr lvl="2"/>
            <a:r>
              <a:rPr lang="en-US" altLang="pl-PL"/>
              <a:t>Trzeci poziom</a:t>
            </a:r>
          </a:p>
          <a:p>
            <a:pPr lvl="3"/>
            <a:r>
              <a:rPr lang="en-US" altLang="pl-PL"/>
              <a:t>Czwarty poziom</a:t>
            </a:r>
          </a:p>
          <a:p>
            <a:pPr lvl="4"/>
            <a:r>
              <a:rPr lang="en-US" altLang="pl-PL"/>
              <a:t>Piąty poziom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853C63D4-3C09-1C73-5B03-515777999701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90F8792D-3826-3D86-72B0-4F7716247F4B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C6CDC1DA-75C0-FEB7-D28E-14CDC1EAFEEC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>
                <a:latin typeface="Times New Roman" panose="02020603050405020304" pitchFamily="18" charset="0"/>
              </a:defRPr>
            </a:lvl1pPr>
          </a:lstStyle>
          <a:p>
            <a:pPr>
              <a:defRPr/>
            </a:pPr>
            <a:fld id="{2E3DCB3D-0EAE-D04F-8598-A8B98FB8105E}" type="slidenum">
              <a:rPr lang="en-US" altLang="pl-PL"/>
              <a:pPr>
                <a:defRPr/>
              </a:pPr>
              <a:t>‹#›</a:t>
            </a:fld>
            <a:endParaRPr lang="en-US" altLang="pl-P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ＭＳ Ｐゴシック" charset="-128"/>
          <a:cs typeface="ＭＳ Ｐゴシック" charset="-128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  <a:ea typeface="ＭＳ Ｐゴシック" charset="-128"/>
          <a:cs typeface="ＭＳ Ｐゴシック" charset="-128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  <a:ea typeface="ＭＳ Ｐゴシック" charset="-128"/>
          <a:cs typeface="ＭＳ Ｐゴシック" charset="-128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  <a:ea typeface="ＭＳ Ｐゴシック" charset="-128"/>
          <a:cs typeface="ＭＳ Ｐゴシック" charset="-128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  <a:ea typeface="ＭＳ Ｐゴシック" charset="-128"/>
          <a:cs typeface="ＭＳ Ｐゴシック" charset="-128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ＭＳ Ｐゴシック" charset="-128"/>
          <a:cs typeface="ＭＳ Ｐゴシック" charset="-128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ＭＳ Ｐゴシック" charset="-128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ＭＳ Ｐゴシック" charset="-128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ＭＳ Ｐゴシック" charset="-128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charset="-128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charset="-128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charset="-128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charset="-128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charset="-128"/>
        </a:defRPr>
      </a:lvl9pPr>
    </p:bodyStyle>
    <p:otherStyle>
      <a:defPPr>
        <a:defRPr lang="pl-PL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oleObject" Target="../embeddings/oleObject1.bin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Text Box 3">
            <a:extLst>
              <a:ext uri="{FF2B5EF4-FFF2-40B4-BE49-F238E27FC236}">
                <a16:creationId xmlns:a16="http://schemas.microsoft.com/office/drawing/2014/main" id="{355B96BA-EBA6-32C9-133F-BC13568D24E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5650" y="1773238"/>
            <a:ext cx="6629400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pl-PL" altLang="pl-PL" sz="1600"/>
              <a:t>Prąd synaptyczny: </a:t>
            </a:r>
            <a:r>
              <a:rPr lang="pl-PL" altLang="pl-PL" sz="1800" i="1"/>
              <a:t>I</a:t>
            </a:r>
            <a:r>
              <a:rPr lang="pl-PL" altLang="pl-PL" sz="1800" i="1" baseline="-25000"/>
              <a:t>syn</a:t>
            </a:r>
            <a:r>
              <a:rPr lang="pl-PL" altLang="pl-PL" sz="1800"/>
              <a:t>(</a:t>
            </a:r>
            <a:r>
              <a:rPr lang="pl-PL" altLang="pl-PL" sz="1800" i="1"/>
              <a:t>t</a:t>
            </a:r>
            <a:r>
              <a:rPr lang="pl-PL" altLang="pl-PL" sz="1800"/>
              <a:t>)</a:t>
            </a:r>
            <a:r>
              <a:rPr lang="pl-PL" altLang="pl-PL" sz="1800" i="1"/>
              <a:t> =g</a:t>
            </a:r>
            <a:r>
              <a:rPr lang="pl-PL" altLang="pl-PL" sz="1800" i="1" baseline="-25000"/>
              <a:t>syn</a:t>
            </a:r>
            <a:r>
              <a:rPr lang="pl-PL" altLang="pl-PL" sz="1800"/>
              <a:t>(</a:t>
            </a:r>
            <a:r>
              <a:rPr lang="pl-PL" altLang="pl-PL" sz="1800" i="1"/>
              <a:t>t</a:t>
            </a:r>
            <a:r>
              <a:rPr lang="pl-PL" altLang="pl-PL" sz="1800"/>
              <a:t>)(</a:t>
            </a:r>
            <a:r>
              <a:rPr lang="pl-PL" altLang="pl-PL" sz="1800" i="1"/>
              <a:t>V – E</a:t>
            </a:r>
            <a:r>
              <a:rPr lang="pl-PL" altLang="pl-PL" sz="1800" i="1" baseline="-25000"/>
              <a:t>syn</a:t>
            </a:r>
            <a:r>
              <a:rPr lang="pl-PL" altLang="pl-PL" sz="1800"/>
              <a:t>)</a:t>
            </a:r>
          </a:p>
        </p:txBody>
      </p:sp>
      <p:sp>
        <p:nvSpPr>
          <p:cNvPr id="14338" name="Rectangle 6">
            <a:extLst>
              <a:ext uri="{FF2B5EF4-FFF2-40B4-BE49-F238E27FC236}">
                <a16:creationId xmlns:a16="http://schemas.microsoft.com/office/drawing/2014/main" id="{B072A681-CAFE-B811-191E-4D3FE9E0E111}"/>
              </a:ext>
            </a:extLst>
          </p:cNvPr>
          <p:cNvSpPr>
            <a:spLocks noChangeArrowheads="1"/>
          </p:cNvSpPr>
          <p:nvPr/>
        </p:nvSpPr>
        <p:spPr bwMode="auto">
          <a:xfrm>
            <a:off x="735013" y="2255838"/>
            <a:ext cx="8458200" cy="581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l-PL" altLang="pl-PL" sz="1600" i="1"/>
              <a:t>g</a:t>
            </a:r>
            <a:r>
              <a:rPr lang="pl-PL" altLang="pl-PL" sz="1600" i="1" baseline="-25000"/>
              <a:t>syn</a:t>
            </a:r>
            <a:r>
              <a:rPr lang="pl-PL" altLang="pl-PL" sz="1600"/>
              <a:t> – przewodnictwo prądu synaptycznego, </a:t>
            </a:r>
            <a:r>
              <a:rPr lang="pl-PL" altLang="pl-PL" sz="1600" i="1"/>
              <a:t>V</a:t>
            </a:r>
            <a:r>
              <a:rPr lang="pl-PL" altLang="pl-PL" sz="1600"/>
              <a:t> – potencjał błonowy, </a:t>
            </a:r>
            <a:r>
              <a:rPr lang="pl-PL" altLang="pl-PL" sz="1600" i="1"/>
              <a:t>E</a:t>
            </a:r>
            <a:r>
              <a:rPr lang="pl-PL" altLang="pl-PL" sz="1600" i="1" baseline="-25000"/>
              <a:t>syn</a:t>
            </a:r>
            <a:r>
              <a:rPr lang="pl-PL" altLang="pl-PL" sz="1600"/>
              <a:t> – potencjał równowagi dla jonów tworzących prąd synaptyczny.</a:t>
            </a:r>
            <a:endParaRPr lang="en-US" altLang="pl-PL" sz="1600"/>
          </a:p>
        </p:txBody>
      </p:sp>
      <p:sp>
        <p:nvSpPr>
          <p:cNvPr id="14339" name="Rectangle 2">
            <a:extLst>
              <a:ext uri="{FF2B5EF4-FFF2-40B4-BE49-F238E27FC236}">
                <a16:creationId xmlns:a16="http://schemas.microsoft.com/office/drawing/2014/main" id="{1D56F49E-CBF6-C785-CF0D-A4DF9E5A961B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32138" y="260350"/>
            <a:ext cx="303212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l-PL" altLang="pl-PL" sz="2000"/>
              <a:t>Przekaźnictwo synaptyczne</a:t>
            </a:r>
            <a:endParaRPr lang="en-US" altLang="pl-PL" sz="2000" baseline="30000"/>
          </a:p>
        </p:txBody>
      </p:sp>
      <p:graphicFrame>
        <p:nvGraphicFramePr>
          <p:cNvPr id="14340" name="Object 2">
            <a:extLst>
              <a:ext uri="{FF2B5EF4-FFF2-40B4-BE49-F238E27FC236}">
                <a16:creationId xmlns:a16="http://schemas.microsoft.com/office/drawing/2014/main" id="{059E2C30-2419-8B05-84B2-FA9B56174573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843213" y="1052513"/>
          <a:ext cx="3094037" cy="644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1892300" imgH="393700" progId="Equation.3">
                  <p:embed/>
                </p:oleObj>
              </mc:Choice>
              <mc:Fallback>
                <p:oleObj name="Equation" r:id="rId2" imgW="1892300" imgH="393700" progId="Equation.3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43213" y="1052513"/>
                        <a:ext cx="3094037" cy="6445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4341" name="TextBox 1">
            <a:extLst>
              <a:ext uri="{FF2B5EF4-FFF2-40B4-BE49-F238E27FC236}">
                <a16:creationId xmlns:a16="http://schemas.microsoft.com/office/drawing/2014/main" id="{528ADEA6-90ED-B96F-8C38-B12942F761B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5650" y="692150"/>
            <a:ext cx="2943225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l-PL" altLang="pl-PL" sz="1600"/>
              <a:t>Równanie potencjału błonowego:</a:t>
            </a:r>
            <a:endParaRPr lang="en-US" altLang="pl-PL" sz="1600">
              <a:latin typeface="Symbol" pitchFamily="2" charset="2"/>
            </a:endParaRPr>
          </a:p>
        </p:txBody>
      </p:sp>
      <p:pic>
        <p:nvPicPr>
          <p:cNvPr id="14342" name="Picture 3">
            <a:extLst>
              <a:ext uri="{FF2B5EF4-FFF2-40B4-BE49-F238E27FC236}">
                <a16:creationId xmlns:a16="http://schemas.microsoft.com/office/drawing/2014/main" id="{7EBCDA4F-F7D6-CA4C-4AC1-C483E9577E2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313" y="3357563"/>
            <a:ext cx="5208587" cy="3236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43" name="Picture 4">
            <a:extLst>
              <a:ext uri="{FF2B5EF4-FFF2-40B4-BE49-F238E27FC236}">
                <a16:creationId xmlns:a16="http://schemas.microsoft.com/office/drawing/2014/main" id="{AF042A50-09DA-F7D4-BD2F-6086CA4D371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0788" y="3500438"/>
            <a:ext cx="2501900" cy="3070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1" name="Picture 2">
            <a:extLst>
              <a:ext uri="{FF2B5EF4-FFF2-40B4-BE49-F238E27FC236}">
                <a16:creationId xmlns:a16="http://schemas.microsoft.com/office/drawing/2014/main" id="{98F2F6D7-CD91-4BD2-992F-6E9A6F2F245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950" y="0"/>
            <a:ext cx="4141788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6FA92BF8-7E42-75F6-7F9F-301FE77B773B}"/>
              </a:ext>
            </a:extLst>
          </p:cNvPr>
          <p:cNvSpPr txBox="1"/>
          <p:nvPr/>
        </p:nvSpPr>
        <p:spPr>
          <a:xfrm>
            <a:off x="4572000" y="333375"/>
            <a:ext cx="4105275" cy="33813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en-US" sz="1600" dirty="0" err="1">
                <a:latin typeface="+mj-lt"/>
                <a:ea typeface="ＭＳ Ｐゴシック" charset="0"/>
                <a:cs typeface="ＭＳ Ｐゴシック" charset="0"/>
              </a:rPr>
              <a:t>Natychmiastowy</a:t>
            </a:r>
            <a:r>
              <a:rPr lang="en-US" sz="1600" dirty="0">
                <a:latin typeface="+mj-lt"/>
                <a:ea typeface="ＭＳ Ｐゴシック" charset="0"/>
                <a:cs typeface="ＭＳ Ｐゴシック" charset="0"/>
              </a:rPr>
              <a:t> </a:t>
            </a:r>
            <a:r>
              <a:rPr lang="en-US" sz="1600" dirty="0" err="1">
                <a:latin typeface="+mj-lt"/>
                <a:ea typeface="ＭＳ Ｐゴシック" charset="0"/>
                <a:cs typeface="ＭＳ Ｐゴシック" charset="0"/>
              </a:rPr>
              <a:t>wzrost</a:t>
            </a:r>
            <a:r>
              <a:rPr lang="en-US" sz="1600" dirty="0">
                <a:latin typeface="+mj-lt"/>
                <a:ea typeface="ＭＳ Ｐゴシック" charset="0"/>
                <a:cs typeface="ＭＳ Ｐゴシック" charset="0"/>
              </a:rPr>
              <a:t> </a:t>
            </a:r>
            <a:r>
              <a:rPr lang="en-US" sz="1600" dirty="0" err="1">
                <a:latin typeface="+mj-lt"/>
                <a:ea typeface="ＭＳ Ｐゴシック" charset="0"/>
                <a:cs typeface="ＭＳ Ｐゴシック" charset="0"/>
              </a:rPr>
              <a:t>i</a:t>
            </a:r>
            <a:r>
              <a:rPr lang="en-US" sz="1600" dirty="0">
                <a:latin typeface="+mj-lt"/>
                <a:ea typeface="ＭＳ Ｐゴシック" charset="0"/>
                <a:cs typeface="ＭＳ Ｐゴシック" charset="0"/>
              </a:rPr>
              <a:t> </a:t>
            </a:r>
            <a:r>
              <a:rPr lang="en-US" sz="1600" dirty="0" err="1">
                <a:latin typeface="+mj-lt"/>
                <a:ea typeface="ＭＳ Ｐゴシック" charset="0"/>
                <a:cs typeface="ＭＳ Ｐゴシック" charset="0"/>
              </a:rPr>
              <a:t>zanik</a:t>
            </a:r>
            <a:r>
              <a:rPr lang="en-US" sz="1600" dirty="0">
                <a:latin typeface="+mj-lt"/>
                <a:ea typeface="ＭＳ Ｐゴシック" charset="0"/>
                <a:cs typeface="ＭＳ Ｐゴシック" charset="0"/>
              </a:rPr>
              <a:t> </a:t>
            </a:r>
            <a:r>
              <a:rPr lang="en-US" sz="1600" dirty="0" err="1">
                <a:latin typeface="+mj-lt"/>
                <a:ea typeface="ＭＳ Ｐゴシック" charset="0"/>
                <a:cs typeface="ＭＳ Ｐゴシック" charset="0"/>
              </a:rPr>
              <a:t>eksponencjalny</a:t>
            </a:r>
            <a:endParaRPr lang="en-US" sz="1600" dirty="0">
              <a:latin typeface="+mj-lt"/>
              <a:ea typeface="ＭＳ Ｐゴシック" charset="0"/>
              <a:cs typeface="ＭＳ Ｐゴシック" charset="0"/>
            </a:endParaRPr>
          </a:p>
        </p:txBody>
      </p:sp>
      <p:pic>
        <p:nvPicPr>
          <p:cNvPr id="15363" name="Picture 4">
            <a:extLst>
              <a:ext uri="{FF2B5EF4-FFF2-40B4-BE49-F238E27FC236}">
                <a16:creationId xmlns:a16="http://schemas.microsoft.com/office/drawing/2014/main" id="{64632E1A-69CC-12BF-C413-8BEB701354B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8625" y="620713"/>
            <a:ext cx="1841500" cy="444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364" name="TextBox 5">
            <a:extLst>
              <a:ext uri="{FF2B5EF4-FFF2-40B4-BE49-F238E27FC236}">
                <a16:creationId xmlns:a16="http://schemas.microsoft.com/office/drawing/2014/main" id="{7F65FE02-58F9-BB88-D206-BDE88359B08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16463" y="1125538"/>
            <a:ext cx="4176712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pl-PL" sz="1600" i="1">
                <a:latin typeface="Symbol" pitchFamily="2" charset="2"/>
              </a:rPr>
              <a:t>t</a:t>
            </a:r>
            <a:r>
              <a:rPr lang="en-US" altLang="pl-PL" sz="1600">
                <a:latin typeface="Symbol" pitchFamily="2" charset="2"/>
              </a:rPr>
              <a:t> </a:t>
            </a:r>
            <a:r>
              <a:rPr lang="en-US" altLang="pl-PL" sz="1600"/>
              <a:t>– stała czasowa, </a:t>
            </a:r>
            <a:r>
              <a:rPr lang="en-US" altLang="pl-PL" sz="1600" i="1"/>
              <a:t>t</a:t>
            </a:r>
            <a:r>
              <a:rPr lang="en-US" altLang="pl-PL" sz="1600" i="1" baseline="-25000"/>
              <a:t>0</a:t>
            </a:r>
            <a:r>
              <a:rPr lang="en-US" altLang="pl-PL" sz="1600"/>
              <a:t> – moment pojawienia sie potencjału czynnościowego, </a:t>
            </a:r>
            <a:r>
              <a:rPr lang="en-US" altLang="pl-PL" sz="1600" i="1"/>
              <a:t>g</a:t>
            </a:r>
            <a:r>
              <a:rPr lang="en-US" altLang="pl-PL" sz="1600" i="1" baseline="-25000"/>
              <a:t>syn</a:t>
            </a:r>
            <a:r>
              <a:rPr lang="en-US" altLang="pl-PL" sz="1600"/>
              <a:t>(</a:t>
            </a:r>
            <a:r>
              <a:rPr lang="en-US" altLang="pl-PL" sz="1600" i="1"/>
              <a:t>t</a:t>
            </a:r>
            <a:r>
              <a:rPr lang="en-US" altLang="pl-PL" sz="1600"/>
              <a:t>) = 0 dla </a:t>
            </a:r>
            <a:r>
              <a:rPr lang="en-US" altLang="pl-PL" sz="1600" i="1"/>
              <a:t>t</a:t>
            </a:r>
            <a:r>
              <a:rPr lang="en-US" altLang="pl-PL" sz="1600"/>
              <a:t> &lt; </a:t>
            </a:r>
            <a:r>
              <a:rPr lang="en-US" altLang="pl-PL" sz="1600" i="1"/>
              <a:t>t</a:t>
            </a:r>
            <a:r>
              <a:rPr lang="en-US" altLang="pl-PL" sz="1600" i="1" baseline="-25000"/>
              <a:t>0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FA1DC10-E67F-BEC2-1FF2-651D29141302}"/>
              </a:ext>
            </a:extLst>
          </p:cNvPr>
          <p:cNvSpPr txBox="1"/>
          <p:nvPr/>
        </p:nvSpPr>
        <p:spPr>
          <a:xfrm>
            <a:off x="4572000" y="2503488"/>
            <a:ext cx="1203325" cy="33972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en-US" sz="1600" dirty="0" err="1">
                <a:latin typeface="+mj-lt"/>
                <a:ea typeface="ＭＳ Ｐゴシック" charset="0"/>
                <a:cs typeface="ＭＳ Ｐゴシック" charset="0"/>
              </a:rPr>
              <a:t>Funkcja</a:t>
            </a:r>
            <a:r>
              <a:rPr lang="en-US" sz="1600" dirty="0">
                <a:latin typeface="+mj-lt"/>
                <a:ea typeface="ＭＳ Ｐゴシック" charset="0"/>
                <a:cs typeface="ＭＳ Ｐゴシック" charset="0"/>
              </a:rPr>
              <a:t> </a:t>
            </a:r>
            <a:r>
              <a:rPr lang="en-US" sz="1600" dirty="0" err="1">
                <a:latin typeface="+mj-lt"/>
                <a:ea typeface="ＭＳ Ｐゴシック" charset="0"/>
                <a:cs typeface="ＭＳ Ｐゴシック" charset="0"/>
              </a:rPr>
              <a:t>alfa</a:t>
            </a:r>
            <a:endParaRPr lang="en-US" sz="1600" dirty="0">
              <a:latin typeface="+mj-lt"/>
              <a:ea typeface="ＭＳ Ｐゴシック" charset="0"/>
              <a:cs typeface="ＭＳ Ｐゴシック" charset="0"/>
            </a:endParaRPr>
          </a:p>
        </p:txBody>
      </p:sp>
      <p:pic>
        <p:nvPicPr>
          <p:cNvPr id="15366" name="Picture 9">
            <a:extLst>
              <a:ext uri="{FF2B5EF4-FFF2-40B4-BE49-F238E27FC236}">
                <a16:creationId xmlns:a16="http://schemas.microsoft.com/office/drawing/2014/main" id="{65E1133B-A39A-D471-1B3A-9D386996F9E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8625" y="2781300"/>
            <a:ext cx="2438400" cy="520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367" name="TextBox 12">
            <a:extLst>
              <a:ext uri="{FF2B5EF4-FFF2-40B4-BE49-F238E27FC236}">
                <a16:creationId xmlns:a16="http://schemas.microsoft.com/office/drawing/2014/main" id="{D4739B8B-7E1B-9BAB-98A2-A88280272A7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16463" y="3284538"/>
            <a:ext cx="4176712" cy="585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pl-PL" sz="1600" i="1">
                <a:latin typeface="Symbol" pitchFamily="2" charset="2"/>
              </a:rPr>
              <a:t>t</a:t>
            </a:r>
            <a:r>
              <a:rPr lang="en-US" altLang="pl-PL" sz="1600">
                <a:latin typeface="Symbol" pitchFamily="2" charset="2"/>
              </a:rPr>
              <a:t> </a:t>
            </a:r>
            <a:r>
              <a:rPr lang="en-US" altLang="pl-PL" sz="1600"/>
              <a:t>– stała czasowa, </a:t>
            </a:r>
            <a:r>
              <a:rPr lang="en-US" altLang="pl-PL" sz="1600" i="1"/>
              <a:t>t</a:t>
            </a:r>
            <a:r>
              <a:rPr lang="en-US" altLang="pl-PL" sz="1600" i="1" baseline="-25000"/>
              <a:t>0</a:t>
            </a:r>
            <a:r>
              <a:rPr lang="en-US" altLang="pl-PL" sz="1600"/>
              <a:t> – moment pojawienia sie potencjału czynnościowego, </a:t>
            </a:r>
            <a:r>
              <a:rPr lang="en-US" altLang="pl-PL" sz="1600" i="1"/>
              <a:t>g</a:t>
            </a:r>
            <a:r>
              <a:rPr lang="en-US" altLang="pl-PL" sz="1600" i="1" baseline="-25000"/>
              <a:t>syn</a:t>
            </a:r>
            <a:r>
              <a:rPr lang="en-US" altLang="pl-PL" sz="1600"/>
              <a:t>(</a:t>
            </a:r>
            <a:r>
              <a:rPr lang="en-US" altLang="pl-PL" sz="1600" i="1"/>
              <a:t>t</a:t>
            </a:r>
            <a:r>
              <a:rPr lang="en-US" altLang="pl-PL" sz="1600"/>
              <a:t>) = 0 dla </a:t>
            </a:r>
            <a:r>
              <a:rPr lang="en-US" altLang="pl-PL" sz="1600" i="1"/>
              <a:t>t</a:t>
            </a:r>
            <a:r>
              <a:rPr lang="en-US" altLang="pl-PL" sz="1600"/>
              <a:t> &lt; </a:t>
            </a:r>
            <a:r>
              <a:rPr lang="en-US" altLang="pl-PL" sz="1600" i="1"/>
              <a:t>t</a:t>
            </a:r>
            <a:r>
              <a:rPr lang="en-US" altLang="pl-PL" sz="1600" i="1" baseline="-25000"/>
              <a:t>0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783DFB8A-6602-FBDD-9867-97B73EDDB640}"/>
              </a:ext>
            </a:extLst>
          </p:cNvPr>
          <p:cNvSpPr txBox="1"/>
          <p:nvPr/>
        </p:nvSpPr>
        <p:spPr>
          <a:xfrm>
            <a:off x="4572000" y="4797425"/>
            <a:ext cx="2719388" cy="33813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en-US" sz="1600" dirty="0" err="1">
                <a:latin typeface="+mj-lt"/>
                <a:ea typeface="ＭＳ Ｐゴシック" charset="0"/>
                <a:cs typeface="ＭＳ Ｐゴシック" charset="0"/>
              </a:rPr>
              <a:t>Wzrost</a:t>
            </a:r>
            <a:r>
              <a:rPr lang="en-US" sz="1600" dirty="0">
                <a:latin typeface="+mj-lt"/>
                <a:ea typeface="ＭＳ Ｐゴシック" charset="0"/>
                <a:cs typeface="ＭＳ Ｐゴシック" charset="0"/>
              </a:rPr>
              <a:t> </a:t>
            </a:r>
            <a:r>
              <a:rPr lang="en-US" sz="1600" dirty="0" err="1">
                <a:latin typeface="+mj-lt"/>
                <a:ea typeface="ＭＳ Ｐゴシック" charset="0"/>
                <a:cs typeface="ＭＳ Ｐゴシック" charset="0"/>
              </a:rPr>
              <a:t>i</a:t>
            </a:r>
            <a:r>
              <a:rPr lang="en-US" sz="1600" dirty="0">
                <a:latin typeface="+mj-lt"/>
                <a:ea typeface="ＭＳ Ｐゴシック" charset="0"/>
                <a:cs typeface="ＭＳ Ｐゴシック" charset="0"/>
              </a:rPr>
              <a:t> </a:t>
            </a:r>
            <a:r>
              <a:rPr lang="en-US" sz="1600" dirty="0" err="1">
                <a:latin typeface="+mj-lt"/>
                <a:ea typeface="ＭＳ Ｐゴシック" charset="0"/>
                <a:cs typeface="ＭＳ Ｐゴシック" charset="0"/>
              </a:rPr>
              <a:t>zanik</a:t>
            </a:r>
            <a:r>
              <a:rPr lang="en-US" sz="1600" dirty="0">
                <a:latin typeface="+mj-lt"/>
                <a:ea typeface="ＭＳ Ｐゴシック" charset="0"/>
                <a:cs typeface="ＭＳ Ｐゴシック" charset="0"/>
              </a:rPr>
              <a:t> </a:t>
            </a:r>
            <a:r>
              <a:rPr lang="en-US" sz="1600" dirty="0" err="1">
                <a:latin typeface="+mj-lt"/>
                <a:ea typeface="ＭＳ Ｐゴシック" charset="0"/>
                <a:cs typeface="ＭＳ Ｐゴシック" charset="0"/>
              </a:rPr>
              <a:t>eksponencjalny</a:t>
            </a:r>
            <a:endParaRPr lang="en-US" sz="1600" dirty="0">
              <a:latin typeface="+mj-lt"/>
              <a:ea typeface="ＭＳ Ｐゴシック" charset="0"/>
              <a:cs typeface="ＭＳ Ｐゴシック" charset="0"/>
            </a:endParaRPr>
          </a:p>
        </p:txBody>
      </p:sp>
      <p:pic>
        <p:nvPicPr>
          <p:cNvPr id="15369" name="Picture 10">
            <a:extLst>
              <a:ext uri="{FF2B5EF4-FFF2-40B4-BE49-F238E27FC236}">
                <a16:creationId xmlns:a16="http://schemas.microsoft.com/office/drawing/2014/main" id="{35030A98-DA1E-E09F-E1AB-7A9D76D02C8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5600" y="5157788"/>
            <a:ext cx="3365500" cy="482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70" name="Picture 11">
            <a:extLst>
              <a:ext uri="{FF2B5EF4-FFF2-40B4-BE49-F238E27FC236}">
                <a16:creationId xmlns:a16="http://schemas.microsoft.com/office/drawing/2014/main" id="{63B0AF3A-94FC-1EA0-05F5-4A4E1CFB65E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51500" y="5589588"/>
            <a:ext cx="2946400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71" name="Picture 14">
            <a:extLst>
              <a:ext uri="{FF2B5EF4-FFF2-40B4-BE49-F238E27FC236}">
                <a16:creationId xmlns:a16="http://schemas.microsoft.com/office/drawing/2014/main" id="{FF43F859-487B-98FC-B95E-5993BC6FB97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8625" y="6237288"/>
            <a:ext cx="2984500" cy="50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72" name="Picture 15">
            <a:extLst>
              <a:ext uri="{FF2B5EF4-FFF2-40B4-BE49-F238E27FC236}">
                <a16:creationId xmlns:a16="http://schemas.microsoft.com/office/drawing/2014/main" id="{5D79E6B0-D460-F851-3CFF-C62810ACCA84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24525" y="4005263"/>
            <a:ext cx="850900" cy="215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51FCB905-8E7B-02F6-83C5-7ECD6D11E9C5}"/>
              </a:ext>
            </a:extLst>
          </p:cNvPr>
          <p:cNvSpPr txBox="1"/>
          <p:nvPr/>
        </p:nvSpPr>
        <p:spPr>
          <a:xfrm>
            <a:off x="4716463" y="3933825"/>
            <a:ext cx="1039812" cy="33813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en-US" sz="1600" dirty="0">
                <a:latin typeface="+mn-lt"/>
                <a:ea typeface="ＭＳ Ｐゴシック" charset="0"/>
                <a:cs typeface="ＭＳ Ｐゴシック" charset="0"/>
              </a:rPr>
              <a:t>Maximum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A2D7B3DD-3B86-8C2E-D2D7-45393368AF86}"/>
              </a:ext>
            </a:extLst>
          </p:cNvPr>
          <p:cNvSpPr txBox="1"/>
          <p:nvPr/>
        </p:nvSpPr>
        <p:spPr>
          <a:xfrm>
            <a:off x="4716463" y="1700213"/>
            <a:ext cx="1525587" cy="33972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en-US" sz="1600" dirty="0">
                <a:latin typeface="+mn-lt"/>
                <a:ea typeface="ＭＳ Ｐゴシック" charset="0"/>
                <a:cs typeface="ＭＳ Ｐゴシック" charset="0"/>
              </a:rPr>
              <a:t>Maximum </a:t>
            </a:r>
            <a:r>
              <a:rPr lang="en-US" sz="1600" i="1" dirty="0">
                <a:latin typeface="+mn-lt"/>
                <a:ea typeface="ＭＳ Ｐゴシック" charset="0"/>
                <a:cs typeface="ＭＳ Ｐゴシック" charset="0"/>
              </a:rPr>
              <a:t>t = t</a:t>
            </a:r>
            <a:r>
              <a:rPr lang="en-US" sz="1600" i="1" baseline="-25000" dirty="0">
                <a:latin typeface="+mn-lt"/>
                <a:ea typeface="ＭＳ Ｐゴシック" charset="0"/>
                <a:cs typeface="ＭＳ Ｐゴシック" charset="0"/>
              </a:rPr>
              <a:t>0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9715D3FA-1416-5844-03C7-58E4D0555AFB}"/>
              </a:ext>
            </a:extLst>
          </p:cNvPr>
          <p:cNvSpPr txBox="1"/>
          <p:nvPr/>
        </p:nvSpPr>
        <p:spPr>
          <a:xfrm>
            <a:off x="4572000" y="5661025"/>
            <a:ext cx="1039813" cy="33813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en-US" sz="1600" dirty="0">
                <a:latin typeface="+mn-lt"/>
                <a:ea typeface="ＭＳ Ｐゴシック" charset="0"/>
                <a:cs typeface="ＭＳ Ｐゴシック" charset="0"/>
              </a:rPr>
              <a:t>Maximum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Text Box 3">
            <a:extLst>
              <a:ext uri="{FF2B5EF4-FFF2-40B4-BE49-F238E27FC236}">
                <a16:creationId xmlns:a16="http://schemas.microsoft.com/office/drawing/2014/main" id="{7A7404C7-B8B2-C6B6-BB39-0A3F52FEBA3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9750" y="620713"/>
            <a:ext cx="662940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pl-PL" altLang="pl-PL" sz="1600"/>
              <a:t>Prąd synaptyczny: </a:t>
            </a:r>
            <a:r>
              <a:rPr lang="pl-PL" altLang="pl-PL" sz="1800" i="1"/>
              <a:t>I</a:t>
            </a:r>
            <a:r>
              <a:rPr lang="pl-PL" altLang="pl-PL" sz="1800" i="1" baseline="-25000"/>
              <a:t>syn</a:t>
            </a:r>
            <a:r>
              <a:rPr lang="pl-PL" altLang="pl-PL" sz="1800"/>
              <a:t>(</a:t>
            </a:r>
            <a:r>
              <a:rPr lang="pl-PL" altLang="pl-PL" sz="1800" i="1"/>
              <a:t>t</a:t>
            </a:r>
            <a:r>
              <a:rPr lang="pl-PL" altLang="pl-PL" sz="1800"/>
              <a:t>)</a:t>
            </a:r>
            <a:r>
              <a:rPr lang="pl-PL" altLang="pl-PL" sz="1800" i="1"/>
              <a:t> =g</a:t>
            </a:r>
            <a:r>
              <a:rPr lang="pl-PL" altLang="pl-PL" sz="1800" i="1" baseline="-25000"/>
              <a:t>syn</a:t>
            </a:r>
            <a:r>
              <a:rPr lang="pl-PL" altLang="pl-PL" sz="1800"/>
              <a:t>(</a:t>
            </a:r>
            <a:r>
              <a:rPr lang="pl-PL" altLang="pl-PL" sz="1800" i="1"/>
              <a:t>t</a:t>
            </a:r>
            <a:r>
              <a:rPr lang="pl-PL" altLang="pl-PL" sz="1800"/>
              <a:t>)(</a:t>
            </a:r>
            <a:r>
              <a:rPr lang="pl-PL" altLang="pl-PL" sz="1800" i="1"/>
              <a:t>V – E</a:t>
            </a:r>
            <a:r>
              <a:rPr lang="pl-PL" altLang="pl-PL" sz="1800" i="1" baseline="-25000"/>
              <a:t>syn</a:t>
            </a:r>
            <a:r>
              <a:rPr lang="pl-PL" altLang="pl-PL" sz="1800"/>
              <a:t>)</a:t>
            </a:r>
          </a:p>
        </p:txBody>
      </p:sp>
      <p:sp>
        <p:nvSpPr>
          <p:cNvPr id="16386" name="Text Box 4">
            <a:extLst>
              <a:ext uri="{FF2B5EF4-FFF2-40B4-BE49-F238E27FC236}">
                <a16:creationId xmlns:a16="http://schemas.microsoft.com/office/drawing/2014/main" id="{2F726FA0-9396-FBE6-427B-92737BFFEE0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9750" y="5516563"/>
            <a:ext cx="8066088" cy="138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pl-PL" altLang="pl-PL" sz="1200"/>
              <a:t>Prądy jonowe tworzące potencjał synaptyczny można badać mierząc potencjał równowagi dla prądu synaptycznego. Wykresy pokazują przebiegi prądu synaptycznego, dla różnych wartości ustalonego napięcia na błonie w eksperymencie voltage clamp.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pl-PL" altLang="pl-PL" sz="1200"/>
              <a:t>A. Gdyby jedynie wpływ Na</a:t>
            </a:r>
            <a:r>
              <a:rPr lang="pl-PL" altLang="pl-PL" sz="1200" baseline="30000"/>
              <a:t>+</a:t>
            </a:r>
            <a:r>
              <a:rPr lang="pl-PL" altLang="pl-PL" sz="1200"/>
              <a:t> powodował przepływ prądu </a:t>
            </a:r>
            <a:r>
              <a:rPr lang="pl-PL" altLang="pl-PL" sz="1200" i="1"/>
              <a:t>I</a:t>
            </a:r>
            <a:r>
              <a:rPr lang="pl-PL" altLang="pl-PL" sz="1200" i="1" baseline="-25000"/>
              <a:t>syn</a:t>
            </a:r>
            <a:r>
              <a:rPr lang="pl-PL" altLang="pl-PL" sz="1200"/>
              <a:t>, potencjał odwrócenia </a:t>
            </a:r>
            <a:r>
              <a:rPr lang="pl-PL" altLang="pl-PL" sz="1200" i="1"/>
              <a:t>E</a:t>
            </a:r>
            <a:r>
              <a:rPr lang="pl-PL" altLang="pl-PL" sz="1200" i="1" baseline="-25000"/>
              <a:t>EPSP</a:t>
            </a:r>
            <a:r>
              <a:rPr lang="pl-PL" altLang="pl-PL" sz="1200"/>
              <a:t> byłby równy potencjałowi równowagi dla sodu tj.+55mV. 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pl-PL" altLang="pl-PL" sz="1200"/>
              <a:t>B. Prąd synaptyczny odwraca się przy 0 mV gdyż kanał przewodzi jony Na</a:t>
            </a:r>
            <a:r>
              <a:rPr lang="pl-PL" altLang="pl-PL" sz="1200" baseline="30000"/>
              <a:t>+</a:t>
            </a:r>
            <a:r>
              <a:rPr lang="pl-PL" altLang="pl-PL" sz="1200"/>
              <a:t> i K</a:t>
            </a:r>
            <a:r>
              <a:rPr lang="pl-PL" altLang="pl-PL" sz="1200" baseline="30000"/>
              <a:t>+</a:t>
            </a:r>
            <a:r>
              <a:rPr lang="pl-PL" altLang="pl-PL" sz="1200"/>
              <a:t>. Prąd wypadkowy jest sumą wpływów i wypływów Na</a:t>
            </a:r>
            <a:r>
              <a:rPr lang="pl-PL" altLang="pl-PL" sz="1200" baseline="30000"/>
              <a:t>+</a:t>
            </a:r>
            <a:r>
              <a:rPr lang="pl-PL" altLang="pl-PL" sz="1200"/>
              <a:t> i K</a:t>
            </a:r>
            <a:r>
              <a:rPr lang="pl-PL" altLang="pl-PL" sz="1200" baseline="30000"/>
              <a:t>+</a:t>
            </a:r>
            <a:r>
              <a:rPr lang="pl-PL" altLang="pl-PL" sz="1200"/>
              <a:t>. Przy potencjale odwrócenia wypływ Na</a:t>
            </a:r>
            <a:r>
              <a:rPr lang="pl-PL" altLang="pl-PL" sz="1200" baseline="30000"/>
              <a:t>+</a:t>
            </a:r>
            <a:r>
              <a:rPr lang="pl-PL" altLang="pl-PL" sz="1200"/>
              <a:t> jest równoważony wypływem K</a:t>
            </a:r>
            <a:r>
              <a:rPr lang="pl-PL" altLang="pl-PL" sz="1200" baseline="30000"/>
              <a:t>+</a:t>
            </a:r>
            <a:r>
              <a:rPr lang="pl-PL" altLang="pl-PL" sz="1200"/>
              <a:t>.</a:t>
            </a:r>
          </a:p>
        </p:txBody>
      </p:sp>
      <p:pic>
        <p:nvPicPr>
          <p:cNvPr id="16387" name="Picture 5" descr="C:\Users\Piotr\Students\Bioelektrycznosc\2007_8\ACh_current.png">
            <a:extLst>
              <a:ext uri="{FF2B5EF4-FFF2-40B4-BE49-F238E27FC236}">
                <a16:creationId xmlns:a16="http://schemas.microsoft.com/office/drawing/2014/main" id="{A0EDE0F6-1F44-A770-9D25-30D3B76D40E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1050" y="1125538"/>
            <a:ext cx="4379913" cy="441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388" name="Rectangle 2">
            <a:extLst>
              <a:ext uri="{FF2B5EF4-FFF2-40B4-BE49-F238E27FC236}">
                <a16:creationId xmlns:a16="http://schemas.microsoft.com/office/drawing/2014/main" id="{58EE49BE-94F8-7533-3928-CFEA1D653D31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51050" y="152400"/>
            <a:ext cx="5008563" cy="401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l-PL" altLang="pl-PL" sz="2000"/>
              <a:t>Potencjały synaptyczne – potencjał równowagi</a:t>
            </a:r>
            <a:endParaRPr lang="en-US" altLang="pl-PL" sz="2000" baseline="3000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Rectangle 2">
            <a:extLst>
              <a:ext uri="{FF2B5EF4-FFF2-40B4-BE49-F238E27FC236}">
                <a16:creationId xmlns:a16="http://schemas.microsoft.com/office/drawing/2014/main" id="{E638B9C8-1DCD-0B69-F7D5-544BA571F1F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86000" y="228600"/>
            <a:ext cx="4348163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l-PL" altLang="pl-PL" sz="2000"/>
              <a:t>Receptory jonotropowe i metabotropowe</a:t>
            </a:r>
            <a:endParaRPr lang="en-US" altLang="pl-PL" sz="2000"/>
          </a:p>
        </p:txBody>
      </p:sp>
      <p:sp>
        <p:nvSpPr>
          <p:cNvPr id="17410" name="Text Box 5">
            <a:extLst>
              <a:ext uri="{FF2B5EF4-FFF2-40B4-BE49-F238E27FC236}">
                <a16:creationId xmlns:a16="http://schemas.microsoft.com/office/drawing/2014/main" id="{03D1B213-E281-3BC9-F293-15583D21412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867400" y="908050"/>
            <a:ext cx="3097213" cy="5632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AutoNum type="alphaUcPeriod"/>
            </a:pPr>
            <a:r>
              <a:rPr lang="pl-PL" altLang="pl-PL" sz="1600"/>
              <a:t>W receptorach jonotropowych, przyłączenie neuroprzekaźnika powoduje szybkie otwarcie kanału. Receptory jonotropowe powodują szybką i krótkotrwałą odpowiedź synaptyczną. Występują w obwodach kontrolujących szybkie zachowania. </a:t>
            </a:r>
          </a:p>
          <a:p>
            <a:pPr eaLnBrk="1" hangingPunct="1">
              <a:spcBef>
                <a:spcPct val="50000"/>
              </a:spcBef>
              <a:buFontTx/>
              <a:buAutoNum type="alphaUcPeriod"/>
            </a:pPr>
            <a:r>
              <a:rPr lang="pl-PL" altLang="pl-PL" sz="1600"/>
              <a:t>W receptorach metabotropowych przyłączenie neuroprzekaźnika powoduje aktywacje białka G, które następnie przyłącza się do receptora i powoduje otwarcie kanału. Receptory metabotropowe dają odpowiedź wolniejszą i dłuższą. Modulują zachowanie neuronów zmieniając ich pobudliwość i siłę połączenia synaptycznego.</a:t>
            </a:r>
          </a:p>
        </p:txBody>
      </p:sp>
      <p:pic>
        <p:nvPicPr>
          <p:cNvPr id="17411" name="Picture 1">
            <a:extLst>
              <a:ext uri="{FF2B5EF4-FFF2-40B4-BE49-F238E27FC236}">
                <a16:creationId xmlns:a16="http://schemas.microsoft.com/office/drawing/2014/main" id="{4A04B93C-8149-1B89-90FB-FEADDAD60CA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288" y="692150"/>
            <a:ext cx="5334000" cy="5651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Rectangle 2">
            <a:extLst>
              <a:ext uri="{FF2B5EF4-FFF2-40B4-BE49-F238E27FC236}">
                <a16:creationId xmlns:a16="http://schemas.microsoft.com/office/drawing/2014/main" id="{6A520B29-08DD-9F36-9517-CD40FD3F1D49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86000" y="228600"/>
            <a:ext cx="4348163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l-PL" altLang="pl-PL" sz="2000"/>
              <a:t>Receptory jonotropowe i metabotropowe</a:t>
            </a:r>
            <a:endParaRPr lang="en-US" altLang="pl-PL" sz="2000"/>
          </a:p>
        </p:txBody>
      </p:sp>
      <p:pic>
        <p:nvPicPr>
          <p:cNvPr id="18434" name="Picture 3" descr="C:\Users\Piotr\Students\Bioelektrycznosc\neurotransmission1.gif">
            <a:extLst>
              <a:ext uri="{FF2B5EF4-FFF2-40B4-BE49-F238E27FC236}">
                <a16:creationId xmlns:a16="http://schemas.microsoft.com/office/drawing/2014/main" id="{B4008378-FDB8-8392-65AC-85B8AF88E7C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838200"/>
            <a:ext cx="4191000" cy="1541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435" name="Picture 4" descr="C:\Users\Piotr\Students\Bioelektrycznosc\neurotransmission2.gif">
            <a:extLst>
              <a:ext uri="{FF2B5EF4-FFF2-40B4-BE49-F238E27FC236}">
                <a16:creationId xmlns:a16="http://schemas.microsoft.com/office/drawing/2014/main" id="{0D54349D-B1F2-FE1C-979D-9796BDB13CD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92663" y="762000"/>
            <a:ext cx="3736975" cy="5943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Rectangle 2">
            <a:extLst>
              <a:ext uri="{FF2B5EF4-FFF2-40B4-BE49-F238E27FC236}">
                <a16:creationId xmlns:a16="http://schemas.microsoft.com/office/drawing/2014/main" id="{34AE0889-53FD-FC8E-C397-77ABB159FF11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76600" y="228600"/>
            <a:ext cx="2376488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l-PL" altLang="pl-PL" sz="2000"/>
              <a:t>Synapsy pobudzające</a:t>
            </a:r>
            <a:endParaRPr lang="en-US" altLang="pl-PL" sz="2000" baseline="30000"/>
          </a:p>
        </p:txBody>
      </p:sp>
      <p:sp>
        <p:nvSpPr>
          <p:cNvPr id="19458" name="Rectangle 3">
            <a:extLst>
              <a:ext uri="{FF2B5EF4-FFF2-40B4-BE49-F238E27FC236}">
                <a16:creationId xmlns:a16="http://schemas.microsoft.com/office/drawing/2014/main" id="{DE3C7A8A-2987-24AE-361B-4B74EC38097A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2000" y="762000"/>
            <a:ext cx="6473825" cy="738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l-PL" altLang="pl-PL" sz="1400"/>
              <a:t>W mózgu występują dwa główne rodzaje receptorów glutaminianowych: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pl-PL" altLang="pl-PL" sz="1400"/>
              <a:t>AMPA: </a:t>
            </a:r>
            <a:r>
              <a:rPr lang="en-GB" altLang="pl-PL" sz="1400"/>
              <a:t>α-amino-3-hydroxy-5-methyl-4-isoxazolepropionic acid</a:t>
            </a:r>
            <a:endParaRPr lang="pl-PL" altLang="pl-PL" sz="1400"/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pl-PL" altLang="pl-PL" sz="1400"/>
              <a:t>NMDA: </a:t>
            </a:r>
            <a:r>
              <a:rPr lang="en-US" altLang="pl-PL" sz="1400"/>
              <a:t>N-methyl-D-aspartate</a:t>
            </a:r>
          </a:p>
        </p:txBody>
      </p:sp>
      <p:sp>
        <p:nvSpPr>
          <p:cNvPr id="19459" name="Rectangle 4">
            <a:extLst>
              <a:ext uri="{FF2B5EF4-FFF2-40B4-BE49-F238E27FC236}">
                <a16:creationId xmlns:a16="http://schemas.microsoft.com/office/drawing/2014/main" id="{DFB33B74-A58A-FC8B-8470-022D2C878B4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00200" y="6127750"/>
            <a:ext cx="5638800" cy="738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algn="just" eaLnBrk="1" hangingPunct="1">
              <a:spcBef>
                <a:spcPct val="0"/>
              </a:spcBef>
              <a:buFontTx/>
              <a:buNone/>
            </a:pPr>
            <a:r>
              <a:rPr lang="pl-PL" altLang="pl-PL" sz="1400"/>
              <a:t>Odpowiedzi receptorów AMPA i NMDA przy różnych wartościach potencjału spoczynkowego. Separacja aktywności dwóch rodzajów receptora jest uzyskana selektywną blokadą receptora NMDA przez APV.</a:t>
            </a:r>
            <a:endParaRPr lang="en-US" altLang="pl-PL" sz="1400" baseline="-25000"/>
          </a:p>
        </p:txBody>
      </p:sp>
      <p:pic>
        <p:nvPicPr>
          <p:cNvPr id="19460" name="Picture 5" descr="C:\Users\Piotr\Students\Bioelektrycznosc\AMPA_NMDA_channels.gif">
            <a:extLst>
              <a:ext uri="{FF2B5EF4-FFF2-40B4-BE49-F238E27FC236}">
                <a16:creationId xmlns:a16="http://schemas.microsoft.com/office/drawing/2014/main" id="{324DE051-2623-354D-EBA4-01207B250D9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2600" y="1828800"/>
            <a:ext cx="5410200" cy="4051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Rectangle 2">
            <a:extLst>
              <a:ext uri="{FF2B5EF4-FFF2-40B4-BE49-F238E27FC236}">
                <a16:creationId xmlns:a16="http://schemas.microsoft.com/office/drawing/2014/main" id="{89804BA2-65CD-B4C0-75CC-82A10F9F548B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24200" y="228600"/>
            <a:ext cx="3087688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l-PL" altLang="pl-PL" sz="2000"/>
              <a:t>Własności receptora NMDA</a:t>
            </a:r>
            <a:endParaRPr lang="en-US" altLang="pl-PL" sz="2000" baseline="-25000"/>
          </a:p>
        </p:txBody>
      </p:sp>
      <p:pic>
        <p:nvPicPr>
          <p:cNvPr id="20482" name="Picture 3" descr="C:\Users\Piotr\Students\Bioelektrycznosc\NMDA_Mg.gif">
            <a:extLst>
              <a:ext uri="{FF2B5EF4-FFF2-40B4-BE49-F238E27FC236}">
                <a16:creationId xmlns:a16="http://schemas.microsoft.com/office/drawing/2014/main" id="{3025E7B5-09CF-802F-3971-C90100691BF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0600" y="1447800"/>
            <a:ext cx="6910388" cy="3727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483" name="Rectangle 4">
            <a:extLst>
              <a:ext uri="{FF2B5EF4-FFF2-40B4-BE49-F238E27FC236}">
                <a16:creationId xmlns:a16="http://schemas.microsoft.com/office/drawing/2014/main" id="{2A893012-8A21-1C33-4BE4-10E85926B88C}"/>
              </a:ext>
            </a:extLst>
          </p:cNvPr>
          <p:cNvSpPr>
            <a:spLocks noChangeArrowheads="1"/>
          </p:cNvSpPr>
          <p:nvPr/>
        </p:nvSpPr>
        <p:spPr bwMode="auto">
          <a:xfrm>
            <a:off x="8001000" y="1371600"/>
            <a:ext cx="990600" cy="517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l-PL" altLang="pl-PL" sz="1400"/>
              <a:t>bez Mg</a:t>
            </a:r>
            <a:r>
              <a:rPr lang="pl-PL" altLang="pl-PL" sz="1400" baseline="30000"/>
              <a:t>2+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pl-PL" altLang="pl-PL" sz="1400"/>
              <a:t>z Mg</a:t>
            </a:r>
            <a:r>
              <a:rPr lang="pl-PL" altLang="pl-PL" sz="1400" baseline="30000"/>
              <a:t>2+</a:t>
            </a:r>
            <a:endParaRPr lang="en-US" altLang="pl-PL" sz="1400" baseline="30000"/>
          </a:p>
        </p:txBody>
      </p:sp>
      <p:grpSp>
        <p:nvGrpSpPr>
          <p:cNvPr id="20484" name="Group 5">
            <a:extLst>
              <a:ext uri="{FF2B5EF4-FFF2-40B4-BE49-F238E27FC236}">
                <a16:creationId xmlns:a16="http://schemas.microsoft.com/office/drawing/2014/main" id="{A022FEFA-2088-BBF6-C398-550CC1E51A5A}"/>
              </a:ext>
            </a:extLst>
          </p:cNvPr>
          <p:cNvGrpSpPr>
            <a:grpSpLocks/>
          </p:cNvGrpSpPr>
          <p:nvPr/>
        </p:nvGrpSpPr>
        <p:grpSpPr bwMode="auto">
          <a:xfrm>
            <a:off x="7391400" y="1524000"/>
            <a:ext cx="609600" cy="228600"/>
            <a:chOff x="3696" y="3888"/>
            <a:chExt cx="384" cy="144"/>
          </a:xfrm>
        </p:grpSpPr>
        <p:sp>
          <p:nvSpPr>
            <p:cNvPr id="20488" name="Line 6">
              <a:extLst>
                <a:ext uri="{FF2B5EF4-FFF2-40B4-BE49-F238E27FC236}">
                  <a16:creationId xmlns:a16="http://schemas.microsoft.com/office/drawing/2014/main" id="{4BDD7654-D85C-4009-6B06-C020710E2CF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696" y="3888"/>
              <a:ext cx="384" cy="0"/>
            </a:xfrm>
            <a:prstGeom prst="line">
              <a:avLst/>
            </a:prstGeom>
            <a:noFill/>
            <a:ln w="158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0489" name="Line 7">
              <a:extLst>
                <a:ext uri="{FF2B5EF4-FFF2-40B4-BE49-F238E27FC236}">
                  <a16:creationId xmlns:a16="http://schemas.microsoft.com/office/drawing/2014/main" id="{5BDABE6E-B84F-5769-76AA-67F448BE321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696" y="4032"/>
              <a:ext cx="384" cy="0"/>
            </a:xfrm>
            <a:prstGeom prst="line">
              <a:avLst/>
            </a:prstGeom>
            <a:noFill/>
            <a:ln w="15875">
              <a:solidFill>
                <a:schemeClr val="tx1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</p:grpSp>
      <p:sp>
        <p:nvSpPr>
          <p:cNvPr id="20485" name="Rectangle 8">
            <a:extLst>
              <a:ext uri="{FF2B5EF4-FFF2-40B4-BE49-F238E27FC236}">
                <a16:creationId xmlns:a16="http://schemas.microsoft.com/office/drawing/2014/main" id="{785A663B-132F-CF4F-6468-7B27E2B89980}"/>
              </a:ext>
            </a:extLst>
          </p:cNvPr>
          <p:cNvSpPr>
            <a:spLocks noChangeArrowheads="1"/>
          </p:cNvSpPr>
          <p:nvPr/>
        </p:nvSpPr>
        <p:spPr bwMode="auto">
          <a:xfrm>
            <a:off x="7315200" y="1371600"/>
            <a:ext cx="1524000" cy="5334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pl-PL" altLang="pl-PL" sz="2400">
              <a:latin typeface="Symbol" pitchFamily="2" charset="2"/>
            </a:endParaRPr>
          </a:p>
        </p:txBody>
      </p:sp>
      <p:sp>
        <p:nvSpPr>
          <p:cNvPr id="20486" name="Text Box 9">
            <a:extLst>
              <a:ext uri="{FF2B5EF4-FFF2-40B4-BE49-F238E27FC236}">
                <a16:creationId xmlns:a16="http://schemas.microsoft.com/office/drawing/2014/main" id="{638134AC-B354-5B70-2015-72C60BFBDF2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90600" y="3352800"/>
            <a:ext cx="304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pl-PL" altLang="pl-PL" sz="1400"/>
              <a:t>-</a:t>
            </a:r>
          </a:p>
        </p:txBody>
      </p:sp>
      <p:sp>
        <p:nvSpPr>
          <p:cNvPr id="20487" name="Text Box 10">
            <a:extLst>
              <a:ext uri="{FF2B5EF4-FFF2-40B4-BE49-F238E27FC236}">
                <a16:creationId xmlns:a16="http://schemas.microsoft.com/office/drawing/2014/main" id="{106D42C8-EFE1-8CBA-1B0F-49C66E2CC6F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55663" y="5843588"/>
            <a:ext cx="8135937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pl-PL" altLang="pl-PL" sz="1400"/>
              <a:t>Kanał NMDA jest napięciowozależny ze względu na napięciowozależną blokadę przez jony Mg</a:t>
            </a:r>
            <a:r>
              <a:rPr lang="pl-PL" altLang="pl-PL" sz="1400" baseline="30000"/>
              <a:t>2+</a:t>
            </a:r>
            <a:endParaRPr lang="en-US" altLang="pl-PL" sz="1400" baseline="3000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Rectangle 2">
            <a:extLst>
              <a:ext uri="{FF2B5EF4-FFF2-40B4-BE49-F238E27FC236}">
                <a16:creationId xmlns:a16="http://schemas.microsoft.com/office/drawing/2014/main" id="{B521518C-0BB8-1AFA-5FE3-F39409B2DE97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76600" y="228600"/>
            <a:ext cx="274320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l-PL" altLang="pl-PL" sz="2000"/>
              <a:t>Kanały NMDA i pamięć</a:t>
            </a:r>
            <a:endParaRPr lang="en-US" altLang="pl-PL" sz="2000" i="1" baseline="30000"/>
          </a:p>
        </p:txBody>
      </p:sp>
      <p:sp>
        <p:nvSpPr>
          <p:cNvPr id="21506" name="Rectangle 4">
            <a:extLst>
              <a:ext uri="{FF2B5EF4-FFF2-40B4-BE49-F238E27FC236}">
                <a16:creationId xmlns:a16="http://schemas.microsoft.com/office/drawing/2014/main" id="{09E286C3-F679-ABB2-F1CF-A7096008734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66800" y="5334000"/>
            <a:ext cx="73152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pl-PL" sz="1200" b="1"/>
              <a:t>RD Traub, JG Jefferys and MA Whittington</a:t>
            </a:r>
            <a:r>
              <a:rPr lang="pl-PL" altLang="pl-PL" sz="1200" b="1"/>
              <a:t>. </a:t>
            </a:r>
            <a:r>
              <a:rPr lang="en-US" altLang="pl-PL" sz="1200" b="1"/>
              <a:t>Enhanced NMDA conductance can account for epileptiform activity induced by low Mg2+ in the rat hippocampal slice</a:t>
            </a:r>
            <a:r>
              <a:rPr lang="pl-PL" altLang="pl-PL" sz="1200" b="1"/>
              <a:t>, </a:t>
            </a:r>
            <a:r>
              <a:rPr lang="en-US" altLang="pl-PL" sz="1200" b="1"/>
              <a:t>The Journal of Physiology, </a:t>
            </a:r>
            <a:r>
              <a:rPr lang="pl-PL" altLang="pl-PL" sz="1200" b="1"/>
              <a:t>1994, </a:t>
            </a:r>
            <a:r>
              <a:rPr lang="en-US" altLang="pl-PL" sz="1200" b="1"/>
              <a:t>478</a:t>
            </a:r>
            <a:r>
              <a:rPr lang="pl-PL" altLang="pl-PL" sz="1200" b="1"/>
              <a:t> (</a:t>
            </a:r>
            <a:r>
              <a:rPr lang="en-US" altLang="pl-PL" sz="1200" b="1"/>
              <a:t>3</a:t>
            </a:r>
            <a:r>
              <a:rPr lang="pl-PL" altLang="pl-PL" sz="1200" b="1"/>
              <a:t>)</a:t>
            </a:r>
            <a:r>
              <a:rPr lang="en-US" altLang="pl-PL" sz="1200" b="1"/>
              <a:t> 379-393</a:t>
            </a:r>
            <a:r>
              <a:rPr lang="pl-PL" altLang="pl-PL" sz="1200" b="1"/>
              <a:t>.</a:t>
            </a:r>
            <a:endParaRPr lang="en-US" altLang="pl-PL" sz="1200" b="1"/>
          </a:p>
        </p:txBody>
      </p:sp>
      <p:pic>
        <p:nvPicPr>
          <p:cNvPr id="21507" name="Picture 1">
            <a:extLst>
              <a:ext uri="{FF2B5EF4-FFF2-40B4-BE49-F238E27FC236}">
                <a16:creationId xmlns:a16="http://schemas.microsoft.com/office/drawing/2014/main" id="{1583A3BA-9C36-BCCB-A703-473FEF880C7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836613"/>
            <a:ext cx="9144000" cy="5464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29" name="Picture 1">
            <a:extLst>
              <a:ext uri="{FF2B5EF4-FFF2-40B4-BE49-F238E27FC236}">
                <a16:creationId xmlns:a16="http://schemas.microsoft.com/office/drawing/2014/main" id="{922FEA9D-B945-D352-0483-43FA65127D5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636" b="47861"/>
          <a:stretch>
            <a:fillRect/>
          </a:stretch>
        </p:blipFill>
        <p:spPr bwMode="auto">
          <a:xfrm>
            <a:off x="1835150" y="1196975"/>
            <a:ext cx="5121275" cy="2806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2530" name="Rectangle 2">
            <a:extLst>
              <a:ext uri="{FF2B5EF4-FFF2-40B4-BE49-F238E27FC236}">
                <a16:creationId xmlns:a16="http://schemas.microsoft.com/office/drawing/2014/main" id="{9558AC4F-6E0C-F77F-451D-4A9AE0DDE75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5800" y="228600"/>
            <a:ext cx="7772400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l-PL" altLang="pl-PL" sz="2400">
                <a:solidFill>
                  <a:schemeClr val="tx2"/>
                </a:solidFill>
              </a:rPr>
              <a:t>Synapsy hamujące</a:t>
            </a:r>
            <a:endParaRPr lang="en-US" altLang="pl-PL" sz="2400">
              <a:solidFill>
                <a:schemeClr val="tx2"/>
              </a:solidFill>
            </a:endParaRPr>
          </a:p>
        </p:txBody>
      </p:sp>
      <p:sp>
        <p:nvSpPr>
          <p:cNvPr id="22531" name="pole tekstowe 1">
            <a:extLst>
              <a:ext uri="{FF2B5EF4-FFF2-40B4-BE49-F238E27FC236}">
                <a16:creationId xmlns:a16="http://schemas.microsoft.com/office/drawing/2014/main" id="{0EB26F86-4B71-9C68-B4D3-8D75823636F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39975" y="3751263"/>
            <a:ext cx="942975" cy="277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l-PL" altLang="pl-PL" sz="1200">
                <a:latin typeface="Arial" panose="020B0604020202020204" pitchFamily="34" charset="0"/>
                <a:cs typeface="Arial" panose="020B0604020202020204" pitchFamily="34" charset="0"/>
              </a:rPr>
              <a:t>Stimulation</a:t>
            </a:r>
          </a:p>
        </p:txBody>
      </p:sp>
      <p:sp>
        <p:nvSpPr>
          <p:cNvPr id="3" name="pole tekstowe 2">
            <a:extLst>
              <a:ext uri="{FF2B5EF4-FFF2-40B4-BE49-F238E27FC236}">
                <a16:creationId xmlns:a16="http://schemas.microsoft.com/office/drawing/2014/main" id="{9DEC217E-EE53-ED24-323B-13C2B1D57816}"/>
              </a:ext>
            </a:extLst>
          </p:cNvPr>
          <p:cNvSpPr txBox="1"/>
          <p:nvPr/>
        </p:nvSpPr>
        <p:spPr>
          <a:xfrm>
            <a:off x="714375" y="4292600"/>
            <a:ext cx="7889875" cy="13239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pl-PL" sz="1600" dirty="0">
                <a:latin typeface="+mj-lt"/>
              </a:rPr>
              <a:t>Stymulacja elektryczna pobudzających połączeń </a:t>
            </a:r>
            <a:r>
              <a:rPr lang="pl-PL" sz="1600" dirty="0" err="1">
                <a:latin typeface="+mj-lt"/>
              </a:rPr>
              <a:t>aferentnych</a:t>
            </a:r>
            <a:r>
              <a:rPr lang="pl-PL" sz="1600" dirty="0">
                <a:latin typeface="+mj-lt"/>
              </a:rPr>
              <a:t> wywołuje odpowiedz pobudzającą (EPSP) w komórce piramidalnej oraz aktywacje lokalnej komórki hamującej (</a:t>
            </a:r>
            <a:r>
              <a:rPr lang="pl-PL" sz="1600" dirty="0" err="1">
                <a:latin typeface="+mj-lt"/>
              </a:rPr>
              <a:t>GABAergic</a:t>
            </a:r>
            <a:r>
              <a:rPr lang="pl-PL" sz="1600" dirty="0">
                <a:latin typeface="+mj-lt"/>
              </a:rPr>
              <a:t> </a:t>
            </a:r>
            <a:r>
              <a:rPr lang="pl-PL" sz="1600" dirty="0" err="1">
                <a:latin typeface="+mj-lt"/>
              </a:rPr>
              <a:t>interneuron</a:t>
            </a:r>
            <a:r>
              <a:rPr lang="pl-PL" sz="1600" dirty="0">
                <a:latin typeface="+mj-lt"/>
              </a:rPr>
              <a:t>). Wyładowanie komórki hamującej prowadzi do hyperpolaryzacji (hamowania) komórki piramidalnej poprzez zwiększenie przepuszczalności Cl</a:t>
            </a:r>
            <a:r>
              <a:rPr lang="pl-PL" sz="1600" baseline="30000" dirty="0">
                <a:latin typeface="+mj-lt"/>
              </a:rPr>
              <a:t>-</a:t>
            </a:r>
            <a:r>
              <a:rPr lang="pl-PL" sz="1600" dirty="0">
                <a:latin typeface="+mj-lt"/>
              </a:rPr>
              <a:t> w receptorach GABA</a:t>
            </a:r>
            <a:r>
              <a:rPr lang="pl-PL" sz="1600" baseline="-25000" dirty="0">
                <a:latin typeface="+mj-lt"/>
              </a:rPr>
              <a:t>A</a:t>
            </a:r>
            <a:r>
              <a:rPr lang="pl-PL" sz="1600" dirty="0">
                <a:latin typeface="+mj-lt"/>
              </a:rPr>
              <a:t> i zwiększenie przepuszczalności K</a:t>
            </a:r>
            <a:r>
              <a:rPr lang="pl-PL" sz="1600" baseline="30000" dirty="0">
                <a:latin typeface="+mj-lt"/>
              </a:rPr>
              <a:t>+</a:t>
            </a:r>
            <a:r>
              <a:rPr lang="pl-PL" sz="1600" dirty="0">
                <a:latin typeface="+mj-lt"/>
              </a:rPr>
              <a:t> w receptorach GABA</a:t>
            </a:r>
            <a:r>
              <a:rPr lang="pl-PL" sz="1600" baseline="-25000" dirty="0">
                <a:latin typeface="+mj-lt"/>
              </a:rPr>
              <a:t>B</a:t>
            </a:r>
            <a:r>
              <a:rPr lang="pl-PL" sz="1600" dirty="0">
                <a:latin typeface="+mj-lt"/>
              </a:rPr>
              <a:t>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Rectangle 2">
            <a:extLst>
              <a:ext uri="{FF2B5EF4-FFF2-40B4-BE49-F238E27FC236}">
                <a16:creationId xmlns:a16="http://schemas.microsoft.com/office/drawing/2014/main" id="{5E8FB2BE-1B3D-10C5-2125-52DCF5B40764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52800" y="304800"/>
            <a:ext cx="2079625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l-PL" altLang="pl-PL" sz="2000"/>
              <a:t>Synapsy hamujące</a:t>
            </a:r>
            <a:endParaRPr lang="en-US" altLang="pl-PL" sz="2000" baseline="30000"/>
          </a:p>
        </p:txBody>
      </p:sp>
      <p:pic>
        <p:nvPicPr>
          <p:cNvPr id="23554" name="Picture 3" descr="C:\Users\Piotr\Students\Bioelektrycznosc\GABA_channels.gif">
            <a:extLst>
              <a:ext uri="{FF2B5EF4-FFF2-40B4-BE49-F238E27FC236}">
                <a16:creationId xmlns:a16="http://schemas.microsoft.com/office/drawing/2014/main" id="{87B1A623-96C8-AC4F-6A12-34909B4234C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7800" y="1447800"/>
            <a:ext cx="6229350" cy="4532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3555" name="Rectangle 4">
            <a:extLst>
              <a:ext uri="{FF2B5EF4-FFF2-40B4-BE49-F238E27FC236}">
                <a16:creationId xmlns:a16="http://schemas.microsoft.com/office/drawing/2014/main" id="{01156942-F2B1-D02B-2FE7-9075F8A66C6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05000" y="6172200"/>
            <a:ext cx="5691188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algn="just" eaLnBrk="1" hangingPunct="1">
              <a:spcBef>
                <a:spcPct val="0"/>
              </a:spcBef>
              <a:buFontTx/>
              <a:buNone/>
            </a:pPr>
            <a:r>
              <a:rPr lang="pl-PL" altLang="pl-PL" sz="1400"/>
              <a:t>Odpowiedzi receptora AMPA, GABA</a:t>
            </a:r>
            <a:r>
              <a:rPr lang="pl-PL" altLang="pl-PL" sz="1400" baseline="-25000"/>
              <a:t>A</a:t>
            </a:r>
            <a:r>
              <a:rPr lang="pl-PL" altLang="pl-PL" sz="1400"/>
              <a:t> i GABA</a:t>
            </a:r>
            <a:r>
              <a:rPr lang="pl-PL" altLang="pl-PL" sz="1400" baseline="-25000"/>
              <a:t>B. </a:t>
            </a:r>
            <a:r>
              <a:rPr lang="pl-PL" altLang="pl-PL" sz="1400"/>
              <a:t>Potencjały równowagi –90 mV (GABA</a:t>
            </a:r>
            <a:r>
              <a:rPr lang="pl-PL" altLang="pl-PL" sz="1400" baseline="-25000"/>
              <a:t>B</a:t>
            </a:r>
            <a:r>
              <a:rPr lang="pl-PL" altLang="pl-PL" sz="1400"/>
              <a:t>) i – 70 mV (GABA</a:t>
            </a:r>
            <a:r>
              <a:rPr lang="pl-PL" altLang="pl-PL" sz="1400" baseline="-25000"/>
              <a:t>A</a:t>
            </a:r>
            <a:r>
              <a:rPr lang="pl-PL" altLang="pl-PL" sz="1400"/>
              <a:t>) wskazują na udział jonów K</a:t>
            </a:r>
            <a:r>
              <a:rPr lang="pl-PL" altLang="pl-PL" sz="1400" baseline="30000"/>
              <a:t>+</a:t>
            </a:r>
            <a:r>
              <a:rPr lang="pl-PL" altLang="pl-PL" sz="1400"/>
              <a:t> i Cl</a:t>
            </a:r>
            <a:r>
              <a:rPr lang="pl-PL" altLang="pl-PL" sz="1400" baseline="30000"/>
              <a:t>-</a:t>
            </a:r>
            <a:r>
              <a:rPr lang="pl-PL" altLang="pl-PL" sz="1400"/>
              <a:t>.</a:t>
            </a:r>
            <a:endParaRPr lang="en-US" altLang="pl-PL" sz="1400"/>
          </a:p>
        </p:txBody>
      </p:sp>
      <p:sp>
        <p:nvSpPr>
          <p:cNvPr id="23556" name="Rectangle 5">
            <a:extLst>
              <a:ext uri="{FF2B5EF4-FFF2-40B4-BE49-F238E27FC236}">
                <a16:creationId xmlns:a16="http://schemas.microsoft.com/office/drawing/2014/main" id="{57440B69-F958-D537-B1E6-7B8635743AE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47800" y="762000"/>
            <a:ext cx="6437313" cy="738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l-PL" altLang="pl-PL" sz="1400"/>
              <a:t>W mózgu występują dwa  rodzaje receptorów GABA (</a:t>
            </a:r>
            <a:r>
              <a:rPr lang="en-US" altLang="pl-PL" sz="1400"/>
              <a:t>γ-aminobutyric acid</a:t>
            </a:r>
            <a:r>
              <a:rPr lang="pl-PL" altLang="pl-PL" sz="1400"/>
              <a:t>)</a:t>
            </a:r>
            <a:r>
              <a:rPr lang="en-US" altLang="pl-PL" sz="1400"/>
              <a:t>: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pl-PL" altLang="pl-PL" sz="1400"/>
              <a:t>GABA</a:t>
            </a:r>
            <a:r>
              <a:rPr lang="pl-PL" altLang="pl-PL" sz="1400" baseline="-25000"/>
              <a:t>A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pl-PL" altLang="pl-PL" sz="1400"/>
              <a:t>GABA</a:t>
            </a:r>
            <a:r>
              <a:rPr lang="pl-PL" altLang="pl-PL" sz="1400" baseline="-25000"/>
              <a:t>B</a:t>
            </a:r>
            <a:endParaRPr lang="en-US" altLang="pl-PL" sz="1400" baseline="-2500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Rectangle 2">
            <a:extLst>
              <a:ext uri="{FF2B5EF4-FFF2-40B4-BE49-F238E27FC236}">
                <a16:creationId xmlns:a16="http://schemas.microsoft.com/office/drawing/2014/main" id="{F8C74CA0-8956-13A1-2D65-37C9B6C7B17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5800" y="228600"/>
            <a:ext cx="7772400" cy="381000"/>
          </a:xfrm>
        </p:spPr>
        <p:txBody>
          <a:bodyPr/>
          <a:lstStyle/>
          <a:p>
            <a:pPr eaLnBrk="1" hangingPunct="1"/>
            <a:r>
              <a:rPr lang="pl-PL" altLang="pl-PL" sz="2400">
                <a:ea typeface="ＭＳ Ｐゴシック" panose="020B0600070205080204" pitchFamily="34" charset="-128"/>
              </a:rPr>
              <a:t>Eksperymenty do wykonania</a:t>
            </a:r>
            <a:endParaRPr lang="en-US" altLang="pl-PL" sz="2400">
              <a:ea typeface="ＭＳ Ｐゴシック" panose="020B0600070205080204" pitchFamily="34" charset="-128"/>
            </a:endParaRPr>
          </a:p>
        </p:txBody>
      </p:sp>
      <p:sp>
        <p:nvSpPr>
          <p:cNvPr id="24578" name="Rectangle 2">
            <a:extLst>
              <a:ext uri="{FF2B5EF4-FFF2-40B4-BE49-F238E27FC236}">
                <a16:creationId xmlns:a16="http://schemas.microsoft.com/office/drawing/2014/main" id="{AAFB75DE-8CE1-67D1-3EAA-AEFC0BEE9D66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2625" y="615950"/>
            <a:ext cx="8281988" cy="5754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l-PL" altLang="pl-PL" sz="2000" i="1"/>
              <a:t>16. Experiments -&gt; Currents -&gt; Synaptic-&gt; EPSP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pl-PL" altLang="pl-PL" sz="1600"/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pl-PL" altLang="pl-PL" sz="1800"/>
              <a:t>- Uruchomić model i zrozumieć jego zachowanie.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pl-PL" altLang="pl-PL" sz="1800"/>
              <a:t>- Za pomocą zmian Init V i Base current, znaleźć potencjał równowagi dla prądów AMPA i NMDA.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pl-PL" altLang="pl-PL" sz="2000"/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pl-PL" altLang="pl-PL" sz="2000" i="1"/>
              <a:t>16. Experiments -&gt; Currents -&gt; Synaptic-&gt; NMDA current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pl-PL" altLang="pl-PL" sz="1800"/>
              <a:t>- Uruchomic model dla wartości domyślnych oraz dla Base current: 0.8 nA, Init V = -20 mV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pl-PL" altLang="pl-PL" sz="1800"/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pl-PL" altLang="pl-PL" sz="1800"/>
              <a:t>- Zaobserwować, ze dla </a:t>
            </a:r>
            <a:r>
              <a:rPr lang="pl-PL" altLang="pl-PL" sz="1800" i="1"/>
              <a:t>V</a:t>
            </a:r>
            <a:r>
              <a:rPr lang="pl-PL" altLang="pl-PL" sz="1800"/>
              <a:t> = -20 mV prąd NMDA jest większy, mimo ze zbliżamy się do potencjału równowagi (0 mV).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pl-PL" altLang="pl-PL" sz="1800"/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pl-PL" altLang="pl-PL" sz="1800"/>
              <a:t>Powtórzyć eksperyment dla [Mg</a:t>
            </a:r>
            <a:r>
              <a:rPr lang="pl-PL" altLang="pl-PL" sz="1800" baseline="30000"/>
              <a:t>2+</a:t>
            </a:r>
            <a:r>
              <a:rPr lang="pl-PL" altLang="pl-PL" sz="1800"/>
              <a:t>]</a:t>
            </a:r>
            <a:r>
              <a:rPr lang="pl-PL" altLang="pl-PL" sz="1800" baseline="-25000"/>
              <a:t>out</a:t>
            </a:r>
            <a:r>
              <a:rPr lang="pl-PL" altLang="pl-PL" sz="1800"/>
              <a:t> = 0.01 mM.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pl-PL" altLang="pl-PL" sz="2000"/>
              <a:t>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pl-PL" altLang="pl-PL" sz="2000" i="1"/>
              <a:t>16. Experiments -&gt; Currents -&gt; Synaptic-&gt; NMDA vclamp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pl-PL" altLang="pl-PL" sz="1800"/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pl-PL" altLang="pl-PL" sz="1800"/>
              <a:t>- Uruchomić model dla wartości domyślnych oraz dla [Mg</a:t>
            </a:r>
            <a:r>
              <a:rPr lang="pl-PL" altLang="pl-PL" sz="1800" baseline="30000"/>
              <a:t>2+</a:t>
            </a:r>
            <a:r>
              <a:rPr lang="pl-PL" altLang="pl-PL" sz="1800"/>
              <a:t>]</a:t>
            </a:r>
            <a:r>
              <a:rPr lang="pl-PL" altLang="pl-PL" sz="1800" baseline="-25000"/>
              <a:t>out</a:t>
            </a:r>
            <a:r>
              <a:rPr lang="pl-PL" altLang="pl-PL" sz="1800"/>
              <a:t> = 0.01 mM.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pl-PL" altLang="pl-PL" sz="1800"/>
              <a:t>Dlaczego wartość prądu NMDA jest większa przy małym stężeniu [Mg</a:t>
            </a:r>
            <a:r>
              <a:rPr lang="pl-PL" altLang="pl-PL" sz="1800" baseline="30000"/>
              <a:t>2+</a:t>
            </a:r>
            <a:r>
              <a:rPr lang="pl-PL" altLang="pl-PL" sz="1800"/>
              <a:t>]</a:t>
            </a:r>
            <a:r>
              <a:rPr lang="pl-PL" altLang="pl-PL" sz="1800" baseline="-25000"/>
              <a:t>out</a:t>
            </a:r>
            <a:r>
              <a:rPr lang="pl-PL" altLang="pl-PL" sz="1800"/>
              <a:t>? Czy tak samo będzie dla dodatnich wartości </a:t>
            </a:r>
            <a:r>
              <a:rPr lang="pl-PL" altLang="pl-PL" sz="1800" i="1"/>
              <a:t>V</a:t>
            </a:r>
            <a:r>
              <a:rPr lang="pl-PL" altLang="pl-PL" sz="1800"/>
              <a:t>?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1" name="Rectangle 2">
            <a:extLst>
              <a:ext uri="{FF2B5EF4-FFF2-40B4-BE49-F238E27FC236}">
                <a16:creationId xmlns:a16="http://schemas.microsoft.com/office/drawing/2014/main" id="{8B02207C-D4BE-33F1-787B-8C9FCE9E24A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5800" y="228600"/>
            <a:ext cx="7772400" cy="381000"/>
          </a:xfrm>
        </p:spPr>
        <p:txBody>
          <a:bodyPr/>
          <a:lstStyle/>
          <a:p>
            <a:pPr eaLnBrk="1" hangingPunct="1"/>
            <a:r>
              <a:rPr lang="pl-PL" altLang="pl-PL" sz="2400">
                <a:ea typeface="ＭＳ Ｐゴシック" panose="020B0600070205080204" pitchFamily="34" charset="-128"/>
              </a:rPr>
              <a:t>Eksperymenty do wykonania</a:t>
            </a:r>
            <a:endParaRPr lang="en-US" altLang="pl-PL" sz="2400">
              <a:ea typeface="ＭＳ Ｐゴシック" panose="020B0600070205080204" pitchFamily="34" charset="-128"/>
            </a:endParaRPr>
          </a:p>
        </p:txBody>
      </p:sp>
      <p:sp>
        <p:nvSpPr>
          <p:cNvPr id="25602" name="Rectangle 2">
            <a:extLst>
              <a:ext uri="{FF2B5EF4-FFF2-40B4-BE49-F238E27FC236}">
                <a16:creationId xmlns:a16="http://schemas.microsoft.com/office/drawing/2014/main" id="{89564552-5BD6-AB2F-CA68-E553F7B3C509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1188" y="692150"/>
            <a:ext cx="8281987" cy="5754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l-PL" altLang="pl-PL" sz="2000" i="1"/>
              <a:t>17. Experiments -&gt; Currents -&gt; Synaptic-&gt; IPSP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pl-PL" altLang="pl-PL" sz="1800"/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pl-PL" altLang="pl-PL" sz="1800"/>
              <a:t>- Uruchomić model dla domyślnych parametrów. Zaobserwować dwufazowy potencjał potencjał hamujący.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pl-PL" altLang="pl-PL" sz="1800"/>
              <a:t>Ustawić Init V na -85 mV i Base current na -0.38 nA. Zaobserwować odwrócenie GABA</a:t>
            </a:r>
            <a:r>
              <a:rPr lang="pl-PL" altLang="pl-PL" sz="1800" baseline="-25000"/>
              <a:t>A</a:t>
            </a:r>
            <a:r>
              <a:rPr lang="pl-PL" altLang="pl-PL" sz="1800"/>
              <a:t> IPSP i brak odwrócenia GABA</a:t>
            </a:r>
            <a:r>
              <a:rPr lang="pl-PL" altLang="pl-PL" sz="1800" baseline="-25000"/>
              <a:t>B</a:t>
            </a:r>
            <a:r>
              <a:rPr lang="pl-PL" altLang="pl-PL" sz="1800"/>
              <a:t> IPSP. Sugeruje to udział różnego rodzaju jonów. Jakich?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pl-PL" altLang="pl-PL" sz="2000"/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pl-PL" altLang="pl-PL" sz="2000" i="1"/>
              <a:t>17. Experiments -&gt; Currents -&gt; Synaptic-&gt; EPSP + IPSP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pl-PL" altLang="pl-PL" sz="2000"/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pl-PL" altLang="pl-PL" sz="2000"/>
              <a:t>- Uruchomić model dla w_ampa = 1.5 (ułatwia generacje potencjału czynnościowego)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pl-PL" altLang="pl-PL" sz="2000"/>
              <a:t>Następnie: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pl-PL" altLang="pl-PL" sz="2000"/>
              <a:t>Zmienić g</a:t>
            </a:r>
            <a:r>
              <a:rPr lang="pl-PL" altLang="pl-PL" sz="2000" baseline="-25000"/>
              <a:t>max</a:t>
            </a:r>
            <a:r>
              <a:rPr lang="pl-PL" altLang="pl-PL" sz="2000"/>
              <a:t> EPSP  = 0 i uruchomić model (nic się nie dzieje)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pl-PL" altLang="pl-PL" sz="2000"/>
              <a:t>Zmienić g</a:t>
            </a:r>
            <a:r>
              <a:rPr lang="pl-PL" altLang="pl-PL" sz="2000" baseline="-25000"/>
              <a:t>max</a:t>
            </a:r>
            <a:r>
              <a:rPr lang="pl-PL" altLang="pl-PL" sz="2000"/>
              <a:t> IPSP  = 0.2 i uruchomić model (widać depolaryzujący potencjał GABA</a:t>
            </a:r>
            <a:r>
              <a:rPr lang="pl-PL" altLang="pl-PL" sz="2000" baseline="-25000"/>
              <a:t>A</a:t>
            </a:r>
            <a:r>
              <a:rPr lang="pl-PL" altLang="pl-PL" sz="2000"/>
              <a:t> IPSP)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pl-PL" altLang="pl-PL" sz="2000"/>
              <a:t>Przy depolaryzującym g</a:t>
            </a:r>
            <a:r>
              <a:rPr lang="pl-PL" altLang="pl-PL" sz="2000" baseline="-25000"/>
              <a:t>max</a:t>
            </a:r>
            <a:r>
              <a:rPr lang="pl-PL" altLang="pl-PL" sz="2000"/>
              <a:t> IPSP  = 0.2, przywrócić pobudzający g</a:t>
            </a:r>
            <a:r>
              <a:rPr lang="pl-PL" altLang="pl-PL" sz="2000" baseline="-25000"/>
              <a:t>max</a:t>
            </a:r>
            <a:r>
              <a:rPr lang="pl-PL" altLang="pl-PL" sz="2000"/>
              <a:t> EPSP  = 0.15 i uruchomić model. Dlaczego nie dochodzi do generacji potencjału czynnościowego?</a:t>
            </a:r>
          </a:p>
        </p:txBody>
      </p:sp>
      <p:sp>
        <p:nvSpPr>
          <p:cNvPr id="25603" name="TextBox 1">
            <a:extLst>
              <a:ext uri="{FF2B5EF4-FFF2-40B4-BE49-F238E27FC236}">
                <a16:creationId xmlns:a16="http://schemas.microsoft.com/office/drawing/2014/main" id="{AA5E5761-E540-70E7-08E0-F47086BD5E0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636000" y="5791200"/>
            <a:ext cx="18415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pl-PL" altLang="pl-PL" sz="2400">
              <a:latin typeface="Symbol" pitchFamily="2" charset="2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5" name="Rectangle 2">
            <a:extLst>
              <a:ext uri="{FF2B5EF4-FFF2-40B4-BE49-F238E27FC236}">
                <a16:creationId xmlns:a16="http://schemas.microsoft.com/office/drawing/2014/main" id="{6B6037F1-CACF-0C86-883F-D1037BC2A7D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5800" y="228600"/>
            <a:ext cx="7772400" cy="381000"/>
          </a:xfrm>
        </p:spPr>
        <p:txBody>
          <a:bodyPr/>
          <a:lstStyle/>
          <a:p>
            <a:pPr eaLnBrk="1" hangingPunct="1"/>
            <a:r>
              <a:rPr lang="pl-PL" altLang="pl-PL" sz="2400">
                <a:ea typeface="ＭＳ Ｐゴシック" panose="020B0600070205080204" pitchFamily="34" charset="-128"/>
              </a:rPr>
              <a:t>Synapsy pobudzające i hamujące - definicja</a:t>
            </a:r>
            <a:endParaRPr lang="en-US" altLang="pl-PL" sz="2400">
              <a:ea typeface="ＭＳ Ｐゴシック" panose="020B0600070205080204" pitchFamily="34" charset="-128"/>
            </a:endParaRPr>
          </a:p>
        </p:txBody>
      </p:sp>
      <p:sp>
        <p:nvSpPr>
          <p:cNvPr id="26626" name="Rectangle 2">
            <a:extLst>
              <a:ext uri="{FF2B5EF4-FFF2-40B4-BE49-F238E27FC236}">
                <a16:creationId xmlns:a16="http://schemas.microsoft.com/office/drawing/2014/main" id="{4F17D3C3-268F-F6E8-7619-DAAB88FF0C9F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0825" y="692150"/>
            <a:ext cx="8713788" cy="2862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l-PL" altLang="pl-PL" sz="1800"/>
              <a:t>Synapsa jest pobudzająca, gdy zwiększa prawdopodobieństwo generacji potencjału czynnościowego. Podobnie, synapsa jest hamująca, gdy zmniejsza prawdopodobieństwo generacji potencjału czynnościowego. Definicje </a:t>
            </a:r>
            <a:r>
              <a:rPr lang="pl-PL" altLang="en-US" sz="1800"/>
              <a:t>‘</a:t>
            </a:r>
            <a:r>
              <a:rPr lang="pl-PL" altLang="ja-JP" sz="1800"/>
              <a:t>pobudzajacy</a:t>
            </a:r>
            <a:r>
              <a:rPr lang="pl-PL" altLang="en-US" sz="1800"/>
              <a:t>’</a:t>
            </a:r>
            <a:r>
              <a:rPr lang="pl-PL" altLang="ja-JP" sz="1800"/>
              <a:t> i </a:t>
            </a:r>
            <a:r>
              <a:rPr lang="pl-PL" altLang="en-US" sz="1800"/>
              <a:t>‘</a:t>
            </a:r>
            <a:r>
              <a:rPr lang="pl-PL" altLang="ja-JP" sz="1800"/>
              <a:t>hamujacy</a:t>
            </a:r>
            <a:r>
              <a:rPr lang="pl-PL" altLang="en-US" sz="1800"/>
              <a:t>’</a:t>
            </a:r>
            <a:r>
              <a:rPr lang="pl-PL" altLang="ja-JP" sz="1800"/>
              <a:t> zależą wiec wyłącznie od wartości potencjału równowagi danej synapsy i wartości progu na generację potencjału czynnościowego.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pl-PL" altLang="pl-PL" sz="1800"/>
              <a:t>Synapsa może być hamująca i jednocześnie powodować depolaryzacje. Zmiana potencjału błonowego zależy od wartości potencjału równowagi danej synapsy i wartości spoczynkowej potencjału błonowego, zgodnie ze wzorem: </a:t>
            </a:r>
            <a:r>
              <a:rPr lang="pl-PL" altLang="pl-PL" sz="1800" i="1"/>
              <a:t>I</a:t>
            </a:r>
            <a:r>
              <a:rPr lang="pl-PL" altLang="pl-PL" sz="1800" i="1" baseline="-25000"/>
              <a:t>syn</a:t>
            </a:r>
            <a:r>
              <a:rPr lang="pl-PL" altLang="pl-PL" sz="1800"/>
              <a:t>(</a:t>
            </a:r>
            <a:r>
              <a:rPr lang="pl-PL" altLang="pl-PL" sz="1800" i="1"/>
              <a:t>t</a:t>
            </a:r>
            <a:r>
              <a:rPr lang="pl-PL" altLang="pl-PL" sz="1800"/>
              <a:t>)</a:t>
            </a:r>
            <a:r>
              <a:rPr lang="pl-PL" altLang="pl-PL" sz="1800" i="1"/>
              <a:t> =g</a:t>
            </a:r>
            <a:r>
              <a:rPr lang="pl-PL" altLang="pl-PL" sz="1800" i="1" baseline="-25000"/>
              <a:t>syn</a:t>
            </a:r>
            <a:r>
              <a:rPr lang="pl-PL" altLang="pl-PL" sz="1800"/>
              <a:t>(</a:t>
            </a:r>
            <a:r>
              <a:rPr lang="pl-PL" altLang="pl-PL" sz="1800" i="1"/>
              <a:t>t</a:t>
            </a:r>
            <a:r>
              <a:rPr lang="pl-PL" altLang="pl-PL" sz="1800"/>
              <a:t>)(</a:t>
            </a:r>
            <a:r>
              <a:rPr lang="pl-PL" altLang="pl-PL" sz="1800" i="1"/>
              <a:t>V – E</a:t>
            </a:r>
            <a:r>
              <a:rPr lang="pl-PL" altLang="pl-PL" sz="1800" i="1" baseline="-25000"/>
              <a:t>syn</a:t>
            </a:r>
            <a:r>
              <a:rPr lang="pl-PL" altLang="pl-PL" sz="1800"/>
              <a:t>). W szczególności, synapsa może nie powodować w ogóle zmiany potencjału, a nadal być hamująca. </a:t>
            </a:r>
          </a:p>
        </p:txBody>
      </p:sp>
      <p:sp>
        <p:nvSpPr>
          <p:cNvPr id="26627" name="TextBox 1">
            <a:extLst>
              <a:ext uri="{FF2B5EF4-FFF2-40B4-BE49-F238E27FC236}">
                <a16:creationId xmlns:a16="http://schemas.microsoft.com/office/drawing/2014/main" id="{A36321DE-6D53-7DE3-94FE-F10315B4E42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636000" y="5791200"/>
            <a:ext cx="18415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pl-PL" altLang="pl-PL" sz="2400">
              <a:latin typeface="Symbol" pitchFamily="2" charset="2"/>
            </a:endParaRPr>
          </a:p>
        </p:txBody>
      </p:sp>
      <p:pic>
        <p:nvPicPr>
          <p:cNvPr id="26628" name="Picture 1027">
            <a:extLst>
              <a:ext uri="{FF2B5EF4-FFF2-40B4-BE49-F238E27FC236}">
                <a16:creationId xmlns:a16="http://schemas.microsoft.com/office/drawing/2014/main" id="{308CE8E8-524A-7E03-D4A8-2C179156C3D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6463"/>
          <a:stretch>
            <a:fillRect/>
          </a:stretch>
        </p:blipFill>
        <p:spPr bwMode="auto">
          <a:xfrm>
            <a:off x="1331913" y="3486150"/>
            <a:ext cx="5816600" cy="2305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6629" name="Rectangle 1030">
            <a:extLst>
              <a:ext uri="{FF2B5EF4-FFF2-40B4-BE49-F238E27FC236}">
                <a16:creationId xmlns:a16="http://schemas.microsoft.com/office/drawing/2014/main" id="{011CBBD3-8CC0-8EBF-21BD-AA4580069608}"/>
              </a:ext>
            </a:extLst>
          </p:cNvPr>
          <p:cNvSpPr>
            <a:spLocks noChangeArrowheads="1"/>
          </p:cNvSpPr>
          <p:nvPr/>
        </p:nvSpPr>
        <p:spPr bwMode="auto">
          <a:xfrm>
            <a:off x="657225" y="5800725"/>
            <a:ext cx="7608888" cy="954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GB" altLang="pl-PL" sz="1400"/>
              <a:t>(A) </a:t>
            </a:r>
            <a:r>
              <a:rPr lang="pl-PL" altLang="pl-PL" sz="1400"/>
              <a:t>Pobudzający potencjał postsynaptyczny EPSP. </a:t>
            </a:r>
            <a:r>
              <a:rPr lang="en-GB" altLang="pl-PL" sz="1400"/>
              <a:t>(B) </a:t>
            </a:r>
            <a:r>
              <a:rPr lang="pl-PL" altLang="pl-PL" sz="1400"/>
              <a:t>Hamujący potencjał postsynaptyczny IP</a:t>
            </a:r>
            <a:r>
              <a:rPr lang="en-GB" altLang="pl-PL" sz="1400"/>
              <a:t>SP</a:t>
            </a:r>
            <a:r>
              <a:rPr lang="pl-PL" altLang="pl-PL" sz="1400"/>
              <a:t>.</a:t>
            </a:r>
            <a:r>
              <a:rPr lang="en-GB" altLang="pl-PL" sz="1400"/>
              <a:t> (C) IPSP</a:t>
            </a:r>
            <a:r>
              <a:rPr lang="pl-PL" altLang="pl-PL" sz="1400"/>
              <a:t> może jednak depolaryzować komórkę jeżeli potencjał równowagowy (</a:t>
            </a:r>
            <a:r>
              <a:rPr lang="pl-PL" altLang="pl-PL" sz="1400" i="1"/>
              <a:t>E</a:t>
            </a:r>
            <a:r>
              <a:rPr lang="pl-PL" altLang="pl-PL" sz="1400" i="1" baseline="-25000"/>
              <a:t>rev</a:t>
            </a:r>
            <a:r>
              <a:rPr lang="pl-PL" altLang="pl-PL" sz="1400"/>
              <a:t>) dla danej synapsy jest wyższy od potencjału spoczynkowego (</a:t>
            </a:r>
            <a:r>
              <a:rPr lang="pl-PL" altLang="pl-PL" sz="1400" i="1"/>
              <a:t>V</a:t>
            </a:r>
            <a:r>
              <a:rPr lang="pl-PL" altLang="pl-PL" sz="1400" i="1" baseline="-25000"/>
              <a:t>rest</a:t>
            </a:r>
            <a:r>
              <a:rPr lang="pl-PL" altLang="pl-PL" sz="1400"/>
              <a:t>). Taka synapsa nadal jednak będzie hamująca, gdyż wartość </a:t>
            </a:r>
            <a:r>
              <a:rPr lang="pl-PL" altLang="pl-PL" sz="1400" i="1"/>
              <a:t>E</a:t>
            </a:r>
            <a:r>
              <a:rPr lang="pl-PL" altLang="pl-PL" sz="1400" i="1" baseline="-25000"/>
              <a:t>rev </a:t>
            </a:r>
            <a:r>
              <a:rPr lang="pl-PL" altLang="pl-PL" sz="1400"/>
              <a:t>jest poniżej wartości progu na generacje potencjału czynnościowego (Threshold) .</a:t>
            </a:r>
            <a:endParaRPr lang="en-GB" altLang="pl-PL" sz="140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9" name="Rectangle 2">
            <a:extLst>
              <a:ext uri="{FF2B5EF4-FFF2-40B4-BE49-F238E27FC236}">
                <a16:creationId xmlns:a16="http://schemas.microsoft.com/office/drawing/2014/main" id="{85DAC8C5-B9C7-A8C4-B42C-BB31B692EA6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5800" y="228600"/>
            <a:ext cx="7772400" cy="381000"/>
          </a:xfrm>
        </p:spPr>
        <p:txBody>
          <a:bodyPr/>
          <a:lstStyle/>
          <a:p>
            <a:pPr eaLnBrk="1" hangingPunct="1"/>
            <a:r>
              <a:rPr lang="pl-PL" altLang="pl-PL" sz="2400">
                <a:ea typeface="ＭＳ Ｐゴシック" panose="020B0600070205080204" pitchFamily="34" charset="-128"/>
              </a:rPr>
              <a:t>Pytania</a:t>
            </a:r>
            <a:endParaRPr lang="en-US" altLang="pl-PL" sz="2400">
              <a:ea typeface="ＭＳ Ｐゴシック" panose="020B0600070205080204" pitchFamily="34" charset="-128"/>
            </a:endParaRPr>
          </a:p>
        </p:txBody>
      </p:sp>
      <p:sp>
        <p:nvSpPr>
          <p:cNvPr id="27650" name="Rectangle 2">
            <a:extLst>
              <a:ext uri="{FF2B5EF4-FFF2-40B4-BE49-F238E27FC236}">
                <a16:creationId xmlns:a16="http://schemas.microsoft.com/office/drawing/2014/main" id="{6DB0A87E-1FEE-C0F9-A6C5-CB28A94A7210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4313" y="981075"/>
            <a:ext cx="8715375" cy="3140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l-PL" altLang="pl-PL" sz="1800"/>
              <a:t>1. Dla gmax EPSP = 0 i gmax IPSP = 0. 2 ustawic [Cl</a:t>
            </a:r>
            <a:r>
              <a:rPr lang="pl-PL" altLang="pl-PL" sz="1800" baseline="30000"/>
              <a:t>-</a:t>
            </a:r>
            <a:r>
              <a:rPr lang="pl-PL" altLang="pl-PL" sz="1800"/>
              <a:t>]</a:t>
            </a:r>
            <a:r>
              <a:rPr lang="pl-PL" altLang="pl-PL" sz="1800" baseline="-25000"/>
              <a:t>out</a:t>
            </a:r>
            <a:r>
              <a:rPr lang="pl-PL" altLang="pl-PL" sz="1800"/>
              <a:t> = [Cl</a:t>
            </a:r>
            <a:r>
              <a:rPr lang="pl-PL" altLang="pl-PL" sz="1800" baseline="30000"/>
              <a:t>-</a:t>
            </a:r>
            <a:r>
              <a:rPr lang="pl-PL" altLang="pl-PL" sz="1800"/>
              <a:t>]</a:t>
            </a:r>
            <a:r>
              <a:rPr lang="pl-PL" altLang="pl-PL" sz="1800" baseline="-25000"/>
              <a:t>in</a:t>
            </a:r>
            <a:r>
              <a:rPr lang="pl-PL" altLang="pl-PL" sz="1800"/>
              <a:t>= 7 mM</a:t>
            </a:r>
          </a:p>
          <a:p>
            <a:pPr eaLnBrk="1" hangingPunct="1">
              <a:spcBef>
                <a:spcPct val="0"/>
              </a:spcBef>
              <a:buFontTx/>
              <a:buChar char="-"/>
            </a:pPr>
            <a:r>
              <a:rPr lang="pl-PL" altLang="pl-PL" sz="1800"/>
              <a:t>Dlaczego obserwujemy GABA</a:t>
            </a:r>
            <a:r>
              <a:rPr lang="pl-PL" altLang="pl-PL" sz="1800" baseline="-25000"/>
              <a:t>A</a:t>
            </a:r>
            <a:r>
              <a:rPr lang="pl-PL" altLang="pl-PL" sz="1800"/>
              <a:t> IPSP?</a:t>
            </a:r>
          </a:p>
          <a:p>
            <a:pPr eaLnBrk="1" hangingPunct="1">
              <a:spcBef>
                <a:spcPct val="0"/>
              </a:spcBef>
              <a:buFontTx/>
              <a:buChar char="-"/>
            </a:pPr>
            <a:r>
              <a:rPr lang="pl-PL" altLang="pl-PL" sz="1800"/>
              <a:t>Czy jest on pobudzający, czy hamujący?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pl-PL" altLang="pl-PL" sz="1800"/>
              <a:t>Można to sprawdzić na symulacji ipsp+epsp (17)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pl-PL" altLang="pl-PL" sz="1800"/>
              <a:t>Wskazówka: sprawdzić wartość </a:t>
            </a:r>
            <a:r>
              <a:rPr lang="pl-PL" altLang="pl-PL" sz="1800" i="1"/>
              <a:t>E</a:t>
            </a:r>
            <a:r>
              <a:rPr lang="pl-PL" altLang="pl-PL" sz="1800" i="1" baseline="-25000"/>
              <a:t>Cl</a:t>
            </a:r>
          </a:p>
          <a:p>
            <a:pPr eaLnBrk="1" hangingPunct="1">
              <a:spcBef>
                <a:spcPct val="0"/>
              </a:spcBef>
              <a:buFontTx/>
              <a:buChar char="-"/>
            </a:pPr>
            <a:endParaRPr lang="pl-PL" altLang="pl-PL" sz="1800"/>
          </a:p>
          <a:p>
            <a:pPr eaLnBrk="1" hangingPunct="1">
              <a:spcBef>
                <a:spcPct val="0"/>
              </a:spcBef>
              <a:buFontTx/>
              <a:buNone/>
            </a:pPr>
            <a:endParaRPr lang="pl-PL" altLang="pl-PL" sz="1800"/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pl-PL" altLang="pl-PL" sz="1800"/>
              <a:t>2. Od jakich trzech czynników zależy amplituda NMDA EPSP?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pl-PL" altLang="pl-PL" sz="1800"/>
          </a:p>
          <a:p>
            <a:pPr eaLnBrk="1" hangingPunct="1">
              <a:spcBef>
                <a:spcPct val="0"/>
              </a:spcBef>
              <a:buFontTx/>
              <a:buNone/>
            </a:pPr>
            <a:endParaRPr lang="pl-PL" altLang="pl-PL" sz="1800"/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pl-PL" altLang="pl-PL" sz="1800"/>
              <a:t>3. Dlaczego potencjały synaptyczne AMPA i NMDA zmieniają znak dla </a:t>
            </a:r>
            <a:r>
              <a:rPr lang="pl-PL" altLang="pl-PL" sz="1800" i="1"/>
              <a:t>V</a:t>
            </a:r>
            <a:r>
              <a:rPr lang="pl-PL" altLang="pl-PL" sz="1800" i="1" baseline="-25000"/>
              <a:t>m</a:t>
            </a:r>
            <a:r>
              <a:rPr lang="pl-PL" altLang="pl-PL" sz="1800"/>
              <a:t> = 0 mV? </a:t>
            </a:r>
          </a:p>
        </p:txBody>
      </p:sp>
      <p:sp>
        <p:nvSpPr>
          <p:cNvPr id="27651" name="TextBox 1">
            <a:extLst>
              <a:ext uri="{FF2B5EF4-FFF2-40B4-BE49-F238E27FC236}">
                <a16:creationId xmlns:a16="http://schemas.microsoft.com/office/drawing/2014/main" id="{6FB78E57-72C5-8230-4A07-1467548FB61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636000" y="5791200"/>
            <a:ext cx="18415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pl-PL" altLang="pl-PL" sz="2400">
              <a:latin typeface="Symbol" pitchFamily="2" charset="2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Projekt domyślny">
  <a:themeElements>
    <a:clrScheme name="Projekt domyślny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Projekt domyślny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>
    <a:extraClrScheme>
      <a:clrScheme name="Projekt domyślny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ojekt domyślny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ojekt domyślny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ojekt domyślny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ojekt domyślny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ojekt domyślny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ojekt domyślny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4431</TotalTime>
  <Words>1071</Words>
  <Application>Microsoft Macintosh PowerPoint</Application>
  <PresentationFormat>Pokaz na ekranie (4:3)</PresentationFormat>
  <Paragraphs>87</Paragraphs>
  <Slides>14</Slides>
  <Notes>0</Notes>
  <HiddenSlides>0</HiddenSlides>
  <MMClips>0</MMClips>
  <ScaleCrop>false</ScaleCrop>
  <HeadingPairs>
    <vt:vector size="8" baseType="variant">
      <vt:variant>
        <vt:lpstr>Używane czcionki</vt:lpstr>
      </vt:variant>
      <vt:variant>
        <vt:i4>5</vt:i4>
      </vt:variant>
      <vt:variant>
        <vt:lpstr>Motyw</vt:lpstr>
      </vt:variant>
      <vt:variant>
        <vt:i4>1</vt:i4>
      </vt:variant>
      <vt:variant>
        <vt:lpstr>Osadzone serwery OLE</vt:lpstr>
      </vt:variant>
      <vt:variant>
        <vt:i4>1</vt:i4>
      </vt:variant>
      <vt:variant>
        <vt:lpstr>Tytuły slajdów</vt:lpstr>
      </vt:variant>
      <vt:variant>
        <vt:i4>14</vt:i4>
      </vt:variant>
    </vt:vector>
  </HeadingPairs>
  <TitlesOfParts>
    <vt:vector size="21" baseType="lpstr">
      <vt:lpstr>Symbol</vt:lpstr>
      <vt:lpstr>ＭＳ Ｐゴシック</vt:lpstr>
      <vt:lpstr>Arial</vt:lpstr>
      <vt:lpstr>Times New Roman</vt:lpstr>
      <vt:lpstr>Calibri</vt:lpstr>
      <vt:lpstr>Projekt domyślny</vt:lpstr>
      <vt:lpstr>Microsoft Equation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Eksperymenty do wykonania</vt:lpstr>
      <vt:lpstr>Eksperymenty do wykonania</vt:lpstr>
      <vt:lpstr>Synapsy pobudzające i hamujące - definicja</vt:lpstr>
      <vt:lpstr>Pytania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Doktryna neuronu</dc:title>
  <cp:lastModifiedBy>Microsoft Office User</cp:lastModifiedBy>
  <cp:revision>192</cp:revision>
  <cp:lastPrinted>2026-11-02T10:39:41Z</cp:lastPrinted>
  <dcterms:created xsi:type="dcterms:W3CDTF">2011-02-21T19:34:13Z</dcterms:created>
  <dcterms:modified xsi:type="dcterms:W3CDTF">2026-11-02T10:39:49Z</dcterms:modified>
</cp:coreProperties>
</file>