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20"/>
  </p:handoutMasterIdLst>
  <p:sldIdLst>
    <p:sldId id="390" r:id="rId2"/>
    <p:sldId id="401" r:id="rId3"/>
    <p:sldId id="402" r:id="rId4"/>
    <p:sldId id="403" r:id="rId5"/>
    <p:sldId id="404" r:id="rId6"/>
    <p:sldId id="405" r:id="rId7"/>
    <p:sldId id="396" r:id="rId8"/>
    <p:sldId id="397" r:id="rId9"/>
    <p:sldId id="398" r:id="rId10"/>
    <p:sldId id="406" r:id="rId11"/>
    <p:sldId id="392" r:id="rId12"/>
    <p:sldId id="391" r:id="rId13"/>
    <p:sldId id="399" r:id="rId14"/>
    <p:sldId id="400" r:id="rId15"/>
    <p:sldId id="393" r:id="rId16"/>
    <p:sldId id="394" r:id="rId17"/>
    <p:sldId id="343" r:id="rId18"/>
    <p:sldId id="389" r:id="rId19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37"/>
    <p:restoredTop sz="94670"/>
  </p:normalViewPr>
  <p:slideViewPr>
    <p:cSldViewPr>
      <p:cViewPr varScale="1">
        <p:scale>
          <a:sx n="115" d="100"/>
          <a:sy n="115" d="100"/>
        </p:scale>
        <p:origin x="216" y="52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82D0746E-D5C1-3BF2-DC19-BAC35C56AE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9612D148-FA19-F356-EE69-FDA5F157A8D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AF2D1318-BD25-C1DE-C8C6-A7F5A1BAB44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EDC07598-BA78-C042-9249-5AC2300E1A3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E9718286-29CB-674A-B029-1BAD1E87A02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2D813D-B6E7-76AF-AEAE-F1F67C89E1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0B88B5-95DE-42D3-E532-9BF5B1C9F8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CF17E2-2223-5F0D-3185-E338057C1E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73233-C218-E24D-8191-445A7E7FF09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0801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21F1A3-4339-20DA-94E2-EDA85C9D09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9295C6-0214-3A1B-5974-F1527D153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377E98-04E3-37F3-F1E1-323E9AEAF1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184AD-E3F9-9E48-AE40-051A6425E35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7114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54B4AF-8C8A-DED7-2784-B0E62287DE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3EB351-5CDF-CD28-51E0-E1D5BA800D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59D3DA-BE7C-E5B9-4ECA-2472D35371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C038D-70A7-8D4D-A70E-DDECEC07AD0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579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24C1C8-484A-4F0F-6445-0A99AC7ACD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45E7DC-4AEE-389D-5E06-32B4BF6CC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B538F-D6D7-F652-5108-7F1C457A2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0EE26-630C-9F44-826F-1775E9DD143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1546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E3E218-A57B-3999-086D-7B5F60DB9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9621D2B-DB8E-DECA-2BE2-DC3A5D0003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20CAA5A-827B-9AAD-52FC-EC1B4D815B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49E40-8D6B-ED4A-B62F-584B9A09272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2274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ADDCF3-CF8C-10AC-5564-3B9DE8540B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9B079F-A832-4A88-5BAF-8E6BDB625A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C11811-54F7-9018-EE4B-BED28EC9A0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444DB-D21E-2447-899F-B4020CE976E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39091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7CF8CF-8EA8-0391-63B2-266D5BB73A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1B4E97-FF08-3BF5-8AE7-06599FE7EC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42BFA0A-34CD-4F61-8B37-03C811921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2F9F7-6B1A-214F-B071-D7C6449B19C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7810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C88E0F-28A8-C7A6-3C1C-778D36367D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4F5C2-E4E7-E00D-4360-FE0BF96AD9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DB45FA-AA93-3F09-E7E3-5B3023469C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B563A-25C8-5B4B-903E-E4C924FE404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3470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C95B5B-BE24-C43B-CC93-744771216D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3599CC-A32C-EEFD-8518-83244825E3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EC81E7-E6FE-6273-09BE-FC7CCC67E5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263AA-9646-774E-AE76-F2C22E5298C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4373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73DECB-E814-40AE-39F3-91A55D08D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275B7E-A05F-54B9-021A-A831389AD5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5F03C6-0FC8-D8B5-8E7E-96152FBBE6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5CF97-B9CC-4F49-AEAC-0C5B62F4FB4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7262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0FD341-76B5-55CF-A55F-9E84E843F5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7DDE83-C671-89D3-E1B3-ED68F19B37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31F0F2-E645-982A-A647-E180DC8A7B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E471E-F233-C44D-AF4F-AEE6F4E0EDE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2974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FA794D0-2DD0-7853-5660-F1A098F2F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EBA8CCE-BD73-F6A2-60BC-61ED86ED4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9C29E16-8739-512E-A070-BE7A787C91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540B333-EFD1-7076-413C-7E788B8F23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C220726-0E86-DB53-DC19-55CDF3F6C6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F088DFC-0BE7-2047-8DFF-282D1F2EB82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8EB8DAA7-C7BA-6060-CEE6-EC60D3CA3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3478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Prądy w komórkach nerwowych</a:t>
            </a:r>
            <a:endParaRPr lang="en-US" altLang="pl-PL" sz="2000" baseline="30000"/>
          </a:p>
        </p:txBody>
      </p:sp>
      <p:grpSp>
        <p:nvGrpSpPr>
          <p:cNvPr id="14338" name="Group 3">
            <a:extLst>
              <a:ext uri="{FF2B5EF4-FFF2-40B4-BE49-F238E27FC236}">
                <a16:creationId xmlns:a16="http://schemas.microsoft.com/office/drawing/2014/main" id="{CDFD5056-3FDB-C655-4C32-2E30854FFB37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0"/>
            <a:ext cx="5410200" cy="6858000"/>
            <a:chOff x="1056" y="336"/>
            <a:chExt cx="3936" cy="4800"/>
          </a:xfrm>
        </p:grpSpPr>
        <p:pic>
          <p:nvPicPr>
            <p:cNvPr id="14339" name="Picture 4" descr="C:\Users\Piotr\Students\Bioelektrycznosc\2007_8\ionic_currents1.jpg">
              <a:extLst>
                <a:ext uri="{FF2B5EF4-FFF2-40B4-BE49-F238E27FC236}">
                  <a16:creationId xmlns:a16="http://schemas.microsoft.com/office/drawing/2014/main" id="{3E3B13AD-2272-BF3B-B518-17C9AAD59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2" t="6485" r="3294" b="7599"/>
            <a:stretch>
              <a:fillRect/>
            </a:stretch>
          </p:blipFill>
          <p:spPr bwMode="auto">
            <a:xfrm>
              <a:off x="1056" y="336"/>
              <a:ext cx="3936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" name="Picture 5" descr="C:\Users\Piotr\Students\Bioelektrycznosc\2007_8\ionic_currents2.jpg">
              <a:extLst>
                <a:ext uri="{FF2B5EF4-FFF2-40B4-BE49-F238E27FC236}">
                  <a16:creationId xmlns:a16="http://schemas.microsoft.com/office/drawing/2014/main" id="{D03E94D9-F819-320B-1E5F-E3C69F8715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2" t="13948" r="3294" b="7938"/>
            <a:stretch>
              <a:fillRect/>
            </a:stretch>
          </p:blipFill>
          <p:spPr bwMode="auto">
            <a:xfrm>
              <a:off x="1056" y="2784"/>
              <a:ext cx="3936" cy="2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F30F357-CB28-4FD8-3D00-12768D038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381000"/>
            <a:ext cx="1743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Kanały jonowe</a:t>
            </a:r>
            <a:endParaRPr lang="en-US" altLang="pl-PL" sz="2000" baseline="30000"/>
          </a:p>
        </p:txBody>
      </p:sp>
      <p:sp>
        <p:nvSpPr>
          <p:cNvPr id="15362" name="Text Box 10">
            <a:extLst>
              <a:ext uri="{FF2B5EF4-FFF2-40B4-BE49-F238E27FC236}">
                <a16:creationId xmlns:a16="http://schemas.microsoft.com/office/drawing/2014/main" id="{5FAA8D02-F12E-8706-3A5A-DDD7C2BD7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25538"/>
            <a:ext cx="82994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Prądy w komórkach nerwowych płyną przez kanały jonowe. Istnieją dwa rodzaje kanałów: pasywne i aktywne. Kanały pasywne są zazwyczaj otwarte i w dużej mierze nie zależą od czynników zewnętrznych np. potencjału błonowego. Są odpowiedzialne za utrzymywanie potencjału spoczynkowego. Kanały aktywne są najczęściej zamknięte, gdy komórka jest w spoczynku i otwierają się pod wypływem przyłączenia cząsteczek ligandu, mechanicznego rozciągania lub zmian potencjału błonowego.</a:t>
            </a:r>
          </a:p>
        </p:txBody>
      </p:sp>
      <p:pic>
        <p:nvPicPr>
          <p:cNvPr id="15363" name="Picture 2" descr="Importance of Ion Channels in the Body">
            <a:extLst>
              <a:ext uri="{FF2B5EF4-FFF2-40B4-BE49-F238E27FC236}">
                <a16:creationId xmlns:a16="http://schemas.microsoft.com/office/drawing/2014/main" id="{6DCF31F3-27FD-44BF-0FB0-EA61AA638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040063"/>
            <a:ext cx="4953000" cy="359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824DFF-AA5C-0845-8DF5-8449F999D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92113"/>
            <a:ext cx="3616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Selektywność kanałów jonowych</a:t>
            </a:r>
            <a:endParaRPr lang="en-US" altLang="pl-PL" sz="2000" baseline="30000"/>
          </a:p>
        </p:txBody>
      </p:sp>
      <p:sp>
        <p:nvSpPr>
          <p:cNvPr id="16386" name="Text Box 10">
            <a:extLst>
              <a:ext uri="{FF2B5EF4-FFF2-40B4-BE49-F238E27FC236}">
                <a16:creationId xmlns:a16="http://schemas.microsoft.com/office/drawing/2014/main" id="{F8D0AB41-E58A-2D04-154B-0C6EC5EF2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25538"/>
            <a:ext cx="8424863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Selektywność kanałów jonowych nie opiera się o rozmiar jonów. Jony w roztworze wodnym tworzą połączenia z cząsteczkami wody wskutek elektrostatycznego przyciągania się polarnych cząsteczek wody oraz jonów. Zjawisko to nosi nazwę hydratacji (uwodnienia), produkt reakcji nazywa się hydratem.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Mniejsze jony mają bardziej lokalne rozmieszczenie ładunku, wytwarzają silniejsze pole elektryczne i silniej przyciągają wodę. Np. większe jony K</a:t>
            </a:r>
            <a:r>
              <a:rPr lang="pl-PL" altLang="pl-PL" sz="1600" baseline="30000"/>
              <a:t>+</a:t>
            </a:r>
            <a:r>
              <a:rPr lang="pl-PL" altLang="pl-PL" sz="1600"/>
              <a:t> o promieniu 0.133 nm (promień atomowy to połowa odległości pomiędzy jądrami dwóch atomów tego samego pierwiastka, połączonych wiązaniem chemicznym) mają mniejszą otoczkę niż mniejsze jony Na</a:t>
            </a:r>
            <a:r>
              <a:rPr lang="pl-PL" altLang="pl-PL" sz="1600" baseline="30000"/>
              <a:t>+</a:t>
            </a:r>
            <a:r>
              <a:rPr lang="pl-PL" altLang="pl-PL" sz="1600"/>
              <a:t> o promieniu 0.095 nm.</a:t>
            </a:r>
          </a:p>
        </p:txBody>
      </p:sp>
      <p:pic>
        <p:nvPicPr>
          <p:cNvPr id="16387" name="Obraz 3">
            <a:extLst>
              <a:ext uri="{FF2B5EF4-FFF2-40B4-BE49-F238E27FC236}">
                <a16:creationId xmlns:a16="http://schemas.microsoft.com/office/drawing/2014/main" id="{36D97B45-3FC0-FE48-6360-1EF9B4247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67"/>
          <a:stretch>
            <a:fillRect/>
          </a:stretch>
        </p:blipFill>
        <p:spPr bwMode="auto">
          <a:xfrm>
            <a:off x="1808163" y="4221163"/>
            <a:ext cx="55276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B10E2893-D45A-2833-E02D-F91FE431A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92113"/>
            <a:ext cx="3922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Selektywność kanałów jonowych cd</a:t>
            </a:r>
            <a:endParaRPr lang="en-US" altLang="pl-PL" sz="2000" baseline="30000"/>
          </a:p>
        </p:txBody>
      </p:sp>
      <p:sp>
        <p:nvSpPr>
          <p:cNvPr id="17410" name="Text Box 10">
            <a:extLst>
              <a:ext uri="{FF2B5EF4-FFF2-40B4-BE49-F238E27FC236}">
                <a16:creationId xmlns:a16="http://schemas.microsoft.com/office/drawing/2014/main" id="{2A2F91E6-EBE3-747F-FE8E-F9B154DF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112838"/>
            <a:ext cx="48736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Jony, aby przejść przez kanał muszą stracić część, albo całość otoczki wodnej. W kanale jonowym znajdują się sita molekularne oddziaływujące elektrostatycznie na jon wraz z otoczką. Jeżeli energia oddziaływania z filtrem jest większa niż energia wiązania otoczki (energia potrzebna do rozdzielenia otoczki na elementy składowe), jony pozbywają się otoczki, łączą się filtrem na ok 1 </a:t>
            </a:r>
            <a:r>
              <a:rPr lang="pl-PL" altLang="pl-PL" sz="1600">
                <a:latin typeface="Symbol" pitchFamily="2" charset="2"/>
              </a:rPr>
              <a:t>m</a:t>
            </a:r>
            <a:r>
              <a:rPr lang="pl-PL" altLang="pl-PL" sz="1600"/>
              <a:t>s, a następnie przechodzą przez kanał popychane siłą elektrostatyczną i dyfuzji.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Filtr wytwarzający silniejsze pole będzie przepuszczał jony Na</a:t>
            </a:r>
            <a:r>
              <a:rPr lang="pl-PL" altLang="pl-PL" sz="1600" baseline="30000"/>
              <a:t>+</a:t>
            </a:r>
            <a:r>
              <a:rPr lang="pl-PL" altLang="pl-PL" sz="1600"/>
              <a:t>, lecz nie K</a:t>
            </a:r>
            <a:r>
              <a:rPr lang="pl-PL" altLang="pl-PL" sz="1600" baseline="30000"/>
              <a:t>+</a:t>
            </a:r>
            <a:r>
              <a:rPr lang="pl-PL" altLang="pl-PL" sz="1600"/>
              <a:t>. Jest tak dlatego, że jony Na</a:t>
            </a:r>
            <a:r>
              <a:rPr lang="pl-PL" altLang="pl-PL" sz="1600" baseline="30000"/>
              <a:t>+</a:t>
            </a:r>
            <a:r>
              <a:rPr lang="pl-PL" altLang="pl-PL" sz="1600"/>
              <a:t> są mniejsze i mogą bardziej zbliżyć się do ujemnego bieguna, co pozwala im uzyskać większą energię.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Filtr wytwarzający słabsze pole będzie będzie przepuszczał jony K</a:t>
            </a:r>
            <a:r>
              <a:rPr lang="pl-PL" altLang="pl-PL" sz="1600" baseline="30000"/>
              <a:t>+</a:t>
            </a:r>
            <a:r>
              <a:rPr lang="pl-PL" altLang="pl-PL" sz="1600"/>
              <a:t>, gdyż będzie w stanie skompensować stratę otoczki jonom K</a:t>
            </a:r>
            <a:r>
              <a:rPr lang="pl-PL" altLang="pl-PL" sz="1600" baseline="30000"/>
              <a:t>+</a:t>
            </a:r>
            <a:r>
              <a:rPr lang="pl-PL" altLang="pl-PL" sz="1600"/>
              <a:t>, lecz nie Na</a:t>
            </a:r>
            <a:r>
              <a:rPr lang="pl-PL" altLang="pl-PL" sz="1600" baseline="30000"/>
              <a:t>+</a:t>
            </a:r>
            <a:r>
              <a:rPr lang="pl-PL" altLang="pl-PL" sz="1600"/>
              <a:t>. Dla jonów Na</a:t>
            </a:r>
            <a:r>
              <a:rPr lang="pl-PL" altLang="pl-PL" sz="1600" baseline="30000"/>
              <a:t>+</a:t>
            </a:r>
            <a:r>
              <a:rPr lang="pl-PL" altLang="pl-PL" sz="1600"/>
              <a:t> energia interakcji z sitem będzie zbyt mała, aby usunąć otoczkę.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Obecnie uważa się, że selektywność kanałów jonowych zależy od oddziaływań jonów z cząsteczkami wody i sita molekularnego oraz od średnicy pora w kanale. </a:t>
            </a:r>
          </a:p>
        </p:txBody>
      </p:sp>
      <p:pic>
        <p:nvPicPr>
          <p:cNvPr id="17411" name="Obraz 3">
            <a:extLst>
              <a:ext uri="{FF2B5EF4-FFF2-40B4-BE49-F238E27FC236}">
                <a16:creationId xmlns:a16="http://schemas.microsoft.com/office/drawing/2014/main" id="{1229E649-1B70-EABA-BA1D-E272ED8A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3" t="28735"/>
          <a:stretch>
            <a:fillRect/>
          </a:stretch>
        </p:blipFill>
        <p:spPr bwMode="auto">
          <a:xfrm>
            <a:off x="6300788" y="1204913"/>
            <a:ext cx="2503487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3D667C8-0ADD-DA47-5470-2254C167E595}"/>
              </a:ext>
            </a:extLst>
          </p:cNvPr>
          <p:cNvSpPr txBox="1"/>
          <p:nvPr/>
        </p:nvSpPr>
        <p:spPr>
          <a:xfrm>
            <a:off x="6022975" y="5651500"/>
            <a:ext cx="3121025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Jon pozbywa się otoczki wodnej, na krótki czas, łączy się elektrostatycznie z biegunami filtra molekularnego po obu stronach przewężenia kanału, a następnie </a:t>
            </a:r>
            <a:r>
              <a:rPr lang="pl-PL" sz="1200">
                <a:latin typeface="+mj-lt"/>
              </a:rPr>
              <a:t>nieuwodniony jon przechodzi </a:t>
            </a:r>
            <a:r>
              <a:rPr lang="pl-PL" sz="1200" dirty="0">
                <a:latin typeface="+mj-lt"/>
              </a:rPr>
              <a:t>przez kanał. Gdy kanał jest otwarty, przepuszcza ok 10</a:t>
            </a:r>
            <a:r>
              <a:rPr lang="pl-PL" sz="1200" baseline="30000" dirty="0">
                <a:latin typeface="+mj-lt"/>
              </a:rPr>
              <a:t>7</a:t>
            </a:r>
            <a:r>
              <a:rPr lang="pl-PL" sz="1200" dirty="0">
                <a:latin typeface="+mj-lt"/>
              </a:rPr>
              <a:t> jonów/s.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41EC47F7-B21B-EC0D-534B-7C2B5B8D9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92113"/>
            <a:ext cx="3922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Selektywność kanałów jonowych cd</a:t>
            </a:r>
            <a:endParaRPr lang="en-US" altLang="pl-PL" sz="2000" baseline="300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F3FB171-596D-8474-9DCD-6A95AEAD1BCC}"/>
              </a:ext>
            </a:extLst>
          </p:cNvPr>
          <p:cNvSpPr txBox="1"/>
          <p:nvPr/>
        </p:nvSpPr>
        <p:spPr>
          <a:xfrm>
            <a:off x="900113" y="5651500"/>
            <a:ext cx="7343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Trójwymiarowy układ czterech podjednostek (każda w innym kolorze) tworzących kanał K+. Widok z góry zawiera jon K+ (zielony) wewnątrz poru kanału.</a:t>
            </a:r>
          </a:p>
        </p:txBody>
      </p:sp>
      <p:pic>
        <p:nvPicPr>
          <p:cNvPr id="18435" name="Obraz 3">
            <a:extLst>
              <a:ext uri="{FF2B5EF4-FFF2-40B4-BE49-F238E27FC236}">
                <a16:creationId xmlns:a16="http://schemas.microsoft.com/office/drawing/2014/main" id="{E73D2B1F-664E-D387-8B57-76D6A6428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1185863"/>
            <a:ext cx="6407150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7E82A8F1-F619-6D28-A690-D9AC59D7D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3838" y="392113"/>
            <a:ext cx="3922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Selektywność kanałów jonowych cd</a:t>
            </a:r>
            <a:endParaRPr lang="en-US" altLang="pl-PL" sz="2000" baseline="300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64D5D05-38EB-06DE-634D-5D2C8F5AE294}"/>
              </a:ext>
            </a:extLst>
          </p:cNvPr>
          <p:cNvSpPr txBox="1"/>
          <p:nvPr/>
        </p:nvSpPr>
        <p:spPr>
          <a:xfrm>
            <a:off x="755650" y="5651500"/>
            <a:ext cx="83883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Por kanału K+ składa się z dużej wnęki wodnej połączonej z wąskim filtrem selektywności. Spiralne domeny kanału kierują ładunki ujemne (czerwone) w stronę wnęki, umożliwiając odwodnienie jonów K+ (zielonych), a następnie ich przechodzenie przez filtr selektywności.</a:t>
            </a:r>
          </a:p>
        </p:txBody>
      </p:sp>
      <p:pic>
        <p:nvPicPr>
          <p:cNvPr id="19459" name="Obraz 4">
            <a:extLst>
              <a:ext uri="{FF2B5EF4-FFF2-40B4-BE49-F238E27FC236}">
                <a16:creationId xmlns:a16="http://schemas.microsoft.com/office/drawing/2014/main" id="{A3A0E83B-1D97-90CE-E478-BE34CD94E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44638"/>
            <a:ext cx="3505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496B80D-226A-EA15-ABE7-1B20795BA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381000"/>
            <a:ext cx="1258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Kanały K</a:t>
            </a:r>
            <a:r>
              <a:rPr lang="pl-PL" altLang="pl-PL" sz="2000" baseline="30000"/>
              <a:t>+</a:t>
            </a:r>
            <a:endParaRPr lang="en-US" altLang="pl-PL" sz="2000" baseline="30000"/>
          </a:p>
        </p:txBody>
      </p:sp>
      <p:sp>
        <p:nvSpPr>
          <p:cNvPr id="20482" name="Text Box 10">
            <a:extLst>
              <a:ext uri="{FF2B5EF4-FFF2-40B4-BE49-F238E27FC236}">
                <a16:creationId xmlns:a16="http://schemas.microsoft.com/office/drawing/2014/main" id="{E9A99AF8-0165-4329-DED8-7AE4ACEC1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25538"/>
            <a:ext cx="82994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/>
              <a:t>Istnieje wielka różnorodność kanałów K</a:t>
            </a:r>
            <a:r>
              <a:rPr lang="pl-PL" altLang="pl-PL" sz="1600" baseline="30000"/>
              <a:t>+</a:t>
            </a:r>
            <a:r>
              <a:rPr lang="pl-PL" altLang="pl-PL" sz="1600"/>
              <a:t>. W aktywnej komórce, kanały K</a:t>
            </a:r>
            <a:r>
              <a:rPr lang="pl-PL" altLang="pl-PL" sz="1600" baseline="30000"/>
              <a:t>+</a:t>
            </a:r>
            <a:r>
              <a:rPr lang="pl-PL" altLang="pl-PL" sz="1600"/>
              <a:t> zapewniają powrót do stanu równowagi. Potencjał równowagowy dla K</a:t>
            </a:r>
            <a:r>
              <a:rPr lang="pl-PL" altLang="pl-PL" sz="1600" baseline="30000"/>
              <a:t>+</a:t>
            </a:r>
            <a:r>
              <a:rPr lang="pl-PL" altLang="pl-PL" sz="1600"/>
              <a:t> (ok. -80 mV) jest bliski potencjałowi spoczynkowemu komórki (-70 mV). Po otwarciu kanałów Na</a:t>
            </a:r>
            <a:r>
              <a:rPr lang="pl-PL" altLang="pl-PL" sz="1600" baseline="30000"/>
              <a:t>+</a:t>
            </a:r>
            <a:r>
              <a:rPr lang="pl-PL" altLang="pl-PL" sz="1600"/>
              <a:t> lub Ca</a:t>
            </a:r>
            <a:r>
              <a:rPr lang="pl-PL" altLang="pl-PL" sz="1600" baseline="30000"/>
              <a:t>2+</a:t>
            </a:r>
            <a:r>
              <a:rPr lang="pl-PL" altLang="pl-PL" sz="1600"/>
              <a:t>, następuje aktywacja kanałów K</a:t>
            </a:r>
            <a:r>
              <a:rPr lang="pl-PL" altLang="pl-PL" sz="1600" baseline="30000"/>
              <a:t>+</a:t>
            </a:r>
            <a:r>
              <a:rPr lang="pl-PL" altLang="pl-PL" sz="1600"/>
              <a:t> mająca na celu przywrócenie potencjału spoczynkowego.</a:t>
            </a:r>
            <a:endParaRPr lang="en-GB" altLang="pl-PL"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66E83DCD-B460-4612-9BC4-CE5E0B2D6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513" y="139700"/>
            <a:ext cx="2466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przejściowy I</a:t>
            </a:r>
            <a:r>
              <a:rPr lang="pl-PL" altLang="pl-PL" sz="2000" baseline="-25000"/>
              <a:t>(KA)</a:t>
            </a:r>
            <a:endParaRPr lang="en-US" altLang="pl-PL" sz="2000" baseline="-25000"/>
          </a:p>
        </p:txBody>
      </p:sp>
      <p:pic>
        <p:nvPicPr>
          <p:cNvPr id="21506" name="Picture 4" descr="C:\Users\Piotr\Students\Bioelektrycznosc\IK_IA.gif">
            <a:extLst>
              <a:ext uri="{FF2B5EF4-FFF2-40B4-BE49-F238E27FC236}">
                <a16:creationId xmlns:a16="http://schemas.microsoft.com/office/drawing/2014/main" id="{80BF5B62-F1C7-49AB-1FC9-A4BECBD1B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11"/>
          <a:stretch>
            <a:fillRect/>
          </a:stretch>
        </p:blipFill>
        <p:spPr bwMode="auto">
          <a:xfrm>
            <a:off x="1619250" y="2935288"/>
            <a:ext cx="24479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1">
            <a:extLst>
              <a:ext uri="{FF2B5EF4-FFF2-40B4-BE49-F238E27FC236}">
                <a16:creationId xmlns:a16="http://schemas.microsoft.com/office/drawing/2014/main" id="{82200D47-2A05-7F0C-A8DB-461E6E229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92150"/>
            <a:ext cx="81470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Delayed rectifier I</a:t>
            </a:r>
            <a:r>
              <a:rPr lang="pl-PL" altLang="pl-PL" sz="1600" baseline="-25000"/>
              <a:t>K(DR)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podobny do prądu I</a:t>
            </a:r>
            <a:r>
              <a:rPr lang="pl-PL" altLang="pl-PL" sz="1600" baseline="-25000"/>
              <a:t>K</a:t>
            </a:r>
            <a:r>
              <a:rPr lang="pl-PL" altLang="pl-PL" sz="1600"/>
              <a:t> opisanego przez HH, ale w neuronach kory ma bramkę inaktywacyjna (bardzo wolną), a w neuronach hipokampa stała czasowa aktywacji jest rzędu 50-100 ms, przez co, prąd ten nie może spełniać wyłącznie roli repolaryzacji potencjału czynnościowego 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pl-PL" altLang="pl-PL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Transient I</a:t>
            </a:r>
            <a:r>
              <a:rPr lang="pl-PL" altLang="pl-PL" sz="1600" baseline="-25000"/>
              <a:t>K(A)</a:t>
            </a:r>
            <a:endParaRPr lang="pl-PL" altLang="pl-PL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- rola: repolaryzacja, potencjał spoczynkowy, szybka aktywacja zabezpiecza przed szybka odpowiedzią neuronu na pobudzenie. </a:t>
            </a:r>
            <a:endParaRPr lang="en-US" altLang="pl-PL" sz="1600">
              <a:latin typeface="Symbol" pitchFamily="2" charset="2"/>
            </a:endParaRPr>
          </a:p>
        </p:txBody>
      </p:sp>
      <p:sp>
        <p:nvSpPr>
          <p:cNvPr id="21508" name="TextBox 2">
            <a:extLst>
              <a:ext uri="{FF2B5EF4-FFF2-40B4-BE49-F238E27FC236}">
                <a16:creationId xmlns:a16="http://schemas.microsoft.com/office/drawing/2014/main" id="{044BBE64-9C23-CD33-DF37-38C742454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688013"/>
            <a:ext cx="4179888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/>
              <a:t>Za pomocą techniki voltage clamp można odseparować I</a:t>
            </a:r>
            <a:r>
              <a:rPr lang="pl-PL" altLang="pl-PL" sz="1400" baseline="-25000"/>
              <a:t>K(A) </a:t>
            </a:r>
            <a:r>
              <a:rPr lang="pl-PL" altLang="pl-PL" sz="1400"/>
              <a:t>od</a:t>
            </a:r>
            <a:r>
              <a:rPr lang="pl-PL" altLang="pl-PL" sz="1400" baseline="-25000"/>
              <a:t> </a:t>
            </a:r>
            <a:r>
              <a:rPr lang="pl-PL" altLang="pl-PL" sz="1400"/>
              <a:t>I</a:t>
            </a:r>
            <a:r>
              <a:rPr lang="pl-PL" altLang="pl-PL" sz="1400" baseline="-25000"/>
              <a:t>K(DR)</a:t>
            </a:r>
            <a:r>
              <a:rPr lang="pl-PL" altLang="pl-PL" sz="1400"/>
              <a:t>. Dla napięcia V</a:t>
            </a:r>
            <a:r>
              <a:rPr lang="pl-PL" altLang="pl-PL" sz="1400" baseline="-25000"/>
              <a:t>H</a:t>
            </a:r>
            <a:r>
              <a:rPr lang="pl-PL" altLang="pl-PL" sz="1400"/>
              <a:t> = -80 mV oba prądy sa widoczne (obwiednia, linia ciągła). Dla napięcia V</a:t>
            </a:r>
            <a:r>
              <a:rPr lang="pl-PL" altLang="pl-PL" sz="1400" baseline="-25000"/>
              <a:t>H</a:t>
            </a:r>
            <a:r>
              <a:rPr lang="pl-PL" altLang="pl-PL" sz="1400"/>
              <a:t> = -40 mV, płynie tylko prąd I</a:t>
            </a:r>
            <a:r>
              <a:rPr lang="pl-PL" altLang="pl-PL" sz="1400" baseline="-25000"/>
              <a:t>K(DR)</a:t>
            </a:r>
            <a:r>
              <a:rPr lang="pl-PL" altLang="pl-PL" sz="1400"/>
              <a:t> (linia ciągła). Różnica daje prąd I</a:t>
            </a:r>
            <a:r>
              <a:rPr lang="pl-PL" altLang="pl-PL" sz="1400" baseline="-25000"/>
              <a:t>K(A)</a:t>
            </a:r>
            <a:r>
              <a:rPr lang="pl-PL" altLang="pl-PL" sz="1400"/>
              <a:t> (linia przerywana).</a:t>
            </a:r>
            <a:endParaRPr lang="en-US" altLang="pl-PL" sz="1400"/>
          </a:p>
        </p:txBody>
      </p:sp>
      <p:pic>
        <p:nvPicPr>
          <p:cNvPr id="21509" name="Picture 4" descr="C:\Users\Piotr\Students\Bioelektrycznosc\IK_IA.gif">
            <a:extLst>
              <a:ext uri="{FF2B5EF4-FFF2-40B4-BE49-F238E27FC236}">
                <a16:creationId xmlns:a16="http://schemas.microsoft.com/office/drawing/2014/main" id="{B3867BA0-9507-5A51-AF7C-ADC0D3671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5"/>
          <a:stretch>
            <a:fillRect/>
          </a:stretch>
        </p:blipFill>
        <p:spPr bwMode="auto">
          <a:xfrm>
            <a:off x="4648200" y="3106738"/>
            <a:ext cx="33131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5491944-3903-2AB0-D845-3FCED4332E03}"/>
              </a:ext>
            </a:extLst>
          </p:cNvPr>
          <p:cNvSpPr txBox="1"/>
          <p:nvPr/>
        </p:nvSpPr>
        <p:spPr>
          <a:xfrm>
            <a:off x="971550" y="5430838"/>
            <a:ext cx="45720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altLang="pl-PL" sz="1400" dirty="0">
                <a:latin typeface="+mj-lt"/>
              </a:rPr>
              <a:t>Krzywe aktywacji i inaktywacji prądu I</a:t>
            </a:r>
            <a:r>
              <a:rPr lang="pl-PL" altLang="pl-PL" sz="1400" baseline="-25000" dirty="0">
                <a:latin typeface="+mj-lt"/>
              </a:rPr>
              <a:t>K</a:t>
            </a:r>
            <a:r>
              <a:rPr lang="pl-PL" altLang="pl-PL" sz="1600" baseline="-25000" dirty="0">
                <a:latin typeface="+mj-lt"/>
              </a:rPr>
              <a:t>(A)</a:t>
            </a:r>
            <a:endParaRPr lang="pl-PL" sz="1600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122D8042-C2B3-D704-B728-2DA0A3D27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3" y="349250"/>
            <a:ext cx="2524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przejściowy I</a:t>
            </a:r>
            <a:r>
              <a:rPr lang="pl-PL" altLang="pl-PL" sz="2000" baseline="-25000"/>
              <a:t>K(A)</a:t>
            </a:r>
            <a:endParaRPr lang="en-US" altLang="pl-PL" sz="2000" baseline="-25000"/>
          </a:p>
        </p:txBody>
      </p:sp>
      <p:pic>
        <p:nvPicPr>
          <p:cNvPr id="22530" name="Picture 6" descr="C:\Users\Piotr\Students\Bioelektrycznosc\IK_currents.gif">
            <a:extLst>
              <a:ext uri="{FF2B5EF4-FFF2-40B4-BE49-F238E27FC236}">
                <a16:creationId xmlns:a16="http://schemas.microsoft.com/office/drawing/2014/main" id="{A0FF1629-D1D6-01F4-CCF9-AE6D0EB52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15"/>
          <a:stretch>
            <a:fillRect/>
          </a:stretch>
        </p:blipFill>
        <p:spPr bwMode="auto">
          <a:xfrm>
            <a:off x="3132138" y="1557338"/>
            <a:ext cx="252412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2">
            <a:extLst>
              <a:ext uri="{FF2B5EF4-FFF2-40B4-BE49-F238E27FC236}">
                <a16:creationId xmlns:a16="http://schemas.microsoft.com/office/drawing/2014/main" id="{59DCB0B4-6BED-E049-3F36-50541FE1D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89488"/>
            <a:ext cx="74120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600"/>
              <a:t>Wpływ prądów potasowych </a:t>
            </a:r>
            <a:r>
              <a:rPr lang="pl-PL" altLang="pl-PL" sz="1600"/>
              <a:t>I</a:t>
            </a:r>
            <a:r>
              <a:rPr lang="pl-PL" altLang="pl-PL" sz="1600" baseline="-25000"/>
              <a:t>K(A)</a:t>
            </a:r>
            <a:r>
              <a:rPr lang="pl-PL" altLang="pl-PL" sz="1600"/>
              <a:t>i I</a:t>
            </a:r>
            <a:r>
              <a:rPr lang="pl-PL" altLang="pl-PL" sz="1600" baseline="-25000"/>
              <a:t>K(D) </a:t>
            </a:r>
            <a:r>
              <a:rPr lang="pl-PL" altLang="pl-PL" sz="1600"/>
              <a:t>(delay current). W obecności prądów I</a:t>
            </a:r>
            <a:r>
              <a:rPr lang="pl-PL" altLang="pl-PL" sz="1600" baseline="-25000"/>
              <a:t>K(A)</a:t>
            </a:r>
            <a:r>
              <a:rPr lang="pl-PL" altLang="pl-PL" sz="1600"/>
              <a:t>i I</a:t>
            </a:r>
            <a:r>
              <a:rPr lang="pl-PL" altLang="pl-PL" sz="1600" baseline="-25000"/>
              <a:t>K(D)</a:t>
            </a:r>
            <a:r>
              <a:rPr lang="pl-PL" altLang="pl-PL" sz="1600"/>
              <a:t> komórka ma wydłużony czas do generacji potencjału czynnościowego. </a:t>
            </a:r>
            <a:r>
              <a:rPr lang="en-US" altLang="pl-PL" sz="1600"/>
              <a:t>Krok napięcia pokazany jest poniżej.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1F4A89B4-A2F3-DD97-D680-7AEBF3933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381000"/>
            <a:ext cx="119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I</a:t>
            </a:r>
            <a:r>
              <a:rPr lang="pl-PL" altLang="pl-PL" sz="2000" baseline="-25000"/>
              <a:t>K(M)</a:t>
            </a:r>
            <a:endParaRPr lang="en-US" altLang="pl-PL" sz="2000" baseline="-25000"/>
          </a:p>
        </p:txBody>
      </p:sp>
      <p:pic>
        <p:nvPicPr>
          <p:cNvPr id="23554" name="Picture 6" descr="C:\Users\Piotr\Students\Bioelektrycznosc\IK_currents.gif">
            <a:extLst>
              <a:ext uri="{FF2B5EF4-FFF2-40B4-BE49-F238E27FC236}">
                <a16:creationId xmlns:a16="http://schemas.microsoft.com/office/drawing/2014/main" id="{0309F4AC-6791-5520-5F21-11ED436AF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2687638"/>
            <a:ext cx="518477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1">
            <a:extLst>
              <a:ext uri="{FF2B5EF4-FFF2-40B4-BE49-F238E27FC236}">
                <a16:creationId xmlns:a16="http://schemas.microsoft.com/office/drawing/2014/main" id="{29525E85-A7F8-7046-BA1C-14F7C4D7F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81075"/>
            <a:ext cx="82915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M current I</a:t>
            </a:r>
            <a:r>
              <a:rPr lang="pl-PL" altLang="pl-PL" sz="1600" baseline="-25000"/>
              <a:t>M</a:t>
            </a:r>
            <a:r>
              <a:rPr lang="pl-PL" altLang="pl-PL" sz="1600"/>
              <a:t> (oznaczany tez I</a:t>
            </a:r>
            <a:r>
              <a:rPr lang="pl-PL" altLang="pl-PL" sz="1600" baseline="-25000"/>
              <a:t>K(M)</a:t>
            </a:r>
            <a:r>
              <a:rPr lang="pl-PL" altLang="pl-PL" sz="160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-kanał napięciowozależny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blokowany przez aktywacje muskarynowego receptora acetylocholiny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rola: adaptacja potencjału czynnościowego (spowalnia odpalanie)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średnio długa hyperpolaryzacja po potencjale czynnościowym (middle duration afterhyperpolrization)</a:t>
            </a:r>
          </a:p>
        </p:txBody>
      </p:sp>
      <p:sp>
        <p:nvSpPr>
          <p:cNvPr id="23556" name="TextBox 2">
            <a:extLst>
              <a:ext uri="{FF2B5EF4-FFF2-40B4-BE49-F238E27FC236}">
                <a16:creationId xmlns:a16="http://schemas.microsoft.com/office/drawing/2014/main" id="{24E4B5A4-8EC1-FDEC-56F2-DB7C72BDC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5989638"/>
            <a:ext cx="74120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600"/>
              <a:t>Wpływ prądu potasowego </a:t>
            </a:r>
            <a:r>
              <a:rPr lang="pl-PL" altLang="pl-PL" sz="1600"/>
              <a:t>I</a:t>
            </a:r>
            <a:r>
              <a:rPr lang="pl-PL" altLang="pl-PL" sz="1600" baseline="-25000"/>
              <a:t>K(M)</a:t>
            </a:r>
            <a:r>
              <a:rPr lang="en-US" altLang="pl-PL" sz="1600" baseline="-25000"/>
              <a:t> </a:t>
            </a:r>
            <a:r>
              <a:rPr lang="en-US" altLang="pl-PL" sz="1600"/>
              <a:t>na fazy potencjału czynnościowego w neuronie korowym. Obecnosc </a:t>
            </a:r>
            <a:r>
              <a:rPr lang="pl-PL" altLang="pl-PL" sz="1600"/>
              <a:t>I</a:t>
            </a:r>
            <a:r>
              <a:rPr lang="pl-PL" altLang="pl-PL" sz="1600" baseline="-25000"/>
              <a:t>K(M) </a:t>
            </a:r>
            <a:r>
              <a:rPr lang="pl-PL" altLang="pl-PL" sz="1600"/>
              <a:t>spowalnia odpalanie oraz bierze udział w hyperpolaryzacji po potencjale czynnościowym. </a:t>
            </a:r>
            <a:r>
              <a:rPr lang="en-US" altLang="pl-PL" sz="1600"/>
              <a:t>Krok napięcia pokazany jest poniżej.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C101F8E3-6EAA-034F-EED6-552FCC8F2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236538"/>
            <a:ext cx="5067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potasowe zależne od wapnia I</a:t>
            </a:r>
            <a:r>
              <a:rPr lang="pl-PL" altLang="pl-PL" sz="2000" baseline="-25000"/>
              <a:t>K(C)</a:t>
            </a:r>
            <a:r>
              <a:rPr lang="pl-PL" altLang="pl-PL" sz="2000"/>
              <a:t> i I</a:t>
            </a:r>
            <a:r>
              <a:rPr lang="pl-PL" altLang="pl-PL" sz="2000" baseline="-25000"/>
              <a:t>K(AHP)</a:t>
            </a:r>
            <a:endParaRPr lang="en-US" altLang="pl-PL" sz="2000" baseline="-25000"/>
          </a:p>
        </p:txBody>
      </p:sp>
      <p:sp>
        <p:nvSpPr>
          <p:cNvPr id="24578" name="TextBox 1">
            <a:extLst>
              <a:ext uri="{FF2B5EF4-FFF2-40B4-BE49-F238E27FC236}">
                <a16:creationId xmlns:a16="http://schemas.microsoft.com/office/drawing/2014/main" id="{E1EC2207-0409-8B1F-9C54-69E9A6456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052513"/>
            <a:ext cx="80740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I</a:t>
            </a:r>
            <a:r>
              <a:rPr lang="pl-PL" altLang="pl-PL" sz="1600" baseline="-25000"/>
              <a:t>K(C) </a:t>
            </a:r>
            <a:r>
              <a:rPr lang="pl-PL" altLang="pl-PL" sz="1600"/>
              <a:t>– szybki prąd potasowy zależny od wapnia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rola: adaptacja potencjału czynnościowego (spowalnia odpalanie)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rola: wczesne i średnio długie AHP (fast and middle duration afterhyperpolrization)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I</a:t>
            </a:r>
            <a:r>
              <a:rPr lang="pl-PL" altLang="pl-PL" sz="1600" baseline="-25000"/>
              <a:t>K(AHP) </a:t>
            </a:r>
            <a:r>
              <a:rPr lang="pl-PL" altLang="pl-PL" sz="1600"/>
              <a:t>– wolny prąd potasowy zależny od wapnia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rola: adaptacja AP (spowalnia odpalanie)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l-PL" altLang="pl-PL" sz="1600"/>
              <a:t>wolne AHP (slow afterhyperpolrization)</a:t>
            </a:r>
          </a:p>
        </p:txBody>
      </p:sp>
      <p:sp>
        <p:nvSpPr>
          <p:cNvPr id="24579" name="TextBox 5">
            <a:extLst>
              <a:ext uri="{FF2B5EF4-FFF2-40B4-BE49-F238E27FC236}">
                <a16:creationId xmlns:a16="http://schemas.microsoft.com/office/drawing/2014/main" id="{2B9C5809-D93C-2F3B-E338-2CDF76874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165850"/>
            <a:ext cx="7272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600"/>
              <a:t>Obecność </a:t>
            </a:r>
            <a:r>
              <a:rPr lang="pl-PL" altLang="pl-PL" sz="1600"/>
              <a:t>I</a:t>
            </a:r>
            <a:r>
              <a:rPr lang="pl-PL" altLang="pl-PL" sz="1600" baseline="-25000"/>
              <a:t>K(C) </a:t>
            </a:r>
            <a:r>
              <a:rPr lang="pl-PL" altLang="pl-PL" sz="1600"/>
              <a:t>i I</a:t>
            </a:r>
            <a:r>
              <a:rPr lang="pl-PL" altLang="pl-PL" sz="1600" baseline="-25000"/>
              <a:t>K(AHP) </a:t>
            </a:r>
            <a:r>
              <a:rPr lang="pl-PL" altLang="pl-PL" sz="1600"/>
              <a:t>spowalnia odpalanie oraz bierze udział w hyperpolaryzacji po potencjale czynnościowym. </a:t>
            </a:r>
            <a:r>
              <a:rPr lang="en-US" altLang="pl-PL" sz="1600"/>
              <a:t>Krok napięcia pokazany jest poniżej. </a:t>
            </a:r>
          </a:p>
        </p:txBody>
      </p:sp>
      <p:pic>
        <p:nvPicPr>
          <p:cNvPr id="24580" name="Picture 6" descr="C:\Users\Piotr\Students\Bioelektrycznosc\IK_currents.gif">
            <a:extLst>
              <a:ext uri="{FF2B5EF4-FFF2-40B4-BE49-F238E27FC236}">
                <a16:creationId xmlns:a16="http://schemas.microsoft.com/office/drawing/2014/main" id="{A3FCB2EF-8D4F-5BEC-961D-4F944498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2984500"/>
            <a:ext cx="5184775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36214ECF-76EB-CAD7-E197-30790258F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Kanały Ca</a:t>
            </a:r>
            <a:r>
              <a:rPr lang="pl-PL" altLang="pl-PL" sz="2000" baseline="30000"/>
              <a:t>++</a:t>
            </a:r>
            <a:endParaRPr lang="en-US" altLang="pl-PL" sz="2000" baseline="30000"/>
          </a:p>
        </p:txBody>
      </p:sp>
      <p:pic>
        <p:nvPicPr>
          <p:cNvPr id="25602" name="Picture 3" descr="C:\Users\Piotr\Students\Bioelektrycznosc\Ca channels.gif">
            <a:extLst>
              <a:ext uri="{FF2B5EF4-FFF2-40B4-BE49-F238E27FC236}">
                <a16:creationId xmlns:a16="http://schemas.microsoft.com/office/drawing/2014/main" id="{6DA263B6-C6F9-056A-5006-970949D1D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76250"/>
            <a:ext cx="5794375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4">
            <a:extLst>
              <a:ext uri="{FF2B5EF4-FFF2-40B4-BE49-F238E27FC236}">
                <a16:creationId xmlns:a16="http://schemas.microsoft.com/office/drawing/2014/main" id="{B1D621E7-BB68-AEED-8635-DF9A02FF0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5445125"/>
            <a:ext cx="8675687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400"/>
              <a:t>Dwa rodzaje kanałów wapniowych rejestrowanych metodą patch clamp. A. T-type (transient lub LVA – low voltage activation channel). B. L-Type (long lasting lub HVA – high voltage activation channel). W zapisach prądów z pojedynczych kanałów widoczne są przejścia pomiędzy stanem otwartym i zamkniętym. Suma przebiegów dla pojedynczych kanałów, czyli prąd płynący przez błonę, pokazany jest poniżej. Kanały T aktywują się przy niższym napięciu, lecz prąd jest przejściowy (transient). Kanały L wymagają większego napięcia do ich aktywacji, lecz zanik prądu jest wolniejszy. </a:t>
            </a:r>
            <a:endParaRPr lang="en-US" altLang="pl-PL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DDDB995F-813A-1AF2-29C6-40AF4F8E6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4450"/>
            <a:ext cx="5121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I</a:t>
            </a:r>
            <a:r>
              <a:rPr lang="pl-PL" altLang="pl-PL" sz="2000" baseline="-25000"/>
              <a:t>T</a:t>
            </a:r>
            <a:r>
              <a:rPr lang="pl-PL" altLang="pl-PL" sz="2000"/>
              <a:t> w komórkach wzgórza – sen i czuwanie</a:t>
            </a:r>
            <a:endParaRPr lang="en-US" altLang="pl-PL" sz="2000"/>
          </a:p>
        </p:txBody>
      </p:sp>
      <p:pic>
        <p:nvPicPr>
          <p:cNvPr id="26626" name="Picture 1">
            <a:extLst>
              <a:ext uri="{FF2B5EF4-FFF2-40B4-BE49-F238E27FC236}">
                <a16:creationId xmlns:a16="http://schemas.microsoft.com/office/drawing/2014/main" id="{08C5DAC7-8361-71DF-6920-34753F500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67691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155364B7-8C6C-5C13-275F-F5C89081B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4450"/>
            <a:ext cx="5111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Prąd I</a:t>
            </a:r>
            <a:r>
              <a:rPr lang="pl-PL" altLang="pl-PL" sz="2000" baseline="-25000"/>
              <a:t>T</a:t>
            </a:r>
            <a:r>
              <a:rPr lang="pl-PL" altLang="pl-PL" sz="2000"/>
              <a:t> </a:t>
            </a:r>
            <a:r>
              <a:rPr lang="pl-PL" altLang="pl-PL" sz="2000" baseline="30000"/>
              <a:t> </a:t>
            </a:r>
            <a:r>
              <a:rPr lang="pl-PL" altLang="pl-PL" sz="2000"/>
              <a:t>w komórkach wzgórza – sen i czuwanie</a:t>
            </a:r>
            <a:endParaRPr lang="en-US" altLang="pl-PL" sz="2000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2D103F9F-CD0A-DA8A-3A93-4A5AB980A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65175"/>
            <a:ext cx="4679950" cy="567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>
            <a:extLst>
              <a:ext uri="{FF2B5EF4-FFF2-40B4-BE49-F238E27FC236}">
                <a16:creationId xmlns:a16="http://schemas.microsoft.com/office/drawing/2014/main" id="{73F0BC29-7B7D-4A29-1F87-296CA23B9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25538"/>
            <a:ext cx="34528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Box 3">
            <a:extLst>
              <a:ext uri="{FF2B5EF4-FFF2-40B4-BE49-F238E27FC236}">
                <a16:creationId xmlns:a16="http://schemas.microsoft.com/office/drawing/2014/main" id="{3C46291A-582F-795F-026A-344E7B44D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789363"/>
            <a:ext cx="2225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/>
              <a:t>Charakterystyka kanałów 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4C9B4345-6082-AA36-0435-1FE6CC832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04800"/>
            <a:ext cx="3476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Kanały jonowe - podsumowanie</a:t>
            </a:r>
            <a:endParaRPr lang="en-US" altLang="pl-PL" sz="2000" baseline="30000"/>
          </a:p>
        </p:txBody>
      </p:sp>
      <p:pic>
        <p:nvPicPr>
          <p:cNvPr id="28674" name="Picture 3" descr="C:\Users\Piotr\Students\Bioelektrycznosc\currents _summary.gif">
            <a:extLst>
              <a:ext uri="{FF2B5EF4-FFF2-40B4-BE49-F238E27FC236}">
                <a16:creationId xmlns:a16="http://schemas.microsoft.com/office/drawing/2014/main" id="{11DD610A-11C2-7CDE-3699-390ADDE97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6096000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81BF94E5-75F2-1ADF-9C34-636DAC267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04800"/>
            <a:ext cx="4094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Rozszerzony model błony neuronalnej</a:t>
            </a:r>
            <a:endParaRPr lang="en-US" altLang="pl-PL" sz="2000" baseline="30000"/>
          </a:p>
        </p:txBody>
      </p:sp>
      <p:pic>
        <p:nvPicPr>
          <p:cNvPr id="29698" name="Picture 3" descr="C:\Users\Piotr\Students\Bioelektrycznosc\membrane_model.gif">
            <a:extLst>
              <a:ext uri="{FF2B5EF4-FFF2-40B4-BE49-F238E27FC236}">
                <a16:creationId xmlns:a16="http://schemas.microsoft.com/office/drawing/2014/main" id="{11B8AE98-096E-1B0B-C795-900AC9FF5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035925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C2E77F46-03DD-B9CF-4840-B5D697530A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5DBDB89-89F9-9C65-5320-AA79FBB09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609600"/>
            <a:ext cx="874712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>
                <a:solidFill>
                  <a:schemeClr val="bg2"/>
                </a:solidFill>
              </a:rPr>
              <a:t>11. Experiments -&gt; Currents -&gt; Other -&gt; I</a:t>
            </a:r>
            <a:r>
              <a:rPr lang="pl-PL" altLang="pl-PL" sz="2000" i="1" baseline="-25000">
                <a:solidFill>
                  <a:schemeClr val="bg2"/>
                </a:solidFill>
              </a:rPr>
              <a:t>A</a:t>
            </a:r>
            <a:r>
              <a:rPr lang="pl-PL" altLang="pl-PL" sz="2000" i="1">
                <a:solidFill>
                  <a:schemeClr val="bg2"/>
                </a:solidFill>
              </a:rPr>
              <a:t> -&gt; action potential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- Uruchomić model dla prądu I</a:t>
            </a:r>
            <a:r>
              <a:rPr lang="pl-PL" altLang="pl-PL" sz="1800" baseline="-25000">
                <a:solidFill>
                  <a:schemeClr val="bg2"/>
                </a:solidFill>
              </a:rPr>
              <a:t>A</a:t>
            </a:r>
            <a:r>
              <a:rPr lang="pl-PL" altLang="pl-PL" sz="1800">
                <a:solidFill>
                  <a:schemeClr val="bg2"/>
                </a:solidFill>
              </a:rPr>
              <a:t> oraz I</a:t>
            </a:r>
            <a:r>
              <a:rPr lang="pl-PL" altLang="pl-PL" sz="1800" baseline="-25000">
                <a:solidFill>
                  <a:schemeClr val="bg2"/>
                </a:solidFill>
              </a:rPr>
              <a:t>A</a:t>
            </a:r>
            <a:r>
              <a:rPr lang="pl-PL" altLang="pl-PL" sz="1800">
                <a:solidFill>
                  <a:schemeClr val="bg2"/>
                </a:solidFill>
              </a:rPr>
              <a:t> = 0.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>
                <a:solidFill>
                  <a:schemeClr val="bg2"/>
                </a:solidFill>
              </a:rPr>
              <a:t>11. Experiments -&gt; Currents -&gt; Other -&gt; I</a:t>
            </a:r>
            <a:r>
              <a:rPr lang="pl-PL" altLang="pl-PL" sz="2000" i="1" baseline="-25000">
                <a:solidFill>
                  <a:schemeClr val="bg2"/>
                </a:solidFill>
              </a:rPr>
              <a:t>A</a:t>
            </a:r>
            <a:r>
              <a:rPr lang="pl-PL" altLang="pl-PL" sz="2000" i="1">
                <a:solidFill>
                  <a:schemeClr val="bg2"/>
                </a:solidFill>
              </a:rPr>
              <a:t> -&gt; voltage clamp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- Uruchomić model dla prądu I</a:t>
            </a:r>
            <a:r>
              <a:rPr lang="pl-PL" altLang="pl-PL" sz="1800" baseline="-25000">
                <a:solidFill>
                  <a:schemeClr val="bg2"/>
                </a:solidFill>
              </a:rPr>
              <a:t>A</a:t>
            </a:r>
            <a:r>
              <a:rPr lang="pl-PL" altLang="pl-PL" sz="1800">
                <a:solidFill>
                  <a:schemeClr val="bg2"/>
                </a:solidFill>
              </a:rPr>
              <a:t> przy normalnym poziomie [K]</a:t>
            </a:r>
            <a:r>
              <a:rPr lang="pl-PL" altLang="pl-PL" sz="1800" baseline="-25000">
                <a:solidFill>
                  <a:schemeClr val="bg2"/>
                </a:solidFill>
              </a:rPr>
              <a:t>out </a:t>
            </a:r>
            <a:r>
              <a:rPr lang="pl-PL" altLang="pl-PL" sz="1800">
                <a:solidFill>
                  <a:schemeClr val="bg2"/>
                </a:solidFill>
              </a:rPr>
              <a:t>oraz dla [K]</a:t>
            </a:r>
            <a:r>
              <a:rPr lang="pl-PL" altLang="pl-PL" sz="1800" baseline="-25000">
                <a:solidFill>
                  <a:schemeClr val="bg2"/>
                </a:solidFill>
              </a:rPr>
              <a:t>out </a:t>
            </a:r>
            <a:r>
              <a:rPr lang="pl-PL" altLang="pl-PL" sz="1800">
                <a:solidFill>
                  <a:schemeClr val="bg2"/>
                </a:solidFill>
              </a:rPr>
              <a:t>= 25 mM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(w ten sposób zmieniamy potencjał równowagi </a:t>
            </a:r>
            <a:r>
              <a:rPr lang="pl-PL" altLang="pl-PL" sz="1800" i="1">
                <a:solidFill>
                  <a:schemeClr val="bg2"/>
                </a:solidFill>
              </a:rPr>
              <a:t>E</a:t>
            </a:r>
            <a:r>
              <a:rPr lang="pl-PL" altLang="pl-PL" sz="1800" baseline="-25000">
                <a:solidFill>
                  <a:schemeClr val="bg2"/>
                </a:solidFill>
              </a:rPr>
              <a:t>K</a:t>
            </a:r>
            <a:r>
              <a:rPr lang="pl-PL" altLang="pl-PL" sz="1800">
                <a:solidFill>
                  <a:schemeClr val="bg2"/>
                </a:solidFill>
              </a:rPr>
              <a:t> z -100 mV na –43 mV, sprawdzić wpisując </a:t>
            </a:r>
            <a:r>
              <a:rPr lang="pl-PL" altLang="en-US" sz="1800">
                <a:solidFill>
                  <a:schemeClr val="bg2"/>
                </a:solidFill>
              </a:rPr>
              <a:t>‘</a:t>
            </a:r>
            <a:r>
              <a:rPr lang="pl-PL" altLang="ja-JP" sz="1800">
                <a:solidFill>
                  <a:schemeClr val="bg2"/>
                </a:solidFill>
              </a:rPr>
              <a:t>ek</a:t>
            </a:r>
            <a:r>
              <a:rPr lang="pl-PL" altLang="en-US" sz="1800">
                <a:solidFill>
                  <a:schemeClr val="bg2"/>
                </a:solidFill>
              </a:rPr>
              <a:t>’</a:t>
            </a:r>
            <a:r>
              <a:rPr lang="pl-PL" altLang="ja-JP" sz="1800">
                <a:solidFill>
                  <a:schemeClr val="bg2"/>
                </a:solidFill>
              </a:rPr>
              <a:t> w konsoli).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ja-JP" sz="1800">
                <a:solidFill>
                  <a:schemeClr val="bg2"/>
                </a:solidFill>
              </a:rPr>
              <a:t>Porównać wyniki dla V</a:t>
            </a:r>
            <a:r>
              <a:rPr lang="pl-PL" altLang="ja-JP" sz="1800" baseline="-25000">
                <a:solidFill>
                  <a:schemeClr val="bg2"/>
                </a:solidFill>
              </a:rPr>
              <a:t>clamp</a:t>
            </a:r>
            <a:r>
              <a:rPr lang="pl-PL" altLang="ja-JP" sz="1800">
                <a:solidFill>
                  <a:schemeClr val="bg2"/>
                </a:solidFill>
              </a:rPr>
              <a:t> &gt; -43 mV i V</a:t>
            </a:r>
            <a:r>
              <a:rPr lang="pl-PL" altLang="ja-JP" sz="1800" baseline="-25000">
                <a:solidFill>
                  <a:schemeClr val="bg2"/>
                </a:solidFill>
              </a:rPr>
              <a:t>clamp</a:t>
            </a:r>
            <a:r>
              <a:rPr lang="pl-PL" altLang="ja-JP" sz="1800">
                <a:solidFill>
                  <a:schemeClr val="bg2"/>
                </a:solidFill>
              </a:rPr>
              <a:t> &lt; -43 mV. Dlaczego kierunek prądu się zmienia?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ja-JP" sz="1800">
                <a:solidFill>
                  <a:schemeClr val="bg2"/>
                </a:solidFill>
              </a:rPr>
              <a:t>Ten przykład pokazuje, że w ten sposób możemy badać, jakie jony tworzą dany prąd.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12. Experiments -&gt; Currents -&gt; Other -&gt; I</a:t>
            </a:r>
            <a:r>
              <a:rPr lang="pl-PL" altLang="pl-PL" sz="2000" i="1" baseline="-25000"/>
              <a:t>L</a:t>
            </a:r>
            <a:r>
              <a:rPr lang="pl-PL" altLang="pl-PL" sz="2000" i="1"/>
              <a:t> &amp; I</a:t>
            </a:r>
            <a:r>
              <a:rPr lang="pl-PL" altLang="pl-PL" sz="2000" i="1" baseline="-25000"/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dla domyślnych parametrów i dla [Ca]</a:t>
            </a:r>
            <a:r>
              <a:rPr lang="pl-PL" altLang="pl-PL" sz="1800" baseline="-25000"/>
              <a:t>out</a:t>
            </a:r>
            <a:r>
              <a:rPr lang="pl-PL" altLang="pl-PL" sz="1800"/>
              <a:t>= 0.1 mM. Porównać kształt potencjału czynnościowego.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Wydłużyć czas stymulacji prądem i uruchomić model dla domyślnych parametrów i dla [Ca]</a:t>
            </a:r>
            <a:r>
              <a:rPr lang="pl-PL" altLang="pl-PL" sz="1800" baseline="-25000"/>
              <a:t>out</a:t>
            </a:r>
            <a:r>
              <a:rPr lang="pl-PL" altLang="pl-PL" sz="1800"/>
              <a:t>= 0.1 mM.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Zaobserwować różnice w prądzie wapniowym I</a:t>
            </a:r>
            <a:r>
              <a:rPr lang="pl-PL" altLang="pl-PL" sz="1800" baseline="-25000"/>
              <a:t>L</a:t>
            </a:r>
            <a:r>
              <a:rPr lang="pl-PL" altLang="pl-PL" sz="180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Jaki wpływ ma potasowy prąd I</a:t>
            </a:r>
            <a:r>
              <a:rPr lang="pl-PL" altLang="pl-PL" sz="1800" baseline="-25000"/>
              <a:t>C</a:t>
            </a:r>
            <a:r>
              <a:rPr lang="pl-PL" altLang="pl-PL" sz="1800"/>
              <a:t> na częstość odpalania?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66A288BF-3D4D-4192-E827-336BE9EAFE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2300" y="115888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BFA9880-1D4C-83B3-7675-AD532796D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12775"/>
            <a:ext cx="82819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13. Experiments -&gt; Currents -&gt; Other -&gt; I</a:t>
            </a:r>
            <a:r>
              <a:rPr lang="pl-PL" altLang="pl-PL" sz="2000" i="1" baseline="-25000"/>
              <a:t>AHP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dla domyślnych parametrów – zaobserwować hyperpolaryzację po potencjale czynnościowym. Uruchomić model dla [Ca]</a:t>
            </a:r>
            <a:r>
              <a:rPr lang="pl-PL" altLang="pl-PL" sz="1800" baseline="-25000"/>
              <a:t>out </a:t>
            </a:r>
            <a:r>
              <a:rPr lang="pl-PL" altLang="pl-PL" sz="1800"/>
              <a:t>= 0.1 mM lub dla gkbar_iAHP = 0 (efekt powinien być podobny). Co sie dzieje?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14. Experiments -&gt; Currents -&gt; Other -&gt; I</a:t>
            </a:r>
            <a:r>
              <a:rPr lang="pl-PL" altLang="pl-PL" sz="2000" i="1" baseline="-25000"/>
              <a:t>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Uruchomić model dla domyślnych parametrów oraz Init V = -60 mV, base current  = 0.60 nA. Porównać wyniki.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Zasymulować działanie TTX (blokowanie prądu Na) dla domyślnych parametrów.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 Zaobserwować Low Threshold Spike (LTS).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 i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>
                <a:solidFill>
                  <a:schemeClr val="bg2"/>
                </a:solidFill>
              </a:rPr>
              <a:t>15. Experiments -&gt; Currents -&gt; Other -&gt; I</a:t>
            </a:r>
            <a:r>
              <a:rPr lang="pl-PL" altLang="pl-PL" sz="2000" i="1" baseline="-25000">
                <a:solidFill>
                  <a:schemeClr val="bg2"/>
                </a:solidFill>
              </a:rPr>
              <a:t>M </a:t>
            </a:r>
            <a:r>
              <a:rPr lang="pl-PL" altLang="pl-PL" sz="2000" i="1">
                <a:solidFill>
                  <a:schemeClr val="bg2"/>
                </a:solidFill>
              </a:rPr>
              <a:t>-&gt; current clamp.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- Uruchomić model dla domyślnych parametrów oraz dla gkbar_iM = 0 (co odpowiada podaniu acetylocholiny). Porównać wyniki.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>
                <a:solidFill>
                  <a:schemeClr val="bg2"/>
                </a:solidFill>
              </a:rPr>
              <a:t>15. Experiments -&gt; Currents -&gt; Other -&gt; I</a:t>
            </a:r>
            <a:r>
              <a:rPr lang="pl-PL" altLang="pl-PL" sz="2000" i="1" baseline="-25000">
                <a:solidFill>
                  <a:schemeClr val="bg2"/>
                </a:solidFill>
              </a:rPr>
              <a:t>M </a:t>
            </a:r>
            <a:r>
              <a:rPr lang="pl-PL" altLang="pl-PL" sz="2000" i="1">
                <a:solidFill>
                  <a:schemeClr val="bg2"/>
                </a:solidFill>
              </a:rPr>
              <a:t>-&gt; voltage clamp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bg2"/>
                </a:solidFill>
              </a:rPr>
              <a:t>-Obejrzeć przebieg prądu I</a:t>
            </a:r>
            <a:r>
              <a:rPr lang="pl-PL" altLang="pl-PL" sz="1800" baseline="-25000">
                <a:solidFill>
                  <a:schemeClr val="bg2"/>
                </a:solidFill>
              </a:rPr>
              <a:t>M</a:t>
            </a:r>
            <a:r>
              <a:rPr lang="pl-PL" altLang="pl-PL" sz="1800">
                <a:solidFill>
                  <a:schemeClr val="bg2"/>
                </a:solidFill>
              </a:rPr>
              <a:t> (powolna aktywacja i szybsza dezaktywacja).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4391</TotalTime>
  <Words>1421</Words>
  <Application>Microsoft Macintosh PowerPoint</Application>
  <PresentationFormat>Pokaz na ekranie (4:3)</PresentationFormat>
  <Paragraphs>87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Symbol</vt:lpstr>
      <vt:lpstr>ＭＳ Ｐゴシック</vt:lpstr>
      <vt:lpstr>Arial</vt:lpstr>
      <vt:lpstr>Times New Roman</vt:lpstr>
      <vt:lpstr>Calibri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Eksperymenty do wykonania</vt:lpstr>
      <vt:lpstr>Eksperymenty do wykonania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192</cp:revision>
  <dcterms:created xsi:type="dcterms:W3CDTF">2011-02-21T19:34:13Z</dcterms:created>
  <dcterms:modified xsi:type="dcterms:W3CDTF">2026-11-02T10:38:39Z</dcterms:modified>
</cp:coreProperties>
</file>