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48" r:id="rId1"/>
  </p:sldMasterIdLst>
  <p:notesMasterIdLst>
    <p:notesMasterId r:id="rId28"/>
  </p:notesMasterIdLst>
  <p:handoutMasterIdLst>
    <p:handoutMasterId r:id="rId29"/>
  </p:handoutMasterIdLst>
  <p:sldIdLst>
    <p:sldId id="366" r:id="rId2"/>
    <p:sldId id="367" r:id="rId3"/>
    <p:sldId id="388" r:id="rId4"/>
    <p:sldId id="368" r:id="rId5"/>
    <p:sldId id="371" r:id="rId6"/>
    <p:sldId id="373" r:id="rId7"/>
    <p:sldId id="375" r:id="rId8"/>
    <p:sldId id="374" r:id="rId9"/>
    <p:sldId id="376" r:id="rId10"/>
    <p:sldId id="387" r:id="rId11"/>
    <p:sldId id="377" r:id="rId12"/>
    <p:sldId id="378" r:id="rId13"/>
    <p:sldId id="392" r:id="rId14"/>
    <p:sldId id="379" r:id="rId15"/>
    <p:sldId id="381" r:id="rId16"/>
    <p:sldId id="385" r:id="rId17"/>
    <p:sldId id="390" r:id="rId18"/>
    <p:sldId id="344" r:id="rId19"/>
    <p:sldId id="386" r:id="rId20"/>
    <p:sldId id="383" r:id="rId21"/>
    <p:sldId id="384" r:id="rId22"/>
    <p:sldId id="343" r:id="rId23"/>
    <p:sldId id="393" r:id="rId24"/>
    <p:sldId id="363" r:id="rId25"/>
    <p:sldId id="364" r:id="rId26"/>
    <p:sldId id="365" r:id="rId27"/>
  </p:sldIdLst>
  <p:sldSz cx="9144000" cy="6858000" type="screen4x3"/>
  <p:notesSz cx="7099300" cy="10234613"/>
  <p:defaultTextStyle>
    <a:defPPr>
      <a:defRPr lang="en-US"/>
    </a:defPPr>
    <a:lvl1pPr algn="l" rtl="0" eaLnBrk="0" fontAlgn="base" hangingPunct="0">
      <a:spcBef>
        <a:spcPct val="0"/>
      </a:spcBef>
      <a:spcAft>
        <a:spcPct val="0"/>
      </a:spcAft>
      <a:defRPr sz="2400" kern="1200">
        <a:solidFill>
          <a:schemeClr val="tx1"/>
        </a:solidFill>
        <a:latin typeface="Symbol" pitchFamily="2" charset="2"/>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Symbol" pitchFamily="2" charset="2"/>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Symbol" pitchFamily="2" charset="2"/>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Symbol" pitchFamily="2" charset="2"/>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Symbol" pitchFamily="2" charset="2"/>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Symbol" pitchFamily="2" charset="2"/>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Symbol" pitchFamily="2" charset="2"/>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Symbol" pitchFamily="2" charset="2"/>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Symbol" pitchFamily="2" charset="2"/>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88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p:restoredTop sz="95958"/>
  </p:normalViewPr>
  <p:slideViewPr>
    <p:cSldViewPr>
      <p:cViewPr varScale="1">
        <p:scale>
          <a:sx n="70" d="100"/>
          <a:sy n="70" d="100"/>
        </p:scale>
        <p:origin x="192" y="736"/>
      </p:cViewPr>
      <p:guideLst>
        <p:guide orient="horz" pos="388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1026">
            <a:extLst>
              <a:ext uri="{FF2B5EF4-FFF2-40B4-BE49-F238E27FC236}">
                <a16:creationId xmlns:a16="http://schemas.microsoft.com/office/drawing/2014/main" id="{5676C53D-1AD7-F7E3-FFB9-42292B4A7261}"/>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Symbol" charset="2"/>
                <a:ea typeface="+mn-ea"/>
                <a:cs typeface="+mn-cs"/>
              </a:defRPr>
            </a:lvl1pPr>
          </a:lstStyle>
          <a:p>
            <a:pPr>
              <a:defRPr/>
            </a:pPr>
            <a:endParaRPr lang="en-US"/>
          </a:p>
        </p:txBody>
      </p:sp>
      <p:sp>
        <p:nvSpPr>
          <p:cNvPr id="46083" name="Rectangle 1027">
            <a:extLst>
              <a:ext uri="{FF2B5EF4-FFF2-40B4-BE49-F238E27FC236}">
                <a16:creationId xmlns:a16="http://schemas.microsoft.com/office/drawing/2014/main" id="{3486EFEB-A8EC-23D7-05E2-CC5E325F99C2}"/>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Symbol" charset="2"/>
                <a:ea typeface="+mn-ea"/>
                <a:cs typeface="+mn-cs"/>
              </a:defRPr>
            </a:lvl1pPr>
          </a:lstStyle>
          <a:p>
            <a:pPr>
              <a:defRPr/>
            </a:pPr>
            <a:endParaRPr lang="en-US"/>
          </a:p>
        </p:txBody>
      </p:sp>
      <p:sp>
        <p:nvSpPr>
          <p:cNvPr id="46084" name="Rectangle 1028">
            <a:extLst>
              <a:ext uri="{FF2B5EF4-FFF2-40B4-BE49-F238E27FC236}">
                <a16:creationId xmlns:a16="http://schemas.microsoft.com/office/drawing/2014/main" id="{404217B5-F154-C270-6CEC-79B849A8B97E}"/>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Symbol" charset="2"/>
                <a:ea typeface="+mn-ea"/>
                <a:cs typeface="+mn-cs"/>
              </a:defRPr>
            </a:lvl1pPr>
          </a:lstStyle>
          <a:p>
            <a:pPr>
              <a:defRPr/>
            </a:pPr>
            <a:endParaRPr lang="en-US"/>
          </a:p>
        </p:txBody>
      </p:sp>
      <p:sp>
        <p:nvSpPr>
          <p:cNvPr id="46085" name="Rectangle 1029">
            <a:extLst>
              <a:ext uri="{FF2B5EF4-FFF2-40B4-BE49-F238E27FC236}">
                <a16:creationId xmlns:a16="http://schemas.microsoft.com/office/drawing/2014/main" id="{4F2BBCBE-A5E4-AE11-7547-F1F499519F67}"/>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2F5E17AB-C123-4241-825C-5ACAE2C4F9AF}" type="slidenum">
              <a:rPr lang="en-US" altLang="pl-PL"/>
              <a:pPr>
                <a:defRPr/>
              </a:pPr>
              <a:t>‹#›</a:t>
            </a:fld>
            <a:endParaRPr lang="en-US" altLang="pl-P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3551DCB3-A139-EB83-54B9-64AC49664218}"/>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pPr>
              <a:defRPr/>
            </a:pPr>
            <a:endParaRPr lang="pl-PL"/>
          </a:p>
        </p:txBody>
      </p:sp>
      <p:sp>
        <p:nvSpPr>
          <p:cNvPr id="3" name="Symbol zastępczy daty 2">
            <a:extLst>
              <a:ext uri="{FF2B5EF4-FFF2-40B4-BE49-F238E27FC236}">
                <a16:creationId xmlns:a16="http://schemas.microsoft.com/office/drawing/2014/main" id="{AB05A9E1-5E59-2BCF-6F45-ED5B67E278E2}"/>
              </a:ext>
            </a:extLst>
          </p:cNvPr>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pPr>
              <a:defRPr/>
            </a:pPr>
            <a:fld id="{E8B51692-6145-234B-A8C0-D064BE4D82DF}" type="datetimeFigureOut">
              <a:rPr lang="pl-PL"/>
              <a:pPr>
                <a:defRPr/>
              </a:pPr>
              <a:t>2.11.2026</a:t>
            </a:fld>
            <a:endParaRPr lang="pl-PL"/>
          </a:p>
        </p:txBody>
      </p:sp>
      <p:sp>
        <p:nvSpPr>
          <p:cNvPr id="4" name="Symbol zastępczy obrazu slajdu 3">
            <a:extLst>
              <a:ext uri="{FF2B5EF4-FFF2-40B4-BE49-F238E27FC236}">
                <a16:creationId xmlns:a16="http://schemas.microsoft.com/office/drawing/2014/main" id="{58C2D934-756D-093A-E564-F47360AA170C}"/>
              </a:ext>
            </a:extLst>
          </p:cNvPr>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1440" tIns="45720" rIns="91440" bIns="45720" rtlCol="0" anchor="ctr"/>
          <a:lstStyle/>
          <a:p>
            <a:pPr lvl="0"/>
            <a:endParaRPr lang="pl-PL" noProof="0"/>
          </a:p>
        </p:txBody>
      </p:sp>
      <p:sp>
        <p:nvSpPr>
          <p:cNvPr id="5" name="Symbol zastępczy notatek 4">
            <a:extLst>
              <a:ext uri="{FF2B5EF4-FFF2-40B4-BE49-F238E27FC236}">
                <a16:creationId xmlns:a16="http://schemas.microsoft.com/office/drawing/2014/main" id="{4D597ED9-E211-F076-6D99-580DC02350FD}"/>
              </a:ext>
            </a:extLst>
          </p:cNvPr>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pl-PL" noProof="0"/>
              <a:t>Kliknij, aby edytować style wzorca tekstu</a:t>
            </a:r>
          </a:p>
          <a:p>
            <a:pPr lvl="1"/>
            <a:r>
              <a:rPr lang="pl-PL" noProof="0"/>
              <a:t>Drugi poziom</a:t>
            </a:r>
          </a:p>
          <a:p>
            <a:pPr lvl="2"/>
            <a:r>
              <a:rPr lang="pl-PL" noProof="0"/>
              <a:t>Trzeci poziom</a:t>
            </a:r>
          </a:p>
          <a:p>
            <a:pPr lvl="3"/>
            <a:r>
              <a:rPr lang="pl-PL" noProof="0"/>
              <a:t>Czwarty poziom</a:t>
            </a:r>
          </a:p>
          <a:p>
            <a:pPr lvl="4"/>
            <a:r>
              <a:rPr lang="pl-PL" noProof="0"/>
              <a:t>Piąty poziom</a:t>
            </a:r>
          </a:p>
        </p:txBody>
      </p:sp>
      <p:sp>
        <p:nvSpPr>
          <p:cNvPr id="6" name="Symbol zastępczy stopki 5">
            <a:extLst>
              <a:ext uri="{FF2B5EF4-FFF2-40B4-BE49-F238E27FC236}">
                <a16:creationId xmlns:a16="http://schemas.microsoft.com/office/drawing/2014/main" id="{C678ACFF-0FCE-B26E-6DAE-27B78C46D223}"/>
              </a:ext>
            </a:extLst>
          </p:cNvPr>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pPr>
              <a:defRPr/>
            </a:pPr>
            <a:endParaRPr lang="pl-PL"/>
          </a:p>
        </p:txBody>
      </p:sp>
      <p:sp>
        <p:nvSpPr>
          <p:cNvPr id="7" name="Symbol zastępczy numeru slajdu 6">
            <a:extLst>
              <a:ext uri="{FF2B5EF4-FFF2-40B4-BE49-F238E27FC236}">
                <a16:creationId xmlns:a16="http://schemas.microsoft.com/office/drawing/2014/main" id="{C6DE7F8B-46EC-76BA-3640-076687E66AD5}"/>
              </a:ext>
            </a:extLst>
          </p:cNvPr>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pPr>
              <a:defRPr/>
            </a:pPr>
            <a:fld id="{7C740D94-64D7-C14C-B605-588BDCD70564}" type="slidenum">
              <a:rPr lang="pl-PL"/>
              <a:pPr>
                <a:defRPr/>
              </a:pPr>
              <a:t>‹#›</a:t>
            </a:fld>
            <a:endParaRPr lang="pl-P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wikipedia.org/wiki/Thomas_Henry_Huxley"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Microelectrode"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en.wikipedia.org/wiki/Squid" TargetMode="External"/><Relationship Id="rId4" Type="http://schemas.openxmlformats.org/officeDocument/2006/relationships/hyperlink" Target="https://en.wikipedia.org/wiki/Electrical_insulation"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ymbol zastępczy obrazu slajdu 1">
            <a:extLst>
              <a:ext uri="{FF2B5EF4-FFF2-40B4-BE49-F238E27FC236}">
                <a16:creationId xmlns:a16="http://schemas.microsoft.com/office/drawing/2014/main" id="{B6F569A0-5F62-4CE8-DCF1-7BDFD7BD2A4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Symbol zastępczy notatek 2">
            <a:extLst>
              <a:ext uri="{FF2B5EF4-FFF2-40B4-BE49-F238E27FC236}">
                <a16:creationId xmlns:a16="http://schemas.microsoft.com/office/drawing/2014/main" id="{0CDFF7F5-FB7E-2BEE-B9DC-83506219DEE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pl-PL"/>
              <a:t>A. Huxley byl wnukiem </a:t>
            </a:r>
            <a:r>
              <a:rPr lang="pl-PL" altLang="pl-PL">
                <a:hlinkClick r:id="rId3" tooltip="Thomas Henry Huxley"/>
              </a:rPr>
              <a:t>Thomasa Henryego Huxley</a:t>
            </a:r>
            <a:r>
              <a:rPr lang="pl-PL" altLang="pl-PL"/>
              <a:t>a, który w 1869 zalozyl pismo Nature.</a:t>
            </a:r>
            <a:endParaRPr lang="en-US" altLang="pl-PL"/>
          </a:p>
        </p:txBody>
      </p:sp>
      <p:sp>
        <p:nvSpPr>
          <p:cNvPr id="18435" name="Symbol zastępczy numeru slajdu 3">
            <a:extLst>
              <a:ext uri="{FF2B5EF4-FFF2-40B4-BE49-F238E27FC236}">
                <a16:creationId xmlns:a16="http://schemas.microsoft.com/office/drawing/2014/main" id="{A07205FA-072D-7008-D758-4CD9602B4C1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Symbol" pitchFamily="2" charset="2"/>
                <a:ea typeface="ＭＳ Ｐゴシック" panose="020B0600070205080204" pitchFamily="34" charset="-128"/>
              </a:defRPr>
            </a:lvl1pPr>
            <a:lvl2pPr marL="742950" indent="-285750">
              <a:defRPr sz="2400">
                <a:solidFill>
                  <a:schemeClr val="tx1"/>
                </a:solidFill>
                <a:latin typeface="Symbol" pitchFamily="2" charset="2"/>
                <a:ea typeface="ＭＳ Ｐゴシック" panose="020B0600070205080204" pitchFamily="34" charset="-128"/>
              </a:defRPr>
            </a:lvl2pPr>
            <a:lvl3pPr marL="1143000" indent="-228600">
              <a:defRPr sz="2400">
                <a:solidFill>
                  <a:schemeClr val="tx1"/>
                </a:solidFill>
                <a:latin typeface="Symbol" pitchFamily="2" charset="2"/>
                <a:ea typeface="ＭＳ Ｐゴシック" panose="020B0600070205080204" pitchFamily="34" charset="-128"/>
              </a:defRPr>
            </a:lvl3pPr>
            <a:lvl4pPr marL="1600200" indent="-228600">
              <a:defRPr sz="2400">
                <a:solidFill>
                  <a:schemeClr val="tx1"/>
                </a:solidFill>
                <a:latin typeface="Symbol" pitchFamily="2" charset="2"/>
                <a:ea typeface="ＭＳ Ｐゴシック" panose="020B0600070205080204" pitchFamily="34" charset="-128"/>
              </a:defRPr>
            </a:lvl4pPr>
            <a:lvl5pPr marL="2057400" indent="-228600">
              <a:defRPr sz="2400">
                <a:solidFill>
                  <a:schemeClr val="tx1"/>
                </a:solidFill>
                <a:latin typeface="Symbol" pitchFamily="2" charset="2"/>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Symbol" pitchFamily="2" charset="2"/>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Symbol" pitchFamily="2" charset="2"/>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Symbol" pitchFamily="2" charset="2"/>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Symbol" pitchFamily="2" charset="2"/>
                <a:ea typeface="ＭＳ Ｐゴシック" panose="020B0600070205080204" pitchFamily="34" charset="-128"/>
              </a:defRPr>
            </a:lvl9pPr>
          </a:lstStyle>
          <a:p>
            <a:fld id="{C89C7F4E-4F1F-EB4C-A53D-F14BE6EA3157}" type="slidenum">
              <a:rPr lang="pl-PL" altLang="pl-PL" sz="1200" smtClean="0"/>
              <a:pPr/>
              <a:t>3</a:t>
            </a:fld>
            <a:endParaRPr lang="pl-PL" altLang="pl-PL"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ymbol zastępczy obrazu slajdu 1">
            <a:extLst>
              <a:ext uri="{FF2B5EF4-FFF2-40B4-BE49-F238E27FC236}">
                <a16:creationId xmlns:a16="http://schemas.microsoft.com/office/drawing/2014/main" id="{78667091-1F89-6D92-23A1-02377CEA51B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Symbol zastępczy notatek 2">
            <a:extLst>
              <a:ext uri="{FF2B5EF4-FFF2-40B4-BE49-F238E27FC236}">
                <a16:creationId xmlns:a16="http://schemas.microsoft.com/office/drawing/2014/main" id="{C771FFDE-DDE3-0175-1859-FE50F25DF2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l-PL" altLang="pl-PL"/>
              <a:t>Hodgkin first went to Farnborough where he helped design oxygen masks for pilots, followed by 5 years working on radar for use in aircraft. Huxley worked on improving gunnery including the use of predictors in targeting. Both benefited greatly from experiences beyond their academic specialties, in particular Hodgkin’s involvement with feedback control systems and Huxley’s manipulation of mathematical equations</a:t>
            </a:r>
          </a:p>
          <a:p>
            <a:pPr eaLnBrk="1" hangingPunct="1">
              <a:spcBef>
                <a:spcPct val="0"/>
              </a:spcBef>
            </a:pPr>
            <a:endParaRPr lang="pl-PL" altLang="pl-PL"/>
          </a:p>
          <a:p>
            <a:pPr eaLnBrk="1" hangingPunct="1">
              <a:spcBef>
                <a:spcPct val="0"/>
              </a:spcBef>
            </a:pPr>
            <a:r>
              <a:rPr lang="pl-PL" altLang="pl-PL"/>
              <a:t>Cole developed the voltage clamp technique before the era of </a:t>
            </a:r>
            <a:r>
              <a:rPr lang="pl-PL" altLang="pl-PL">
                <a:hlinkClick r:id="rId3" tooltip="Microelectrode"/>
              </a:rPr>
              <a:t>microelectrodes</a:t>
            </a:r>
            <a:r>
              <a:rPr lang="pl-PL" altLang="pl-PL"/>
              <a:t>, so his two electrodes consisted of fine wires twisted around an </a:t>
            </a:r>
            <a:r>
              <a:rPr lang="pl-PL" altLang="pl-PL">
                <a:hlinkClick r:id="rId4" tooltip="Electrical insulation"/>
              </a:rPr>
              <a:t>insulating</a:t>
            </a:r>
            <a:r>
              <a:rPr lang="pl-PL" altLang="pl-PL"/>
              <a:t> rod. Because this type of electrode could be inserted into only the largest cells, early electrophysiological experiments were conducted almost exclusively on </a:t>
            </a:r>
            <a:r>
              <a:rPr lang="pl-PL" altLang="pl-PL">
                <a:hlinkClick r:id="rId5" tooltip="Squid"/>
              </a:rPr>
              <a:t>squid</a:t>
            </a:r>
            <a:r>
              <a:rPr lang="pl-PL" altLang="pl-PL"/>
              <a:t> axons. </a:t>
            </a:r>
          </a:p>
          <a:p>
            <a:pPr eaLnBrk="1" hangingPunct="1">
              <a:spcBef>
                <a:spcPct val="0"/>
              </a:spcBef>
            </a:pPr>
            <a:endParaRPr lang="pl-PL" altLang="pl-PL"/>
          </a:p>
        </p:txBody>
      </p:sp>
      <p:sp>
        <p:nvSpPr>
          <p:cNvPr id="21507" name="Symbol zastępczy numeru slajdu 3">
            <a:extLst>
              <a:ext uri="{FF2B5EF4-FFF2-40B4-BE49-F238E27FC236}">
                <a16:creationId xmlns:a16="http://schemas.microsoft.com/office/drawing/2014/main" id="{F8D654D6-10C9-1C1F-F923-F8F1AE5E4EA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Symbol" pitchFamily="2" charset="2"/>
                <a:ea typeface="ＭＳ Ｐゴシック" panose="020B0600070205080204" pitchFamily="34" charset="-128"/>
              </a:defRPr>
            </a:lvl1pPr>
            <a:lvl2pPr marL="742950" indent="-285750">
              <a:defRPr sz="2400">
                <a:solidFill>
                  <a:schemeClr val="tx1"/>
                </a:solidFill>
                <a:latin typeface="Symbol" pitchFamily="2" charset="2"/>
                <a:ea typeface="ＭＳ Ｐゴシック" panose="020B0600070205080204" pitchFamily="34" charset="-128"/>
              </a:defRPr>
            </a:lvl2pPr>
            <a:lvl3pPr marL="1143000" indent="-228600">
              <a:defRPr sz="2400">
                <a:solidFill>
                  <a:schemeClr val="tx1"/>
                </a:solidFill>
                <a:latin typeface="Symbol" pitchFamily="2" charset="2"/>
                <a:ea typeface="ＭＳ Ｐゴシック" panose="020B0600070205080204" pitchFamily="34" charset="-128"/>
              </a:defRPr>
            </a:lvl3pPr>
            <a:lvl4pPr marL="1600200" indent="-228600">
              <a:defRPr sz="2400">
                <a:solidFill>
                  <a:schemeClr val="tx1"/>
                </a:solidFill>
                <a:latin typeface="Symbol" pitchFamily="2" charset="2"/>
                <a:ea typeface="ＭＳ Ｐゴシック" panose="020B0600070205080204" pitchFamily="34" charset="-128"/>
              </a:defRPr>
            </a:lvl4pPr>
            <a:lvl5pPr marL="2057400" indent="-228600">
              <a:defRPr sz="2400">
                <a:solidFill>
                  <a:schemeClr val="tx1"/>
                </a:solidFill>
                <a:latin typeface="Symbol" pitchFamily="2" charset="2"/>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Symbol" pitchFamily="2" charset="2"/>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Symbol" pitchFamily="2" charset="2"/>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Symbol" pitchFamily="2" charset="2"/>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Symbol" pitchFamily="2" charset="2"/>
                <a:ea typeface="ＭＳ Ｐゴシック" panose="020B0600070205080204" pitchFamily="34" charset="-128"/>
              </a:defRPr>
            </a:lvl9pPr>
          </a:lstStyle>
          <a:p>
            <a:fld id="{156C92D0-3800-F74A-84DB-45377CBCA049}" type="slidenum">
              <a:rPr lang="pl-PL" altLang="pl-PL" sz="1200" smtClean="0"/>
              <a:pPr/>
              <a:t>5</a:t>
            </a:fld>
            <a:endParaRPr lang="pl-PL" altLang="pl-PL"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pl-PL"/>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a:t>Click to edit Master subtitle style</a:t>
            </a:r>
          </a:p>
        </p:txBody>
      </p:sp>
      <p:sp>
        <p:nvSpPr>
          <p:cNvPr id="4" name="Rectangle 4">
            <a:extLst>
              <a:ext uri="{FF2B5EF4-FFF2-40B4-BE49-F238E27FC236}">
                <a16:creationId xmlns:a16="http://schemas.microsoft.com/office/drawing/2014/main" id="{023C3AA2-2761-94CC-34F2-4FA9A3D9153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AD8490-A72B-11C3-15F6-23BE40FEAC6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76AA6A7-75FF-BAD8-1730-3A1B4EBACDCC}"/>
              </a:ext>
            </a:extLst>
          </p:cNvPr>
          <p:cNvSpPr>
            <a:spLocks noGrp="1" noChangeArrowheads="1"/>
          </p:cNvSpPr>
          <p:nvPr>
            <p:ph type="sldNum" sz="quarter" idx="12"/>
          </p:nvPr>
        </p:nvSpPr>
        <p:spPr>
          <a:ln/>
        </p:spPr>
        <p:txBody>
          <a:bodyPr/>
          <a:lstStyle>
            <a:lvl1pPr>
              <a:defRPr/>
            </a:lvl1pPr>
          </a:lstStyle>
          <a:p>
            <a:pPr>
              <a:defRPr/>
            </a:pPr>
            <a:fld id="{00FD076E-C2A1-B749-A22A-E361230E0F23}" type="slidenum">
              <a:rPr lang="en-US" altLang="pl-PL"/>
              <a:pPr>
                <a:defRPr/>
              </a:pPr>
              <a:t>‹#›</a:t>
            </a:fld>
            <a:endParaRPr lang="en-US" altLang="pl-PL"/>
          </a:p>
        </p:txBody>
      </p:sp>
    </p:spTree>
    <p:extLst>
      <p:ext uri="{BB962C8B-B14F-4D97-AF65-F5344CB8AC3E}">
        <p14:creationId xmlns:p14="http://schemas.microsoft.com/office/powerpoint/2010/main" val="35862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Click to edit Master title style</a:t>
            </a:r>
          </a:p>
        </p:txBody>
      </p:sp>
      <p:sp>
        <p:nvSpPr>
          <p:cNvPr id="3" name="Content Placeholder 2"/>
          <p:cNvSpPr>
            <a:spLocks noGrp="1"/>
          </p:cNvSpPr>
          <p:nvPr>
            <p:ph idx="1"/>
          </p:nvPr>
        </p:nvSpPr>
        <p:spPr/>
        <p:txBody>
          <a:body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Rectangle 4">
            <a:extLst>
              <a:ext uri="{FF2B5EF4-FFF2-40B4-BE49-F238E27FC236}">
                <a16:creationId xmlns:a16="http://schemas.microsoft.com/office/drawing/2014/main" id="{E02498E4-79C0-FDA2-31FC-1955EF0F163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B260303-D57D-EC80-404C-E502B223212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45B9A32-0486-9708-FCC5-144C031546C8}"/>
              </a:ext>
            </a:extLst>
          </p:cNvPr>
          <p:cNvSpPr>
            <a:spLocks noGrp="1" noChangeArrowheads="1"/>
          </p:cNvSpPr>
          <p:nvPr>
            <p:ph type="sldNum" sz="quarter" idx="12"/>
          </p:nvPr>
        </p:nvSpPr>
        <p:spPr>
          <a:ln/>
        </p:spPr>
        <p:txBody>
          <a:bodyPr/>
          <a:lstStyle>
            <a:lvl1pPr>
              <a:defRPr/>
            </a:lvl1pPr>
          </a:lstStyle>
          <a:p>
            <a:pPr>
              <a:defRPr/>
            </a:pPr>
            <a:fld id="{CFC40C68-06C4-7F40-8A91-3FA119E5C69D}" type="slidenum">
              <a:rPr lang="en-US" altLang="pl-PL"/>
              <a:pPr>
                <a:defRPr/>
              </a:pPr>
              <a:t>‹#›</a:t>
            </a:fld>
            <a:endParaRPr lang="en-US" altLang="pl-PL"/>
          </a:p>
        </p:txBody>
      </p:sp>
    </p:spTree>
    <p:extLst>
      <p:ext uri="{BB962C8B-B14F-4D97-AF65-F5344CB8AC3E}">
        <p14:creationId xmlns:p14="http://schemas.microsoft.com/office/powerpoint/2010/main" val="284044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pl-PL"/>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Click to edit Master text styles</a:t>
            </a:r>
          </a:p>
        </p:txBody>
      </p:sp>
      <p:sp>
        <p:nvSpPr>
          <p:cNvPr id="4" name="Rectangle 4">
            <a:extLst>
              <a:ext uri="{FF2B5EF4-FFF2-40B4-BE49-F238E27FC236}">
                <a16:creationId xmlns:a16="http://schemas.microsoft.com/office/drawing/2014/main" id="{406D1844-48BD-E93D-6BED-CE9110EC2A8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93BB820-501F-39AF-14B7-0ECDB0A663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5D91D7E-A12B-E5FF-8344-00B4914CFDA1}"/>
              </a:ext>
            </a:extLst>
          </p:cNvPr>
          <p:cNvSpPr>
            <a:spLocks noGrp="1" noChangeArrowheads="1"/>
          </p:cNvSpPr>
          <p:nvPr>
            <p:ph type="sldNum" sz="quarter" idx="12"/>
          </p:nvPr>
        </p:nvSpPr>
        <p:spPr>
          <a:ln/>
        </p:spPr>
        <p:txBody>
          <a:bodyPr/>
          <a:lstStyle>
            <a:lvl1pPr>
              <a:defRPr/>
            </a:lvl1pPr>
          </a:lstStyle>
          <a:p>
            <a:pPr>
              <a:defRPr/>
            </a:pPr>
            <a:fld id="{B4D77A05-97CF-CA46-B624-18F568D79B47}" type="slidenum">
              <a:rPr lang="en-US" altLang="pl-PL"/>
              <a:pPr>
                <a:defRPr/>
              </a:pPr>
              <a:t>‹#›</a:t>
            </a:fld>
            <a:endParaRPr lang="en-US" altLang="pl-PL"/>
          </a:p>
        </p:txBody>
      </p:sp>
    </p:spTree>
    <p:extLst>
      <p:ext uri="{BB962C8B-B14F-4D97-AF65-F5344CB8AC3E}">
        <p14:creationId xmlns:p14="http://schemas.microsoft.com/office/powerpoint/2010/main" val="1878294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5" name="Rectangle 4">
            <a:extLst>
              <a:ext uri="{FF2B5EF4-FFF2-40B4-BE49-F238E27FC236}">
                <a16:creationId xmlns:a16="http://schemas.microsoft.com/office/drawing/2014/main" id="{C161D3A1-C37F-13C8-9E9D-00C37663E34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530E78C-37DF-F032-2494-98E0E9E17FC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9615EB5-7E93-D2D7-5EAC-B65FCF0137C1}"/>
              </a:ext>
            </a:extLst>
          </p:cNvPr>
          <p:cNvSpPr>
            <a:spLocks noGrp="1" noChangeArrowheads="1"/>
          </p:cNvSpPr>
          <p:nvPr>
            <p:ph type="sldNum" sz="quarter" idx="12"/>
          </p:nvPr>
        </p:nvSpPr>
        <p:spPr>
          <a:ln/>
        </p:spPr>
        <p:txBody>
          <a:bodyPr/>
          <a:lstStyle>
            <a:lvl1pPr>
              <a:defRPr/>
            </a:lvl1pPr>
          </a:lstStyle>
          <a:p>
            <a:pPr>
              <a:defRPr/>
            </a:pPr>
            <a:fld id="{60A28143-D826-5048-AECD-24DDBB501EF4}" type="slidenum">
              <a:rPr lang="en-US" altLang="pl-PL"/>
              <a:pPr>
                <a:defRPr/>
              </a:pPr>
              <a:t>‹#›</a:t>
            </a:fld>
            <a:endParaRPr lang="en-US" altLang="pl-PL"/>
          </a:p>
        </p:txBody>
      </p:sp>
    </p:spTree>
    <p:extLst>
      <p:ext uri="{BB962C8B-B14F-4D97-AF65-F5344CB8AC3E}">
        <p14:creationId xmlns:p14="http://schemas.microsoft.com/office/powerpoint/2010/main" val="3109728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7" name="Rectangle 4">
            <a:extLst>
              <a:ext uri="{FF2B5EF4-FFF2-40B4-BE49-F238E27FC236}">
                <a16:creationId xmlns:a16="http://schemas.microsoft.com/office/drawing/2014/main" id="{95148B7C-5D39-EB95-6FA4-FC7E1C77C23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23CB27D-AF34-C383-3DCB-54DA773195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173223D-BA27-7940-CC33-78C2FDF511C7}"/>
              </a:ext>
            </a:extLst>
          </p:cNvPr>
          <p:cNvSpPr>
            <a:spLocks noGrp="1" noChangeArrowheads="1"/>
          </p:cNvSpPr>
          <p:nvPr>
            <p:ph type="sldNum" sz="quarter" idx="12"/>
          </p:nvPr>
        </p:nvSpPr>
        <p:spPr>
          <a:ln/>
        </p:spPr>
        <p:txBody>
          <a:bodyPr/>
          <a:lstStyle>
            <a:lvl1pPr>
              <a:defRPr/>
            </a:lvl1pPr>
          </a:lstStyle>
          <a:p>
            <a:pPr>
              <a:defRPr/>
            </a:pPr>
            <a:fld id="{FAE3673F-DDC0-BC4C-BBD8-4161D1ACEB66}" type="slidenum">
              <a:rPr lang="en-US" altLang="pl-PL"/>
              <a:pPr>
                <a:defRPr/>
              </a:pPr>
              <a:t>‹#›</a:t>
            </a:fld>
            <a:endParaRPr lang="en-US" altLang="pl-PL"/>
          </a:p>
        </p:txBody>
      </p:sp>
    </p:spTree>
    <p:extLst>
      <p:ext uri="{BB962C8B-B14F-4D97-AF65-F5344CB8AC3E}">
        <p14:creationId xmlns:p14="http://schemas.microsoft.com/office/powerpoint/2010/main" val="1474952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Click to edit Master title style</a:t>
            </a:r>
          </a:p>
        </p:txBody>
      </p:sp>
      <p:sp>
        <p:nvSpPr>
          <p:cNvPr id="3" name="Rectangle 4">
            <a:extLst>
              <a:ext uri="{FF2B5EF4-FFF2-40B4-BE49-F238E27FC236}">
                <a16:creationId xmlns:a16="http://schemas.microsoft.com/office/drawing/2014/main" id="{6F3F0980-4002-E78A-AE98-F8047724CA7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5BEE8AB-4E28-967F-73FE-86C88BD8D7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843A10B-7330-C053-1CD9-8D3BDD75F3B9}"/>
              </a:ext>
            </a:extLst>
          </p:cNvPr>
          <p:cNvSpPr>
            <a:spLocks noGrp="1" noChangeArrowheads="1"/>
          </p:cNvSpPr>
          <p:nvPr>
            <p:ph type="sldNum" sz="quarter" idx="12"/>
          </p:nvPr>
        </p:nvSpPr>
        <p:spPr>
          <a:ln/>
        </p:spPr>
        <p:txBody>
          <a:bodyPr/>
          <a:lstStyle>
            <a:lvl1pPr>
              <a:defRPr/>
            </a:lvl1pPr>
          </a:lstStyle>
          <a:p>
            <a:pPr>
              <a:defRPr/>
            </a:pPr>
            <a:fld id="{4CA8EBB8-83ED-FB4B-B2C6-54C5DC6EF8D1}" type="slidenum">
              <a:rPr lang="en-US" altLang="pl-PL"/>
              <a:pPr>
                <a:defRPr/>
              </a:pPr>
              <a:t>‹#›</a:t>
            </a:fld>
            <a:endParaRPr lang="en-US" altLang="pl-PL"/>
          </a:p>
        </p:txBody>
      </p:sp>
    </p:spTree>
    <p:extLst>
      <p:ext uri="{BB962C8B-B14F-4D97-AF65-F5344CB8AC3E}">
        <p14:creationId xmlns:p14="http://schemas.microsoft.com/office/powerpoint/2010/main" val="675723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DF5875A-35F9-193B-49A3-6AAE4C55951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F651E535-4988-E52C-3126-A1CF0E6AB5A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FDB92D7-1E51-E64A-740B-F92DFA124C97}"/>
              </a:ext>
            </a:extLst>
          </p:cNvPr>
          <p:cNvSpPr>
            <a:spLocks noGrp="1" noChangeArrowheads="1"/>
          </p:cNvSpPr>
          <p:nvPr>
            <p:ph type="sldNum" sz="quarter" idx="12"/>
          </p:nvPr>
        </p:nvSpPr>
        <p:spPr>
          <a:ln/>
        </p:spPr>
        <p:txBody>
          <a:bodyPr/>
          <a:lstStyle>
            <a:lvl1pPr>
              <a:defRPr/>
            </a:lvl1pPr>
          </a:lstStyle>
          <a:p>
            <a:pPr>
              <a:defRPr/>
            </a:pPr>
            <a:fld id="{B779323D-2989-A744-9566-D3D3007D5C1B}" type="slidenum">
              <a:rPr lang="en-US" altLang="pl-PL"/>
              <a:pPr>
                <a:defRPr/>
              </a:pPr>
              <a:t>‹#›</a:t>
            </a:fld>
            <a:endParaRPr lang="en-US" altLang="pl-PL"/>
          </a:p>
        </p:txBody>
      </p:sp>
    </p:spTree>
    <p:extLst>
      <p:ext uri="{BB962C8B-B14F-4D97-AF65-F5344CB8AC3E}">
        <p14:creationId xmlns:p14="http://schemas.microsoft.com/office/powerpoint/2010/main" val="247046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Click to edit Master text styles</a:t>
            </a:r>
          </a:p>
        </p:txBody>
      </p:sp>
      <p:sp>
        <p:nvSpPr>
          <p:cNvPr id="5" name="Rectangle 4">
            <a:extLst>
              <a:ext uri="{FF2B5EF4-FFF2-40B4-BE49-F238E27FC236}">
                <a16:creationId xmlns:a16="http://schemas.microsoft.com/office/drawing/2014/main" id="{B68408C2-5715-8C47-E90D-3AF8587C6E9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6C55334-B0A5-8F50-7F1C-3C40D92997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A0BC654-D567-9B5C-57A7-FE0FD0C95AB6}"/>
              </a:ext>
            </a:extLst>
          </p:cNvPr>
          <p:cNvSpPr>
            <a:spLocks noGrp="1" noChangeArrowheads="1"/>
          </p:cNvSpPr>
          <p:nvPr>
            <p:ph type="sldNum" sz="quarter" idx="12"/>
          </p:nvPr>
        </p:nvSpPr>
        <p:spPr>
          <a:ln/>
        </p:spPr>
        <p:txBody>
          <a:bodyPr/>
          <a:lstStyle>
            <a:lvl1pPr>
              <a:defRPr/>
            </a:lvl1pPr>
          </a:lstStyle>
          <a:p>
            <a:pPr>
              <a:defRPr/>
            </a:pPr>
            <a:fld id="{BA6CDED0-1FF8-2643-92F7-AB76FE3915F0}" type="slidenum">
              <a:rPr lang="en-US" altLang="pl-PL"/>
              <a:pPr>
                <a:defRPr/>
              </a:pPr>
              <a:t>‹#›</a:t>
            </a:fld>
            <a:endParaRPr lang="en-US" altLang="pl-PL"/>
          </a:p>
        </p:txBody>
      </p:sp>
    </p:spTree>
    <p:extLst>
      <p:ext uri="{BB962C8B-B14F-4D97-AF65-F5344CB8AC3E}">
        <p14:creationId xmlns:p14="http://schemas.microsoft.com/office/powerpoint/2010/main" val="1011597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Click to edit Master text styles</a:t>
            </a:r>
          </a:p>
        </p:txBody>
      </p:sp>
      <p:sp>
        <p:nvSpPr>
          <p:cNvPr id="5" name="Rectangle 4">
            <a:extLst>
              <a:ext uri="{FF2B5EF4-FFF2-40B4-BE49-F238E27FC236}">
                <a16:creationId xmlns:a16="http://schemas.microsoft.com/office/drawing/2014/main" id="{F3C93F6E-6D00-420A-77E1-CCDF8403281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FC2B5C0-4B2D-DDF7-B646-9424BE43CE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EDE2CCB-2DDC-89BD-EECF-B4EF1D619F26}"/>
              </a:ext>
            </a:extLst>
          </p:cNvPr>
          <p:cNvSpPr>
            <a:spLocks noGrp="1" noChangeArrowheads="1"/>
          </p:cNvSpPr>
          <p:nvPr>
            <p:ph type="sldNum" sz="quarter" idx="12"/>
          </p:nvPr>
        </p:nvSpPr>
        <p:spPr>
          <a:ln/>
        </p:spPr>
        <p:txBody>
          <a:bodyPr/>
          <a:lstStyle>
            <a:lvl1pPr>
              <a:defRPr/>
            </a:lvl1pPr>
          </a:lstStyle>
          <a:p>
            <a:pPr>
              <a:defRPr/>
            </a:pPr>
            <a:fld id="{8FFF34A7-682D-0446-A7F4-449452B689DD}" type="slidenum">
              <a:rPr lang="en-US" altLang="pl-PL"/>
              <a:pPr>
                <a:defRPr/>
              </a:pPr>
              <a:t>‹#›</a:t>
            </a:fld>
            <a:endParaRPr lang="en-US" altLang="pl-PL"/>
          </a:p>
        </p:txBody>
      </p:sp>
    </p:spTree>
    <p:extLst>
      <p:ext uri="{BB962C8B-B14F-4D97-AF65-F5344CB8AC3E}">
        <p14:creationId xmlns:p14="http://schemas.microsoft.com/office/powerpoint/2010/main" val="1853246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Click to edit Master title style</a:t>
            </a:r>
          </a:p>
        </p:txBody>
      </p:sp>
      <p:sp>
        <p:nvSpPr>
          <p:cNvPr id="3" name="Vertical Text Placeholder 2"/>
          <p:cNvSpPr>
            <a:spLocks noGrp="1"/>
          </p:cNvSpPr>
          <p:nvPr>
            <p:ph type="body" orient="vert" idx="1"/>
          </p:nvPr>
        </p:nvSpPr>
        <p:spPr/>
        <p:txBody>
          <a:bodyPr vert="eaVert"/>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Rectangle 4">
            <a:extLst>
              <a:ext uri="{FF2B5EF4-FFF2-40B4-BE49-F238E27FC236}">
                <a16:creationId xmlns:a16="http://schemas.microsoft.com/office/drawing/2014/main" id="{1A935685-246C-51FA-1019-458C146E96F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3332519-A51B-E64D-CB1B-B58AB1100E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CDA0938-6B20-977F-A2CD-1B8B87CE6598}"/>
              </a:ext>
            </a:extLst>
          </p:cNvPr>
          <p:cNvSpPr>
            <a:spLocks noGrp="1" noChangeArrowheads="1"/>
          </p:cNvSpPr>
          <p:nvPr>
            <p:ph type="sldNum" sz="quarter" idx="12"/>
          </p:nvPr>
        </p:nvSpPr>
        <p:spPr>
          <a:ln/>
        </p:spPr>
        <p:txBody>
          <a:bodyPr/>
          <a:lstStyle>
            <a:lvl1pPr>
              <a:defRPr/>
            </a:lvl1pPr>
          </a:lstStyle>
          <a:p>
            <a:pPr>
              <a:defRPr/>
            </a:pPr>
            <a:fld id="{091254D5-D1D6-4C4C-856C-94A88EA7B947}" type="slidenum">
              <a:rPr lang="en-US" altLang="pl-PL"/>
              <a:pPr>
                <a:defRPr/>
              </a:pPr>
              <a:t>‹#›</a:t>
            </a:fld>
            <a:endParaRPr lang="en-US" altLang="pl-PL"/>
          </a:p>
        </p:txBody>
      </p:sp>
    </p:spTree>
    <p:extLst>
      <p:ext uri="{BB962C8B-B14F-4D97-AF65-F5344CB8AC3E}">
        <p14:creationId xmlns:p14="http://schemas.microsoft.com/office/powerpoint/2010/main" val="509099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pl-PL"/>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Rectangle 4">
            <a:extLst>
              <a:ext uri="{FF2B5EF4-FFF2-40B4-BE49-F238E27FC236}">
                <a16:creationId xmlns:a16="http://schemas.microsoft.com/office/drawing/2014/main" id="{8414A504-0A7D-BCC3-9EDF-F433EBDE74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1EA3BF3-238E-CB76-DF24-4D0DB5A5ED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A02C4A2-55C2-24AF-7626-4448D08F25CF}"/>
              </a:ext>
            </a:extLst>
          </p:cNvPr>
          <p:cNvSpPr>
            <a:spLocks noGrp="1" noChangeArrowheads="1"/>
          </p:cNvSpPr>
          <p:nvPr>
            <p:ph type="sldNum" sz="quarter" idx="12"/>
          </p:nvPr>
        </p:nvSpPr>
        <p:spPr>
          <a:ln/>
        </p:spPr>
        <p:txBody>
          <a:bodyPr/>
          <a:lstStyle>
            <a:lvl1pPr>
              <a:defRPr/>
            </a:lvl1pPr>
          </a:lstStyle>
          <a:p>
            <a:pPr>
              <a:defRPr/>
            </a:pPr>
            <a:fld id="{AEB13B73-05AD-AC40-BB02-333A9FD63DB0}" type="slidenum">
              <a:rPr lang="en-US" altLang="pl-PL"/>
              <a:pPr>
                <a:defRPr/>
              </a:pPr>
              <a:t>‹#›</a:t>
            </a:fld>
            <a:endParaRPr lang="en-US" altLang="pl-PL"/>
          </a:p>
        </p:txBody>
      </p:sp>
    </p:spTree>
    <p:extLst>
      <p:ext uri="{BB962C8B-B14F-4D97-AF65-F5344CB8AC3E}">
        <p14:creationId xmlns:p14="http://schemas.microsoft.com/office/powerpoint/2010/main" val="3356192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B2ADBE6-CCF9-F05A-D515-C17B45B1434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l-PL"/>
              <a:t>Kliknij, aby edytować styl wzorca tytułu</a:t>
            </a:r>
          </a:p>
        </p:txBody>
      </p:sp>
      <p:sp>
        <p:nvSpPr>
          <p:cNvPr id="1027" name="Rectangle 3">
            <a:extLst>
              <a:ext uri="{FF2B5EF4-FFF2-40B4-BE49-F238E27FC236}">
                <a16:creationId xmlns:a16="http://schemas.microsoft.com/office/drawing/2014/main" id="{B77F1C31-C6BF-9694-283B-32AC7945027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l-PL"/>
              <a:t>Kliknij, aby edytować style wzorca tekstu</a:t>
            </a:r>
          </a:p>
          <a:p>
            <a:pPr lvl="1"/>
            <a:r>
              <a:rPr lang="en-US" altLang="pl-PL"/>
              <a:t>Drugi poziom</a:t>
            </a:r>
          </a:p>
          <a:p>
            <a:pPr lvl="2"/>
            <a:r>
              <a:rPr lang="en-US" altLang="pl-PL"/>
              <a:t>Trzeci poziom</a:t>
            </a:r>
          </a:p>
          <a:p>
            <a:pPr lvl="3"/>
            <a:r>
              <a:rPr lang="en-US" altLang="pl-PL"/>
              <a:t>Czwarty poziom</a:t>
            </a:r>
          </a:p>
          <a:p>
            <a:pPr lvl="4"/>
            <a:r>
              <a:rPr lang="en-US" altLang="pl-PL"/>
              <a:t>Piąty poziom</a:t>
            </a:r>
          </a:p>
        </p:txBody>
      </p:sp>
      <p:sp>
        <p:nvSpPr>
          <p:cNvPr id="1028" name="Rectangle 4">
            <a:extLst>
              <a:ext uri="{FF2B5EF4-FFF2-40B4-BE49-F238E27FC236}">
                <a16:creationId xmlns:a16="http://schemas.microsoft.com/office/drawing/2014/main" id="{6328B201-0C71-AAD7-1765-2DF13723F15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ea typeface="+mn-ea"/>
                <a:cs typeface="+mn-cs"/>
              </a:defRPr>
            </a:lvl1pPr>
          </a:lstStyle>
          <a:p>
            <a:pPr>
              <a:defRPr/>
            </a:pPr>
            <a:endParaRPr lang="en-US"/>
          </a:p>
        </p:txBody>
      </p:sp>
      <p:sp>
        <p:nvSpPr>
          <p:cNvPr id="1029" name="Rectangle 5">
            <a:extLst>
              <a:ext uri="{FF2B5EF4-FFF2-40B4-BE49-F238E27FC236}">
                <a16:creationId xmlns:a16="http://schemas.microsoft.com/office/drawing/2014/main" id="{C4F764F7-4E14-4084-FCF2-EFD2C1BD1E2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ea typeface="+mn-ea"/>
                <a:cs typeface="+mn-cs"/>
              </a:defRPr>
            </a:lvl1pPr>
          </a:lstStyle>
          <a:p>
            <a:pPr>
              <a:defRPr/>
            </a:pPr>
            <a:endParaRPr lang="en-US"/>
          </a:p>
        </p:txBody>
      </p:sp>
      <p:sp>
        <p:nvSpPr>
          <p:cNvPr id="1030" name="Rectangle 6">
            <a:extLst>
              <a:ext uri="{FF2B5EF4-FFF2-40B4-BE49-F238E27FC236}">
                <a16:creationId xmlns:a16="http://schemas.microsoft.com/office/drawing/2014/main" id="{22A5334B-FC97-EAF6-0FC0-9FE152782E0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pPr>
              <a:defRPr/>
            </a:pPr>
            <a:fld id="{36E80C14-8AC6-7748-81BB-F9E8D43A30B4}" type="slidenum">
              <a:rPr lang="en-US" altLang="pl-PL"/>
              <a:pPr>
                <a:defRPr/>
              </a:pPr>
              <a:t>‹#›</a:t>
            </a:fld>
            <a:endParaRPr lang="en-US" alt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pl-P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1.bin"/><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4.emf"/><Relationship Id="rId5" Type="http://schemas.openxmlformats.org/officeDocument/2006/relationships/oleObject" Target="../embeddings/oleObject4.bin"/><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18.emf"/><Relationship Id="rId7" Type="http://schemas.openxmlformats.org/officeDocument/2006/relationships/image" Target="../media/image20.emf"/><Relationship Id="rId2" Type="http://schemas.openxmlformats.org/officeDocument/2006/relationships/oleObject" Target="../embeddings/oleObject6.bin"/><Relationship Id="rId1" Type="http://schemas.openxmlformats.org/officeDocument/2006/relationships/slideLayout" Target="../slideLayouts/slideLayout7.xml"/><Relationship Id="rId6" Type="http://schemas.openxmlformats.org/officeDocument/2006/relationships/oleObject" Target="../embeddings/oleObject8.bin"/><Relationship Id="rId5" Type="http://schemas.openxmlformats.org/officeDocument/2006/relationships/image" Target="../media/image19.emf"/><Relationship Id="rId4" Type="http://schemas.openxmlformats.org/officeDocument/2006/relationships/oleObject" Target="../embeddings/oleObject7.bin"/><Relationship Id="rId9"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4.emf"/><Relationship Id="rId2" Type="http://schemas.openxmlformats.org/officeDocument/2006/relationships/oleObject" Target="../embeddings/oleObject10.bin"/><Relationship Id="rId1" Type="http://schemas.openxmlformats.org/officeDocument/2006/relationships/slideLayout" Target="../slideLayouts/slideLayout7.xml"/><Relationship Id="rId6" Type="http://schemas.openxmlformats.org/officeDocument/2006/relationships/oleObject" Target="../embeddings/oleObject12.bin"/><Relationship Id="rId5" Type="http://schemas.openxmlformats.org/officeDocument/2006/relationships/image" Target="../media/image23.emf"/><Relationship Id="rId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image" Target="../media/image25.emf"/><Relationship Id="rId7" Type="http://schemas.openxmlformats.org/officeDocument/2006/relationships/image" Target="../media/image27.emf"/><Relationship Id="rId2" Type="http://schemas.openxmlformats.org/officeDocument/2006/relationships/oleObject" Target="../embeddings/oleObject13.bin"/><Relationship Id="rId1" Type="http://schemas.openxmlformats.org/officeDocument/2006/relationships/slideLayout" Target="../slideLayouts/slideLayout7.xml"/><Relationship Id="rId6" Type="http://schemas.openxmlformats.org/officeDocument/2006/relationships/oleObject" Target="../embeddings/oleObject15.bin"/><Relationship Id="rId5" Type="http://schemas.openxmlformats.org/officeDocument/2006/relationships/image" Target="../media/image26.emf"/><Relationship Id="rId4" Type="http://schemas.openxmlformats.org/officeDocument/2006/relationships/oleObject" Target="../embeddings/oleObject14.bin"/><Relationship Id="rId9" Type="http://schemas.openxmlformats.org/officeDocument/2006/relationships/image" Target="../media/image28.e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image" Target="../media/image29.emf"/><Relationship Id="rId7" Type="http://schemas.openxmlformats.org/officeDocument/2006/relationships/image" Target="../media/image31.emf"/><Relationship Id="rId12" Type="http://schemas.openxmlformats.org/officeDocument/2006/relationships/image" Target="../media/image34.png"/><Relationship Id="rId2" Type="http://schemas.openxmlformats.org/officeDocument/2006/relationships/oleObject" Target="../embeddings/oleObject17.bin"/><Relationship Id="rId1" Type="http://schemas.openxmlformats.org/officeDocument/2006/relationships/slideLayout" Target="../slideLayouts/slideLayout7.xml"/><Relationship Id="rId6" Type="http://schemas.openxmlformats.org/officeDocument/2006/relationships/oleObject" Target="../embeddings/oleObject19.bin"/><Relationship Id="rId11" Type="http://schemas.openxmlformats.org/officeDocument/2006/relationships/image" Target="../media/image33.emf"/><Relationship Id="rId5" Type="http://schemas.openxmlformats.org/officeDocument/2006/relationships/image" Target="../media/image30.e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32.emf"/></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emf"/><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oleObject" Target="../embeddings/oleObject23.bin"/><Relationship Id="rId5" Type="http://schemas.openxmlformats.org/officeDocument/2006/relationships/image" Target="../media/image37.emf"/><Relationship Id="rId4" Type="http://schemas.openxmlformats.org/officeDocument/2006/relationships/oleObject" Target="../embeddings/oleObject22.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image" Target="../media/image39.emf"/><Relationship Id="rId7" Type="http://schemas.openxmlformats.org/officeDocument/2006/relationships/image" Target="../media/image41.emf"/><Relationship Id="rId2" Type="http://schemas.openxmlformats.org/officeDocument/2006/relationships/oleObject" Target="../embeddings/oleObject24.bin"/><Relationship Id="rId1" Type="http://schemas.openxmlformats.org/officeDocument/2006/relationships/slideLayout" Target="../slideLayouts/slideLayout7.xml"/><Relationship Id="rId6" Type="http://schemas.openxmlformats.org/officeDocument/2006/relationships/oleObject" Target="../embeddings/oleObject26.bin"/><Relationship Id="rId5" Type="http://schemas.openxmlformats.org/officeDocument/2006/relationships/image" Target="../media/image40.emf"/><Relationship Id="rId4" Type="http://schemas.openxmlformats.org/officeDocument/2006/relationships/oleObject" Target="../embeddings/oleObject25.bin"/></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emf"/><Relationship Id="rId7" Type="http://schemas.openxmlformats.org/officeDocument/2006/relationships/image" Target="../media/image45.png"/><Relationship Id="rId2" Type="http://schemas.openxmlformats.org/officeDocument/2006/relationships/oleObject" Target="../embeddings/oleObject28.bin"/><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emf"/><Relationship Id="rId4" Type="http://schemas.openxmlformats.org/officeDocument/2006/relationships/oleObject" Target="../embeddings/oleObject29.bin"/></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49.emf"/><Relationship Id="rId4" Type="http://schemas.openxmlformats.org/officeDocument/2006/relationships/oleObject" Target="../embeddings/oleObject30.bin"/></Relationships>
</file>

<file path=ppt/slides/_rels/slide1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21.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280C11CC-8FF6-679B-9460-D4EBB1F2925C}"/>
              </a:ext>
            </a:extLst>
          </p:cNvPr>
          <p:cNvSpPr>
            <a:spLocks noGrp="1" noChangeArrowheads="1"/>
          </p:cNvSpPr>
          <p:nvPr>
            <p:ph type="title"/>
          </p:nvPr>
        </p:nvSpPr>
        <p:spPr>
          <a:xfrm>
            <a:off x="685800" y="228600"/>
            <a:ext cx="7772400" cy="381000"/>
          </a:xfrm>
        </p:spPr>
        <p:txBody>
          <a:bodyPr/>
          <a:lstStyle/>
          <a:p>
            <a:pPr eaLnBrk="1" hangingPunct="1"/>
            <a:r>
              <a:rPr lang="pl-PL" altLang="pl-PL" sz="1800">
                <a:ea typeface="ＭＳ Ｐゴシック" panose="020B0600070205080204" pitchFamily="34" charset="-128"/>
              </a:rPr>
              <a:t>Potencjał czynnościowy</a:t>
            </a:r>
            <a:endParaRPr lang="en-US" altLang="pl-PL" sz="1800">
              <a:ea typeface="ＭＳ Ｐゴシック" panose="020B0600070205080204" pitchFamily="34" charset="-128"/>
            </a:endParaRPr>
          </a:p>
        </p:txBody>
      </p:sp>
      <p:sp>
        <p:nvSpPr>
          <p:cNvPr id="15362" name="Rectangle 3">
            <a:extLst>
              <a:ext uri="{FF2B5EF4-FFF2-40B4-BE49-F238E27FC236}">
                <a16:creationId xmlns:a16="http://schemas.microsoft.com/office/drawing/2014/main" id="{DF9CAE35-E512-8741-F8AA-B38218956CB8}"/>
              </a:ext>
            </a:extLst>
          </p:cNvPr>
          <p:cNvSpPr>
            <a:spLocks noChangeArrowheads="1"/>
          </p:cNvSpPr>
          <p:nvPr/>
        </p:nvSpPr>
        <p:spPr bwMode="auto">
          <a:xfrm>
            <a:off x="3581400" y="1371600"/>
            <a:ext cx="1752600" cy="29718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pl-PL" altLang="pl-PL" sz="2400">
              <a:latin typeface="Symbol" pitchFamily="2" charset="2"/>
            </a:endParaRPr>
          </a:p>
        </p:txBody>
      </p:sp>
      <p:pic>
        <p:nvPicPr>
          <p:cNvPr id="15363" name="Picture 4" descr="C:\Users\Piotr\Students\Bioelektrycznosc\impulse squid axon.jpg">
            <a:extLst>
              <a:ext uri="{FF2B5EF4-FFF2-40B4-BE49-F238E27FC236}">
                <a16:creationId xmlns:a16="http://schemas.microsoft.com/office/drawing/2014/main" id="{D0C1A2FA-EB97-5C50-2A5C-374AE8F666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38200"/>
            <a:ext cx="481965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5" descr="C:\Users\Piotr\Students\Bioelektrycznosc\squid_giant_axon.jpg">
            <a:extLst>
              <a:ext uri="{FF2B5EF4-FFF2-40B4-BE49-F238E27FC236}">
                <a16:creationId xmlns:a16="http://schemas.microsoft.com/office/drawing/2014/main" id="{5168B28F-99BD-5390-AAC5-C29ADD1505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038600"/>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6">
            <a:extLst>
              <a:ext uri="{FF2B5EF4-FFF2-40B4-BE49-F238E27FC236}">
                <a16:creationId xmlns:a16="http://schemas.microsoft.com/office/drawing/2014/main" id="{C9AD2AC1-85F8-B4C1-FC28-70DE50150530}"/>
              </a:ext>
            </a:extLst>
          </p:cNvPr>
          <p:cNvSpPr txBox="1">
            <a:spLocks noChangeArrowheads="1"/>
          </p:cNvSpPr>
          <p:nvPr/>
        </p:nvSpPr>
        <p:spPr bwMode="auto">
          <a:xfrm>
            <a:off x="6172200" y="6324600"/>
            <a:ext cx="2286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200"/>
              <a:t>Kalmar Atlantycki </a:t>
            </a:r>
            <a:r>
              <a:rPr lang="pl-PL" altLang="pl-PL" sz="1200" i="1"/>
              <a:t>Loligo pealei</a:t>
            </a:r>
            <a:endParaRPr lang="en-US" altLang="pl-PL" sz="1200" i="1"/>
          </a:p>
        </p:txBody>
      </p:sp>
      <p:sp>
        <p:nvSpPr>
          <p:cNvPr id="15366" name="Rectangle 7">
            <a:extLst>
              <a:ext uri="{FF2B5EF4-FFF2-40B4-BE49-F238E27FC236}">
                <a16:creationId xmlns:a16="http://schemas.microsoft.com/office/drawing/2014/main" id="{5032843D-8D7A-3DAE-9085-F45CE0CA4701}"/>
              </a:ext>
            </a:extLst>
          </p:cNvPr>
          <p:cNvSpPr>
            <a:spLocks noChangeArrowheads="1"/>
          </p:cNvSpPr>
          <p:nvPr/>
        </p:nvSpPr>
        <p:spPr bwMode="auto">
          <a:xfrm>
            <a:off x="838200" y="4724400"/>
            <a:ext cx="4114800"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dist" eaLnBrk="1" hangingPunct="1">
              <a:spcBef>
                <a:spcPct val="0"/>
              </a:spcBef>
              <a:buFontTx/>
              <a:buNone/>
            </a:pPr>
            <a:r>
              <a:rPr lang="pl-PL" altLang="pl-PL" sz="1200">
                <a:solidFill>
                  <a:schemeClr val="tx2"/>
                </a:solidFill>
              </a:rPr>
              <a:t>Potencjał czynnościowy polega na krótkotrwałej depolaryzacji błony komórkowej. Wczesne doświadczenia (K.C. Cole i H. J. Curtis, 1939) pokazały, że błona komórkowa staje się spolaryzowana dodatnio (ok. +50 mV) podczas maksimum potencjału czynnościowego. Gdyby powodował go jedynie chwilowy wzrost przepuszczalności dla wszystkich jonów, błona osiągnęła by 0 mV, lecz nie więcej. Obiektem do badań potencjału czynnościowego był akson Kalmara Atlantyckiego.</a:t>
            </a:r>
          </a:p>
        </p:txBody>
      </p:sp>
      <p:pic>
        <p:nvPicPr>
          <p:cNvPr id="15367" name="Picture 1">
            <a:extLst>
              <a:ext uri="{FF2B5EF4-FFF2-40B4-BE49-F238E27FC236}">
                <a16:creationId xmlns:a16="http://schemas.microsoft.com/office/drawing/2014/main" id="{00642017-E6B8-9504-DB42-F85AE283314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24525" y="908050"/>
            <a:ext cx="2982913"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C:\Users\Piotr\Students\Bioelektrycznosc\Na concentration.gif">
            <a:extLst>
              <a:ext uri="{FF2B5EF4-FFF2-40B4-BE49-F238E27FC236}">
                <a16:creationId xmlns:a16="http://schemas.microsoft.com/office/drawing/2014/main" id="{07C9281B-893D-75AA-53A3-2CFCE44D1F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359"/>
          <a:stretch>
            <a:fillRect/>
          </a:stretch>
        </p:blipFill>
        <p:spPr bwMode="auto">
          <a:xfrm>
            <a:off x="381000" y="685800"/>
            <a:ext cx="5934075" cy="282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Rectangle 3">
            <a:extLst>
              <a:ext uri="{FF2B5EF4-FFF2-40B4-BE49-F238E27FC236}">
                <a16:creationId xmlns:a16="http://schemas.microsoft.com/office/drawing/2014/main" id="{107D508B-A8D2-0229-A3E7-D54482299945}"/>
              </a:ext>
            </a:extLst>
          </p:cNvPr>
          <p:cNvSpPr>
            <a:spLocks noChangeArrowheads="1"/>
          </p:cNvSpPr>
          <p:nvPr/>
        </p:nvSpPr>
        <p:spPr bwMode="auto">
          <a:xfrm>
            <a:off x="685800" y="228600"/>
            <a:ext cx="777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sz="1800">
                <a:solidFill>
                  <a:schemeClr val="tx2"/>
                </a:solidFill>
              </a:rPr>
              <a:t>Potencjał czynnościowy – impuls sodowy</a:t>
            </a:r>
            <a:endParaRPr lang="en-US" altLang="pl-PL" sz="1800">
              <a:solidFill>
                <a:schemeClr val="tx2"/>
              </a:solidFill>
            </a:endParaRPr>
          </a:p>
        </p:txBody>
      </p:sp>
      <p:sp>
        <p:nvSpPr>
          <p:cNvPr id="16387" name="Text Box 4">
            <a:extLst>
              <a:ext uri="{FF2B5EF4-FFF2-40B4-BE49-F238E27FC236}">
                <a16:creationId xmlns:a16="http://schemas.microsoft.com/office/drawing/2014/main" id="{8A63D3DA-A747-C105-BA54-D3912C36E9EF}"/>
              </a:ext>
            </a:extLst>
          </p:cNvPr>
          <p:cNvSpPr txBox="1">
            <a:spLocks noChangeArrowheads="1"/>
          </p:cNvSpPr>
          <p:nvPr/>
        </p:nvSpPr>
        <p:spPr bwMode="auto">
          <a:xfrm>
            <a:off x="6477000" y="762000"/>
            <a:ext cx="24384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200"/>
              <a:t>Zależność potencjału czynnościowego od stężenia sodu. A i B: Maksimum potencjału czynnościowego maleje wraz maleniem stężenia Na</a:t>
            </a:r>
            <a:r>
              <a:rPr lang="pl-PL" altLang="pl-PL" sz="1200" baseline="30000"/>
              <a:t>+</a:t>
            </a:r>
            <a:r>
              <a:rPr lang="pl-PL" altLang="pl-PL" sz="1200"/>
              <a:t> w płynie zewnątrzkomórkowym. Silna zależność wartości maksimum od stężenia Na</a:t>
            </a:r>
            <a:r>
              <a:rPr lang="pl-PL" altLang="pl-PL" sz="1200" baseline="30000"/>
              <a:t>+</a:t>
            </a:r>
            <a:r>
              <a:rPr lang="pl-PL" altLang="pl-PL" sz="1200"/>
              <a:t> wskazuje na duża przepuszczalność błony dla tych jonów w trakcie impulsu. </a:t>
            </a:r>
          </a:p>
        </p:txBody>
      </p:sp>
      <p:sp>
        <p:nvSpPr>
          <p:cNvPr id="16388" name="Text Box 5">
            <a:extLst>
              <a:ext uri="{FF2B5EF4-FFF2-40B4-BE49-F238E27FC236}">
                <a16:creationId xmlns:a16="http://schemas.microsoft.com/office/drawing/2014/main" id="{82F27A5D-D965-0BAD-3690-82ED5C4F4B4B}"/>
              </a:ext>
            </a:extLst>
          </p:cNvPr>
          <p:cNvSpPr txBox="1">
            <a:spLocks noChangeArrowheads="1"/>
          </p:cNvSpPr>
          <p:nvPr/>
        </p:nvSpPr>
        <p:spPr bwMode="auto">
          <a:xfrm>
            <a:off x="611188" y="3573463"/>
            <a:ext cx="78486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800"/>
              <a:t>Alan Hodgkin i Bernard Katz odkryli, że amplituda potencjału czynnościowego zależy od koncentracji Na</a:t>
            </a:r>
            <a:r>
              <a:rPr lang="pl-PL" altLang="pl-PL" sz="1800" baseline="30000"/>
              <a:t>+</a:t>
            </a:r>
            <a:r>
              <a:rPr lang="pl-PL" altLang="pl-PL" sz="1800"/>
              <a:t> na zewnątrz komórki. Postawili hipotezę, że chwilowa zmiana przepuszczalności i wpływ jonów Na</a:t>
            </a:r>
            <a:r>
              <a:rPr lang="pl-PL" altLang="pl-PL" sz="1800" baseline="30000"/>
              <a:t>+</a:t>
            </a:r>
            <a:r>
              <a:rPr lang="pl-PL" altLang="pl-PL" sz="1800"/>
              <a:t> do wnętrza komórki powoduje potencjał czynnościowy. Potwierdzeniem tej hipotezy była obserwacja, że maksimum potencjału czynnościowego wynosi +55mV, co jest bliskie wartości potencjału równowagi dla sodu. Ich eksperymenty wskazały również, że zanik potencjału czynnościowego może być związany ze wzrostem przepuszczalności dla jonów K</a:t>
            </a:r>
            <a:r>
              <a:rPr lang="pl-PL" altLang="pl-PL" sz="1800" baseline="30000"/>
              <a:t>+</a:t>
            </a:r>
            <a:r>
              <a:rPr lang="pl-PL" altLang="pl-PL" sz="1800"/>
              <a:t> i ich wypływem z komórki.</a:t>
            </a:r>
            <a:endParaRPr lang="en-US" altLang="pl-PL"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2">
            <a:extLst>
              <a:ext uri="{FF2B5EF4-FFF2-40B4-BE49-F238E27FC236}">
                <a16:creationId xmlns:a16="http://schemas.microsoft.com/office/drawing/2014/main" id="{DC0DC491-71E7-A77A-D54E-71A52181C895}"/>
              </a:ext>
            </a:extLst>
          </p:cNvPr>
          <p:cNvSpPr txBox="1">
            <a:spLocks noChangeArrowheads="1"/>
          </p:cNvSpPr>
          <p:nvPr/>
        </p:nvSpPr>
        <p:spPr bwMode="auto">
          <a:xfrm>
            <a:off x="2819400" y="381000"/>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50000"/>
              </a:spcBef>
              <a:buFontTx/>
              <a:buNone/>
            </a:pPr>
            <a:r>
              <a:rPr lang="pl-PL" altLang="pl-PL" sz="1800">
                <a:solidFill>
                  <a:schemeClr val="tx2"/>
                </a:solidFill>
              </a:rPr>
              <a:t>Eksperyment HH</a:t>
            </a:r>
            <a:endParaRPr lang="en-US" altLang="pl-PL" sz="1800">
              <a:solidFill>
                <a:schemeClr val="tx2"/>
              </a:solidFill>
            </a:endParaRPr>
          </a:p>
        </p:txBody>
      </p:sp>
      <p:sp>
        <p:nvSpPr>
          <p:cNvPr id="17410" name="Text Box 5">
            <a:extLst>
              <a:ext uri="{FF2B5EF4-FFF2-40B4-BE49-F238E27FC236}">
                <a16:creationId xmlns:a16="http://schemas.microsoft.com/office/drawing/2014/main" id="{C962652D-D986-335C-D60B-76F357C7219E}"/>
              </a:ext>
            </a:extLst>
          </p:cNvPr>
          <p:cNvSpPr txBox="1">
            <a:spLocks noChangeArrowheads="1"/>
          </p:cNvSpPr>
          <p:nvPr/>
        </p:nvSpPr>
        <p:spPr bwMode="auto">
          <a:xfrm>
            <a:off x="914400" y="4724400"/>
            <a:ext cx="7391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200"/>
              <a:t>A. Elektroda mierząca potencjał wewnątrzkomórkowy w aksonie (średnica 500 um). Obraz z przodu i z boku jest możliwy dzięki systemowi luster. </a:t>
            </a:r>
          </a:p>
          <a:p>
            <a:pPr eaLnBrk="1" hangingPunct="1">
              <a:spcBef>
                <a:spcPct val="50000"/>
              </a:spcBef>
              <a:buFontTx/>
              <a:buNone/>
            </a:pPr>
            <a:r>
              <a:rPr lang="pl-PL" altLang="pl-PL" sz="1200"/>
              <a:t>B. Pierwszy wewnątrzkomórkowy zapis potencjału czynnościowego. Sinusoida o częstości 500 Hz była używana jako znacznik czasu. </a:t>
            </a:r>
          </a:p>
          <a:p>
            <a:pPr eaLnBrk="1" hangingPunct="1">
              <a:spcBef>
                <a:spcPct val="50000"/>
              </a:spcBef>
              <a:buFontTx/>
              <a:buNone/>
            </a:pPr>
            <a:r>
              <a:rPr lang="pl-PL" altLang="pl-PL" sz="1200" i="1"/>
              <a:t>Hodgkin AL &amp; Huxley AF (1939). Action potentials recorded from inside a nerve fibre. Nature 144, 710–711.</a:t>
            </a:r>
            <a:endParaRPr lang="pl-PL" altLang="pl-PL" sz="1200"/>
          </a:p>
          <a:p>
            <a:pPr eaLnBrk="1" hangingPunct="1">
              <a:spcBef>
                <a:spcPct val="50000"/>
              </a:spcBef>
              <a:buFontTx/>
              <a:buNone/>
            </a:pPr>
            <a:endParaRPr lang="en-US" altLang="pl-PL" sz="1200"/>
          </a:p>
        </p:txBody>
      </p:sp>
      <p:pic>
        <p:nvPicPr>
          <p:cNvPr id="17411" name="Picture 1">
            <a:extLst>
              <a:ext uri="{FF2B5EF4-FFF2-40B4-BE49-F238E27FC236}">
                <a16:creationId xmlns:a16="http://schemas.microsoft.com/office/drawing/2014/main" id="{94C6AF39-8CA5-F5EE-AFDD-E82823D4D1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1052513"/>
            <a:ext cx="5588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Arc 2">
            <a:extLst>
              <a:ext uri="{FF2B5EF4-FFF2-40B4-BE49-F238E27FC236}">
                <a16:creationId xmlns:a16="http://schemas.microsoft.com/office/drawing/2014/main" id="{89BFF714-84D1-B976-66D7-4AD97FDEBC40}"/>
              </a:ext>
            </a:extLst>
          </p:cNvPr>
          <p:cNvSpPr>
            <a:spLocks/>
          </p:cNvSpPr>
          <p:nvPr/>
        </p:nvSpPr>
        <p:spPr bwMode="auto">
          <a:xfrm>
            <a:off x="2092325" y="1068388"/>
            <a:ext cx="3622675" cy="2268537"/>
          </a:xfrm>
          <a:custGeom>
            <a:avLst/>
            <a:gdLst>
              <a:gd name="T0" fmla="*/ 0 w 32406"/>
              <a:gd name="T1" fmla="*/ 2147483646 h 21600"/>
              <a:gd name="T2" fmla="*/ 2147483646 w 32406"/>
              <a:gd name="T3" fmla="*/ 2147483646 h 21600"/>
              <a:gd name="T4" fmla="*/ 2147483646 w 32406"/>
              <a:gd name="T5" fmla="*/ 2147483646 h 21600"/>
              <a:gd name="T6" fmla="*/ 0 60000 65536"/>
              <a:gd name="T7" fmla="*/ 0 60000 65536"/>
              <a:gd name="T8" fmla="*/ 0 60000 65536"/>
              <a:gd name="T9" fmla="*/ 0 w 32406"/>
              <a:gd name="T10" fmla="*/ 0 h 21600"/>
              <a:gd name="T11" fmla="*/ 32406 w 32406"/>
              <a:gd name="T12" fmla="*/ 21600 h 21600"/>
            </a:gdLst>
            <a:ahLst/>
            <a:cxnLst>
              <a:cxn ang="T6">
                <a:pos x="T0" y="T1"/>
              </a:cxn>
              <a:cxn ang="T7">
                <a:pos x="T2" y="T3"/>
              </a:cxn>
              <a:cxn ang="T8">
                <a:pos x="T4" y="T5"/>
              </a:cxn>
            </a:cxnLst>
            <a:rect l="T9" t="T10" r="T11" b="T12"/>
            <a:pathLst>
              <a:path w="32406" h="21600" fill="none" extrusionOk="0">
                <a:moveTo>
                  <a:pt x="-1" y="18084"/>
                </a:moveTo>
                <a:cubicBezTo>
                  <a:pt x="1720" y="7653"/>
                  <a:pt x="10739" y="-1"/>
                  <a:pt x="21312" y="-1"/>
                </a:cubicBezTo>
                <a:cubicBezTo>
                  <a:pt x="25219" y="-1"/>
                  <a:pt x="29053" y="1059"/>
                  <a:pt x="32406" y="3066"/>
                </a:cubicBezTo>
              </a:path>
              <a:path w="32406" h="21600" stroke="0" extrusionOk="0">
                <a:moveTo>
                  <a:pt x="-1" y="18084"/>
                </a:moveTo>
                <a:cubicBezTo>
                  <a:pt x="1720" y="7653"/>
                  <a:pt x="10739" y="-1"/>
                  <a:pt x="21312" y="-1"/>
                </a:cubicBezTo>
                <a:cubicBezTo>
                  <a:pt x="25219" y="-1"/>
                  <a:pt x="29053" y="1059"/>
                  <a:pt x="32406" y="3066"/>
                </a:cubicBezTo>
                <a:lnTo>
                  <a:pt x="21312" y="21600"/>
                </a:lnTo>
                <a:lnTo>
                  <a:pt x="-1" y="18084"/>
                </a:lnTo>
                <a:close/>
              </a:path>
            </a:pathLst>
          </a:custGeom>
          <a:noFill/>
          <a:ln w="19050">
            <a:solidFill>
              <a:srgbClr val="FF66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pl-PL"/>
          </a:p>
        </p:txBody>
      </p:sp>
      <p:sp>
        <p:nvSpPr>
          <p:cNvPr id="19458" name="Text Box 3">
            <a:extLst>
              <a:ext uri="{FF2B5EF4-FFF2-40B4-BE49-F238E27FC236}">
                <a16:creationId xmlns:a16="http://schemas.microsoft.com/office/drawing/2014/main" id="{2C47DA39-5758-BCC6-B2EE-7A2BC8C8A240}"/>
              </a:ext>
            </a:extLst>
          </p:cNvPr>
          <p:cNvSpPr txBox="1">
            <a:spLocks noChangeArrowheads="1"/>
          </p:cNvSpPr>
          <p:nvPr/>
        </p:nvSpPr>
        <p:spPr bwMode="auto">
          <a:xfrm>
            <a:off x="5181600" y="13716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2400"/>
              <a:t>wzrost g</a:t>
            </a:r>
            <a:r>
              <a:rPr lang="pl-PL" altLang="pl-PL" sz="2400" baseline="-25000"/>
              <a:t>Na</a:t>
            </a:r>
          </a:p>
        </p:txBody>
      </p:sp>
      <p:sp>
        <p:nvSpPr>
          <p:cNvPr id="19459" name="Text Box 4">
            <a:extLst>
              <a:ext uri="{FF2B5EF4-FFF2-40B4-BE49-F238E27FC236}">
                <a16:creationId xmlns:a16="http://schemas.microsoft.com/office/drawing/2014/main" id="{1B6EE4CF-C97D-FA91-7753-099EE97EF0AA}"/>
              </a:ext>
            </a:extLst>
          </p:cNvPr>
          <p:cNvSpPr txBox="1">
            <a:spLocks noChangeArrowheads="1"/>
          </p:cNvSpPr>
          <p:nvPr/>
        </p:nvSpPr>
        <p:spPr bwMode="auto">
          <a:xfrm>
            <a:off x="2286000" y="242888"/>
            <a:ext cx="4724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800"/>
              <a:t>Potencjał czynnościowy – wszystko albo nic</a:t>
            </a:r>
            <a:endParaRPr lang="pl-PL" altLang="pl-PL" sz="1800" baseline="-25000"/>
          </a:p>
        </p:txBody>
      </p:sp>
      <p:sp>
        <p:nvSpPr>
          <p:cNvPr id="19460" name="Arc 5">
            <a:extLst>
              <a:ext uri="{FF2B5EF4-FFF2-40B4-BE49-F238E27FC236}">
                <a16:creationId xmlns:a16="http://schemas.microsoft.com/office/drawing/2014/main" id="{8CFD5C37-9CD8-0D1D-803B-A8A7FC42DB3B}"/>
              </a:ext>
            </a:extLst>
          </p:cNvPr>
          <p:cNvSpPr>
            <a:spLocks/>
          </p:cNvSpPr>
          <p:nvPr/>
        </p:nvSpPr>
        <p:spPr bwMode="auto">
          <a:xfrm>
            <a:off x="2135188" y="3332163"/>
            <a:ext cx="2335212" cy="2262187"/>
          </a:xfrm>
          <a:custGeom>
            <a:avLst/>
            <a:gdLst>
              <a:gd name="T0" fmla="*/ 2147483646 w 20893"/>
              <a:gd name="T1" fmla="*/ 2147483646 h 21547"/>
              <a:gd name="T2" fmla="*/ 0 w 20893"/>
              <a:gd name="T3" fmla="*/ 2147483646 h 21547"/>
              <a:gd name="T4" fmla="*/ 2147483646 w 20893"/>
              <a:gd name="T5" fmla="*/ 0 h 21547"/>
              <a:gd name="T6" fmla="*/ 0 60000 65536"/>
              <a:gd name="T7" fmla="*/ 0 60000 65536"/>
              <a:gd name="T8" fmla="*/ 0 60000 65536"/>
              <a:gd name="T9" fmla="*/ 0 w 20893"/>
              <a:gd name="T10" fmla="*/ 0 h 21547"/>
              <a:gd name="T11" fmla="*/ 20893 w 20893"/>
              <a:gd name="T12" fmla="*/ 21547 h 21547"/>
            </a:gdLst>
            <a:ahLst/>
            <a:cxnLst>
              <a:cxn ang="T6">
                <a:pos x="T0" y="T1"/>
              </a:cxn>
              <a:cxn ang="T7">
                <a:pos x="T2" y="T3"/>
              </a:cxn>
              <a:cxn ang="T8">
                <a:pos x="T4" y="T5"/>
              </a:cxn>
            </a:cxnLst>
            <a:rect l="T9" t="T10" r="T11" b="T12"/>
            <a:pathLst>
              <a:path w="20893" h="21547" fill="none" extrusionOk="0">
                <a:moveTo>
                  <a:pt x="19381" y="21547"/>
                </a:moveTo>
                <a:cubicBezTo>
                  <a:pt x="10146" y="20899"/>
                  <a:pt x="2350" y="14437"/>
                  <a:pt x="0" y="5482"/>
                </a:cubicBezTo>
              </a:path>
              <a:path w="20893" h="21547" stroke="0" extrusionOk="0">
                <a:moveTo>
                  <a:pt x="19381" y="21547"/>
                </a:moveTo>
                <a:cubicBezTo>
                  <a:pt x="10146" y="20899"/>
                  <a:pt x="2350" y="14437"/>
                  <a:pt x="0" y="5482"/>
                </a:cubicBezTo>
                <a:lnTo>
                  <a:pt x="20893" y="0"/>
                </a:lnTo>
                <a:lnTo>
                  <a:pt x="19381" y="21547"/>
                </a:lnTo>
                <a:close/>
              </a:path>
            </a:pathLst>
          </a:custGeom>
          <a:noFill/>
          <a:ln w="19050">
            <a:solidFill>
              <a:srgbClr val="FF66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pl-PL"/>
          </a:p>
        </p:txBody>
      </p:sp>
      <p:sp>
        <p:nvSpPr>
          <p:cNvPr id="19461" name="Text Box 6">
            <a:extLst>
              <a:ext uri="{FF2B5EF4-FFF2-40B4-BE49-F238E27FC236}">
                <a16:creationId xmlns:a16="http://schemas.microsoft.com/office/drawing/2014/main" id="{645F9727-D0B7-BAF1-57F2-F9B2C077F085}"/>
              </a:ext>
            </a:extLst>
          </p:cNvPr>
          <p:cNvSpPr txBox="1">
            <a:spLocks noChangeArrowheads="1"/>
          </p:cNvSpPr>
          <p:nvPr/>
        </p:nvSpPr>
        <p:spPr bwMode="auto">
          <a:xfrm>
            <a:off x="1447800" y="3048000"/>
            <a:ext cx="1600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2400"/>
              <a:t>depolaryza-cja błony</a:t>
            </a:r>
            <a:endParaRPr lang="pl-PL" altLang="pl-PL" sz="2400" baseline="-25000"/>
          </a:p>
        </p:txBody>
      </p:sp>
      <p:sp>
        <p:nvSpPr>
          <p:cNvPr id="19462" name="Arc 7">
            <a:extLst>
              <a:ext uri="{FF2B5EF4-FFF2-40B4-BE49-F238E27FC236}">
                <a16:creationId xmlns:a16="http://schemas.microsoft.com/office/drawing/2014/main" id="{978E485C-CC7B-EE92-FF65-DD1D5EAA80A8}"/>
              </a:ext>
            </a:extLst>
          </p:cNvPr>
          <p:cNvSpPr>
            <a:spLocks/>
          </p:cNvSpPr>
          <p:nvPr/>
        </p:nvSpPr>
        <p:spPr bwMode="auto">
          <a:xfrm>
            <a:off x="4419600" y="2038350"/>
            <a:ext cx="2414588" cy="3260725"/>
          </a:xfrm>
          <a:custGeom>
            <a:avLst/>
            <a:gdLst>
              <a:gd name="T0" fmla="*/ 2147483646 w 21600"/>
              <a:gd name="T1" fmla="*/ 0 h 31042"/>
              <a:gd name="T2" fmla="*/ 2147483646 w 21600"/>
              <a:gd name="T3" fmla="*/ 2147483646 h 31042"/>
              <a:gd name="T4" fmla="*/ 0 w 21600"/>
              <a:gd name="T5" fmla="*/ 2147483646 h 31042"/>
              <a:gd name="T6" fmla="*/ 0 60000 65536"/>
              <a:gd name="T7" fmla="*/ 0 60000 65536"/>
              <a:gd name="T8" fmla="*/ 0 60000 65536"/>
              <a:gd name="T9" fmla="*/ 0 w 21600"/>
              <a:gd name="T10" fmla="*/ 0 h 31042"/>
              <a:gd name="T11" fmla="*/ 21600 w 21600"/>
              <a:gd name="T12" fmla="*/ 31042 h 31042"/>
            </a:gdLst>
            <a:ahLst/>
            <a:cxnLst>
              <a:cxn ang="T6">
                <a:pos x="T0" y="T1"/>
              </a:cxn>
              <a:cxn ang="T7">
                <a:pos x="T2" y="T3"/>
              </a:cxn>
              <a:cxn ang="T8">
                <a:pos x="T4" y="T5"/>
              </a:cxn>
            </a:cxnLst>
            <a:rect l="T9" t="T10" r="T11" b="T12"/>
            <a:pathLst>
              <a:path w="21600" h="31042" fill="none" extrusionOk="0">
                <a:moveTo>
                  <a:pt x="17735" y="-1"/>
                </a:moveTo>
                <a:cubicBezTo>
                  <a:pt x="20251" y="3619"/>
                  <a:pt x="21600" y="7921"/>
                  <a:pt x="21600" y="12330"/>
                </a:cubicBezTo>
                <a:cubicBezTo>
                  <a:pt x="21600" y="20051"/>
                  <a:pt x="17478" y="27184"/>
                  <a:pt x="10789" y="31041"/>
                </a:cubicBezTo>
              </a:path>
              <a:path w="21600" h="31042" stroke="0" extrusionOk="0">
                <a:moveTo>
                  <a:pt x="17735" y="-1"/>
                </a:moveTo>
                <a:cubicBezTo>
                  <a:pt x="20251" y="3619"/>
                  <a:pt x="21600" y="7921"/>
                  <a:pt x="21600" y="12330"/>
                </a:cubicBezTo>
                <a:cubicBezTo>
                  <a:pt x="21600" y="20051"/>
                  <a:pt x="17478" y="27184"/>
                  <a:pt x="10789" y="31041"/>
                </a:cubicBezTo>
                <a:lnTo>
                  <a:pt x="0" y="12330"/>
                </a:lnTo>
                <a:lnTo>
                  <a:pt x="17735" y="-1"/>
                </a:lnTo>
                <a:close/>
              </a:path>
            </a:pathLst>
          </a:custGeom>
          <a:noFill/>
          <a:ln w="19050">
            <a:solidFill>
              <a:srgbClr val="FF66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pl-PL"/>
          </a:p>
        </p:txBody>
      </p:sp>
      <p:sp>
        <p:nvSpPr>
          <p:cNvPr id="19463" name="Text Box 8">
            <a:extLst>
              <a:ext uri="{FF2B5EF4-FFF2-40B4-BE49-F238E27FC236}">
                <a16:creationId xmlns:a16="http://schemas.microsoft.com/office/drawing/2014/main" id="{E7D2916D-B16A-8521-A74A-4D8F2568CDF2}"/>
              </a:ext>
            </a:extLst>
          </p:cNvPr>
          <p:cNvSpPr txBox="1">
            <a:spLocks noChangeArrowheads="1"/>
          </p:cNvSpPr>
          <p:nvPr/>
        </p:nvSpPr>
        <p:spPr bwMode="auto">
          <a:xfrm>
            <a:off x="4284663" y="5181600"/>
            <a:ext cx="17351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2400"/>
              <a:t>napływ Na</a:t>
            </a:r>
            <a:r>
              <a:rPr lang="pl-PL" altLang="pl-PL" sz="2400" baseline="30000"/>
              <a:t>+</a:t>
            </a:r>
          </a:p>
        </p:txBody>
      </p:sp>
      <p:pic>
        <p:nvPicPr>
          <p:cNvPr id="19464" name="Picture 9" descr="C:\Users\Piotr\Students\Bioelektrycznosc\Action-potential.png">
            <a:extLst>
              <a:ext uri="{FF2B5EF4-FFF2-40B4-BE49-F238E27FC236}">
                <a16:creationId xmlns:a16="http://schemas.microsoft.com/office/drawing/2014/main" id="{D60EE43A-03C8-420D-644F-0D792F33CE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2300" y="1981200"/>
            <a:ext cx="2819400" cy="278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Text Box 10">
            <a:extLst>
              <a:ext uri="{FF2B5EF4-FFF2-40B4-BE49-F238E27FC236}">
                <a16:creationId xmlns:a16="http://schemas.microsoft.com/office/drawing/2014/main" id="{56233D63-62D6-0BC3-3063-0DE45CB7936C}"/>
              </a:ext>
            </a:extLst>
          </p:cNvPr>
          <p:cNvSpPr txBox="1">
            <a:spLocks noChangeArrowheads="1"/>
          </p:cNvSpPr>
          <p:nvPr/>
        </p:nvSpPr>
        <p:spPr bwMode="auto">
          <a:xfrm>
            <a:off x="323850" y="5805488"/>
            <a:ext cx="8382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en-US" sz="1600"/>
              <a:t>‘</a:t>
            </a:r>
            <a:r>
              <a:rPr lang="pl-PL" altLang="pl-PL" sz="1600"/>
              <a:t>Wybuchowa</a:t>
            </a:r>
            <a:r>
              <a:rPr lang="pl-PL" altLang="en-US" sz="1600"/>
              <a:t>’</a:t>
            </a:r>
            <a:r>
              <a:rPr lang="pl-PL" altLang="pl-PL" sz="1600"/>
              <a:t> natura impulsu jest związana z kanałami sodowymi o przepuszczalności zależnej od napięcia na błonie i sprzężeniem zwrotnym dodatnim z depolaryzacją błony. Repolaryzacja jest związana z otwarciem kanałów potasowych i wypływem potasu z komórki.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2">
            <a:extLst>
              <a:ext uri="{FF2B5EF4-FFF2-40B4-BE49-F238E27FC236}">
                <a16:creationId xmlns:a16="http://schemas.microsoft.com/office/drawing/2014/main" id="{5D8EF2F7-8326-FF69-72F2-375CA00622CE}"/>
              </a:ext>
            </a:extLst>
          </p:cNvPr>
          <p:cNvSpPr txBox="1">
            <a:spLocks noChangeArrowheads="1"/>
          </p:cNvSpPr>
          <p:nvPr/>
        </p:nvSpPr>
        <p:spPr bwMode="auto">
          <a:xfrm>
            <a:off x="2819400" y="381000"/>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50000"/>
              </a:spcBef>
              <a:buFontTx/>
              <a:buNone/>
            </a:pPr>
            <a:r>
              <a:rPr lang="pl-PL" altLang="pl-PL" sz="1800">
                <a:solidFill>
                  <a:schemeClr val="tx2"/>
                </a:solidFill>
              </a:rPr>
              <a:t>Voltage clamp</a:t>
            </a:r>
            <a:endParaRPr lang="en-US" altLang="pl-PL" sz="1800">
              <a:solidFill>
                <a:schemeClr val="tx2"/>
              </a:solidFill>
            </a:endParaRPr>
          </a:p>
        </p:txBody>
      </p:sp>
      <p:pic>
        <p:nvPicPr>
          <p:cNvPr id="20482" name="Picture 3" descr="C:\Users\Piotr\Students\Bioelektrycznosc\2007_8\voltage_clamp.png">
            <a:extLst>
              <a:ext uri="{FF2B5EF4-FFF2-40B4-BE49-F238E27FC236}">
                <a16:creationId xmlns:a16="http://schemas.microsoft.com/office/drawing/2014/main" id="{46864411-CE80-8176-ECF3-969922C7C1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8225" y="2376488"/>
            <a:ext cx="4525963"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4">
            <a:extLst>
              <a:ext uri="{FF2B5EF4-FFF2-40B4-BE49-F238E27FC236}">
                <a16:creationId xmlns:a16="http://schemas.microsoft.com/office/drawing/2014/main" id="{71C10875-B25F-D947-15C4-7649F16A108B}"/>
              </a:ext>
            </a:extLst>
          </p:cNvPr>
          <p:cNvSpPr txBox="1">
            <a:spLocks noChangeArrowheads="1"/>
          </p:cNvSpPr>
          <p:nvPr/>
        </p:nvSpPr>
        <p:spPr bwMode="auto">
          <a:xfrm>
            <a:off x="609600" y="990600"/>
            <a:ext cx="7696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Technika voltage clamp była opracowana przez Kenneth</a:t>
            </a:r>
            <a:r>
              <a:rPr lang="pl-PL" altLang="en-US" sz="1600"/>
              <a:t>’</a:t>
            </a:r>
            <a:r>
              <a:rPr lang="pl-PL" altLang="pl-PL" sz="1600"/>
              <a:t>a Cole</a:t>
            </a:r>
            <a:r>
              <a:rPr lang="pl-PL" altLang="en-US" sz="1600"/>
              <a:t>’</a:t>
            </a:r>
            <a:r>
              <a:rPr lang="pl-PL" altLang="pl-PL" sz="1600"/>
              <a:t>a w 1947 r. Alan Hodgkin i Andrew Huxley wykorzystał ją w serii eksperymentów (1952) nad mechanizmem generacji potencjału czynnościowego. Voltage clamp pozwala mierzyć zależność prąd – napięcie w błonie neuronu.</a:t>
            </a:r>
            <a:endParaRPr lang="en-US" altLang="pl-PL" sz="1600"/>
          </a:p>
        </p:txBody>
      </p:sp>
      <p:sp>
        <p:nvSpPr>
          <p:cNvPr id="20484" name="Text Box 5">
            <a:extLst>
              <a:ext uri="{FF2B5EF4-FFF2-40B4-BE49-F238E27FC236}">
                <a16:creationId xmlns:a16="http://schemas.microsoft.com/office/drawing/2014/main" id="{B444D8A1-5E10-D92F-98CD-E0433416FAE8}"/>
              </a:ext>
            </a:extLst>
          </p:cNvPr>
          <p:cNvSpPr txBox="1">
            <a:spLocks noChangeArrowheads="1"/>
          </p:cNvSpPr>
          <p:nvPr/>
        </p:nvSpPr>
        <p:spPr bwMode="auto">
          <a:xfrm>
            <a:off x="914400" y="4724400"/>
            <a:ext cx="7391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200"/>
              <a:t>Voltage clamp działa na zasadzie ujemnego sprzężenia zwrotnego. Potencjał błonowy jest mierzony przez wzmacniacz (membrane potential amplifier) podłączony do elektrody zewnątrz i wewnątrzkomórkowej. Jest on przekazywany do wzmacniacza (feedback amplifier). Drugie wejście do wzmacniacza stanowi potencjał z generatora ustalany przez eksperymentatora (command potential). Wzmacniacz oblicza różnicę napięć i przekazuje sygnał na elektrodę biegnącą wewnątrz komórki. Prąd potrzebny do utrzymania napięcia na zadanym poziomie jest miarą prądu błonowego płynącego przez kanały jonowe.</a:t>
            </a:r>
            <a:endParaRPr lang="en-US" altLang="pl-PL" sz="1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29" name="Object 2">
            <a:extLst>
              <a:ext uri="{FF2B5EF4-FFF2-40B4-BE49-F238E27FC236}">
                <a16:creationId xmlns:a16="http://schemas.microsoft.com/office/drawing/2014/main" id="{57F5AB2D-0C1E-AE37-0BA6-6ABE3B424113}"/>
              </a:ext>
            </a:extLst>
          </p:cNvPr>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name="Equation" r:id="rId2" imgW="2628900" imgH="4978400" progId="Equation.3">
                  <p:embed/>
                </p:oleObj>
              </mc:Choice>
              <mc:Fallback>
                <p:oleObj name="Equation" r:id="rId2" imgW="2628900" imgH="4978400"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2530" name="Text Box 3">
            <a:extLst>
              <a:ext uri="{FF2B5EF4-FFF2-40B4-BE49-F238E27FC236}">
                <a16:creationId xmlns:a16="http://schemas.microsoft.com/office/drawing/2014/main" id="{5E4DBBA9-657E-DBCF-3956-AF4A24228BDF}"/>
              </a:ext>
            </a:extLst>
          </p:cNvPr>
          <p:cNvSpPr txBox="1">
            <a:spLocks noChangeArrowheads="1"/>
          </p:cNvSpPr>
          <p:nvPr/>
        </p:nvSpPr>
        <p:spPr bwMode="auto">
          <a:xfrm>
            <a:off x="2755900" y="314325"/>
            <a:ext cx="40401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Eksperyment </a:t>
            </a:r>
            <a:r>
              <a:rPr lang="pl-PL" altLang="pl-PL" sz="1600">
                <a:solidFill>
                  <a:schemeClr val="tx2"/>
                </a:solidFill>
              </a:rPr>
              <a:t>voltage clamp</a:t>
            </a:r>
            <a:r>
              <a:rPr lang="en-US" altLang="pl-PL" sz="1600">
                <a:solidFill>
                  <a:schemeClr val="tx2"/>
                </a:solidFill>
              </a:rPr>
              <a:t> </a:t>
            </a:r>
            <a:r>
              <a:rPr lang="pl-PL" altLang="pl-PL" sz="1600"/>
              <a:t>– wstępne wyniki</a:t>
            </a:r>
            <a:endParaRPr lang="en-US" altLang="pl-PL" sz="1600"/>
          </a:p>
        </p:txBody>
      </p:sp>
      <p:pic>
        <p:nvPicPr>
          <p:cNvPr id="22531" name="Picture 4" descr="C:\Users\Piotr\Students\Bioelektrycznosc\2007_8\voltage_clamp_currents.png">
            <a:extLst>
              <a:ext uri="{FF2B5EF4-FFF2-40B4-BE49-F238E27FC236}">
                <a16:creationId xmlns:a16="http://schemas.microsoft.com/office/drawing/2014/main" id="{068DE382-E52D-F3BC-B10D-14BC84CA57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82451"/>
          <a:stretch>
            <a:fillRect/>
          </a:stretch>
        </p:blipFill>
        <p:spPr bwMode="auto">
          <a:xfrm>
            <a:off x="152400" y="1066800"/>
            <a:ext cx="30003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5" descr="C:\Users\Piotr\Students\Bioelektrycznosc\2007_8\voltage_clamp_currents.png">
            <a:extLst>
              <a:ext uri="{FF2B5EF4-FFF2-40B4-BE49-F238E27FC236}">
                <a16:creationId xmlns:a16="http://schemas.microsoft.com/office/drawing/2014/main" id="{5F9E0665-3300-B13E-E9CA-AB97C3AC41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6516" b="42323"/>
          <a:stretch>
            <a:fillRect/>
          </a:stretch>
        </p:blipFill>
        <p:spPr bwMode="auto">
          <a:xfrm>
            <a:off x="2743200" y="914400"/>
            <a:ext cx="3000375"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6" descr="C:\Users\Piotr\Students\Bioelektrycznosc\2007_8\voltage_clamp_currents.png">
            <a:extLst>
              <a:ext uri="{FF2B5EF4-FFF2-40B4-BE49-F238E27FC236}">
                <a16:creationId xmlns:a16="http://schemas.microsoft.com/office/drawing/2014/main" id="{9DF573B6-7651-1E84-FCBF-24DE4A4B26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56775"/>
          <a:stretch>
            <a:fillRect/>
          </a:stretch>
        </p:blipFill>
        <p:spPr bwMode="auto">
          <a:xfrm>
            <a:off x="5943600" y="838200"/>
            <a:ext cx="3000375"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 Box 7">
            <a:extLst>
              <a:ext uri="{FF2B5EF4-FFF2-40B4-BE49-F238E27FC236}">
                <a16:creationId xmlns:a16="http://schemas.microsoft.com/office/drawing/2014/main" id="{585C8A2A-D424-483D-305A-626751976769}"/>
              </a:ext>
            </a:extLst>
          </p:cNvPr>
          <p:cNvSpPr txBox="1">
            <a:spLocks noChangeArrowheads="1"/>
          </p:cNvSpPr>
          <p:nvPr/>
        </p:nvSpPr>
        <p:spPr bwMode="auto">
          <a:xfrm>
            <a:off x="76200" y="27432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200"/>
              <a:t>Mała depolaryzacja wywołuje prąd kondensatora I</a:t>
            </a:r>
            <a:r>
              <a:rPr lang="pl-PL" altLang="pl-PL" sz="1200" baseline="-25000"/>
              <a:t>c</a:t>
            </a:r>
            <a:r>
              <a:rPr lang="pl-PL" altLang="pl-PL" sz="1200"/>
              <a:t> = C dV/dt oraz leak I</a:t>
            </a:r>
            <a:r>
              <a:rPr lang="pl-PL" altLang="pl-PL" sz="1200" baseline="-25000"/>
              <a:t>l</a:t>
            </a:r>
            <a:r>
              <a:rPr lang="pl-PL" altLang="pl-PL" sz="1200"/>
              <a:t>.</a:t>
            </a:r>
            <a:endParaRPr lang="en-US" altLang="pl-PL" sz="1200"/>
          </a:p>
        </p:txBody>
      </p:sp>
      <p:sp>
        <p:nvSpPr>
          <p:cNvPr id="22535" name="Text Box 8">
            <a:extLst>
              <a:ext uri="{FF2B5EF4-FFF2-40B4-BE49-F238E27FC236}">
                <a16:creationId xmlns:a16="http://schemas.microsoft.com/office/drawing/2014/main" id="{F96FF2F3-63C5-1796-3622-14620DDF666A}"/>
              </a:ext>
            </a:extLst>
          </p:cNvPr>
          <p:cNvSpPr txBox="1">
            <a:spLocks noChangeArrowheads="1"/>
          </p:cNvSpPr>
          <p:nvPr/>
        </p:nvSpPr>
        <p:spPr bwMode="auto">
          <a:xfrm>
            <a:off x="2819400" y="4191000"/>
            <a:ext cx="2895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200"/>
              <a:t>Większa depolaryzacja wywołuje większy prąd kondensatora I</a:t>
            </a:r>
            <a:r>
              <a:rPr lang="pl-PL" altLang="pl-PL" sz="1200" baseline="-25000"/>
              <a:t>c</a:t>
            </a:r>
            <a:r>
              <a:rPr lang="pl-PL" altLang="pl-PL" sz="1200"/>
              <a:t> oraz I</a:t>
            </a:r>
            <a:r>
              <a:rPr lang="pl-PL" altLang="pl-PL" sz="1200" baseline="-25000"/>
              <a:t>l</a:t>
            </a:r>
            <a:r>
              <a:rPr lang="pl-PL" altLang="pl-PL" sz="1200"/>
              <a:t> oraz dodatkowo prąd dokomórkowy, a następnie odkomórkowy.</a:t>
            </a:r>
            <a:endParaRPr lang="en-US" altLang="pl-PL" sz="1200"/>
          </a:p>
        </p:txBody>
      </p:sp>
      <p:sp>
        <p:nvSpPr>
          <p:cNvPr id="22536" name="Text Box 9">
            <a:extLst>
              <a:ext uri="{FF2B5EF4-FFF2-40B4-BE49-F238E27FC236}">
                <a16:creationId xmlns:a16="http://schemas.microsoft.com/office/drawing/2014/main" id="{ABED6348-3195-58F7-A752-81523A629C7A}"/>
              </a:ext>
            </a:extLst>
          </p:cNvPr>
          <p:cNvSpPr txBox="1">
            <a:spLocks noChangeArrowheads="1"/>
          </p:cNvSpPr>
          <p:nvPr/>
        </p:nvSpPr>
        <p:spPr bwMode="auto">
          <a:xfrm>
            <a:off x="6019800" y="4267200"/>
            <a:ext cx="2895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200"/>
              <a:t>Depolaryzacja w obecności tetrodoxyny (TTX) blokującej kanały Na</a:t>
            </a:r>
            <a:r>
              <a:rPr lang="pl-PL" altLang="pl-PL" sz="1200" baseline="30000"/>
              <a:t>+</a:t>
            </a:r>
            <a:r>
              <a:rPr lang="pl-PL" altLang="pl-PL" sz="1200"/>
              <a:t>, a następnie w obecności tetraethyloammonium (TEA) blokującego kanał K</a:t>
            </a:r>
            <a:r>
              <a:rPr lang="pl-PL" altLang="pl-PL" sz="1200" baseline="30000"/>
              <a:t>+</a:t>
            </a:r>
            <a:r>
              <a:rPr lang="pl-PL" altLang="pl-PL" sz="1200"/>
              <a:t>, pozwala zobaczyć </a:t>
            </a:r>
            <a:r>
              <a:rPr lang="pl-PL" altLang="en-US" sz="1200"/>
              <a:t>‘</a:t>
            </a:r>
            <a:r>
              <a:rPr lang="pl-PL" altLang="pl-PL" sz="1200"/>
              <a:t>czysty</a:t>
            </a:r>
            <a:r>
              <a:rPr lang="pl-PL" altLang="en-US" sz="1200"/>
              <a:t>’</a:t>
            </a:r>
            <a:r>
              <a:rPr lang="pl-PL" altLang="pl-PL" sz="1200"/>
              <a:t> prąd I</a:t>
            </a:r>
            <a:r>
              <a:rPr lang="pl-PL" altLang="pl-PL" sz="1200" baseline="-25000"/>
              <a:t>K</a:t>
            </a:r>
            <a:r>
              <a:rPr lang="pl-PL" altLang="pl-PL" sz="1200"/>
              <a:t> i I</a:t>
            </a:r>
            <a:r>
              <a:rPr lang="pl-PL" altLang="pl-PL" sz="1200" baseline="-25000"/>
              <a:t>Na</a:t>
            </a:r>
            <a:r>
              <a:rPr lang="pl-PL" altLang="pl-PL" sz="1200"/>
              <a:t>, po odjęciu I</a:t>
            </a:r>
            <a:r>
              <a:rPr lang="pl-PL" altLang="pl-PL" sz="1200" baseline="-25000"/>
              <a:t>c</a:t>
            </a:r>
            <a:r>
              <a:rPr lang="pl-PL" altLang="pl-PL" sz="1200"/>
              <a:t> oraz I</a:t>
            </a:r>
            <a:r>
              <a:rPr lang="pl-PL" altLang="pl-PL" sz="1200" baseline="-25000"/>
              <a:t>l</a:t>
            </a:r>
            <a:r>
              <a:rPr lang="pl-PL" altLang="pl-PL" sz="1200"/>
              <a:t>.</a:t>
            </a:r>
            <a:endParaRPr lang="en-US" altLang="pl-PL"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C:\Users\Piotr\Students\Bioelektrycznosc\HHmodel.jpg">
            <a:extLst>
              <a:ext uri="{FF2B5EF4-FFF2-40B4-BE49-F238E27FC236}">
                <a16:creationId xmlns:a16="http://schemas.microsoft.com/office/drawing/2014/main" id="{43DF1D98-C0C0-1C45-3D07-9832361983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9342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3554" name="Object 2">
            <a:extLst>
              <a:ext uri="{FF2B5EF4-FFF2-40B4-BE49-F238E27FC236}">
                <a16:creationId xmlns:a16="http://schemas.microsoft.com/office/drawing/2014/main" id="{CD199DAD-4D4C-2F22-1D6A-3488563A89DE}"/>
              </a:ext>
            </a:extLst>
          </p:cNvPr>
          <p:cNvGraphicFramePr>
            <a:graphicFrameLocks noChangeAspect="1"/>
          </p:cNvGraphicFramePr>
          <p:nvPr/>
        </p:nvGraphicFramePr>
        <p:xfrm>
          <a:off x="754063" y="4965700"/>
          <a:ext cx="8093075" cy="1704975"/>
        </p:xfrm>
        <a:graphic>
          <a:graphicData uri="http://schemas.openxmlformats.org/presentationml/2006/ole">
            <mc:AlternateContent xmlns:mc="http://schemas.openxmlformats.org/markup-compatibility/2006">
              <mc:Choice xmlns:v="urn:schemas-microsoft-com:vml" Requires="v">
                <p:oleObj name="Equation" r:id="rId3" imgW="3797300" imgH="800100" progId="Equation.3">
                  <p:embed/>
                </p:oleObj>
              </mc:Choice>
              <mc:Fallback>
                <p:oleObj name="Equation" r:id="rId3" imgW="3797300" imgH="8001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063" y="4965700"/>
                        <a:ext cx="8093075" cy="170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23555" name="Picture 1">
            <a:extLst>
              <a:ext uri="{FF2B5EF4-FFF2-40B4-BE49-F238E27FC236}">
                <a16:creationId xmlns:a16="http://schemas.microsoft.com/office/drawing/2014/main" id="{EF49A1B1-4D0D-8E4C-D879-E1E89E8ADCF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27763" y="1052513"/>
            <a:ext cx="2643187"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2">
            <a:extLst>
              <a:ext uri="{FF2B5EF4-FFF2-40B4-BE49-F238E27FC236}">
                <a16:creationId xmlns:a16="http://schemas.microsoft.com/office/drawing/2014/main" id="{939EFF37-33C8-AECE-F8D5-DD781726B060}"/>
              </a:ext>
            </a:extLst>
          </p:cNvPr>
          <p:cNvSpPr txBox="1">
            <a:spLocks noChangeArrowheads="1"/>
          </p:cNvSpPr>
          <p:nvPr/>
        </p:nvSpPr>
        <p:spPr bwMode="auto">
          <a:xfrm>
            <a:off x="6227763" y="4005263"/>
            <a:ext cx="26654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200"/>
              <a:t>Okładka programu wręczenia Nagrody Nobla w 1963 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C:\Users\Piotr\Students\Bioelektrycznosc\HHexperiment.gif">
            <a:extLst>
              <a:ext uri="{FF2B5EF4-FFF2-40B4-BE49-F238E27FC236}">
                <a16:creationId xmlns:a16="http://schemas.microsoft.com/office/drawing/2014/main" id="{E3420A26-BD4C-5FA3-5361-73A0EDBE64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47800"/>
            <a:ext cx="5334000" cy="375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578" name="Object 2">
            <a:extLst>
              <a:ext uri="{FF2B5EF4-FFF2-40B4-BE49-F238E27FC236}">
                <a16:creationId xmlns:a16="http://schemas.microsoft.com/office/drawing/2014/main" id="{00B822F1-8BF6-74C5-FE6D-1D9C07089CE7}"/>
              </a:ext>
            </a:extLst>
          </p:cNvPr>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name="Równanie" r:id="rId3" imgW="2628900" imgH="4978400" progId="Equation.3">
                  <p:embed/>
                </p:oleObj>
              </mc:Choice>
              <mc:Fallback>
                <p:oleObj name="Równanie" r:id="rId3" imgW="2628900" imgH="4978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24579" name="Object 3">
            <a:extLst>
              <a:ext uri="{FF2B5EF4-FFF2-40B4-BE49-F238E27FC236}">
                <a16:creationId xmlns:a16="http://schemas.microsoft.com/office/drawing/2014/main" id="{46E562DE-1D6B-32B7-15AC-F266D4377F8D}"/>
              </a:ext>
            </a:extLst>
          </p:cNvPr>
          <p:cNvGraphicFramePr>
            <a:graphicFrameLocks noChangeAspect="1"/>
          </p:cNvGraphicFramePr>
          <p:nvPr/>
        </p:nvGraphicFramePr>
        <p:xfrm>
          <a:off x="6257925" y="3200400"/>
          <a:ext cx="2495550" cy="912813"/>
        </p:xfrm>
        <a:graphic>
          <a:graphicData uri="http://schemas.openxmlformats.org/presentationml/2006/ole">
            <mc:AlternateContent xmlns:mc="http://schemas.openxmlformats.org/markup-compatibility/2006">
              <mc:Choice xmlns:v="urn:schemas-microsoft-com:vml" Requires="v">
                <p:oleObj name="Equation" r:id="rId5" imgW="1181100" imgH="431800" progId="Equation.3">
                  <p:embed/>
                </p:oleObj>
              </mc:Choice>
              <mc:Fallback>
                <p:oleObj name="Equation" r:id="rId5" imgW="1181100" imgH="4318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7925" y="3200400"/>
                        <a:ext cx="2495550" cy="912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24580" name="Object 4">
            <a:extLst>
              <a:ext uri="{FF2B5EF4-FFF2-40B4-BE49-F238E27FC236}">
                <a16:creationId xmlns:a16="http://schemas.microsoft.com/office/drawing/2014/main" id="{C28FB4F1-23D1-1F3A-0E5B-5FD54C6802F7}"/>
              </a:ext>
            </a:extLst>
          </p:cNvPr>
          <p:cNvGraphicFramePr>
            <a:graphicFrameLocks noChangeAspect="1"/>
          </p:cNvGraphicFramePr>
          <p:nvPr/>
        </p:nvGraphicFramePr>
        <p:xfrm>
          <a:off x="6275388" y="4267200"/>
          <a:ext cx="2681287" cy="912813"/>
        </p:xfrm>
        <a:graphic>
          <a:graphicData uri="http://schemas.openxmlformats.org/presentationml/2006/ole">
            <mc:AlternateContent xmlns:mc="http://schemas.openxmlformats.org/markup-compatibility/2006">
              <mc:Choice xmlns:v="urn:schemas-microsoft-com:vml" Requires="v">
                <p:oleObj name="Equation" r:id="rId7" imgW="1270000" imgH="431800" progId="Equation.3">
                  <p:embed/>
                </p:oleObj>
              </mc:Choice>
              <mc:Fallback>
                <p:oleObj name="Equation" r:id="rId7" imgW="1270000" imgH="4318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75388" y="4267200"/>
                        <a:ext cx="2681287" cy="912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4581" name="Text Box 6">
            <a:extLst>
              <a:ext uri="{FF2B5EF4-FFF2-40B4-BE49-F238E27FC236}">
                <a16:creationId xmlns:a16="http://schemas.microsoft.com/office/drawing/2014/main" id="{1F2634C3-E7A9-E5A0-BD48-321888EF6FF5}"/>
              </a:ext>
            </a:extLst>
          </p:cNvPr>
          <p:cNvSpPr txBox="1">
            <a:spLocks noChangeArrowheads="1"/>
          </p:cNvSpPr>
          <p:nvPr/>
        </p:nvSpPr>
        <p:spPr bwMode="auto">
          <a:xfrm>
            <a:off x="3067050" y="381000"/>
            <a:ext cx="3714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Eksperyment </a:t>
            </a:r>
            <a:r>
              <a:rPr lang="pl-PL" altLang="pl-PL" sz="1600">
                <a:solidFill>
                  <a:schemeClr val="tx2"/>
                </a:solidFill>
              </a:rPr>
              <a:t>voltage clamp</a:t>
            </a:r>
            <a:r>
              <a:rPr lang="en-US" altLang="pl-PL" sz="1600">
                <a:solidFill>
                  <a:schemeClr val="tx2"/>
                </a:solidFill>
              </a:rPr>
              <a:t> </a:t>
            </a:r>
            <a:r>
              <a:rPr lang="pl-PL" altLang="pl-PL" sz="1600"/>
              <a:t>- wyniki</a:t>
            </a:r>
            <a:endParaRPr lang="en-US" altLang="pl-PL" sz="1600"/>
          </a:p>
        </p:txBody>
      </p:sp>
      <p:sp>
        <p:nvSpPr>
          <p:cNvPr id="24582" name="Rectangle 7">
            <a:extLst>
              <a:ext uri="{FF2B5EF4-FFF2-40B4-BE49-F238E27FC236}">
                <a16:creationId xmlns:a16="http://schemas.microsoft.com/office/drawing/2014/main" id="{9D7DDDCD-A45B-62F4-DD1D-FBD5BFCFE274}"/>
              </a:ext>
            </a:extLst>
          </p:cNvPr>
          <p:cNvSpPr>
            <a:spLocks noChangeArrowheads="1"/>
          </p:cNvSpPr>
          <p:nvPr/>
        </p:nvSpPr>
        <p:spPr bwMode="auto">
          <a:xfrm>
            <a:off x="6096000" y="3124200"/>
            <a:ext cx="2895600" cy="2057400"/>
          </a:xfrm>
          <a:prstGeom prst="rect">
            <a:avLst/>
          </a:prstGeom>
          <a:noFill/>
          <a:ln w="158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pl-PL" altLang="pl-PL" sz="2400">
              <a:latin typeface="Symbol" pitchFamily="2" charset="2"/>
            </a:endParaRPr>
          </a:p>
        </p:txBody>
      </p:sp>
      <p:sp>
        <p:nvSpPr>
          <p:cNvPr id="24583" name="Line 8">
            <a:extLst>
              <a:ext uri="{FF2B5EF4-FFF2-40B4-BE49-F238E27FC236}">
                <a16:creationId xmlns:a16="http://schemas.microsoft.com/office/drawing/2014/main" id="{D9195EC3-8D30-1614-C84E-E8986DBBC64C}"/>
              </a:ext>
            </a:extLst>
          </p:cNvPr>
          <p:cNvSpPr>
            <a:spLocks noChangeShapeType="1"/>
          </p:cNvSpPr>
          <p:nvPr/>
        </p:nvSpPr>
        <p:spPr bwMode="auto">
          <a:xfrm>
            <a:off x="5867400" y="3657600"/>
            <a:ext cx="228600" cy="0"/>
          </a:xfrm>
          <a:prstGeom prst="line">
            <a:avLst/>
          </a:prstGeom>
          <a:noFill/>
          <a:ln w="9525">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24584" name="Line 9">
            <a:extLst>
              <a:ext uri="{FF2B5EF4-FFF2-40B4-BE49-F238E27FC236}">
                <a16:creationId xmlns:a16="http://schemas.microsoft.com/office/drawing/2014/main" id="{CE56171C-16F5-A76C-86F7-E71F7E55C658}"/>
              </a:ext>
            </a:extLst>
          </p:cNvPr>
          <p:cNvSpPr>
            <a:spLocks noChangeShapeType="1"/>
          </p:cNvSpPr>
          <p:nvPr/>
        </p:nvSpPr>
        <p:spPr bwMode="auto">
          <a:xfrm>
            <a:off x="5867400" y="4724400"/>
            <a:ext cx="228600" cy="0"/>
          </a:xfrm>
          <a:prstGeom prst="line">
            <a:avLst/>
          </a:prstGeom>
          <a:noFill/>
          <a:ln w="9525">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24585" name="Text Box 10">
            <a:extLst>
              <a:ext uri="{FF2B5EF4-FFF2-40B4-BE49-F238E27FC236}">
                <a16:creationId xmlns:a16="http://schemas.microsoft.com/office/drawing/2014/main" id="{672E7FC6-13AF-CBC0-BAC4-3A34EDBF3838}"/>
              </a:ext>
            </a:extLst>
          </p:cNvPr>
          <p:cNvSpPr txBox="1">
            <a:spLocks noChangeArrowheads="1"/>
          </p:cNvSpPr>
          <p:nvPr/>
        </p:nvSpPr>
        <p:spPr bwMode="auto">
          <a:xfrm>
            <a:off x="6096000" y="1676400"/>
            <a:ext cx="2819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2000"/>
              <a:t>Prawo Ohma (prąd jest proporcjonalny do napięcia):</a:t>
            </a:r>
          </a:p>
        </p:txBody>
      </p:sp>
      <p:sp>
        <p:nvSpPr>
          <p:cNvPr id="24586" name="Text Box 11">
            <a:extLst>
              <a:ext uri="{FF2B5EF4-FFF2-40B4-BE49-F238E27FC236}">
                <a16:creationId xmlns:a16="http://schemas.microsoft.com/office/drawing/2014/main" id="{329D1F47-C9A2-A9F4-FBDB-9A4E7821A47F}"/>
              </a:ext>
            </a:extLst>
          </p:cNvPr>
          <p:cNvSpPr txBox="1">
            <a:spLocks noChangeArrowheads="1"/>
          </p:cNvSpPr>
          <p:nvPr/>
        </p:nvSpPr>
        <p:spPr bwMode="auto">
          <a:xfrm>
            <a:off x="304800" y="5715000"/>
            <a:ext cx="861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400"/>
              <a:t>Znając I</a:t>
            </a:r>
            <a:r>
              <a:rPr lang="pl-PL" altLang="pl-PL" sz="1400" baseline="-25000"/>
              <a:t>K</a:t>
            </a:r>
            <a:r>
              <a:rPr lang="pl-PL" altLang="pl-PL" sz="1400"/>
              <a:t>, I</a:t>
            </a:r>
            <a:r>
              <a:rPr lang="pl-PL" altLang="pl-PL" sz="1400" baseline="-25000"/>
              <a:t>Na</a:t>
            </a:r>
            <a:r>
              <a:rPr lang="pl-PL" altLang="pl-PL" sz="1400"/>
              <a:t>, E</a:t>
            </a:r>
            <a:r>
              <a:rPr lang="pl-PL" altLang="pl-PL" sz="1400" baseline="-25000"/>
              <a:t>K</a:t>
            </a:r>
            <a:r>
              <a:rPr lang="pl-PL" altLang="pl-PL" sz="1400"/>
              <a:t>, E</a:t>
            </a:r>
            <a:r>
              <a:rPr lang="pl-PL" altLang="pl-PL" sz="1400" baseline="-25000"/>
              <a:t>Na</a:t>
            </a:r>
            <a:r>
              <a:rPr lang="pl-PL" altLang="pl-PL" sz="1400"/>
              <a:t>, oraz V można obliczyć g</a:t>
            </a:r>
            <a:r>
              <a:rPr lang="pl-PL" altLang="pl-PL" sz="1400" baseline="-25000"/>
              <a:t>K</a:t>
            </a:r>
            <a:r>
              <a:rPr lang="pl-PL" altLang="pl-PL" sz="1400"/>
              <a:t> i g</a:t>
            </a:r>
            <a:r>
              <a:rPr lang="pl-PL" altLang="pl-PL" sz="1400" baseline="-25000"/>
              <a:t>Na</a:t>
            </a:r>
            <a:r>
              <a:rPr lang="pl-PL" altLang="pl-PL" sz="1400"/>
              <a:t>. I</a:t>
            </a:r>
            <a:r>
              <a:rPr lang="pl-PL" altLang="pl-PL" sz="1400" baseline="-25000"/>
              <a:t>K</a:t>
            </a:r>
            <a:r>
              <a:rPr lang="pl-PL" altLang="pl-PL" sz="1400"/>
              <a:t>, I</a:t>
            </a:r>
            <a:r>
              <a:rPr lang="pl-PL" altLang="pl-PL" sz="1400" baseline="-25000"/>
              <a:t>Na</a:t>
            </a:r>
            <a:r>
              <a:rPr lang="pl-PL" altLang="pl-PL" sz="1400"/>
              <a:t> można otrzymać z pomiarów voltage clamp, E</a:t>
            </a:r>
            <a:r>
              <a:rPr lang="pl-PL" altLang="pl-PL" sz="1400" baseline="-25000"/>
              <a:t>K</a:t>
            </a:r>
            <a:r>
              <a:rPr lang="pl-PL" altLang="pl-PL" sz="1400"/>
              <a:t>, E</a:t>
            </a:r>
            <a:r>
              <a:rPr lang="pl-PL" altLang="pl-PL" sz="1400" baseline="-25000"/>
              <a:t>Na</a:t>
            </a:r>
            <a:r>
              <a:rPr lang="pl-PL" altLang="pl-PL" sz="1400"/>
              <a:t>-  stałe, V – ustala eksperymentator.</a:t>
            </a:r>
            <a:endParaRPr lang="en-US" altLang="pl-PL" sz="1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2">
            <a:extLst>
              <a:ext uri="{FF2B5EF4-FFF2-40B4-BE49-F238E27FC236}">
                <a16:creationId xmlns:a16="http://schemas.microsoft.com/office/drawing/2014/main" id="{3991477D-A73C-ECEB-A792-B2D0926F977B}"/>
              </a:ext>
            </a:extLst>
          </p:cNvPr>
          <p:cNvSpPr txBox="1">
            <a:spLocks noChangeArrowheads="1"/>
          </p:cNvSpPr>
          <p:nvPr/>
        </p:nvSpPr>
        <p:spPr bwMode="auto">
          <a:xfrm>
            <a:off x="304800" y="685800"/>
            <a:ext cx="88392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Pomiary voltage clamp dla różnych wartości V pozwoliły HH postawić hipotezę, że kanał Na</a:t>
            </a:r>
            <a:r>
              <a:rPr lang="pl-PL" altLang="pl-PL" sz="1600" baseline="30000"/>
              <a:t>+</a:t>
            </a:r>
            <a:r>
              <a:rPr lang="pl-PL" altLang="pl-PL" sz="1600"/>
              <a:t> posiada bramkę aktywacyjną i bramkę inaktywacyjną. Obie muszą być otwarte by kanał mógł przewodzić jony. Bramka aktywacyjna jest zamknięta gdy błona znajduje się poniżej potencjału spoczynkowego i otwiera się szybko przy depolaryzacji. Bramka inaktywacyjna jest otwarta przy potencjale spoczynkowym i wolno zamyka się w wyniku depolaryzacji. Kanał K</a:t>
            </a:r>
            <a:r>
              <a:rPr lang="pl-PL" altLang="pl-PL" sz="1600" baseline="30000"/>
              <a:t>+</a:t>
            </a:r>
            <a:r>
              <a:rPr lang="pl-PL" altLang="pl-PL" sz="1600"/>
              <a:t> posiada tylko bramkę aktywacyjną otwierającą się wolno w wyniku depolaryzacji.</a:t>
            </a:r>
            <a:endParaRPr lang="en-US" altLang="pl-PL" sz="1600"/>
          </a:p>
        </p:txBody>
      </p:sp>
      <p:sp>
        <p:nvSpPr>
          <p:cNvPr id="25602" name="Text Box 3">
            <a:extLst>
              <a:ext uri="{FF2B5EF4-FFF2-40B4-BE49-F238E27FC236}">
                <a16:creationId xmlns:a16="http://schemas.microsoft.com/office/drawing/2014/main" id="{89C0C912-93A6-AD04-4F1B-DA7B903E01DD}"/>
              </a:ext>
            </a:extLst>
          </p:cNvPr>
          <p:cNvSpPr txBox="1">
            <a:spLocks noChangeArrowheads="1"/>
          </p:cNvSpPr>
          <p:nvPr/>
        </p:nvSpPr>
        <p:spPr bwMode="auto">
          <a:xfrm>
            <a:off x="3429000" y="228600"/>
            <a:ext cx="2362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HH model - bramki </a:t>
            </a:r>
            <a:endParaRPr lang="en-US" altLang="pl-PL" sz="1600"/>
          </a:p>
        </p:txBody>
      </p:sp>
      <p:pic>
        <p:nvPicPr>
          <p:cNvPr id="25603" name="Picture 4" descr="C:\Users\Piotr\Students\Bioelektrycznosc\2007_8\Na_gates2.png">
            <a:extLst>
              <a:ext uri="{FF2B5EF4-FFF2-40B4-BE49-F238E27FC236}">
                <a16:creationId xmlns:a16="http://schemas.microsoft.com/office/drawing/2014/main" id="{E601BA8E-E992-8653-6D1E-3B3A010091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590800"/>
            <a:ext cx="3860800" cy="394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5" descr="C:\Users\Piotr\Students\Bioelektrycznosc\2007_8\patch_clamp_Na.png">
            <a:extLst>
              <a:ext uri="{FF2B5EF4-FFF2-40B4-BE49-F238E27FC236}">
                <a16:creationId xmlns:a16="http://schemas.microsoft.com/office/drawing/2014/main" id="{10542C0C-C878-B143-5CEA-049E36C3B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514600"/>
            <a:ext cx="25019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6">
            <a:extLst>
              <a:ext uri="{FF2B5EF4-FFF2-40B4-BE49-F238E27FC236}">
                <a16:creationId xmlns:a16="http://schemas.microsoft.com/office/drawing/2014/main" id="{C09C2491-0B51-A8CC-0DCD-9C3403D6B8F7}"/>
              </a:ext>
            </a:extLst>
          </p:cNvPr>
          <p:cNvSpPr txBox="1">
            <a:spLocks noChangeArrowheads="1"/>
          </p:cNvSpPr>
          <p:nvPr/>
        </p:nvSpPr>
        <p:spPr bwMode="auto">
          <a:xfrm>
            <a:off x="7467600" y="4191000"/>
            <a:ext cx="15240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200"/>
              <a:t>Zachowanie pojedynczych kanałów może być rejestrowane za pomocą patch clamp. W zapisach widać szybkie otwieranie i zamykanie pojedynczych kanałów. Ich suma daje gładki przebieg wartości prądu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 Box 2">
            <a:extLst>
              <a:ext uri="{FF2B5EF4-FFF2-40B4-BE49-F238E27FC236}">
                <a16:creationId xmlns:a16="http://schemas.microsoft.com/office/drawing/2014/main" id="{A1C000FF-E6F3-CAAC-C9AD-EDDC0D60D4EC}"/>
              </a:ext>
            </a:extLst>
          </p:cNvPr>
          <p:cNvSpPr txBox="1">
            <a:spLocks noChangeArrowheads="1"/>
          </p:cNvSpPr>
          <p:nvPr/>
        </p:nvSpPr>
        <p:spPr bwMode="auto">
          <a:xfrm>
            <a:off x="304800" y="685800"/>
            <a:ext cx="88392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Terminologia:</a:t>
            </a:r>
          </a:p>
          <a:p>
            <a:pPr eaLnBrk="1" hangingPunct="1">
              <a:spcBef>
                <a:spcPct val="50000"/>
              </a:spcBef>
              <a:buFontTx/>
              <a:buNone/>
            </a:pPr>
            <a:r>
              <a:rPr lang="pl-PL" altLang="pl-PL" sz="1600"/>
              <a:t>Włączenie prądu: aktywacja, wyłączenie prądu: dezaktywacja: oba procesy związane z otwarciem/zamknięciem bramki aktywacyjnej. </a:t>
            </a:r>
          </a:p>
          <a:p>
            <a:pPr eaLnBrk="1" hangingPunct="1">
              <a:spcBef>
                <a:spcPct val="50000"/>
              </a:spcBef>
              <a:buFontTx/>
              <a:buNone/>
            </a:pPr>
            <a:r>
              <a:rPr lang="pl-PL" altLang="pl-PL" sz="1600"/>
              <a:t>Gdy prąd się włącza, a następnie wyłącza pomimo stałego poziomu napięcia na błonie, oznacza to, że posiada on bramkę inaktywacją.</a:t>
            </a:r>
          </a:p>
          <a:p>
            <a:pPr eaLnBrk="1" hangingPunct="1">
              <a:spcBef>
                <a:spcPct val="50000"/>
              </a:spcBef>
              <a:buFontTx/>
              <a:buNone/>
            </a:pPr>
            <a:r>
              <a:rPr lang="pl-PL" altLang="pl-PL" sz="1600"/>
              <a:t>Procesy związane z zamknięciem/otwarciem bramki inaktywacyjnej to inaktywacja prądu/deinaktywacja prądu.</a:t>
            </a:r>
          </a:p>
          <a:p>
            <a:pPr eaLnBrk="1" hangingPunct="1">
              <a:spcBef>
                <a:spcPct val="50000"/>
              </a:spcBef>
              <a:buFontTx/>
              <a:buNone/>
            </a:pPr>
            <a:r>
              <a:rPr lang="pl-PL" altLang="pl-PL" sz="1600"/>
              <a:t>Aby mógł płynąć prąd, obie bramki musza być otwarte.</a:t>
            </a:r>
          </a:p>
        </p:txBody>
      </p:sp>
      <p:sp>
        <p:nvSpPr>
          <p:cNvPr id="26626" name="Text Box 3">
            <a:extLst>
              <a:ext uri="{FF2B5EF4-FFF2-40B4-BE49-F238E27FC236}">
                <a16:creationId xmlns:a16="http://schemas.microsoft.com/office/drawing/2014/main" id="{8CC31D12-BE96-BBA1-8404-2692B4D9D83D}"/>
              </a:ext>
            </a:extLst>
          </p:cNvPr>
          <p:cNvSpPr txBox="1">
            <a:spLocks noChangeArrowheads="1"/>
          </p:cNvSpPr>
          <p:nvPr/>
        </p:nvSpPr>
        <p:spPr bwMode="auto">
          <a:xfrm>
            <a:off x="3429000" y="228600"/>
            <a:ext cx="2362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HH model - bramki </a:t>
            </a:r>
            <a:endParaRPr lang="en-US" altLang="pl-PL" sz="1600"/>
          </a:p>
        </p:txBody>
      </p:sp>
      <p:pic>
        <p:nvPicPr>
          <p:cNvPr id="26627" name="Picture 4" descr="C:\Users\Piotr\Students\Bioelektrycznosc\2007_8\Na_gates2.png">
            <a:extLst>
              <a:ext uri="{FF2B5EF4-FFF2-40B4-BE49-F238E27FC236}">
                <a16:creationId xmlns:a16="http://schemas.microsoft.com/office/drawing/2014/main" id="{07CBCD8C-91C9-CDA2-1667-C5078CC357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3716338"/>
            <a:ext cx="2898775"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2">
            <a:extLst>
              <a:ext uri="{FF2B5EF4-FFF2-40B4-BE49-F238E27FC236}">
                <a16:creationId xmlns:a16="http://schemas.microsoft.com/office/drawing/2014/main" id="{96CBA586-90C5-428B-AFEC-132DE8722303}"/>
              </a:ext>
            </a:extLst>
          </p:cNvPr>
          <p:cNvSpPr txBox="1">
            <a:spLocks noChangeArrowheads="1"/>
          </p:cNvSpPr>
          <p:nvPr/>
        </p:nvSpPr>
        <p:spPr bwMode="auto">
          <a:xfrm>
            <a:off x="2971800" y="9906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2400"/>
              <a:t>1 - </a:t>
            </a:r>
            <a:r>
              <a:rPr lang="pl-PL" altLang="pl-PL" sz="2400" i="1"/>
              <a:t>y</a:t>
            </a:r>
            <a:endParaRPr lang="en-US" altLang="pl-PL" sz="2400" i="1"/>
          </a:p>
        </p:txBody>
      </p:sp>
      <p:sp>
        <p:nvSpPr>
          <p:cNvPr id="27650" name="Text Box 3">
            <a:extLst>
              <a:ext uri="{FF2B5EF4-FFF2-40B4-BE49-F238E27FC236}">
                <a16:creationId xmlns:a16="http://schemas.microsoft.com/office/drawing/2014/main" id="{3CA7A257-FA47-938D-F894-0EE501E5BB8B}"/>
              </a:ext>
            </a:extLst>
          </p:cNvPr>
          <p:cNvSpPr txBox="1">
            <a:spLocks noChangeArrowheads="1"/>
          </p:cNvSpPr>
          <p:nvPr/>
        </p:nvSpPr>
        <p:spPr bwMode="auto">
          <a:xfrm>
            <a:off x="5029200" y="9906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2400"/>
              <a:t> </a:t>
            </a:r>
            <a:r>
              <a:rPr lang="pl-PL" altLang="pl-PL" sz="2400" i="1"/>
              <a:t>y</a:t>
            </a:r>
            <a:endParaRPr lang="en-US" altLang="pl-PL" sz="2400" i="1"/>
          </a:p>
        </p:txBody>
      </p:sp>
      <p:sp>
        <p:nvSpPr>
          <p:cNvPr id="27651" name="Text Box 4">
            <a:extLst>
              <a:ext uri="{FF2B5EF4-FFF2-40B4-BE49-F238E27FC236}">
                <a16:creationId xmlns:a16="http://schemas.microsoft.com/office/drawing/2014/main" id="{50F263A5-4CD3-4EC3-E508-E8523C1A8EEA}"/>
              </a:ext>
            </a:extLst>
          </p:cNvPr>
          <p:cNvSpPr txBox="1">
            <a:spLocks noChangeArrowheads="1"/>
          </p:cNvSpPr>
          <p:nvPr/>
        </p:nvSpPr>
        <p:spPr bwMode="auto">
          <a:xfrm>
            <a:off x="4191000" y="6858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2400" i="1">
                <a:latin typeface="Symbol" pitchFamily="2" charset="2"/>
              </a:rPr>
              <a:t>a </a:t>
            </a:r>
            <a:endParaRPr lang="en-US" altLang="pl-PL" sz="2400" i="1">
              <a:latin typeface="Symbol" pitchFamily="2" charset="2"/>
            </a:endParaRPr>
          </a:p>
        </p:txBody>
      </p:sp>
      <p:sp>
        <p:nvSpPr>
          <p:cNvPr id="27652" name="Text Box 5">
            <a:extLst>
              <a:ext uri="{FF2B5EF4-FFF2-40B4-BE49-F238E27FC236}">
                <a16:creationId xmlns:a16="http://schemas.microsoft.com/office/drawing/2014/main" id="{704EA309-DBF9-A4C8-E13D-95C9075AAB5E}"/>
              </a:ext>
            </a:extLst>
          </p:cNvPr>
          <p:cNvSpPr txBox="1">
            <a:spLocks noChangeArrowheads="1"/>
          </p:cNvSpPr>
          <p:nvPr/>
        </p:nvSpPr>
        <p:spPr bwMode="auto">
          <a:xfrm>
            <a:off x="4800600" y="609600"/>
            <a:ext cx="1600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Otwarty</a:t>
            </a:r>
            <a:endParaRPr lang="en-US" altLang="pl-PL" sz="1600"/>
          </a:p>
        </p:txBody>
      </p:sp>
      <p:sp>
        <p:nvSpPr>
          <p:cNvPr id="27653" name="Text Box 6">
            <a:extLst>
              <a:ext uri="{FF2B5EF4-FFF2-40B4-BE49-F238E27FC236}">
                <a16:creationId xmlns:a16="http://schemas.microsoft.com/office/drawing/2014/main" id="{F5390560-D9CB-98CC-E093-07C13DB280E8}"/>
              </a:ext>
            </a:extLst>
          </p:cNvPr>
          <p:cNvSpPr txBox="1">
            <a:spLocks noChangeArrowheads="1"/>
          </p:cNvSpPr>
          <p:nvPr/>
        </p:nvSpPr>
        <p:spPr bwMode="auto">
          <a:xfrm>
            <a:off x="2819400" y="609600"/>
            <a:ext cx="1219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Zamknięty</a:t>
            </a:r>
            <a:endParaRPr lang="en-US" altLang="pl-PL" sz="1600"/>
          </a:p>
        </p:txBody>
      </p:sp>
      <p:sp>
        <p:nvSpPr>
          <p:cNvPr id="27654" name="Line 7">
            <a:extLst>
              <a:ext uri="{FF2B5EF4-FFF2-40B4-BE49-F238E27FC236}">
                <a16:creationId xmlns:a16="http://schemas.microsoft.com/office/drawing/2014/main" id="{11452A37-1C27-E45F-6CF6-563C4686998D}"/>
              </a:ext>
            </a:extLst>
          </p:cNvPr>
          <p:cNvSpPr>
            <a:spLocks noChangeShapeType="1"/>
          </p:cNvSpPr>
          <p:nvPr/>
        </p:nvSpPr>
        <p:spPr bwMode="auto">
          <a:xfrm>
            <a:off x="4038600" y="1219200"/>
            <a:ext cx="762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27655" name="Line 8">
            <a:extLst>
              <a:ext uri="{FF2B5EF4-FFF2-40B4-BE49-F238E27FC236}">
                <a16:creationId xmlns:a16="http://schemas.microsoft.com/office/drawing/2014/main" id="{59A3AC84-E0D2-39CC-1B5F-3EBFB727C798}"/>
              </a:ext>
            </a:extLst>
          </p:cNvPr>
          <p:cNvSpPr>
            <a:spLocks noChangeShapeType="1"/>
          </p:cNvSpPr>
          <p:nvPr/>
        </p:nvSpPr>
        <p:spPr bwMode="auto">
          <a:xfrm flipH="1">
            <a:off x="4038600" y="1371600"/>
            <a:ext cx="762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27656" name="Text Box 9">
            <a:extLst>
              <a:ext uri="{FF2B5EF4-FFF2-40B4-BE49-F238E27FC236}">
                <a16:creationId xmlns:a16="http://schemas.microsoft.com/office/drawing/2014/main" id="{C4F94071-00F3-B8A5-0A4E-97FA3D6751A9}"/>
              </a:ext>
            </a:extLst>
          </p:cNvPr>
          <p:cNvSpPr txBox="1">
            <a:spLocks noChangeArrowheads="1"/>
          </p:cNvSpPr>
          <p:nvPr/>
        </p:nvSpPr>
        <p:spPr bwMode="auto">
          <a:xfrm>
            <a:off x="4191000" y="14478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2400" i="1">
                <a:latin typeface="Symbol" pitchFamily="2" charset="2"/>
              </a:rPr>
              <a:t>b</a:t>
            </a:r>
            <a:endParaRPr lang="en-US" altLang="pl-PL" sz="2400" i="1">
              <a:latin typeface="Symbol" pitchFamily="2" charset="2"/>
            </a:endParaRPr>
          </a:p>
        </p:txBody>
      </p:sp>
      <p:sp>
        <p:nvSpPr>
          <p:cNvPr id="27657" name="Text Box 10">
            <a:extLst>
              <a:ext uri="{FF2B5EF4-FFF2-40B4-BE49-F238E27FC236}">
                <a16:creationId xmlns:a16="http://schemas.microsoft.com/office/drawing/2014/main" id="{52DD2553-2A8A-19BE-1691-53A4B597C638}"/>
              </a:ext>
            </a:extLst>
          </p:cNvPr>
          <p:cNvSpPr txBox="1">
            <a:spLocks noChangeArrowheads="1"/>
          </p:cNvSpPr>
          <p:nvPr/>
        </p:nvSpPr>
        <p:spPr bwMode="auto">
          <a:xfrm>
            <a:off x="6096000" y="990600"/>
            <a:ext cx="2743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200"/>
              <a:t> y  - prawdopodobieństwo, że bramka jest w stanie otwartym, 1-y – że w stanie zamkniętym, </a:t>
            </a:r>
            <a:r>
              <a:rPr lang="pl-PL" altLang="pl-PL" sz="1200">
                <a:latin typeface="Symbol" pitchFamily="2" charset="2"/>
              </a:rPr>
              <a:t>a</a:t>
            </a:r>
            <a:r>
              <a:rPr lang="pl-PL" altLang="pl-PL" sz="1200"/>
              <a:t>, </a:t>
            </a:r>
            <a:r>
              <a:rPr lang="pl-PL" altLang="pl-PL" sz="1200">
                <a:latin typeface="Symbol" pitchFamily="2" charset="2"/>
              </a:rPr>
              <a:t>b</a:t>
            </a:r>
            <a:r>
              <a:rPr lang="pl-PL" altLang="pl-PL" sz="1200"/>
              <a:t> – stałe szybkości. Uwaga: </a:t>
            </a:r>
            <a:r>
              <a:rPr lang="pl-PL" altLang="pl-PL" sz="1200">
                <a:latin typeface="Symbol" pitchFamily="2" charset="2"/>
              </a:rPr>
              <a:t>a</a:t>
            </a:r>
            <a:r>
              <a:rPr lang="pl-PL" altLang="pl-PL" sz="1200"/>
              <a:t>, </a:t>
            </a:r>
            <a:r>
              <a:rPr lang="pl-PL" altLang="pl-PL" sz="1200">
                <a:latin typeface="Symbol" pitchFamily="2" charset="2"/>
              </a:rPr>
              <a:t>b</a:t>
            </a:r>
            <a:r>
              <a:rPr lang="pl-PL" altLang="pl-PL" sz="1200"/>
              <a:t> zależą do V.</a:t>
            </a:r>
            <a:endParaRPr lang="en-US" altLang="pl-PL" sz="1200"/>
          </a:p>
        </p:txBody>
      </p:sp>
      <p:sp>
        <p:nvSpPr>
          <p:cNvPr id="27658" name="Text Box 11">
            <a:extLst>
              <a:ext uri="{FF2B5EF4-FFF2-40B4-BE49-F238E27FC236}">
                <a16:creationId xmlns:a16="http://schemas.microsoft.com/office/drawing/2014/main" id="{FF7E4661-938A-53AE-08AA-D9BA5794D514}"/>
              </a:ext>
            </a:extLst>
          </p:cNvPr>
          <p:cNvSpPr txBox="1">
            <a:spLocks noChangeArrowheads="1"/>
          </p:cNvSpPr>
          <p:nvPr/>
        </p:nvSpPr>
        <p:spPr bwMode="auto">
          <a:xfrm>
            <a:off x="1371600" y="1828800"/>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Zakładamy kinetykę reakcji pierwszego rzędu:</a:t>
            </a:r>
            <a:endParaRPr lang="en-US" altLang="pl-PL" sz="1600"/>
          </a:p>
        </p:txBody>
      </p:sp>
      <p:graphicFrame>
        <p:nvGraphicFramePr>
          <p:cNvPr id="27659" name="Object 2">
            <a:extLst>
              <a:ext uri="{FF2B5EF4-FFF2-40B4-BE49-F238E27FC236}">
                <a16:creationId xmlns:a16="http://schemas.microsoft.com/office/drawing/2014/main" id="{CADA33FE-7588-5DF3-EA5B-7AC91CE42647}"/>
              </a:ext>
            </a:extLst>
          </p:cNvPr>
          <p:cNvGraphicFramePr>
            <a:graphicFrameLocks noChangeAspect="1"/>
          </p:cNvGraphicFramePr>
          <p:nvPr/>
        </p:nvGraphicFramePr>
        <p:xfrm>
          <a:off x="3489325" y="2209800"/>
          <a:ext cx="2163763" cy="738188"/>
        </p:xfrm>
        <a:graphic>
          <a:graphicData uri="http://schemas.openxmlformats.org/presentationml/2006/ole">
            <mc:AlternateContent xmlns:mc="http://schemas.openxmlformats.org/markup-compatibility/2006">
              <mc:Choice xmlns:v="urn:schemas-microsoft-com:vml" Requires="v">
                <p:oleObj name="Równanie" r:id="rId2" imgW="26619200" imgH="9067800" progId="Equation.3">
                  <p:embed/>
                </p:oleObj>
              </mc:Choice>
              <mc:Fallback>
                <p:oleObj name="Równanie" r:id="rId2" imgW="26619200" imgH="9067800"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325" y="2209800"/>
                        <a:ext cx="2163763" cy="738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7660" name="Text Box 13">
            <a:extLst>
              <a:ext uri="{FF2B5EF4-FFF2-40B4-BE49-F238E27FC236}">
                <a16:creationId xmlns:a16="http://schemas.microsoft.com/office/drawing/2014/main" id="{3868EE87-41A5-2412-4782-D199D16CB8B9}"/>
              </a:ext>
            </a:extLst>
          </p:cNvPr>
          <p:cNvSpPr txBox="1">
            <a:spLocks noChangeArrowheads="1"/>
          </p:cNvSpPr>
          <p:nvPr/>
        </p:nvSpPr>
        <p:spPr bwMode="auto">
          <a:xfrm>
            <a:off x="1371600" y="2895600"/>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W stanie ustalonym:</a:t>
            </a:r>
            <a:endParaRPr lang="en-US" altLang="pl-PL" sz="1600"/>
          </a:p>
        </p:txBody>
      </p:sp>
      <p:graphicFrame>
        <p:nvGraphicFramePr>
          <p:cNvPr id="27661" name="Object 3">
            <a:extLst>
              <a:ext uri="{FF2B5EF4-FFF2-40B4-BE49-F238E27FC236}">
                <a16:creationId xmlns:a16="http://schemas.microsoft.com/office/drawing/2014/main" id="{2C4A1DCE-1609-E2A5-8301-675D9BA622B8}"/>
              </a:ext>
            </a:extLst>
          </p:cNvPr>
          <p:cNvGraphicFramePr>
            <a:graphicFrameLocks noChangeAspect="1"/>
          </p:cNvGraphicFramePr>
          <p:nvPr/>
        </p:nvGraphicFramePr>
        <p:xfrm>
          <a:off x="3124200" y="3317875"/>
          <a:ext cx="3049588" cy="793750"/>
        </p:xfrm>
        <a:graphic>
          <a:graphicData uri="http://schemas.openxmlformats.org/presentationml/2006/ole">
            <mc:AlternateContent xmlns:mc="http://schemas.openxmlformats.org/markup-compatibility/2006">
              <mc:Choice xmlns:v="urn:schemas-microsoft-com:vml" Requires="v">
                <p:oleObj name="Równanie" r:id="rId4" imgW="34810700" imgH="9067800" progId="Equation.3">
                  <p:embed/>
                </p:oleObj>
              </mc:Choice>
              <mc:Fallback>
                <p:oleObj name="Równanie" r:id="rId4" imgW="34810700" imgH="90678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317875"/>
                        <a:ext cx="3049588" cy="793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7662" name="Text Box 15">
            <a:extLst>
              <a:ext uri="{FF2B5EF4-FFF2-40B4-BE49-F238E27FC236}">
                <a16:creationId xmlns:a16="http://schemas.microsoft.com/office/drawing/2014/main" id="{0201C3F9-648C-03F2-3C2D-C5090B4063A9}"/>
              </a:ext>
            </a:extLst>
          </p:cNvPr>
          <p:cNvSpPr txBox="1">
            <a:spLocks noChangeArrowheads="1"/>
          </p:cNvSpPr>
          <p:nvPr/>
        </p:nvSpPr>
        <p:spPr bwMode="auto">
          <a:xfrm>
            <a:off x="1371600" y="4267200"/>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Stąd:</a:t>
            </a:r>
            <a:endParaRPr lang="en-US" altLang="pl-PL" sz="1600"/>
          </a:p>
        </p:txBody>
      </p:sp>
      <p:graphicFrame>
        <p:nvGraphicFramePr>
          <p:cNvPr id="27663" name="Object 4">
            <a:extLst>
              <a:ext uri="{FF2B5EF4-FFF2-40B4-BE49-F238E27FC236}">
                <a16:creationId xmlns:a16="http://schemas.microsoft.com/office/drawing/2014/main" id="{17A04299-69F4-B32D-CEC6-D0E68863D98F}"/>
              </a:ext>
            </a:extLst>
          </p:cNvPr>
          <p:cNvGraphicFramePr>
            <a:graphicFrameLocks noChangeAspect="1"/>
          </p:cNvGraphicFramePr>
          <p:nvPr/>
        </p:nvGraphicFramePr>
        <p:xfrm>
          <a:off x="3857625" y="4267200"/>
          <a:ext cx="1427163" cy="812800"/>
        </p:xfrm>
        <a:graphic>
          <a:graphicData uri="http://schemas.openxmlformats.org/presentationml/2006/ole">
            <mc:AlternateContent xmlns:mc="http://schemas.openxmlformats.org/markup-compatibility/2006">
              <mc:Choice xmlns:v="urn:schemas-microsoft-com:vml" Requires="v">
                <p:oleObj name="Równanie" r:id="rId6" imgW="16967200" imgH="9652000" progId="Equation.3">
                  <p:embed/>
                </p:oleObj>
              </mc:Choice>
              <mc:Fallback>
                <p:oleObj name="Równanie" r:id="rId6" imgW="16967200" imgH="96520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7625" y="4267200"/>
                        <a:ext cx="1427163" cy="81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7664" name="Text Box 17">
            <a:extLst>
              <a:ext uri="{FF2B5EF4-FFF2-40B4-BE49-F238E27FC236}">
                <a16:creationId xmlns:a16="http://schemas.microsoft.com/office/drawing/2014/main" id="{8F855BEF-D08D-146D-6ABF-CAAB88D33F70}"/>
              </a:ext>
            </a:extLst>
          </p:cNvPr>
          <p:cNvSpPr txBox="1">
            <a:spLocks noChangeArrowheads="1"/>
          </p:cNvSpPr>
          <p:nvPr/>
        </p:nvSpPr>
        <p:spPr bwMode="auto">
          <a:xfrm>
            <a:off x="1143000" y="5105400"/>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Podstawiając do równania:</a:t>
            </a:r>
            <a:endParaRPr lang="en-US" altLang="pl-PL" sz="1600"/>
          </a:p>
        </p:txBody>
      </p:sp>
      <p:graphicFrame>
        <p:nvGraphicFramePr>
          <p:cNvPr id="27665" name="Object 5">
            <a:extLst>
              <a:ext uri="{FF2B5EF4-FFF2-40B4-BE49-F238E27FC236}">
                <a16:creationId xmlns:a16="http://schemas.microsoft.com/office/drawing/2014/main" id="{7EDB26C6-053F-6DB4-44C4-19CA18ACD673}"/>
              </a:ext>
            </a:extLst>
          </p:cNvPr>
          <p:cNvGraphicFramePr>
            <a:graphicFrameLocks noChangeAspect="1"/>
          </p:cNvGraphicFramePr>
          <p:nvPr/>
        </p:nvGraphicFramePr>
        <p:xfrm>
          <a:off x="819150" y="5502275"/>
          <a:ext cx="7505700" cy="1355725"/>
        </p:xfrm>
        <a:graphic>
          <a:graphicData uri="http://schemas.openxmlformats.org/presentationml/2006/ole">
            <mc:AlternateContent xmlns:mc="http://schemas.openxmlformats.org/markup-compatibility/2006">
              <mc:Choice xmlns:v="urn:schemas-microsoft-com:vml" Requires="v">
                <p:oleObj name="Equation" r:id="rId8" imgW="81038700" imgH="14630400" progId="Equation.3">
                  <p:embed/>
                </p:oleObj>
              </mc:Choice>
              <mc:Fallback>
                <p:oleObj name="Equation" r:id="rId8" imgW="81038700" imgH="1463040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9150" y="5502275"/>
                        <a:ext cx="7505700" cy="1355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7666" name="Text Box 19">
            <a:extLst>
              <a:ext uri="{FF2B5EF4-FFF2-40B4-BE49-F238E27FC236}">
                <a16:creationId xmlns:a16="http://schemas.microsoft.com/office/drawing/2014/main" id="{C8285881-0D8E-A769-242B-D470E20A955F}"/>
              </a:ext>
            </a:extLst>
          </p:cNvPr>
          <p:cNvSpPr txBox="1">
            <a:spLocks noChangeArrowheads="1"/>
          </p:cNvSpPr>
          <p:nvPr/>
        </p:nvSpPr>
        <p:spPr bwMode="auto">
          <a:xfrm>
            <a:off x="1905000" y="152400"/>
            <a:ext cx="495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Model bramki (gate model – Hodgkin i Huxley (1952))</a:t>
            </a:r>
            <a:endParaRPr lang="en-US" altLang="pl-PL" sz="1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3" name="Object 3">
            <a:extLst>
              <a:ext uri="{FF2B5EF4-FFF2-40B4-BE49-F238E27FC236}">
                <a16:creationId xmlns:a16="http://schemas.microsoft.com/office/drawing/2014/main" id="{6E5304AA-B20C-AA35-1DE2-4083DC8C1298}"/>
              </a:ext>
            </a:extLst>
          </p:cNvPr>
          <p:cNvGraphicFramePr>
            <a:graphicFrameLocks noChangeAspect="1"/>
          </p:cNvGraphicFramePr>
          <p:nvPr/>
        </p:nvGraphicFramePr>
        <p:xfrm>
          <a:off x="2916238" y="992188"/>
          <a:ext cx="3240087" cy="1247775"/>
        </p:xfrm>
        <a:graphic>
          <a:graphicData uri="http://schemas.openxmlformats.org/presentationml/2006/ole">
            <mc:AlternateContent xmlns:mc="http://schemas.openxmlformats.org/markup-compatibility/2006">
              <mc:Choice xmlns:v="urn:schemas-microsoft-com:vml" Requires="v">
                <p:oleObj name="Equation" r:id="rId2" imgW="1714500" imgH="660400" progId="Equation.3">
                  <p:embed/>
                </p:oleObj>
              </mc:Choice>
              <mc:Fallback>
                <p:oleObj name="Equation" r:id="rId2" imgW="1714500" imgH="660400" progId="Equation.3">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992188"/>
                        <a:ext cx="3240087"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4" name="Text Box 4">
            <a:extLst>
              <a:ext uri="{FF2B5EF4-FFF2-40B4-BE49-F238E27FC236}">
                <a16:creationId xmlns:a16="http://schemas.microsoft.com/office/drawing/2014/main" id="{58025EA0-0DD9-22AE-95C5-1E8A3FBF1D2F}"/>
              </a:ext>
            </a:extLst>
          </p:cNvPr>
          <p:cNvSpPr txBox="1">
            <a:spLocks noChangeArrowheads="1"/>
          </p:cNvSpPr>
          <p:nvPr/>
        </p:nvSpPr>
        <p:spPr bwMode="auto">
          <a:xfrm>
            <a:off x="1905000" y="152400"/>
            <a:ext cx="495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Model bramki (gate model – Hodgkin i Huxley (1952))</a:t>
            </a:r>
            <a:endParaRPr lang="en-US" altLang="pl-PL" sz="1600"/>
          </a:p>
        </p:txBody>
      </p:sp>
      <p:sp>
        <p:nvSpPr>
          <p:cNvPr id="28675" name="Text Box 5">
            <a:extLst>
              <a:ext uri="{FF2B5EF4-FFF2-40B4-BE49-F238E27FC236}">
                <a16:creationId xmlns:a16="http://schemas.microsoft.com/office/drawing/2014/main" id="{AA02B85C-DCC8-0FEF-B665-C6CF20247EBF}"/>
              </a:ext>
            </a:extLst>
          </p:cNvPr>
          <p:cNvSpPr txBox="1">
            <a:spLocks noChangeArrowheads="1"/>
          </p:cNvSpPr>
          <p:nvPr/>
        </p:nvSpPr>
        <p:spPr bwMode="auto">
          <a:xfrm>
            <a:off x="323850" y="620713"/>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Całkując dostajemy:</a:t>
            </a:r>
            <a:endParaRPr lang="en-US" altLang="pl-PL" sz="1600"/>
          </a:p>
        </p:txBody>
      </p:sp>
      <p:sp>
        <p:nvSpPr>
          <p:cNvPr id="28676" name="Text Box 5">
            <a:extLst>
              <a:ext uri="{FF2B5EF4-FFF2-40B4-BE49-F238E27FC236}">
                <a16:creationId xmlns:a16="http://schemas.microsoft.com/office/drawing/2014/main" id="{BFF5D9BA-454C-637D-6B90-25313AC577DF}"/>
              </a:ext>
            </a:extLst>
          </p:cNvPr>
          <p:cNvSpPr txBox="1">
            <a:spLocks noChangeArrowheads="1"/>
          </p:cNvSpPr>
          <p:nvPr/>
        </p:nvSpPr>
        <p:spPr bwMode="auto">
          <a:xfrm>
            <a:off x="250825" y="2276475"/>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Czyli:</a:t>
            </a:r>
            <a:endParaRPr lang="en-US" altLang="pl-PL" sz="1600"/>
          </a:p>
        </p:txBody>
      </p:sp>
      <p:graphicFrame>
        <p:nvGraphicFramePr>
          <p:cNvPr id="28677" name="Object 3">
            <a:extLst>
              <a:ext uri="{FF2B5EF4-FFF2-40B4-BE49-F238E27FC236}">
                <a16:creationId xmlns:a16="http://schemas.microsoft.com/office/drawing/2014/main" id="{C6509EF0-9E54-B255-A28B-F4A231140375}"/>
              </a:ext>
            </a:extLst>
          </p:cNvPr>
          <p:cNvGraphicFramePr>
            <a:graphicFrameLocks noChangeAspect="1"/>
          </p:cNvGraphicFramePr>
          <p:nvPr/>
        </p:nvGraphicFramePr>
        <p:xfrm>
          <a:off x="3276600" y="2565400"/>
          <a:ext cx="1946275" cy="431800"/>
        </p:xfrm>
        <a:graphic>
          <a:graphicData uri="http://schemas.openxmlformats.org/presentationml/2006/ole">
            <mc:AlternateContent xmlns:mc="http://schemas.openxmlformats.org/markup-compatibility/2006">
              <mc:Choice xmlns:v="urn:schemas-microsoft-com:vml" Requires="v">
                <p:oleObj name="Equation" r:id="rId4" imgW="1028700" imgH="228600" progId="Equation.3">
                  <p:embed/>
                </p:oleObj>
              </mc:Choice>
              <mc:Fallback>
                <p:oleObj name="Equation" r:id="rId4" imgW="1028700" imgH="2286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565400"/>
                        <a:ext cx="1946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8" name="Text Box 5">
            <a:extLst>
              <a:ext uri="{FF2B5EF4-FFF2-40B4-BE49-F238E27FC236}">
                <a16:creationId xmlns:a16="http://schemas.microsoft.com/office/drawing/2014/main" id="{FBC11CED-FD91-36E3-1FFF-A3C5E10CFF97}"/>
              </a:ext>
            </a:extLst>
          </p:cNvPr>
          <p:cNvSpPr txBox="1">
            <a:spLocks noChangeArrowheads="1"/>
          </p:cNvSpPr>
          <p:nvPr/>
        </p:nvSpPr>
        <p:spPr bwMode="auto">
          <a:xfrm>
            <a:off x="323850" y="3500438"/>
            <a:ext cx="79930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Widać, że </a:t>
            </a:r>
            <a:r>
              <a:rPr lang="pl-PL" altLang="pl-PL" sz="1600" i="1"/>
              <a:t>y</a:t>
            </a:r>
            <a:r>
              <a:rPr lang="pl-PL" altLang="pl-PL" sz="1600"/>
              <a:t> dochodzi do stanu ustalonego eksponencjalnie, ze stałą czasową </a:t>
            </a:r>
            <a:r>
              <a:rPr lang="pl-PL" altLang="pl-PL" sz="1600" i="1">
                <a:latin typeface="Symbol" pitchFamily="2" charset="2"/>
              </a:rPr>
              <a:t>t</a:t>
            </a:r>
            <a:r>
              <a:rPr lang="pl-PL" altLang="pl-PL" sz="1600"/>
              <a:t>, gdzie:</a:t>
            </a:r>
            <a:endParaRPr lang="en-US" altLang="pl-PL" sz="1600"/>
          </a:p>
        </p:txBody>
      </p:sp>
      <p:graphicFrame>
        <p:nvGraphicFramePr>
          <p:cNvPr id="28679" name="Object 2">
            <a:extLst>
              <a:ext uri="{FF2B5EF4-FFF2-40B4-BE49-F238E27FC236}">
                <a16:creationId xmlns:a16="http://schemas.microsoft.com/office/drawing/2014/main" id="{3792ADEF-1A48-877A-0845-B253B66B5A8E}"/>
              </a:ext>
            </a:extLst>
          </p:cNvPr>
          <p:cNvGraphicFramePr>
            <a:graphicFrameLocks noChangeAspect="1"/>
          </p:cNvGraphicFramePr>
          <p:nvPr/>
        </p:nvGraphicFramePr>
        <p:xfrm>
          <a:off x="2124075" y="4149725"/>
          <a:ext cx="2159000" cy="1441450"/>
        </p:xfrm>
        <a:graphic>
          <a:graphicData uri="http://schemas.openxmlformats.org/presentationml/2006/ole">
            <mc:AlternateContent xmlns:mc="http://schemas.openxmlformats.org/markup-compatibility/2006">
              <mc:Choice xmlns:v="urn:schemas-microsoft-com:vml" Requires="v">
                <p:oleObj name="Equation" r:id="rId6" imgW="1295400" imgH="863600" progId="Equation.3">
                  <p:embed/>
                </p:oleObj>
              </mc:Choice>
              <mc:Fallback>
                <p:oleObj name="Equation" r:id="rId6" imgW="1295400" imgH="86360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4149725"/>
                        <a:ext cx="21590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80" name="Text Box 6">
            <a:extLst>
              <a:ext uri="{FF2B5EF4-FFF2-40B4-BE49-F238E27FC236}">
                <a16:creationId xmlns:a16="http://schemas.microsoft.com/office/drawing/2014/main" id="{5E8AC608-FEB7-305D-63BC-C52645E4BA39}"/>
              </a:ext>
            </a:extLst>
          </p:cNvPr>
          <p:cNvSpPr txBox="1">
            <a:spLocks noChangeArrowheads="1"/>
          </p:cNvSpPr>
          <p:nvPr/>
        </p:nvSpPr>
        <p:spPr bwMode="auto">
          <a:xfrm>
            <a:off x="5507038" y="4365625"/>
            <a:ext cx="1981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stan ustalony</a:t>
            </a:r>
            <a:endParaRPr lang="en-US" altLang="pl-PL" sz="1600"/>
          </a:p>
        </p:txBody>
      </p:sp>
      <p:sp>
        <p:nvSpPr>
          <p:cNvPr id="28681" name="Text Box 7">
            <a:extLst>
              <a:ext uri="{FF2B5EF4-FFF2-40B4-BE49-F238E27FC236}">
                <a16:creationId xmlns:a16="http://schemas.microsoft.com/office/drawing/2014/main" id="{E157AB4D-A6EE-4D59-CCA6-251A4CD4F513}"/>
              </a:ext>
            </a:extLst>
          </p:cNvPr>
          <p:cNvSpPr txBox="1">
            <a:spLocks noChangeArrowheads="1"/>
          </p:cNvSpPr>
          <p:nvPr/>
        </p:nvSpPr>
        <p:spPr bwMode="auto">
          <a:xfrm>
            <a:off x="5435600" y="5084763"/>
            <a:ext cx="228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stała czasowa</a:t>
            </a:r>
            <a:endParaRPr lang="en-US" altLang="pl-PL"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4">
            <a:extLst>
              <a:ext uri="{FF2B5EF4-FFF2-40B4-BE49-F238E27FC236}">
                <a16:creationId xmlns:a16="http://schemas.microsoft.com/office/drawing/2014/main" id="{70F4C98E-331F-517A-8E02-278E9F1FB7FA}"/>
              </a:ext>
            </a:extLst>
          </p:cNvPr>
          <p:cNvSpPr txBox="1">
            <a:spLocks noChangeArrowheads="1"/>
          </p:cNvSpPr>
          <p:nvPr/>
        </p:nvSpPr>
        <p:spPr bwMode="auto">
          <a:xfrm>
            <a:off x="1905000" y="152400"/>
            <a:ext cx="495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Model bramki (gate model – Hodgkin i Huxley (1952))</a:t>
            </a:r>
            <a:endParaRPr lang="en-US" altLang="pl-PL" sz="1600"/>
          </a:p>
        </p:txBody>
      </p:sp>
      <p:graphicFrame>
        <p:nvGraphicFramePr>
          <p:cNvPr id="29698" name="Object 3">
            <a:extLst>
              <a:ext uri="{FF2B5EF4-FFF2-40B4-BE49-F238E27FC236}">
                <a16:creationId xmlns:a16="http://schemas.microsoft.com/office/drawing/2014/main" id="{45F862BB-F598-1E25-C8EC-156FD543C95B}"/>
              </a:ext>
            </a:extLst>
          </p:cNvPr>
          <p:cNvGraphicFramePr>
            <a:graphicFrameLocks noChangeAspect="1"/>
          </p:cNvGraphicFramePr>
          <p:nvPr/>
        </p:nvGraphicFramePr>
        <p:xfrm>
          <a:off x="3492500" y="2276475"/>
          <a:ext cx="1320800" cy="839788"/>
        </p:xfrm>
        <a:graphic>
          <a:graphicData uri="http://schemas.openxmlformats.org/presentationml/2006/ole">
            <mc:AlternateContent xmlns:mc="http://schemas.openxmlformats.org/markup-compatibility/2006">
              <mc:Choice xmlns:v="urn:schemas-microsoft-com:vml" Requires="v">
                <p:oleObj name="Equation" r:id="rId2" imgW="698500" imgH="444500" progId="Equation.3">
                  <p:embed/>
                </p:oleObj>
              </mc:Choice>
              <mc:Fallback>
                <p:oleObj name="Equation" r:id="rId2" imgW="698500" imgH="444500" progId="Equation.3">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2276475"/>
                        <a:ext cx="1320800"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699" name="TextBox 1">
            <a:extLst>
              <a:ext uri="{FF2B5EF4-FFF2-40B4-BE49-F238E27FC236}">
                <a16:creationId xmlns:a16="http://schemas.microsoft.com/office/drawing/2014/main" id="{6CB9E9CB-652F-BC48-0D31-7E611064629B}"/>
              </a:ext>
            </a:extLst>
          </p:cNvPr>
          <p:cNvSpPr txBox="1">
            <a:spLocks noChangeArrowheads="1"/>
          </p:cNvSpPr>
          <p:nvPr/>
        </p:nvSpPr>
        <p:spPr bwMode="auto">
          <a:xfrm>
            <a:off x="250825" y="1125538"/>
            <a:ext cx="25384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600"/>
              <a:t>Definiując stan poczatkowy:</a:t>
            </a:r>
          </a:p>
        </p:txBody>
      </p:sp>
      <p:graphicFrame>
        <p:nvGraphicFramePr>
          <p:cNvPr id="29700" name="Object 3">
            <a:extLst>
              <a:ext uri="{FF2B5EF4-FFF2-40B4-BE49-F238E27FC236}">
                <a16:creationId xmlns:a16="http://schemas.microsoft.com/office/drawing/2014/main" id="{408C6B25-FF15-50DB-3389-42201A3C7B8D}"/>
              </a:ext>
            </a:extLst>
          </p:cNvPr>
          <p:cNvGraphicFramePr>
            <a:graphicFrameLocks noChangeAspect="1"/>
          </p:cNvGraphicFramePr>
          <p:nvPr/>
        </p:nvGraphicFramePr>
        <p:xfrm>
          <a:off x="3348038" y="1484313"/>
          <a:ext cx="1465262" cy="407987"/>
        </p:xfrm>
        <a:graphic>
          <a:graphicData uri="http://schemas.openxmlformats.org/presentationml/2006/ole">
            <mc:AlternateContent xmlns:mc="http://schemas.openxmlformats.org/markup-compatibility/2006">
              <mc:Choice xmlns:v="urn:schemas-microsoft-com:vml" Requires="v">
                <p:oleObj name="Equation" r:id="rId4" imgW="774700" imgH="215900" progId="Equation.3">
                  <p:embed/>
                </p:oleObj>
              </mc:Choice>
              <mc:Fallback>
                <p:oleObj name="Equation" r:id="rId4" imgW="774700" imgH="2159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8038" y="1484313"/>
                        <a:ext cx="1465262" cy="40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01" name="Text Box 5">
            <a:extLst>
              <a:ext uri="{FF2B5EF4-FFF2-40B4-BE49-F238E27FC236}">
                <a16:creationId xmlns:a16="http://schemas.microsoft.com/office/drawing/2014/main" id="{0735AC96-D0B8-C7B3-7EF7-91C7C2D53E0F}"/>
              </a:ext>
            </a:extLst>
          </p:cNvPr>
          <p:cNvSpPr txBox="1">
            <a:spLocks noChangeArrowheads="1"/>
          </p:cNvSpPr>
          <p:nvPr/>
        </p:nvSpPr>
        <p:spPr bwMode="auto">
          <a:xfrm>
            <a:off x="323850" y="2060575"/>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Dostajemy:</a:t>
            </a:r>
            <a:endParaRPr lang="en-US" altLang="pl-PL" sz="1600"/>
          </a:p>
        </p:txBody>
      </p:sp>
      <p:sp>
        <p:nvSpPr>
          <p:cNvPr id="29702" name="Text Box 5">
            <a:extLst>
              <a:ext uri="{FF2B5EF4-FFF2-40B4-BE49-F238E27FC236}">
                <a16:creationId xmlns:a16="http://schemas.microsoft.com/office/drawing/2014/main" id="{D3E0291B-8115-90FF-1AE4-710828D30384}"/>
              </a:ext>
            </a:extLst>
          </p:cNvPr>
          <p:cNvSpPr txBox="1">
            <a:spLocks noChangeArrowheads="1"/>
          </p:cNvSpPr>
          <p:nvPr/>
        </p:nvSpPr>
        <p:spPr bwMode="auto">
          <a:xfrm>
            <a:off x="323850" y="3068638"/>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Ostatecznie:</a:t>
            </a:r>
            <a:endParaRPr lang="en-US" altLang="pl-PL" sz="1600"/>
          </a:p>
        </p:txBody>
      </p:sp>
      <p:graphicFrame>
        <p:nvGraphicFramePr>
          <p:cNvPr id="29703" name="Object 3">
            <a:extLst>
              <a:ext uri="{FF2B5EF4-FFF2-40B4-BE49-F238E27FC236}">
                <a16:creationId xmlns:a16="http://schemas.microsoft.com/office/drawing/2014/main" id="{A66D5EE8-4A17-7659-79A1-F0E05D0B1E88}"/>
              </a:ext>
            </a:extLst>
          </p:cNvPr>
          <p:cNvGraphicFramePr>
            <a:graphicFrameLocks noChangeAspect="1"/>
          </p:cNvGraphicFramePr>
          <p:nvPr/>
        </p:nvGraphicFramePr>
        <p:xfrm>
          <a:off x="2771775" y="3716338"/>
          <a:ext cx="2930525" cy="455612"/>
        </p:xfrm>
        <a:graphic>
          <a:graphicData uri="http://schemas.openxmlformats.org/presentationml/2006/ole">
            <mc:AlternateContent xmlns:mc="http://schemas.openxmlformats.org/markup-compatibility/2006">
              <mc:Choice xmlns:v="urn:schemas-microsoft-com:vml" Requires="v">
                <p:oleObj name="Equation" r:id="rId6" imgW="1549400" imgH="241300" progId="Equation.3">
                  <p:embed/>
                </p:oleObj>
              </mc:Choice>
              <mc:Fallback>
                <p:oleObj name="Equation" r:id="rId6" imgW="1549400" imgH="2413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1775" y="3716338"/>
                        <a:ext cx="293052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04" name="Text Box 5">
            <a:extLst>
              <a:ext uri="{FF2B5EF4-FFF2-40B4-BE49-F238E27FC236}">
                <a16:creationId xmlns:a16="http://schemas.microsoft.com/office/drawing/2014/main" id="{10870673-768F-BA17-B8BC-294C7FE2AC91}"/>
              </a:ext>
            </a:extLst>
          </p:cNvPr>
          <p:cNvSpPr txBox="1">
            <a:spLocks noChangeArrowheads="1"/>
          </p:cNvSpPr>
          <p:nvPr/>
        </p:nvSpPr>
        <p:spPr bwMode="auto">
          <a:xfrm>
            <a:off x="323850" y="4149725"/>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Lub:</a:t>
            </a:r>
            <a:endParaRPr lang="en-US" altLang="pl-PL" sz="1600"/>
          </a:p>
        </p:txBody>
      </p:sp>
      <p:graphicFrame>
        <p:nvGraphicFramePr>
          <p:cNvPr id="29705" name="Object 3">
            <a:extLst>
              <a:ext uri="{FF2B5EF4-FFF2-40B4-BE49-F238E27FC236}">
                <a16:creationId xmlns:a16="http://schemas.microsoft.com/office/drawing/2014/main" id="{C3D8E8F6-7879-4174-8269-6FDDBBAEB0AF}"/>
              </a:ext>
            </a:extLst>
          </p:cNvPr>
          <p:cNvGraphicFramePr>
            <a:graphicFrameLocks noChangeAspect="1"/>
          </p:cNvGraphicFramePr>
          <p:nvPr/>
        </p:nvGraphicFramePr>
        <p:xfrm>
          <a:off x="2627313" y="4581525"/>
          <a:ext cx="3433762" cy="455613"/>
        </p:xfrm>
        <a:graphic>
          <a:graphicData uri="http://schemas.openxmlformats.org/presentationml/2006/ole">
            <mc:AlternateContent xmlns:mc="http://schemas.openxmlformats.org/markup-compatibility/2006">
              <mc:Choice xmlns:v="urn:schemas-microsoft-com:vml" Requires="v">
                <p:oleObj name="Equation" r:id="rId8" imgW="1816100" imgH="241300" progId="Equation.3">
                  <p:embed/>
                </p:oleObj>
              </mc:Choice>
              <mc:Fallback>
                <p:oleObj name="Equation" r:id="rId8" imgW="1816100" imgH="241300" progId="Equation.3">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27313" y="4581525"/>
                        <a:ext cx="3433762"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1" name="Object 2">
            <a:extLst>
              <a:ext uri="{FF2B5EF4-FFF2-40B4-BE49-F238E27FC236}">
                <a16:creationId xmlns:a16="http://schemas.microsoft.com/office/drawing/2014/main" id="{4295B78A-CEB3-A072-A92B-E7468AA83941}"/>
              </a:ext>
            </a:extLst>
          </p:cNvPr>
          <p:cNvGraphicFramePr>
            <a:graphicFrameLocks noChangeAspect="1"/>
          </p:cNvGraphicFramePr>
          <p:nvPr/>
        </p:nvGraphicFramePr>
        <p:xfrm>
          <a:off x="609600" y="1371600"/>
          <a:ext cx="3843338" cy="541338"/>
        </p:xfrm>
        <a:graphic>
          <a:graphicData uri="http://schemas.openxmlformats.org/presentationml/2006/ole">
            <mc:AlternateContent xmlns:mc="http://schemas.openxmlformats.org/markup-compatibility/2006">
              <mc:Choice xmlns:v="urn:schemas-microsoft-com:vml" Requires="v">
                <p:oleObj name="Równanie" r:id="rId2" imgW="41541700" imgH="5854700" progId="Equation.3">
                  <p:embed/>
                </p:oleObj>
              </mc:Choice>
              <mc:Fallback>
                <p:oleObj name="Równanie" r:id="rId2" imgW="41541700" imgH="5854700"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371600"/>
                        <a:ext cx="3843338" cy="541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30722" name="Object 3">
            <a:extLst>
              <a:ext uri="{FF2B5EF4-FFF2-40B4-BE49-F238E27FC236}">
                <a16:creationId xmlns:a16="http://schemas.microsoft.com/office/drawing/2014/main" id="{99046281-A5D7-6614-56B1-79E25A491225}"/>
              </a:ext>
            </a:extLst>
          </p:cNvPr>
          <p:cNvGraphicFramePr>
            <a:graphicFrameLocks noChangeAspect="1"/>
          </p:cNvGraphicFramePr>
          <p:nvPr/>
        </p:nvGraphicFramePr>
        <p:xfrm>
          <a:off x="644525" y="2057400"/>
          <a:ext cx="4384675" cy="541338"/>
        </p:xfrm>
        <a:graphic>
          <a:graphicData uri="http://schemas.openxmlformats.org/presentationml/2006/ole">
            <mc:AlternateContent xmlns:mc="http://schemas.openxmlformats.org/markup-compatibility/2006">
              <mc:Choice xmlns:v="urn:schemas-microsoft-com:vml" Requires="v">
                <p:oleObj name="Równanie" r:id="rId4" imgW="47396400" imgH="5854700" progId="Equation.3">
                  <p:embed/>
                </p:oleObj>
              </mc:Choice>
              <mc:Fallback>
                <p:oleObj name="Równanie" r:id="rId4" imgW="47396400" imgH="58547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525" y="2057400"/>
                        <a:ext cx="4384675" cy="541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0723" name="Text Box 4">
            <a:extLst>
              <a:ext uri="{FF2B5EF4-FFF2-40B4-BE49-F238E27FC236}">
                <a16:creationId xmlns:a16="http://schemas.microsoft.com/office/drawing/2014/main" id="{8CE35994-D386-6F00-0AB6-17BF7B700B49}"/>
              </a:ext>
            </a:extLst>
          </p:cNvPr>
          <p:cNvSpPr txBox="1">
            <a:spLocks noChangeArrowheads="1"/>
          </p:cNvSpPr>
          <p:nvPr/>
        </p:nvSpPr>
        <p:spPr bwMode="auto">
          <a:xfrm>
            <a:off x="381000" y="762000"/>
            <a:ext cx="8534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HH zauważyli, że g</a:t>
            </a:r>
            <a:r>
              <a:rPr lang="pl-PL" altLang="pl-PL" sz="1600" baseline="-25000"/>
              <a:t>K</a:t>
            </a:r>
            <a:r>
              <a:rPr lang="pl-PL" altLang="pl-PL" sz="1600"/>
              <a:t> i g</a:t>
            </a:r>
            <a:r>
              <a:rPr lang="pl-PL" altLang="pl-PL" sz="1600" baseline="-25000"/>
              <a:t>Na</a:t>
            </a:r>
            <a:r>
              <a:rPr lang="pl-PL" altLang="pl-PL" sz="1600"/>
              <a:t> nie są funkcjami exp(-t/</a:t>
            </a:r>
            <a:r>
              <a:rPr lang="pl-PL" altLang="pl-PL" sz="1600">
                <a:latin typeface="Symbol" pitchFamily="2" charset="2"/>
              </a:rPr>
              <a:t>t</a:t>
            </a:r>
            <a:r>
              <a:rPr lang="pl-PL" altLang="pl-PL" sz="1600"/>
              <a:t>) lecz raczej potęgami funkcji eksponencjalnych. Zaproponowali:</a:t>
            </a:r>
            <a:endParaRPr lang="en-US" altLang="pl-PL" sz="1600"/>
          </a:p>
        </p:txBody>
      </p:sp>
      <p:sp>
        <p:nvSpPr>
          <p:cNvPr id="30724" name="Text Box 5">
            <a:extLst>
              <a:ext uri="{FF2B5EF4-FFF2-40B4-BE49-F238E27FC236}">
                <a16:creationId xmlns:a16="http://schemas.microsoft.com/office/drawing/2014/main" id="{5EAC2506-2D04-D624-22AF-9EE44A4DF5A1}"/>
              </a:ext>
            </a:extLst>
          </p:cNvPr>
          <p:cNvSpPr txBox="1">
            <a:spLocks noChangeArrowheads="1"/>
          </p:cNvSpPr>
          <p:nvPr/>
        </p:nvSpPr>
        <p:spPr bwMode="auto">
          <a:xfrm>
            <a:off x="533400" y="2819400"/>
            <a:ext cx="6400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Gdzie n, m i h opisane są modelem bramki:</a:t>
            </a:r>
            <a:endParaRPr lang="en-US" altLang="pl-PL" sz="1600"/>
          </a:p>
        </p:txBody>
      </p:sp>
      <p:graphicFrame>
        <p:nvGraphicFramePr>
          <p:cNvPr id="30725" name="Object 4">
            <a:extLst>
              <a:ext uri="{FF2B5EF4-FFF2-40B4-BE49-F238E27FC236}">
                <a16:creationId xmlns:a16="http://schemas.microsoft.com/office/drawing/2014/main" id="{8F61AFA6-3358-6AC1-7998-DCF5075C40C0}"/>
              </a:ext>
            </a:extLst>
          </p:cNvPr>
          <p:cNvGraphicFramePr>
            <a:graphicFrameLocks noChangeAspect="1"/>
          </p:cNvGraphicFramePr>
          <p:nvPr/>
        </p:nvGraphicFramePr>
        <p:xfrm>
          <a:off x="533400" y="3276600"/>
          <a:ext cx="5895975" cy="809625"/>
        </p:xfrm>
        <a:graphic>
          <a:graphicData uri="http://schemas.openxmlformats.org/presentationml/2006/ole">
            <mc:AlternateContent xmlns:mc="http://schemas.openxmlformats.org/markup-compatibility/2006">
              <mc:Choice xmlns:v="urn:schemas-microsoft-com:vml" Requires="v">
                <p:oleObj name="Równanie" r:id="rId6" imgW="72555100" imgH="9944100" progId="Equation.3">
                  <p:embed/>
                </p:oleObj>
              </mc:Choice>
              <mc:Fallback>
                <p:oleObj name="Równanie" r:id="rId6" imgW="72555100" imgH="9944100"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3276600"/>
                        <a:ext cx="5895975" cy="809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30726" name="Object 5">
            <a:extLst>
              <a:ext uri="{FF2B5EF4-FFF2-40B4-BE49-F238E27FC236}">
                <a16:creationId xmlns:a16="http://schemas.microsoft.com/office/drawing/2014/main" id="{2F09641C-F9F6-5348-4887-5173E5A059A6}"/>
              </a:ext>
            </a:extLst>
          </p:cNvPr>
          <p:cNvGraphicFramePr>
            <a:graphicFrameLocks noChangeAspect="1"/>
          </p:cNvGraphicFramePr>
          <p:nvPr/>
        </p:nvGraphicFramePr>
        <p:xfrm>
          <a:off x="457200" y="4267200"/>
          <a:ext cx="6396038" cy="809625"/>
        </p:xfrm>
        <a:graphic>
          <a:graphicData uri="http://schemas.openxmlformats.org/presentationml/2006/ole">
            <mc:AlternateContent xmlns:mc="http://schemas.openxmlformats.org/markup-compatibility/2006">
              <mc:Choice xmlns:v="urn:schemas-microsoft-com:vml" Requires="v">
                <p:oleObj name="Równanie" r:id="rId8" imgW="78701900" imgH="9944100" progId="Equation.3">
                  <p:embed/>
                </p:oleObj>
              </mc:Choice>
              <mc:Fallback>
                <p:oleObj name="Równanie" r:id="rId8" imgW="78701900" imgH="9944100" progId="Equation.3">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 y="4267200"/>
                        <a:ext cx="6396038" cy="809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30727" name="Object 6">
            <a:extLst>
              <a:ext uri="{FF2B5EF4-FFF2-40B4-BE49-F238E27FC236}">
                <a16:creationId xmlns:a16="http://schemas.microsoft.com/office/drawing/2014/main" id="{61453353-77A5-CBBC-EA56-8BC0D83C2561}"/>
              </a:ext>
            </a:extLst>
          </p:cNvPr>
          <p:cNvGraphicFramePr>
            <a:graphicFrameLocks noChangeAspect="1"/>
          </p:cNvGraphicFramePr>
          <p:nvPr/>
        </p:nvGraphicFramePr>
        <p:xfrm>
          <a:off x="533400" y="5133975"/>
          <a:ext cx="5897563" cy="809625"/>
        </p:xfrm>
        <a:graphic>
          <a:graphicData uri="http://schemas.openxmlformats.org/presentationml/2006/ole">
            <mc:AlternateContent xmlns:mc="http://schemas.openxmlformats.org/markup-compatibility/2006">
              <mc:Choice xmlns:v="urn:schemas-microsoft-com:vml" Requires="v">
                <p:oleObj name="Equation" r:id="rId10" imgW="72555100" imgH="9944100" progId="Equation.3">
                  <p:embed/>
                </p:oleObj>
              </mc:Choice>
              <mc:Fallback>
                <p:oleObj name="Equation" r:id="rId10" imgW="72555100" imgH="9944100" progId="Equation.3">
                  <p:embed/>
                  <p:pic>
                    <p:nvPicPr>
                      <p:cNvPr id="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3400" y="5133975"/>
                        <a:ext cx="5897563" cy="809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0728" name="Text Box 9">
            <a:extLst>
              <a:ext uri="{FF2B5EF4-FFF2-40B4-BE49-F238E27FC236}">
                <a16:creationId xmlns:a16="http://schemas.microsoft.com/office/drawing/2014/main" id="{69E347F5-901E-3D5A-3E16-44A626A87092}"/>
              </a:ext>
            </a:extLst>
          </p:cNvPr>
          <p:cNvSpPr txBox="1">
            <a:spLocks noChangeArrowheads="1"/>
          </p:cNvSpPr>
          <p:nvPr/>
        </p:nvSpPr>
        <p:spPr bwMode="auto">
          <a:xfrm>
            <a:off x="3886200" y="228600"/>
            <a:ext cx="1219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HH model </a:t>
            </a:r>
            <a:endParaRPr lang="en-US" altLang="pl-PL" sz="1600"/>
          </a:p>
        </p:txBody>
      </p:sp>
      <p:pic>
        <p:nvPicPr>
          <p:cNvPr id="30729" name="Picture 1">
            <a:extLst>
              <a:ext uri="{FF2B5EF4-FFF2-40B4-BE49-F238E27FC236}">
                <a16:creationId xmlns:a16="http://schemas.microsoft.com/office/drawing/2014/main" id="{8BF36553-6499-8999-CFB5-FF357841360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795963" y="1412875"/>
            <a:ext cx="2736850" cy="117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A1DEBE3-7FA5-E4B7-9990-EA2556DFCBC1}"/>
              </a:ext>
            </a:extLst>
          </p:cNvPr>
          <p:cNvSpPr/>
          <p:nvPr/>
        </p:nvSpPr>
        <p:spPr>
          <a:xfrm>
            <a:off x="6443663" y="2565400"/>
            <a:ext cx="2030412" cy="246063"/>
          </a:xfrm>
          <a:prstGeom prst="rect">
            <a:avLst/>
          </a:prstGeom>
        </p:spPr>
        <p:txBody>
          <a:bodyPr wrap="none">
            <a:spAutoFit/>
          </a:bodyPr>
          <a:lstStyle/>
          <a:p>
            <a:pPr eaLnBrk="1" hangingPunct="1">
              <a:defRPr/>
            </a:pPr>
            <a:r>
              <a:rPr lang="en-US" sz="1000" dirty="0" err="1">
                <a:latin typeface="+mj-lt"/>
                <a:ea typeface="ＭＳ Ｐゴシック" charset="0"/>
                <a:cs typeface="ＭＳ Ｐゴシック" charset="0"/>
              </a:rPr>
              <a:t>Wzrost</a:t>
            </a:r>
            <a:r>
              <a:rPr lang="en-US" sz="1000" dirty="0">
                <a:latin typeface="+mj-lt"/>
                <a:ea typeface="ＭＳ Ｐゴシック" charset="0"/>
                <a:cs typeface="ＭＳ Ｐゴシック" charset="0"/>
              </a:rPr>
              <a:t> </a:t>
            </a:r>
            <a:r>
              <a:rPr lang="en-US" sz="1000" dirty="0" err="1">
                <a:latin typeface="+mj-lt"/>
                <a:ea typeface="ＭＳ Ｐゴシック" charset="0"/>
                <a:cs typeface="ＭＳ Ｐゴシック" charset="0"/>
              </a:rPr>
              <a:t>i</a:t>
            </a:r>
            <a:r>
              <a:rPr lang="en-US" sz="1000" dirty="0">
                <a:latin typeface="+mj-lt"/>
                <a:ea typeface="ＭＳ Ｐゴシック" charset="0"/>
                <a:cs typeface="ＭＳ Ｐゴシック" charset="0"/>
              </a:rPr>
              <a:t> </a:t>
            </a:r>
            <a:r>
              <a:rPr lang="en-US" sz="1000" dirty="0" err="1">
                <a:latin typeface="+mj-lt"/>
                <a:ea typeface="ＭＳ Ｐゴシック" charset="0"/>
                <a:cs typeface="ＭＳ Ｐゴシック" charset="0"/>
              </a:rPr>
              <a:t>spadek</a:t>
            </a:r>
            <a:r>
              <a:rPr lang="en-US" sz="1000" dirty="0">
                <a:latin typeface="+mj-lt"/>
                <a:ea typeface="ＭＳ Ｐゴシック" charset="0"/>
                <a:cs typeface="ＭＳ Ｐゴシック" charset="0"/>
              </a:rPr>
              <a:t> </a:t>
            </a:r>
            <a:r>
              <a:rPr lang="en-US" sz="1000" dirty="0" err="1">
                <a:latin typeface="+mj-lt"/>
                <a:ea typeface="ＭＳ Ｐゴシック" charset="0"/>
                <a:cs typeface="ＭＳ Ｐゴシック" charset="0"/>
              </a:rPr>
              <a:t>przewodnictwa</a:t>
            </a:r>
            <a:r>
              <a:rPr lang="en-US" sz="1000" dirty="0">
                <a:latin typeface="+mj-lt"/>
                <a:ea typeface="ＭＳ Ｐゴシック" charset="0"/>
                <a:cs typeface="ＭＳ Ｐゴシック" charset="0"/>
              </a:rPr>
              <a:t> K</a:t>
            </a:r>
            <a:r>
              <a:rPr lang="en-US" sz="1000" baseline="30000" dirty="0">
                <a:latin typeface="+mj-lt"/>
                <a:ea typeface="ＭＳ Ｐゴシック" charset="0"/>
                <a:cs typeface="ＭＳ Ｐゴシック" charset="0"/>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12">
            <a:extLst>
              <a:ext uri="{FF2B5EF4-FFF2-40B4-BE49-F238E27FC236}">
                <a16:creationId xmlns:a16="http://schemas.microsoft.com/office/drawing/2014/main" id="{BA59F83B-1A64-9E21-6975-FE505974AFB7}"/>
              </a:ext>
            </a:extLst>
          </p:cNvPr>
          <p:cNvSpPr txBox="1">
            <a:spLocks noChangeArrowheads="1"/>
          </p:cNvSpPr>
          <p:nvPr/>
        </p:nvSpPr>
        <p:spPr bwMode="auto">
          <a:xfrm>
            <a:off x="3886200" y="228600"/>
            <a:ext cx="1219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HH model </a:t>
            </a:r>
            <a:endParaRPr lang="en-US" altLang="pl-PL" sz="1600"/>
          </a:p>
        </p:txBody>
      </p:sp>
      <p:pic>
        <p:nvPicPr>
          <p:cNvPr id="31746" name="Picture 2">
            <a:extLst>
              <a:ext uri="{FF2B5EF4-FFF2-40B4-BE49-F238E27FC236}">
                <a16:creationId xmlns:a16="http://schemas.microsoft.com/office/drawing/2014/main" id="{9C65C092-6338-F2B4-470F-2AFE877F2B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14863" y="1785938"/>
            <a:ext cx="2670175"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605F1949-0792-C474-4CC8-512955D07201}"/>
              </a:ext>
            </a:extLst>
          </p:cNvPr>
          <p:cNvSpPr txBox="1"/>
          <p:nvPr/>
        </p:nvSpPr>
        <p:spPr>
          <a:xfrm>
            <a:off x="4951413" y="1209675"/>
            <a:ext cx="2047875" cy="338138"/>
          </a:xfrm>
          <a:prstGeom prst="rect">
            <a:avLst/>
          </a:prstGeom>
          <a:noFill/>
        </p:spPr>
        <p:txBody>
          <a:bodyPr wrap="none">
            <a:spAutoFit/>
          </a:bodyPr>
          <a:lstStyle/>
          <a:p>
            <a:pPr eaLnBrk="1" hangingPunct="1">
              <a:defRPr/>
            </a:pPr>
            <a:r>
              <a:rPr lang="en-US" sz="1600" dirty="0" err="1">
                <a:latin typeface="+mn-lt"/>
                <a:ea typeface="ＭＳ Ｐゴシック" charset="0"/>
                <a:cs typeface="ＭＳ Ｐゴシック" charset="0"/>
              </a:rPr>
              <a:t>Przewodnictwo</a:t>
            </a:r>
            <a:r>
              <a:rPr lang="en-US" sz="1600" dirty="0">
                <a:latin typeface="+mn-lt"/>
                <a:ea typeface="ＭＳ Ｐゴシック" charset="0"/>
                <a:cs typeface="ＭＳ Ｐゴシック" charset="0"/>
              </a:rPr>
              <a:t> </a:t>
            </a:r>
            <a:r>
              <a:rPr lang="en-US" sz="1600" dirty="0" err="1">
                <a:latin typeface="+mn-lt"/>
                <a:ea typeface="ＭＳ Ｐゴシック" charset="0"/>
                <a:cs typeface="ＭＳ Ｐゴシック" charset="0"/>
              </a:rPr>
              <a:t>potasu</a:t>
            </a:r>
            <a:endParaRPr lang="en-US" sz="1600" dirty="0">
              <a:latin typeface="+mn-lt"/>
              <a:ea typeface="ＭＳ Ｐゴシック" charset="0"/>
              <a:cs typeface="ＭＳ Ｐゴシック" charset="0"/>
            </a:endParaRPr>
          </a:p>
        </p:txBody>
      </p:sp>
      <p:pic>
        <p:nvPicPr>
          <p:cNvPr id="31748" name="Picture 4">
            <a:extLst>
              <a:ext uri="{FF2B5EF4-FFF2-40B4-BE49-F238E27FC236}">
                <a16:creationId xmlns:a16="http://schemas.microsoft.com/office/drawing/2014/main" id="{5DC4AF03-EBDC-1C61-798A-9E1D944384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8825" y="1620838"/>
            <a:ext cx="3273425"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5595A377-FED1-DBAA-A2ED-E5356CD91738}"/>
              </a:ext>
            </a:extLst>
          </p:cNvPr>
          <p:cNvSpPr txBox="1"/>
          <p:nvPr/>
        </p:nvSpPr>
        <p:spPr>
          <a:xfrm>
            <a:off x="1258888" y="1209675"/>
            <a:ext cx="1900237" cy="338138"/>
          </a:xfrm>
          <a:prstGeom prst="rect">
            <a:avLst/>
          </a:prstGeom>
          <a:noFill/>
        </p:spPr>
        <p:txBody>
          <a:bodyPr wrap="none">
            <a:spAutoFit/>
          </a:bodyPr>
          <a:lstStyle/>
          <a:p>
            <a:pPr eaLnBrk="1" hangingPunct="1">
              <a:defRPr/>
            </a:pPr>
            <a:r>
              <a:rPr lang="en-US" sz="1600" dirty="0" err="1">
                <a:latin typeface="+mn-lt"/>
                <a:ea typeface="ＭＳ Ｐゴシック" charset="0"/>
                <a:cs typeface="ＭＳ Ｐゴシック" charset="0"/>
              </a:rPr>
              <a:t>Przewodnictwo</a:t>
            </a:r>
            <a:r>
              <a:rPr lang="en-US" sz="1600" dirty="0">
                <a:latin typeface="+mn-lt"/>
                <a:ea typeface="ＭＳ Ｐゴシック" charset="0"/>
                <a:cs typeface="ＭＳ Ｐゴシック" charset="0"/>
              </a:rPr>
              <a:t> </a:t>
            </a:r>
            <a:r>
              <a:rPr lang="en-US" sz="1600" dirty="0" err="1">
                <a:latin typeface="+mn-lt"/>
                <a:ea typeface="ＭＳ Ｐゴシック" charset="0"/>
                <a:cs typeface="ＭＳ Ｐゴシック" charset="0"/>
              </a:rPr>
              <a:t>sodu</a:t>
            </a:r>
            <a:endParaRPr lang="en-US" sz="1600" dirty="0">
              <a:latin typeface="+mn-lt"/>
              <a:ea typeface="ＭＳ Ｐゴシック" charset="0"/>
              <a:cs typeface="ＭＳ Ｐゴシック" charset="0"/>
            </a:endParaRPr>
          </a:p>
        </p:txBody>
      </p:sp>
      <p:sp>
        <p:nvSpPr>
          <p:cNvPr id="6" name="Oval 5">
            <a:extLst>
              <a:ext uri="{FF2B5EF4-FFF2-40B4-BE49-F238E27FC236}">
                <a16:creationId xmlns:a16="http://schemas.microsoft.com/office/drawing/2014/main" id="{30A350B8-BA47-8DBC-A237-C6B4136EA644}"/>
              </a:ext>
            </a:extLst>
          </p:cNvPr>
          <p:cNvSpPr>
            <a:spLocks noChangeArrowheads="1"/>
          </p:cNvSpPr>
          <p:nvPr/>
        </p:nvSpPr>
        <p:spPr bwMode="auto">
          <a:xfrm>
            <a:off x="7450138" y="2859088"/>
            <a:ext cx="144462" cy="130175"/>
          </a:xfrm>
          <a:prstGeom prst="ellipse">
            <a:avLst/>
          </a:prstGeom>
          <a:noFill/>
          <a:ln w="9525">
            <a:solidFill>
              <a:schemeClr val="tx1"/>
            </a:solidFill>
            <a:round/>
            <a:headEnd/>
            <a:tailEnd/>
          </a:ln>
          <a:effectLst>
            <a:outerShdw blurRad="40000" dist="23000" dir="5400000" rotWithShape="0">
              <a:srgbClr val="808080">
                <a:alpha val="34999"/>
              </a:srgbClr>
            </a:outerShdw>
          </a:effectLst>
        </p:spPr>
        <p:txBody>
          <a:bodyPr anchor="ctr"/>
          <a:lstStyle/>
          <a:p>
            <a:pPr algn="ctr" eaLnBrk="1" hangingPunct="1">
              <a:defRPr/>
            </a:pPr>
            <a:endParaRPr lang="en-US" dirty="0">
              <a:solidFill>
                <a:schemeClr val="lt1"/>
              </a:solidFill>
              <a:latin typeface="+mn-lt"/>
              <a:ea typeface="+mn-ea"/>
            </a:endParaRPr>
          </a:p>
        </p:txBody>
      </p:sp>
      <p:sp>
        <p:nvSpPr>
          <p:cNvPr id="31751" name="TextBox 6">
            <a:extLst>
              <a:ext uri="{FF2B5EF4-FFF2-40B4-BE49-F238E27FC236}">
                <a16:creationId xmlns:a16="http://schemas.microsoft.com/office/drawing/2014/main" id="{6767E250-AB8F-312B-AECF-1373EA4BEEF9}"/>
              </a:ext>
            </a:extLst>
          </p:cNvPr>
          <p:cNvSpPr txBox="1">
            <a:spLocks noChangeArrowheads="1"/>
          </p:cNvSpPr>
          <p:nvPr/>
        </p:nvSpPr>
        <p:spPr bwMode="auto">
          <a:xfrm>
            <a:off x="7867650" y="1916113"/>
            <a:ext cx="12779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000"/>
              <a:t>Punkt doświadczalny</a:t>
            </a:r>
          </a:p>
        </p:txBody>
      </p:sp>
      <p:cxnSp>
        <p:nvCxnSpPr>
          <p:cNvPr id="9" name="Straight Connector 8">
            <a:extLst>
              <a:ext uri="{FF2B5EF4-FFF2-40B4-BE49-F238E27FC236}">
                <a16:creationId xmlns:a16="http://schemas.microsoft.com/office/drawing/2014/main" id="{8A0DF5D4-1E9D-6146-C9F8-8E25C12E63CC}"/>
              </a:ext>
            </a:extLst>
          </p:cNvPr>
          <p:cNvCxnSpPr>
            <a:cxnSpLocks noChangeShapeType="1"/>
          </p:cNvCxnSpPr>
          <p:nvPr/>
        </p:nvCxnSpPr>
        <p:spPr bwMode="auto">
          <a:xfrm>
            <a:off x="7378700" y="3290888"/>
            <a:ext cx="431800" cy="0"/>
          </a:xfrm>
          <a:prstGeom prst="line">
            <a:avLst/>
          </a:prstGeom>
          <a:noFill/>
          <a:ln w="25400">
            <a:solidFill>
              <a:schemeClr val="tx1"/>
            </a:solidFill>
            <a:round/>
            <a:headEnd/>
            <a:tailEnd/>
          </a:ln>
          <a:effectLst>
            <a:outerShdw blurRad="40000" dist="20000" dir="5400000" rotWithShape="0">
              <a:srgbClr val="808080">
                <a:alpha val="37999"/>
              </a:srgbClr>
            </a:outerShdw>
          </a:effectLst>
        </p:spPr>
      </p:cxnSp>
      <p:sp>
        <p:nvSpPr>
          <p:cNvPr id="18" name="TextBox 17">
            <a:extLst>
              <a:ext uri="{FF2B5EF4-FFF2-40B4-BE49-F238E27FC236}">
                <a16:creationId xmlns:a16="http://schemas.microsoft.com/office/drawing/2014/main" id="{5EC90E6A-0259-9EDC-CED6-C16DA3897882}"/>
              </a:ext>
            </a:extLst>
          </p:cNvPr>
          <p:cNvSpPr txBox="1"/>
          <p:nvPr/>
        </p:nvSpPr>
        <p:spPr>
          <a:xfrm>
            <a:off x="7950200" y="2276475"/>
            <a:ext cx="1212850" cy="246063"/>
          </a:xfrm>
          <a:prstGeom prst="rect">
            <a:avLst/>
          </a:prstGeom>
          <a:noFill/>
        </p:spPr>
        <p:txBody>
          <a:bodyPr wrap="none">
            <a:spAutoFit/>
          </a:bodyPr>
          <a:lstStyle/>
          <a:p>
            <a:pPr eaLnBrk="1" hangingPunct="1">
              <a:defRPr/>
            </a:pPr>
            <a:r>
              <a:rPr lang="en-US" sz="1000" dirty="0" err="1">
                <a:latin typeface="+mj-lt"/>
                <a:ea typeface="ＭＳ Ｐゴシック" charset="0"/>
                <a:cs typeface="ＭＳ Ｐゴシック" charset="0"/>
              </a:rPr>
              <a:t>Krzywa</a:t>
            </a:r>
            <a:r>
              <a:rPr lang="en-US" sz="1000" dirty="0">
                <a:latin typeface="+mj-lt"/>
                <a:ea typeface="ＭＳ Ｐゴシック" charset="0"/>
                <a:cs typeface="ＭＳ Ｐゴシック" charset="0"/>
              </a:rPr>
              <a:t> </a:t>
            </a:r>
            <a:r>
              <a:rPr lang="en-US" sz="1000" dirty="0" err="1">
                <a:latin typeface="+mj-lt"/>
                <a:ea typeface="ＭＳ Ｐゴシック" charset="0"/>
                <a:cs typeface="ＭＳ Ｐゴシック" charset="0"/>
              </a:rPr>
              <a:t>teoretyczna</a:t>
            </a:r>
            <a:r>
              <a:rPr lang="en-US" sz="1000" dirty="0">
                <a:latin typeface="+mj-lt"/>
                <a:ea typeface="ＭＳ Ｐゴシック" charset="0"/>
                <a:cs typeface="ＭＳ Ｐゴシック" charset="0"/>
              </a:rPr>
              <a:t> </a:t>
            </a:r>
          </a:p>
        </p:txBody>
      </p:sp>
      <p:graphicFrame>
        <p:nvGraphicFramePr>
          <p:cNvPr id="31754" name="Object 2">
            <a:extLst>
              <a:ext uri="{FF2B5EF4-FFF2-40B4-BE49-F238E27FC236}">
                <a16:creationId xmlns:a16="http://schemas.microsoft.com/office/drawing/2014/main" id="{45E33457-6090-DD16-0C84-5435BF050BB2}"/>
              </a:ext>
            </a:extLst>
          </p:cNvPr>
          <p:cNvGraphicFramePr>
            <a:graphicFrameLocks noChangeAspect="1"/>
          </p:cNvGraphicFramePr>
          <p:nvPr/>
        </p:nvGraphicFramePr>
        <p:xfrm>
          <a:off x="561975" y="5622925"/>
          <a:ext cx="3854450" cy="395288"/>
        </p:xfrm>
        <a:graphic>
          <a:graphicData uri="http://schemas.openxmlformats.org/presentationml/2006/ole">
            <mc:AlternateContent xmlns:mc="http://schemas.openxmlformats.org/markup-compatibility/2006">
              <mc:Choice xmlns:v="urn:schemas-microsoft-com:vml" Requires="v">
                <p:oleObj name="Equation" r:id="rId4" imgW="2489200" imgH="254000" progId="Equation.3">
                  <p:embed/>
                </p:oleObj>
              </mc:Choice>
              <mc:Fallback>
                <p:oleObj name="Equation" r:id="rId4" imgW="2489200" imgH="254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5" y="5622925"/>
                        <a:ext cx="385445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755" name="Object 2">
            <a:extLst>
              <a:ext uri="{FF2B5EF4-FFF2-40B4-BE49-F238E27FC236}">
                <a16:creationId xmlns:a16="http://schemas.microsoft.com/office/drawing/2014/main" id="{FA2EA348-3580-97CC-A1AE-7908DE411905}"/>
              </a:ext>
            </a:extLst>
          </p:cNvPr>
          <p:cNvGraphicFramePr>
            <a:graphicFrameLocks noChangeAspect="1"/>
          </p:cNvGraphicFramePr>
          <p:nvPr/>
        </p:nvGraphicFramePr>
        <p:xfrm>
          <a:off x="561975" y="6175375"/>
          <a:ext cx="3128963" cy="395288"/>
        </p:xfrm>
        <a:graphic>
          <a:graphicData uri="http://schemas.openxmlformats.org/presentationml/2006/ole">
            <mc:AlternateContent xmlns:mc="http://schemas.openxmlformats.org/markup-compatibility/2006">
              <mc:Choice xmlns:v="urn:schemas-microsoft-com:vml" Requires="v">
                <p:oleObj name="Equation" r:id="rId6" imgW="2019300" imgH="254000" progId="Equation.3">
                  <p:embed/>
                </p:oleObj>
              </mc:Choice>
              <mc:Fallback>
                <p:oleObj name="Equation" r:id="rId6" imgW="2019300" imgH="25400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1975" y="6175375"/>
                        <a:ext cx="3128963"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pole tekstowe 1">
            <a:extLst>
              <a:ext uri="{FF2B5EF4-FFF2-40B4-BE49-F238E27FC236}">
                <a16:creationId xmlns:a16="http://schemas.microsoft.com/office/drawing/2014/main" id="{67D74CDA-FD52-1D1A-B5C3-D9F77BDEE1C7}"/>
              </a:ext>
            </a:extLst>
          </p:cNvPr>
          <p:cNvSpPr txBox="1"/>
          <p:nvPr/>
        </p:nvSpPr>
        <p:spPr>
          <a:xfrm>
            <a:off x="334963" y="561975"/>
            <a:ext cx="6861175" cy="461963"/>
          </a:xfrm>
          <a:prstGeom prst="rect">
            <a:avLst/>
          </a:prstGeom>
          <a:noFill/>
        </p:spPr>
        <p:txBody>
          <a:bodyPr wrap="none">
            <a:spAutoFit/>
          </a:bodyPr>
          <a:lstStyle/>
          <a:p>
            <a:pPr>
              <a:defRPr/>
            </a:pPr>
            <a:r>
              <a:rPr lang="pl-PL" sz="1800" dirty="0">
                <a:latin typeface="+mn-lt"/>
              </a:rPr>
              <a:t>Obserwując zmiany przewodnictwa dla różnych wartości depolaryzacji</a:t>
            </a:r>
            <a:r>
              <a:rPr lang="pl-PL" dirty="0">
                <a:latin typeface="+mn-lt"/>
              </a:rPr>
              <a:t>:</a:t>
            </a:r>
          </a:p>
        </p:txBody>
      </p:sp>
      <p:sp>
        <p:nvSpPr>
          <p:cNvPr id="3" name="pole tekstowe 2">
            <a:extLst>
              <a:ext uri="{FF2B5EF4-FFF2-40B4-BE49-F238E27FC236}">
                <a16:creationId xmlns:a16="http://schemas.microsoft.com/office/drawing/2014/main" id="{96A9C7A6-C33E-CABE-6FF2-812839A0BE5F}"/>
              </a:ext>
            </a:extLst>
          </p:cNvPr>
          <p:cNvSpPr txBox="1"/>
          <p:nvPr/>
        </p:nvSpPr>
        <p:spPr>
          <a:xfrm>
            <a:off x="481013" y="5192713"/>
            <a:ext cx="2011362" cy="368300"/>
          </a:xfrm>
          <a:prstGeom prst="rect">
            <a:avLst/>
          </a:prstGeom>
          <a:noFill/>
        </p:spPr>
        <p:txBody>
          <a:bodyPr wrap="none">
            <a:spAutoFit/>
          </a:bodyPr>
          <a:lstStyle/>
          <a:p>
            <a:pPr>
              <a:defRPr/>
            </a:pPr>
            <a:r>
              <a:rPr lang="pl-PL" sz="1800" dirty="0">
                <a:latin typeface="+mj-lt"/>
              </a:rPr>
              <a:t>HH zaproponowali: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12">
            <a:extLst>
              <a:ext uri="{FF2B5EF4-FFF2-40B4-BE49-F238E27FC236}">
                <a16:creationId xmlns:a16="http://schemas.microsoft.com/office/drawing/2014/main" id="{F39152B9-B74E-316E-2A5C-6DA3541F290C}"/>
              </a:ext>
            </a:extLst>
          </p:cNvPr>
          <p:cNvSpPr txBox="1">
            <a:spLocks noChangeArrowheads="1"/>
          </p:cNvSpPr>
          <p:nvPr/>
        </p:nvSpPr>
        <p:spPr bwMode="auto">
          <a:xfrm>
            <a:off x="3886200" y="228600"/>
            <a:ext cx="1219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HH model </a:t>
            </a:r>
            <a:endParaRPr lang="en-US" altLang="pl-PL" sz="1600"/>
          </a:p>
        </p:txBody>
      </p:sp>
      <p:graphicFrame>
        <p:nvGraphicFramePr>
          <p:cNvPr id="32770" name="Object 5">
            <a:extLst>
              <a:ext uri="{FF2B5EF4-FFF2-40B4-BE49-F238E27FC236}">
                <a16:creationId xmlns:a16="http://schemas.microsoft.com/office/drawing/2014/main" id="{B92BF90D-DA86-D889-04E9-685CFCB9CADC}"/>
              </a:ext>
            </a:extLst>
          </p:cNvPr>
          <p:cNvGraphicFramePr>
            <a:graphicFrameLocks noChangeAspect="1"/>
          </p:cNvGraphicFramePr>
          <p:nvPr/>
        </p:nvGraphicFramePr>
        <p:xfrm>
          <a:off x="2982913" y="3276600"/>
          <a:ext cx="3025775" cy="2738438"/>
        </p:xfrm>
        <a:graphic>
          <a:graphicData uri="http://schemas.openxmlformats.org/presentationml/2006/ole">
            <mc:AlternateContent xmlns:mc="http://schemas.openxmlformats.org/markup-compatibility/2006">
              <mc:Choice xmlns:v="urn:schemas-microsoft-com:vml" Requires="v">
                <p:oleObj name="Equation" r:id="rId2" imgW="1460500" imgH="1320800" progId="Equation.3">
                  <p:embed/>
                </p:oleObj>
              </mc:Choice>
              <mc:Fallback>
                <p:oleObj name="Equation" r:id="rId2" imgW="1460500" imgH="1320800"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913" y="3276600"/>
                        <a:ext cx="3025775"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a:extLst>
              <a:ext uri="{FF2B5EF4-FFF2-40B4-BE49-F238E27FC236}">
                <a16:creationId xmlns:a16="http://schemas.microsoft.com/office/drawing/2014/main" id="{72513E17-14FA-5136-275A-CDA917B07714}"/>
              </a:ext>
            </a:extLst>
          </p:cNvPr>
          <p:cNvSpPr txBox="1"/>
          <p:nvPr/>
        </p:nvSpPr>
        <p:spPr>
          <a:xfrm>
            <a:off x="355600" y="2060575"/>
            <a:ext cx="2198688" cy="368300"/>
          </a:xfrm>
          <a:prstGeom prst="rect">
            <a:avLst/>
          </a:prstGeom>
          <a:noFill/>
        </p:spPr>
        <p:txBody>
          <a:bodyPr wrap="none">
            <a:spAutoFit/>
          </a:bodyPr>
          <a:lstStyle/>
          <a:p>
            <a:pPr eaLnBrk="1" hangingPunct="1">
              <a:defRPr/>
            </a:pPr>
            <a:r>
              <a:rPr lang="en-US" sz="1800" dirty="0">
                <a:latin typeface="+mj-lt"/>
                <a:ea typeface="ＭＳ Ｐゴシック" charset="0"/>
                <a:cs typeface="ＭＳ Ｐゴシック" charset="0"/>
              </a:rPr>
              <a:t>A </a:t>
            </a:r>
            <a:r>
              <a:rPr lang="en-US" sz="1800" dirty="0" err="1">
                <a:latin typeface="+mj-lt"/>
                <a:ea typeface="ＭＳ Ｐゴシック" charset="0"/>
                <a:cs typeface="ＭＳ Ｐゴシック" charset="0"/>
              </a:rPr>
              <a:t>następnie</a:t>
            </a:r>
            <a:r>
              <a:rPr lang="en-US" sz="1800" dirty="0">
                <a:latin typeface="+mj-lt"/>
                <a:ea typeface="ＭＳ Ｐゴシック" charset="0"/>
                <a:cs typeface="ＭＳ Ｐゴシック" charset="0"/>
              </a:rPr>
              <a:t> z </a:t>
            </a:r>
            <a:r>
              <a:rPr lang="en-US" sz="1800" dirty="0" err="1">
                <a:latin typeface="+mj-lt"/>
                <a:ea typeface="ＭＳ Ｐゴシック" charset="0"/>
                <a:cs typeface="ＭＳ Ｐゴシック" charset="0"/>
              </a:rPr>
              <a:t>funkcji</a:t>
            </a:r>
            <a:r>
              <a:rPr lang="en-US" sz="1800" dirty="0">
                <a:latin typeface="+mj-lt"/>
                <a:ea typeface="ＭＳ Ｐゴシック" charset="0"/>
                <a:cs typeface="ＭＳ Ｐゴシック" charset="0"/>
              </a:rPr>
              <a:t> </a:t>
            </a:r>
          </a:p>
        </p:txBody>
      </p:sp>
      <p:graphicFrame>
        <p:nvGraphicFramePr>
          <p:cNvPr id="32772" name="Object 2">
            <a:extLst>
              <a:ext uri="{FF2B5EF4-FFF2-40B4-BE49-F238E27FC236}">
                <a16:creationId xmlns:a16="http://schemas.microsoft.com/office/drawing/2014/main" id="{5008F6E1-C106-1514-4CE7-CFE936850FA0}"/>
              </a:ext>
            </a:extLst>
          </p:cNvPr>
          <p:cNvGraphicFramePr>
            <a:graphicFrameLocks noChangeAspect="1"/>
          </p:cNvGraphicFramePr>
          <p:nvPr/>
        </p:nvGraphicFramePr>
        <p:xfrm>
          <a:off x="2674938" y="2057400"/>
          <a:ext cx="2016125" cy="333375"/>
        </p:xfrm>
        <a:graphic>
          <a:graphicData uri="http://schemas.openxmlformats.org/presentationml/2006/ole">
            <mc:AlternateContent xmlns:mc="http://schemas.openxmlformats.org/markup-compatibility/2006">
              <mc:Choice xmlns:v="urn:schemas-microsoft-com:vml" Requires="v">
                <p:oleObj name="Równanie" r:id="rId4" imgW="31889700" imgH="5270500" progId="Equation.3">
                  <p:embed/>
                </p:oleObj>
              </mc:Choice>
              <mc:Fallback>
                <p:oleObj name="Równanie" r:id="rId4" imgW="31889700" imgH="5270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4938" y="2057400"/>
                        <a:ext cx="2016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773" name="Object 3">
            <a:extLst>
              <a:ext uri="{FF2B5EF4-FFF2-40B4-BE49-F238E27FC236}">
                <a16:creationId xmlns:a16="http://schemas.microsoft.com/office/drawing/2014/main" id="{E366796E-3ACD-C738-DED8-75AFFC969F7C}"/>
              </a:ext>
            </a:extLst>
          </p:cNvPr>
          <p:cNvGraphicFramePr>
            <a:graphicFrameLocks noChangeAspect="1"/>
          </p:cNvGraphicFramePr>
          <p:nvPr/>
        </p:nvGraphicFramePr>
        <p:xfrm>
          <a:off x="5857875" y="2097088"/>
          <a:ext cx="1927225" cy="295275"/>
        </p:xfrm>
        <a:graphic>
          <a:graphicData uri="http://schemas.openxmlformats.org/presentationml/2006/ole">
            <mc:AlternateContent xmlns:mc="http://schemas.openxmlformats.org/markup-compatibility/2006">
              <mc:Choice xmlns:v="urn:schemas-microsoft-com:vml" Requires="v">
                <p:oleObj name="Equation" r:id="rId6" imgW="1409700" imgH="215900" progId="Equation.3">
                  <p:embed/>
                </p:oleObj>
              </mc:Choice>
              <mc:Fallback>
                <p:oleObj name="Equation" r:id="rId6" imgW="1409700" imgH="2159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57875" y="2097088"/>
                        <a:ext cx="192722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74" name="TextBox 7">
            <a:extLst>
              <a:ext uri="{FF2B5EF4-FFF2-40B4-BE49-F238E27FC236}">
                <a16:creationId xmlns:a16="http://schemas.microsoft.com/office/drawing/2014/main" id="{539C9690-7763-6962-B58D-26CB261414E6}"/>
              </a:ext>
            </a:extLst>
          </p:cNvPr>
          <p:cNvSpPr txBox="1">
            <a:spLocks noChangeArrowheads="1"/>
          </p:cNvSpPr>
          <p:nvPr/>
        </p:nvSpPr>
        <p:spPr bwMode="auto">
          <a:xfrm>
            <a:off x="368300" y="2565400"/>
            <a:ext cx="2479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800"/>
              <a:t>na podstawie zależności:</a:t>
            </a:r>
          </a:p>
        </p:txBody>
      </p:sp>
      <p:sp>
        <p:nvSpPr>
          <p:cNvPr id="32775" name="Text Box 2">
            <a:extLst>
              <a:ext uri="{FF2B5EF4-FFF2-40B4-BE49-F238E27FC236}">
                <a16:creationId xmlns:a16="http://schemas.microsoft.com/office/drawing/2014/main" id="{FC084019-6C11-1086-1C4F-84D5C6CDDFF6}"/>
              </a:ext>
            </a:extLst>
          </p:cNvPr>
          <p:cNvSpPr txBox="1">
            <a:spLocks noChangeArrowheads="1"/>
          </p:cNvSpPr>
          <p:nvPr/>
        </p:nvSpPr>
        <p:spPr bwMode="auto">
          <a:xfrm>
            <a:off x="455613" y="803275"/>
            <a:ext cx="699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800"/>
              <a:t>Z dopasowanych przebiegów </a:t>
            </a:r>
            <a:r>
              <a:rPr lang="pl-PL" altLang="pl-PL" sz="1800" i="1"/>
              <a:t>g</a:t>
            </a:r>
            <a:r>
              <a:rPr lang="pl-PL" altLang="pl-PL" sz="1800" i="1" baseline="-25000"/>
              <a:t>K </a:t>
            </a:r>
            <a:r>
              <a:rPr lang="pl-PL" altLang="pl-PL" sz="1800" i="1"/>
              <a:t>i g</a:t>
            </a:r>
            <a:r>
              <a:rPr lang="pl-PL" altLang="pl-PL" sz="1800" i="1" baseline="-25000"/>
              <a:t>Na</a:t>
            </a:r>
            <a:r>
              <a:rPr lang="pl-PL" altLang="pl-PL" sz="1800" i="1"/>
              <a:t>  </a:t>
            </a:r>
            <a:r>
              <a:rPr lang="pl-PL" altLang="pl-PL" sz="1800"/>
              <a:t>HH wyznaczyli funkcje: </a:t>
            </a:r>
            <a:endParaRPr lang="en-US" altLang="pl-PL" sz="1800"/>
          </a:p>
        </p:txBody>
      </p:sp>
      <p:graphicFrame>
        <p:nvGraphicFramePr>
          <p:cNvPr id="32776" name="Object 2">
            <a:extLst>
              <a:ext uri="{FF2B5EF4-FFF2-40B4-BE49-F238E27FC236}">
                <a16:creationId xmlns:a16="http://schemas.microsoft.com/office/drawing/2014/main" id="{EBF66E6A-390B-1A05-85E2-5D28E7697F3B}"/>
              </a:ext>
            </a:extLst>
          </p:cNvPr>
          <p:cNvGraphicFramePr>
            <a:graphicFrameLocks noChangeAspect="1"/>
          </p:cNvGraphicFramePr>
          <p:nvPr/>
        </p:nvGraphicFramePr>
        <p:xfrm>
          <a:off x="3200400" y="1349375"/>
          <a:ext cx="2590800" cy="428625"/>
        </p:xfrm>
        <a:graphic>
          <a:graphicData uri="http://schemas.openxmlformats.org/presentationml/2006/ole">
            <mc:AlternateContent xmlns:mc="http://schemas.openxmlformats.org/markup-compatibility/2006">
              <mc:Choice xmlns:v="urn:schemas-microsoft-com:vml" Requires="v">
                <p:oleObj name="Równanie" r:id="rId8" imgW="31889700" imgH="5270500" progId="Equation.3">
                  <p:embed/>
                </p:oleObj>
              </mc:Choice>
              <mc:Fallback>
                <p:oleObj name="Równanie" r:id="rId8" imgW="31889700" imgH="5270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349375"/>
                        <a:ext cx="2590800"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 name="Prostokąt 1">
            <a:extLst>
              <a:ext uri="{FF2B5EF4-FFF2-40B4-BE49-F238E27FC236}">
                <a16:creationId xmlns:a16="http://schemas.microsoft.com/office/drawing/2014/main" id="{C6D31C18-B2F9-02DE-8D26-346BE97626F0}"/>
              </a:ext>
            </a:extLst>
          </p:cNvPr>
          <p:cNvSpPr/>
          <p:nvPr/>
        </p:nvSpPr>
        <p:spPr>
          <a:xfrm>
            <a:off x="4497388" y="2060575"/>
            <a:ext cx="1293812" cy="368300"/>
          </a:xfrm>
          <a:prstGeom prst="rect">
            <a:avLst/>
          </a:prstGeom>
        </p:spPr>
        <p:txBody>
          <a:bodyPr wrap="none">
            <a:spAutoFit/>
          </a:bodyPr>
          <a:lstStyle/>
          <a:p>
            <a:pPr>
              <a:defRPr/>
            </a:pPr>
            <a:r>
              <a:rPr lang="en-US" sz="1800" dirty="0" err="1">
                <a:latin typeface="+mj-lt"/>
                <a:ea typeface="ＭＳ Ｐゴシック" charset="0"/>
                <a:cs typeface="ＭＳ Ｐゴシック" charset="0"/>
              </a:rPr>
              <a:t>wyznaczyli</a:t>
            </a:r>
            <a:r>
              <a:rPr lang="en-US" sz="1800" dirty="0">
                <a:latin typeface="+mj-lt"/>
                <a:ea typeface="ＭＳ Ｐゴシック" charset="0"/>
                <a:cs typeface="ＭＳ Ｐゴシック" charset="0"/>
              </a:rPr>
              <a:t> </a:t>
            </a:r>
            <a:endParaRPr lang="pl-PL"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4">
            <a:extLst>
              <a:ext uri="{FF2B5EF4-FFF2-40B4-BE49-F238E27FC236}">
                <a16:creationId xmlns:a16="http://schemas.microsoft.com/office/drawing/2014/main" id="{F46F895F-3C15-C405-A812-9F5039510F39}"/>
              </a:ext>
            </a:extLst>
          </p:cNvPr>
          <p:cNvSpPr txBox="1">
            <a:spLocks noChangeArrowheads="1"/>
          </p:cNvSpPr>
          <p:nvPr/>
        </p:nvSpPr>
        <p:spPr bwMode="auto">
          <a:xfrm>
            <a:off x="214313" y="841375"/>
            <a:ext cx="1565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800"/>
              <a:t>Następnie, do </a:t>
            </a:r>
            <a:endParaRPr lang="en-US" altLang="pl-PL" sz="1800"/>
          </a:p>
        </p:txBody>
      </p:sp>
      <p:graphicFrame>
        <p:nvGraphicFramePr>
          <p:cNvPr id="33794" name="Object 3">
            <a:extLst>
              <a:ext uri="{FF2B5EF4-FFF2-40B4-BE49-F238E27FC236}">
                <a16:creationId xmlns:a16="http://schemas.microsoft.com/office/drawing/2014/main" id="{E05B57C1-1532-AA79-7100-345057201501}"/>
              </a:ext>
            </a:extLst>
          </p:cNvPr>
          <p:cNvGraphicFramePr>
            <a:graphicFrameLocks noChangeAspect="1"/>
          </p:cNvGraphicFramePr>
          <p:nvPr/>
        </p:nvGraphicFramePr>
        <p:xfrm>
          <a:off x="1727200" y="830263"/>
          <a:ext cx="2159000" cy="347662"/>
        </p:xfrm>
        <a:graphic>
          <a:graphicData uri="http://schemas.openxmlformats.org/presentationml/2006/ole">
            <mc:AlternateContent xmlns:mc="http://schemas.openxmlformats.org/markup-compatibility/2006">
              <mc:Choice xmlns:v="urn:schemas-microsoft-com:vml" Requires="v">
                <p:oleObj name="Równanie" r:id="rId2" imgW="32766000" imgH="5270500" progId="Equation.3">
                  <p:embed/>
                </p:oleObj>
              </mc:Choice>
              <mc:Fallback>
                <p:oleObj name="Równanie" r:id="rId2" imgW="32766000" imgH="5270500" progId="Equation.3">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200" y="830263"/>
                        <a:ext cx="21590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795" name="Object 5">
            <a:extLst>
              <a:ext uri="{FF2B5EF4-FFF2-40B4-BE49-F238E27FC236}">
                <a16:creationId xmlns:a16="http://schemas.microsoft.com/office/drawing/2014/main" id="{206B2AF4-2BD4-89E9-4042-2B05C90F1851}"/>
              </a:ext>
            </a:extLst>
          </p:cNvPr>
          <p:cNvGraphicFramePr>
            <a:graphicFrameLocks noChangeAspect="1"/>
          </p:cNvGraphicFramePr>
          <p:nvPr/>
        </p:nvGraphicFramePr>
        <p:xfrm>
          <a:off x="323850" y="1844675"/>
          <a:ext cx="3816350" cy="3822700"/>
        </p:xfrm>
        <a:graphic>
          <a:graphicData uri="http://schemas.openxmlformats.org/presentationml/2006/ole">
            <mc:AlternateContent xmlns:mc="http://schemas.openxmlformats.org/markup-compatibility/2006">
              <mc:Choice xmlns:v="urn:schemas-microsoft-com:vml" Requires="v">
                <p:oleObj name="Equation" r:id="rId4" imgW="2082800" imgH="2082800" progId="Equation.3">
                  <p:embed/>
                </p:oleObj>
              </mc:Choice>
              <mc:Fallback>
                <p:oleObj name="Equation" r:id="rId4" imgW="2082800" imgH="20828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1844675"/>
                        <a:ext cx="3816350"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6" name="Text Box 12">
            <a:extLst>
              <a:ext uri="{FF2B5EF4-FFF2-40B4-BE49-F238E27FC236}">
                <a16:creationId xmlns:a16="http://schemas.microsoft.com/office/drawing/2014/main" id="{35D2AA8D-DB86-7D0D-6760-F6710B074CA0}"/>
              </a:ext>
            </a:extLst>
          </p:cNvPr>
          <p:cNvSpPr txBox="1">
            <a:spLocks noChangeArrowheads="1"/>
          </p:cNvSpPr>
          <p:nvPr/>
        </p:nvSpPr>
        <p:spPr bwMode="auto">
          <a:xfrm>
            <a:off x="3886200" y="228600"/>
            <a:ext cx="1219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HH model </a:t>
            </a:r>
            <a:endParaRPr lang="en-US" altLang="pl-PL" sz="1600"/>
          </a:p>
        </p:txBody>
      </p:sp>
      <p:sp>
        <p:nvSpPr>
          <p:cNvPr id="3" name="TextBox 2">
            <a:extLst>
              <a:ext uri="{FF2B5EF4-FFF2-40B4-BE49-F238E27FC236}">
                <a16:creationId xmlns:a16="http://schemas.microsoft.com/office/drawing/2014/main" id="{D5DC1354-007E-A12A-DE1B-59FF9FB42007}"/>
              </a:ext>
            </a:extLst>
          </p:cNvPr>
          <p:cNvSpPr txBox="1"/>
          <p:nvPr/>
        </p:nvSpPr>
        <p:spPr>
          <a:xfrm>
            <a:off x="190500" y="1258888"/>
            <a:ext cx="4295775" cy="368300"/>
          </a:xfrm>
          <a:prstGeom prst="rect">
            <a:avLst/>
          </a:prstGeom>
          <a:noFill/>
        </p:spPr>
        <p:txBody>
          <a:bodyPr wrap="none">
            <a:spAutoFit/>
          </a:bodyPr>
          <a:lstStyle/>
          <a:p>
            <a:pPr eaLnBrk="1" hangingPunct="1">
              <a:defRPr/>
            </a:pPr>
            <a:r>
              <a:rPr lang="en-US" sz="1800" dirty="0" err="1">
                <a:latin typeface="+mj-lt"/>
                <a:ea typeface="ＭＳ Ｐゴシック" charset="0"/>
                <a:cs typeface="ＭＳ Ｐゴシック" charset="0"/>
              </a:rPr>
              <a:t>dopasowali</a:t>
            </a:r>
            <a:r>
              <a:rPr lang="en-US" sz="1800" dirty="0">
                <a:latin typeface="+mj-lt"/>
                <a:ea typeface="ＭＳ Ｐゴシック" charset="0"/>
                <a:cs typeface="ＭＳ Ｐゴシック" charset="0"/>
              </a:rPr>
              <a:t> </a:t>
            </a:r>
            <a:r>
              <a:rPr lang="en-US" sz="1800" dirty="0" err="1">
                <a:latin typeface="+mj-lt"/>
                <a:ea typeface="ＭＳ Ｐゴシック" charset="0"/>
                <a:cs typeface="ＭＳ Ｐゴシック" charset="0"/>
              </a:rPr>
              <a:t>empirycznie</a:t>
            </a:r>
            <a:r>
              <a:rPr lang="en-US" sz="1800" dirty="0">
                <a:latin typeface="+mj-lt"/>
                <a:ea typeface="ＭＳ Ｐゴシック" charset="0"/>
                <a:cs typeface="ＭＳ Ｐゴシック" charset="0"/>
              </a:rPr>
              <a:t> </a:t>
            </a:r>
            <a:r>
              <a:rPr lang="en-US" sz="1800" dirty="0" err="1">
                <a:latin typeface="+mj-lt"/>
                <a:ea typeface="ＭＳ Ｐゴシック" charset="0"/>
                <a:cs typeface="ＭＳ Ｐゴシック" charset="0"/>
              </a:rPr>
              <a:t>znalezione</a:t>
            </a:r>
            <a:r>
              <a:rPr lang="en-US" sz="1800" dirty="0">
                <a:latin typeface="+mj-lt"/>
                <a:ea typeface="ＭＳ Ｐゴシック" charset="0"/>
                <a:cs typeface="ＭＳ Ｐゴシック" charset="0"/>
              </a:rPr>
              <a:t> </a:t>
            </a:r>
            <a:r>
              <a:rPr lang="en-US" sz="1800" dirty="0" err="1">
                <a:latin typeface="+mj-lt"/>
                <a:ea typeface="ＭＳ Ｐゴシック" charset="0"/>
                <a:cs typeface="ＭＳ Ｐゴシック" charset="0"/>
              </a:rPr>
              <a:t>funkcje</a:t>
            </a:r>
            <a:r>
              <a:rPr lang="en-US" sz="1800" dirty="0">
                <a:latin typeface="+mj-lt"/>
                <a:ea typeface="ＭＳ Ｐゴシック" charset="0"/>
                <a:cs typeface="ＭＳ Ｐゴシック" charset="0"/>
              </a:rPr>
              <a:t>:</a:t>
            </a:r>
          </a:p>
        </p:txBody>
      </p:sp>
      <p:pic>
        <p:nvPicPr>
          <p:cNvPr id="33798" name="Picture 1">
            <a:extLst>
              <a:ext uri="{FF2B5EF4-FFF2-40B4-BE49-F238E27FC236}">
                <a16:creationId xmlns:a16="http://schemas.microsoft.com/office/drawing/2014/main" id="{3619B30D-5294-C621-6CD2-9049E0CCF0C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34088" y="620713"/>
            <a:ext cx="261302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TextBox 3">
            <a:extLst>
              <a:ext uri="{FF2B5EF4-FFF2-40B4-BE49-F238E27FC236}">
                <a16:creationId xmlns:a16="http://schemas.microsoft.com/office/drawing/2014/main" id="{344F12FF-427B-EEAD-EC18-A6220351401C}"/>
              </a:ext>
            </a:extLst>
          </p:cNvPr>
          <p:cNvSpPr txBox="1">
            <a:spLocks noChangeArrowheads="1"/>
          </p:cNvSpPr>
          <p:nvPr/>
        </p:nvSpPr>
        <p:spPr bwMode="auto">
          <a:xfrm>
            <a:off x="5240338" y="258763"/>
            <a:ext cx="39036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200"/>
              <a:t>Stałe szybkości aktywacji i dezaktywacji przewodnictwa K</a:t>
            </a:r>
            <a:r>
              <a:rPr lang="en-US" altLang="pl-PL" sz="1200" baseline="30000"/>
              <a:t>+</a:t>
            </a:r>
          </a:p>
        </p:txBody>
      </p:sp>
      <p:pic>
        <p:nvPicPr>
          <p:cNvPr id="33800" name="Picture 6">
            <a:extLst>
              <a:ext uri="{FF2B5EF4-FFF2-40B4-BE49-F238E27FC236}">
                <a16:creationId xmlns:a16="http://schemas.microsoft.com/office/drawing/2014/main" id="{3FECD811-5F85-E447-8A4D-415B684AD94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300788" y="2565400"/>
            <a:ext cx="2660650"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1" name="TextBox 14">
            <a:extLst>
              <a:ext uri="{FF2B5EF4-FFF2-40B4-BE49-F238E27FC236}">
                <a16:creationId xmlns:a16="http://schemas.microsoft.com/office/drawing/2014/main" id="{D1C71EC2-DF27-4026-DD1E-C196709C32A4}"/>
              </a:ext>
            </a:extLst>
          </p:cNvPr>
          <p:cNvSpPr txBox="1">
            <a:spLocks noChangeArrowheads="1"/>
          </p:cNvSpPr>
          <p:nvPr/>
        </p:nvSpPr>
        <p:spPr bwMode="auto">
          <a:xfrm>
            <a:off x="5195888" y="2276475"/>
            <a:ext cx="39671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200"/>
              <a:t>Stałe szybkości aktywacji i dezaktywacji  przewodnictwa Na</a:t>
            </a:r>
            <a:r>
              <a:rPr lang="en-US" altLang="pl-PL" sz="1200" baseline="30000"/>
              <a:t>+</a:t>
            </a:r>
          </a:p>
        </p:txBody>
      </p:sp>
      <p:pic>
        <p:nvPicPr>
          <p:cNvPr id="33802" name="Picture 7">
            <a:extLst>
              <a:ext uri="{FF2B5EF4-FFF2-40B4-BE49-F238E27FC236}">
                <a16:creationId xmlns:a16="http://schemas.microsoft.com/office/drawing/2014/main" id="{A9A74B22-6C3A-E504-CCA4-118F6A2D1FD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516688" y="4873625"/>
            <a:ext cx="2092325"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3" name="TextBox 17">
            <a:extLst>
              <a:ext uri="{FF2B5EF4-FFF2-40B4-BE49-F238E27FC236}">
                <a16:creationId xmlns:a16="http://schemas.microsoft.com/office/drawing/2014/main" id="{477E30FB-B196-9E0B-67E8-760FB799FB3C}"/>
              </a:ext>
            </a:extLst>
          </p:cNvPr>
          <p:cNvSpPr txBox="1">
            <a:spLocks noChangeArrowheads="1"/>
          </p:cNvSpPr>
          <p:nvPr/>
        </p:nvSpPr>
        <p:spPr bwMode="auto">
          <a:xfrm>
            <a:off x="5033963" y="4581525"/>
            <a:ext cx="41338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200"/>
              <a:t>Stałe szybkości inaktywacji i deinaktywacji przewodnictwa Na</a:t>
            </a:r>
            <a:r>
              <a:rPr lang="en-US" altLang="pl-PL" sz="1200" baseline="3000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 Box 2">
            <a:extLst>
              <a:ext uri="{FF2B5EF4-FFF2-40B4-BE49-F238E27FC236}">
                <a16:creationId xmlns:a16="http://schemas.microsoft.com/office/drawing/2014/main" id="{0ECF2A20-D698-C718-ECCB-55F61466DA74}"/>
              </a:ext>
            </a:extLst>
          </p:cNvPr>
          <p:cNvSpPr txBox="1">
            <a:spLocks noChangeArrowheads="1"/>
          </p:cNvSpPr>
          <p:nvPr/>
        </p:nvSpPr>
        <p:spPr bwMode="auto">
          <a:xfrm>
            <a:off x="533400" y="685800"/>
            <a:ext cx="8286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en-US" altLang="pl-PL" sz="1800"/>
              <a:t>Podsumowując, model </a:t>
            </a:r>
            <a:r>
              <a:rPr lang="pl-PL" altLang="pl-PL" sz="1800"/>
              <a:t>Hodgkina i Huxleya </a:t>
            </a:r>
            <a:r>
              <a:rPr lang="en-US" altLang="pl-PL" sz="1800"/>
              <a:t>jest opisany następującym ukladem rownan:</a:t>
            </a:r>
          </a:p>
        </p:txBody>
      </p:sp>
      <p:sp>
        <p:nvSpPr>
          <p:cNvPr id="34818" name="Text Box 12">
            <a:extLst>
              <a:ext uri="{FF2B5EF4-FFF2-40B4-BE49-F238E27FC236}">
                <a16:creationId xmlns:a16="http://schemas.microsoft.com/office/drawing/2014/main" id="{DB013984-3011-7734-AABA-CB430FFE5198}"/>
              </a:ext>
            </a:extLst>
          </p:cNvPr>
          <p:cNvSpPr txBox="1">
            <a:spLocks noChangeArrowheads="1"/>
          </p:cNvSpPr>
          <p:nvPr/>
        </p:nvSpPr>
        <p:spPr bwMode="auto">
          <a:xfrm>
            <a:off x="3779838" y="198438"/>
            <a:ext cx="10874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HH model </a:t>
            </a:r>
            <a:endParaRPr lang="en-US" altLang="pl-PL" sz="1600"/>
          </a:p>
        </p:txBody>
      </p:sp>
      <p:sp>
        <p:nvSpPr>
          <p:cNvPr id="6" name="pole tekstowe 5">
            <a:extLst>
              <a:ext uri="{FF2B5EF4-FFF2-40B4-BE49-F238E27FC236}">
                <a16:creationId xmlns:a16="http://schemas.microsoft.com/office/drawing/2014/main" id="{5DD3F380-D244-1693-F184-F8721A151C3C}"/>
              </a:ext>
            </a:extLst>
          </p:cNvPr>
          <p:cNvSpPr txBox="1"/>
          <p:nvPr/>
        </p:nvSpPr>
        <p:spPr>
          <a:xfrm>
            <a:off x="590550" y="1643063"/>
            <a:ext cx="806450" cy="369887"/>
          </a:xfrm>
          <a:prstGeom prst="rect">
            <a:avLst/>
          </a:prstGeom>
          <a:noFill/>
        </p:spPr>
        <p:txBody>
          <a:bodyPr wrap="none">
            <a:spAutoFit/>
          </a:bodyPr>
          <a:lstStyle/>
          <a:p>
            <a:pPr>
              <a:defRPr/>
            </a:pPr>
            <a:r>
              <a:rPr lang="pl-PL" sz="1800" dirty="0">
                <a:latin typeface="+mj-lt"/>
              </a:rPr>
              <a:t>gdzie: </a:t>
            </a:r>
          </a:p>
        </p:txBody>
      </p:sp>
      <p:sp>
        <p:nvSpPr>
          <p:cNvPr id="7" name="pole tekstowe 6">
            <a:extLst>
              <a:ext uri="{FF2B5EF4-FFF2-40B4-BE49-F238E27FC236}">
                <a16:creationId xmlns:a16="http://schemas.microsoft.com/office/drawing/2014/main" id="{35EDE48A-09DE-5519-E7F2-9F96FFDF29B5}"/>
              </a:ext>
            </a:extLst>
          </p:cNvPr>
          <p:cNvSpPr txBox="1">
            <a:spLocks noRot="1" noChangeAspect="1" noMove="1" noResize="1" noEditPoints="1" noAdjustHandles="1" noChangeArrowheads="1" noChangeShapeType="1" noTextEdit="1"/>
          </p:cNvSpPr>
          <p:nvPr/>
        </p:nvSpPr>
        <p:spPr>
          <a:xfrm>
            <a:off x="3435118" y="2042703"/>
            <a:ext cx="2273764" cy="1402500"/>
          </a:xfrm>
          <a:prstGeom prst="rect">
            <a:avLst/>
          </a:prstGeom>
          <a:blipFill>
            <a:blip r:embed="rId2"/>
            <a:stretch>
              <a:fillRect l="-1105" b="-4505"/>
            </a:stretch>
          </a:blipFill>
        </p:spPr>
        <p:txBody>
          <a:bodyPr/>
          <a:lstStyle/>
          <a:p>
            <a:pPr>
              <a:defRPr/>
            </a:pPr>
            <a:r>
              <a:rPr lang="pl-PL">
                <a:noFill/>
              </a:rPr>
              <a:t> </a:t>
            </a:r>
          </a:p>
        </p:txBody>
      </p:sp>
      <p:sp>
        <p:nvSpPr>
          <p:cNvPr id="8" name="pole tekstowe 7">
            <a:extLst>
              <a:ext uri="{FF2B5EF4-FFF2-40B4-BE49-F238E27FC236}">
                <a16:creationId xmlns:a16="http://schemas.microsoft.com/office/drawing/2014/main" id="{1A1166AC-94C7-F1CB-B0EB-26B65C8521D8}"/>
              </a:ext>
            </a:extLst>
          </p:cNvPr>
          <p:cNvSpPr txBox="1"/>
          <p:nvPr/>
        </p:nvSpPr>
        <p:spPr>
          <a:xfrm>
            <a:off x="549275" y="3481388"/>
            <a:ext cx="646113" cy="369887"/>
          </a:xfrm>
          <a:prstGeom prst="rect">
            <a:avLst/>
          </a:prstGeom>
          <a:noFill/>
        </p:spPr>
        <p:txBody>
          <a:bodyPr wrap="none">
            <a:spAutoFit/>
          </a:bodyPr>
          <a:lstStyle/>
          <a:p>
            <a:pPr>
              <a:defRPr/>
            </a:pPr>
            <a:r>
              <a:rPr lang="pl-PL" sz="1800" dirty="0">
                <a:latin typeface="+mj-lt"/>
              </a:rPr>
              <a:t>oraz:</a:t>
            </a:r>
          </a:p>
        </p:txBody>
      </p:sp>
      <p:sp>
        <p:nvSpPr>
          <p:cNvPr id="9" name="pole tekstowe 8">
            <a:extLst>
              <a:ext uri="{FF2B5EF4-FFF2-40B4-BE49-F238E27FC236}">
                <a16:creationId xmlns:a16="http://schemas.microsoft.com/office/drawing/2014/main" id="{50EB2F32-9BA0-FB5F-4448-3978937643AD}"/>
              </a:ext>
            </a:extLst>
          </p:cNvPr>
          <p:cNvSpPr txBox="1">
            <a:spLocks noRot="1" noChangeAspect="1" noMove="1" noResize="1" noEditPoints="1" noAdjustHandles="1" noChangeArrowheads="1" noChangeShapeType="1" noTextEdit="1"/>
          </p:cNvSpPr>
          <p:nvPr/>
        </p:nvSpPr>
        <p:spPr>
          <a:xfrm>
            <a:off x="2902312" y="4041454"/>
            <a:ext cx="3339376" cy="2047805"/>
          </a:xfrm>
          <a:prstGeom prst="rect">
            <a:avLst/>
          </a:prstGeom>
          <a:blipFill>
            <a:blip r:embed="rId3"/>
            <a:stretch>
              <a:fillRect l="-1141" t="-20370" b="-35185"/>
            </a:stretch>
          </a:blipFill>
        </p:spPr>
        <p:txBody>
          <a:bodyPr/>
          <a:lstStyle/>
          <a:p>
            <a:pPr>
              <a:defRPr/>
            </a:pPr>
            <a:r>
              <a:rPr lang="pl-PL">
                <a:noFill/>
              </a:rPr>
              <a:t> </a:t>
            </a:r>
          </a:p>
        </p:txBody>
      </p:sp>
      <p:graphicFrame>
        <p:nvGraphicFramePr>
          <p:cNvPr id="34823" name="Object 2">
            <a:extLst>
              <a:ext uri="{FF2B5EF4-FFF2-40B4-BE49-F238E27FC236}">
                <a16:creationId xmlns:a16="http://schemas.microsoft.com/office/drawing/2014/main" id="{BC42AB85-E4E4-CAFD-5235-F698F3FD0EE6}"/>
              </a:ext>
            </a:extLst>
          </p:cNvPr>
          <p:cNvGraphicFramePr>
            <a:graphicFrameLocks noChangeAspect="1"/>
          </p:cNvGraphicFramePr>
          <p:nvPr/>
        </p:nvGraphicFramePr>
        <p:xfrm>
          <a:off x="1754188" y="1095375"/>
          <a:ext cx="5635625" cy="622300"/>
        </p:xfrm>
        <a:graphic>
          <a:graphicData uri="http://schemas.openxmlformats.org/presentationml/2006/ole">
            <mc:AlternateContent xmlns:mc="http://schemas.openxmlformats.org/markup-compatibility/2006">
              <mc:Choice xmlns:v="urn:schemas-microsoft-com:vml" Requires="v">
                <p:oleObj name="Equation" r:id="rId4" imgW="3556000" imgH="393700" progId="Equation.3">
                  <p:embed/>
                </p:oleObj>
              </mc:Choice>
              <mc:Fallback>
                <p:oleObj name="Equation" r:id="rId4" imgW="3556000" imgH="3937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4188" y="1095375"/>
                        <a:ext cx="563562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12">
            <a:extLst>
              <a:ext uri="{FF2B5EF4-FFF2-40B4-BE49-F238E27FC236}">
                <a16:creationId xmlns:a16="http://schemas.microsoft.com/office/drawing/2014/main" id="{FDEC362C-4F19-9EBA-9DF6-7A723BC270CF}"/>
              </a:ext>
            </a:extLst>
          </p:cNvPr>
          <p:cNvSpPr txBox="1">
            <a:spLocks noChangeArrowheads="1"/>
          </p:cNvSpPr>
          <p:nvPr/>
        </p:nvSpPr>
        <p:spPr bwMode="auto">
          <a:xfrm>
            <a:off x="3886200" y="228600"/>
            <a:ext cx="1219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HH model </a:t>
            </a:r>
            <a:endParaRPr lang="en-US" altLang="pl-PL" sz="1600"/>
          </a:p>
        </p:txBody>
      </p:sp>
      <p:sp>
        <p:nvSpPr>
          <p:cNvPr id="35842" name="TextBox 4">
            <a:extLst>
              <a:ext uri="{FF2B5EF4-FFF2-40B4-BE49-F238E27FC236}">
                <a16:creationId xmlns:a16="http://schemas.microsoft.com/office/drawing/2014/main" id="{13B6E5B6-5089-4305-304B-CB8DCB6E7AA6}"/>
              </a:ext>
            </a:extLst>
          </p:cNvPr>
          <p:cNvSpPr txBox="1">
            <a:spLocks noChangeArrowheads="1"/>
          </p:cNvSpPr>
          <p:nvPr/>
        </p:nvSpPr>
        <p:spPr bwMode="auto">
          <a:xfrm>
            <a:off x="777875" y="966788"/>
            <a:ext cx="7731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800"/>
              <a:t>HH rozwiazali numerycznie swoje równania na mechanicznym kalkulatorze i  otrzymali bardzo dobrą zgodność z doświadczeniem. </a:t>
            </a:r>
            <a:r>
              <a:rPr lang="pl-PL" altLang="pl-PL" sz="1800"/>
              <a:t>Model HH jest wciąż uznawany za największy sukces w ilościowym modelowaniu mózgu a nawet i w całych naukach biologicznych. </a:t>
            </a:r>
            <a:endParaRPr lang="en-US" altLang="pl-PL" sz="1800"/>
          </a:p>
        </p:txBody>
      </p:sp>
      <p:sp>
        <p:nvSpPr>
          <p:cNvPr id="6" name="TextBox 5">
            <a:extLst>
              <a:ext uri="{FF2B5EF4-FFF2-40B4-BE49-F238E27FC236}">
                <a16:creationId xmlns:a16="http://schemas.microsoft.com/office/drawing/2014/main" id="{943BA9A1-1619-4EF0-137F-96006943D4AB}"/>
              </a:ext>
            </a:extLst>
          </p:cNvPr>
          <p:cNvSpPr txBox="1"/>
          <p:nvPr/>
        </p:nvSpPr>
        <p:spPr>
          <a:xfrm>
            <a:off x="952500" y="2854325"/>
            <a:ext cx="785813" cy="368300"/>
          </a:xfrm>
          <a:prstGeom prst="rect">
            <a:avLst/>
          </a:prstGeom>
          <a:noFill/>
        </p:spPr>
        <p:txBody>
          <a:bodyPr wrap="none">
            <a:spAutoFit/>
          </a:bodyPr>
          <a:lstStyle/>
          <a:p>
            <a:pPr eaLnBrk="1" hangingPunct="1">
              <a:defRPr/>
            </a:pPr>
            <a:r>
              <a:rPr lang="en-US" sz="1800" dirty="0">
                <a:latin typeface="+mj-lt"/>
                <a:ea typeface="ＭＳ Ｐゴシック" charset="0"/>
                <a:cs typeface="ＭＳ Ｐゴシック" charset="0"/>
              </a:rPr>
              <a:t>model</a:t>
            </a:r>
          </a:p>
        </p:txBody>
      </p:sp>
      <p:sp>
        <p:nvSpPr>
          <p:cNvPr id="15" name="TextBox 14">
            <a:extLst>
              <a:ext uri="{FF2B5EF4-FFF2-40B4-BE49-F238E27FC236}">
                <a16:creationId xmlns:a16="http://schemas.microsoft.com/office/drawing/2014/main" id="{188338F7-7798-12DC-3C42-6B77C2507A81}"/>
              </a:ext>
            </a:extLst>
          </p:cNvPr>
          <p:cNvSpPr txBox="1"/>
          <p:nvPr/>
        </p:nvSpPr>
        <p:spPr>
          <a:xfrm>
            <a:off x="592138" y="3789363"/>
            <a:ext cx="1363662" cy="369887"/>
          </a:xfrm>
          <a:prstGeom prst="rect">
            <a:avLst/>
          </a:prstGeom>
          <a:noFill/>
        </p:spPr>
        <p:txBody>
          <a:bodyPr wrap="none">
            <a:spAutoFit/>
          </a:bodyPr>
          <a:lstStyle/>
          <a:p>
            <a:pPr eaLnBrk="1" hangingPunct="1">
              <a:defRPr/>
            </a:pPr>
            <a:r>
              <a:rPr lang="en-US" sz="1800" dirty="0" err="1">
                <a:latin typeface="+mj-lt"/>
                <a:ea typeface="ＭＳ Ｐゴシック" charset="0"/>
                <a:cs typeface="ＭＳ Ｐゴシック" charset="0"/>
              </a:rPr>
              <a:t>eksperyment</a:t>
            </a:r>
            <a:endParaRPr lang="en-US" sz="1800" dirty="0">
              <a:latin typeface="+mj-lt"/>
              <a:ea typeface="ＭＳ Ｐゴシック" charset="0"/>
              <a:cs typeface="ＭＳ Ｐゴシック" charset="0"/>
            </a:endParaRPr>
          </a:p>
        </p:txBody>
      </p:sp>
      <p:pic>
        <p:nvPicPr>
          <p:cNvPr id="35845" name="Picture 6">
            <a:extLst>
              <a:ext uri="{FF2B5EF4-FFF2-40B4-BE49-F238E27FC236}">
                <a16:creationId xmlns:a16="http://schemas.microsoft.com/office/drawing/2014/main" id="{8AAA6605-0670-7D5D-A065-4A47576586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2592388"/>
            <a:ext cx="558800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Box 7">
            <a:extLst>
              <a:ext uri="{FF2B5EF4-FFF2-40B4-BE49-F238E27FC236}">
                <a16:creationId xmlns:a16="http://schemas.microsoft.com/office/drawing/2014/main" id="{6EB44C45-ACF3-EA35-8D4D-855048F685B5}"/>
              </a:ext>
            </a:extLst>
          </p:cNvPr>
          <p:cNvSpPr txBox="1">
            <a:spLocks noChangeArrowheads="1"/>
          </p:cNvSpPr>
          <p:nvPr/>
        </p:nvSpPr>
        <p:spPr bwMode="auto">
          <a:xfrm>
            <a:off x="593725" y="4948238"/>
            <a:ext cx="79200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AutoNum type="alphaUcPeriod"/>
            </a:pPr>
            <a:r>
              <a:rPr lang="en-US" altLang="pl-PL" sz="1200"/>
              <a:t>Obliczony (góra) i rzeczywisty (dół) potencjał czynnościowy w aksonie kalmara. </a:t>
            </a:r>
          </a:p>
          <a:p>
            <a:pPr eaLnBrk="1" hangingPunct="1">
              <a:spcBef>
                <a:spcPct val="0"/>
              </a:spcBef>
              <a:buFontTx/>
              <a:buAutoNum type="alphaUcPeriod"/>
            </a:pPr>
            <a:r>
              <a:rPr lang="en-US" altLang="pl-PL" sz="1200"/>
              <a:t>Kalkulator mechaniczny (Brunsviga Maschinenwerke, Grimme, Natalis &amp; Co) w laboratorium Alana Hodgkina w Cambridge. Na tej maszynie Huxley rozwiązał równania HH numerycznie. Obceny w roku 1951 komupter EDSAC 1 był wyłączony z uzytkowania na 6 miesiecy. Obliczenia generacji potencjału czynnosciowego na mechanicznej maszynie liczącej trwały 3 tygodnie.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2">
            <a:extLst>
              <a:ext uri="{FF2B5EF4-FFF2-40B4-BE49-F238E27FC236}">
                <a16:creationId xmlns:a16="http://schemas.microsoft.com/office/drawing/2014/main" id="{61E3E15C-7F44-44E4-C2FB-911E866E4C39}"/>
              </a:ext>
            </a:extLst>
          </p:cNvPr>
          <p:cNvSpPr txBox="1">
            <a:spLocks noChangeArrowheads="1"/>
          </p:cNvSpPr>
          <p:nvPr/>
        </p:nvSpPr>
        <p:spPr bwMode="auto">
          <a:xfrm>
            <a:off x="1828800" y="381000"/>
            <a:ext cx="4876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pl-PL" altLang="pl-PL" sz="1600"/>
              <a:t>Generacja potencjału czynnościowego - podsumowanie</a:t>
            </a:r>
            <a:endParaRPr lang="en-US" altLang="pl-PL" sz="1600"/>
          </a:p>
        </p:txBody>
      </p:sp>
      <p:pic>
        <p:nvPicPr>
          <p:cNvPr id="36866" name="Picture 3" descr="C:\Users\Piotr\Students\Bioelektrycznosc\action potential gates.jpg">
            <a:extLst>
              <a:ext uri="{FF2B5EF4-FFF2-40B4-BE49-F238E27FC236}">
                <a16:creationId xmlns:a16="http://schemas.microsoft.com/office/drawing/2014/main" id="{2F6BB81B-1AAC-809A-3FBD-A37D5F7C44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3886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4" descr="C:\Users\Piotr\Students\Bioelektrycznosc\gates.gif">
            <a:extLst>
              <a:ext uri="{FF2B5EF4-FFF2-40B4-BE49-F238E27FC236}">
                <a16:creationId xmlns:a16="http://schemas.microsoft.com/office/drawing/2014/main" id="{6B1E96D0-D4C3-6C4C-22F9-130D283088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657600"/>
            <a:ext cx="320040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5" descr="C:\Users\Piotr\Students\Bioelektrycznosc\APsimV.jpg">
            <a:extLst>
              <a:ext uri="{FF2B5EF4-FFF2-40B4-BE49-F238E27FC236}">
                <a16:creationId xmlns:a16="http://schemas.microsoft.com/office/drawing/2014/main" id="{0AE0156A-5B01-7C79-8386-9439A7B4F1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206500"/>
            <a:ext cx="3048000"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a:extLst>
              <a:ext uri="{FF2B5EF4-FFF2-40B4-BE49-F238E27FC236}">
                <a16:creationId xmlns:a16="http://schemas.microsoft.com/office/drawing/2014/main" id="{FEDA05ED-36A5-3B7D-6310-A0D9AE2D71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524000"/>
            <a:ext cx="5253038" cy="394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Rectangle 3">
            <a:extLst>
              <a:ext uri="{FF2B5EF4-FFF2-40B4-BE49-F238E27FC236}">
                <a16:creationId xmlns:a16="http://schemas.microsoft.com/office/drawing/2014/main" id="{C0FE2169-0CC0-59B6-91EB-BF09590031A7}"/>
              </a:ext>
            </a:extLst>
          </p:cNvPr>
          <p:cNvSpPr>
            <a:spLocks noChangeArrowheads="1"/>
          </p:cNvSpPr>
          <p:nvPr/>
        </p:nvSpPr>
        <p:spPr bwMode="auto">
          <a:xfrm>
            <a:off x="2895600" y="457200"/>
            <a:ext cx="3651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pl-PL" altLang="pl-PL" sz="2000"/>
              <a:t>Charakterystyka typowego kanału</a:t>
            </a:r>
            <a:endParaRPr lang="en-US" altLang="pl-PL" sz="2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D54D4611-F05C-4779-B78B-D46346A9CE0D}"/>
              </a:ext>
            </a:extLst>
          </p:cNvPr>
          <p:cNvSpPr>
            <a:spLocks noGrp="1" noChangeArrowheads="1"/>
          </p:cNvSpPr>
          <p:nvPr>
            <p:ph type="title"/>
          </p:nvPr>
        </p:nvSpPr>
        <p:spPr>
          <a:xfrm>
            <a:off x="685800" y="228600"/>
            <a:ext cx="7772400" cy="381000"/>
          </a:xfrm>
        </p:spPr>
        <p:txBody>
          <a:bodyPr/>
          <a:lstStyle/>
          <a:p>
            <a:pPr eaLnBrk="1" hangingPunct="1"/>
            <a:r>
              <a:rPr lang="pl-PL" altLang="pl-PL" sz="2400">
                <a:ea typeface="ＭＳ Ｐゴシック" panose="020B0600070205080204" pitchFamily="34" charset="-128"/>
              </a:rPr>
              <a:t>Eksperymenty do wykonania</a:t>
            </a:r>
            <a:endParaRPr lang="en-US" altLang="pl-PL" sz="2400">
              <a:ea typeface="ＭＳ Ｐゴシック" panose="020B0600070205080204" pitchFamily="34" charset="-128"/>
            </a:endParaRPr>
          </a:p>
        </p:txBody>
      </p:sp>
      <p:sp>
        <p:nvSpPr>
          <p:cNvPr id="38914" name="Rectangle 2">
            <a:extLst>
              <a:ext uri="{FF2B5EF4-FFF2-40B4-BE49-F238E27FC236}">
                <a16:creationId xmlns:a16="http://schemas.microsoft.com/office/drawing/2014/main" id="{52455ED6-B42C-D42B-6976-2EA5130AB121}"/>
              </a:ext>
            </a:extLst>
          </p:cNvPr>
          <p:cNvSpPr>
            <a:spLocks noChangeArrowheads="1"/>
          </p:cNvSpPr>
          <p:nvPr/>
        </p:nvSpPr>
        <p:spPr bwMode="auto">
          <a:xfrm>
            <a:off x="430213" y="908050"/>
            <a:ext cx="8281987"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2000" i="1"/>
              <a:t>5. Experiments -&gt; Basic -&gt; Impulse generation</a:t>
            </a:r>
          </a:p>
          <a:p>
            <a:pPr eaLnBrk="1" hangingPunct="1">
              <a:spcBef>
                <a:spcPct val="0"/>
              </a:spcBef>
              <a:buFontTx/>
              <a:buNone/>
            </a:pPr>
            <a:endParaRPr lang="en-US" altLang="pl-PL" sz="2000" i="1"/>
          </a:p>
          <a:p>
            <a:pPr eaLnBrk="1" hangingPunct="1">
              <a:spcBef>
                <a:spcPct val="0"/>
              </a:spcBef>
              <a:buFontTx/>
              <a:buNone/>
            </a:pPr>
            <a:r>
              <a:rPr lang="en-US" altLang="pl-PL" sz="1800"/>
              <a:t>-Zbadac wplyw stężen jonow w przestrzeni zewnątrzkomorkowej na generacje potencjalu czynnosciowego (Na, K, Cl, Mg, Ca).</a:t>
            </a:r>
          </a:p>
          <a:p>
            <a:pPr eaLnBrk="1" hangingPunct="1">
              <a:spcBef>
                <a:spcPct val="0"/>
              </a:spcBef>
              <a:buFontTx/>
              <a:buNone/>
            </a:pPr>
            <a:endParaRPr lang="en-US" altLang="pl-PL" sz="1800"/>
          </a:p>
          <a:p>
            <a:pPr eaLnBrk="1" hangingPunct="1">
              <a:spcBef>
                <a:spcPct val="0"/>
              </a:spcBef>
              <a:buFontTx/>
              <a:buNone/>
            </a:pPr>
            <a:r>
              <a:rPr lang="en-US" altLang="pl-PL" sz="1800"/>
              <a:t>Ktore jony maja decydujacy wplyw?</a:t>
            </a:r>
          </a:p>
          <a:p>
            <a:pPr eaLnBrk="1" hangingPunct="1">
              <a:spcBef>
                <a:spcPct val="0"/>
              </a:spcBef>
              <a:buFontTx/>
              <a:buNone/>
            </a:pPr>
            <a:endParaRPr lang="en-US" altLang="pl-PL" sz="1800"/>
          </a:p>
          <a:p>
            <a:pPr eaLnBrk="1" hangingPunct="1">
              <a:spcBef>
                <a:spcPct val="0"/>
              </a:spcBef>
              <a:buFontTx/>
              <a:buNone/>
            </a:pPr>
            <a:r>
              <a:rPr lang="en-US" altLang="pl-PL" sz="1800"/>
              <a:t>-Obnizyc poziom [Na]</a:t>
            </a:r>
            <a:r>
              <a:rPr lang="en-US" altLang="pl-PL" sz="1800" baseline="-25000"/>
              <a:t>out </a:t>
            </a:r>
            <a:r>
              <a:rPr lang="en-US" altLang="pl-PL" sz="1800"/>
              <a:t>(0.1 mM) i skompensowac to za pomoca Base current.</a:t>
            </a:r>
          </a:p>
          <a:p>
            <a:pPr eaLnBrk="1" hangingPunct="1">
              <a:spcBef>
                <a:spcPct val="0"/>
              </a:spcBef>
              <a:buFontTx/>
              <a:buNone/>
            </a:pPr>
            <a:r>
              <a:rPr lang="en-US" altLang="pl-PL" sz="1800"/>
              <a:t>Jaki wplyw ma [Na]</a:t>
            </a:r>
            <a:r>
              <a:rPr lang="en-US" altLang="pl-PL" sz="1800" baseline="-25000"/>
              <a:t>out </a:t>
            </a:r>
            <a:r>
              <a:rPr lang="en-US" altLang="pl-PL" sz="1800"/>
              <a:t>na potencjal spoczynkowy i na potencjał czynnosciowy?</a:t>
            </a:r>
          </a:p>
          <a:p>
            <a:pPr eaLnBrk="1" hangingPunct="1">
              <a:spcBef>
                <a:spcPct val="0"/>
              </a:spcBef>
              <a:buFontTx/>
              <a:buNone/>
            </a:pPr>
            <a:endParaRPr lang="en-US" altLang="pl-PL" sz="1800"/>
          </a:p>
          <a:p>
            <a:pPr eaLnBrk="1" hangingPunct="1">
              <a:spcBef>
                <a:spcPct val="0"/>
              </a:spcBef>
              <a:buFontTx/>
              <a:buNone/>
            </a:pPr>
            <a:r>
              <a:rPr lang="en-US" altLang="pl-PL" sz="1800"/>
              <a:t>-Obnizyc poziom [K]</a:t>
            </a:r>
            <a:r>
              <a:rPr lang="en-US" altLang="pl-PL" sz="1800" baseline="-25000"/>
              <a:t>out </a:t>
            </a:r>
            <a:r>
              <a:rPr lang="en-US" altLang="pl-PL" sz="1800"/>
              <a:t>(0.1 mM) </a:t>
            </a:r>
            <a:r>
              <a:rPr lang="en-US" altLang="pl-PL" sz="1800" baseline="-25000"/>
              <a:t> </a:t>
            </a:r>
            <a:r>
              <a:rPr lang="en-US" altLang="pl-PL" sz="1800"/>
              <a:t>i skompensowac to za pomoca Base current.</a:t>
            </a:r>
          </a:p>
          <a:p>
            <a:pPr eaLnBrk="1" hangingPunct="1">
              <a:spcBef>
                <a:spcPct val="0"/>
              </a:spcBef>
              <a:buFontTx/>
              <a:buNone/>
            </a:pPr>
            <a:r>
              <a:rPr lang="en-US" altLang="pl-PL" sz="1800"/>
              <a:t>Jaki wplyw ma [K]</a:t>
            </a:r>
            <a:r>
              <a:rPr lang="en-US" altLang="pl-PL" sz="1800" baseline="-25000"/>
              <a:t>out </a:t>
            </a:r>
            <a:r>
              <a:rPr lang="en-US" altLang="pl-PL" sz="1800"/>
              <a:t>na potencjal spoczynkowy i na potencjał czynnosciowy? Porównac hyperpolaryzacje po potencjale czynnosciowym dla warunkow normalnych i niskiego [K]</a:t>
            </a:r>
            <a:r>
              <a:rPr lang="en-US" altLang="pl-PL" sz="1800" baseline="-25000"/>
              <a:t>out</a:t>
            </a:r>
            <a:r>
              <a:rPr lang="en-US" altLang="pl-PL" sz="1800"/>
              <a:t>. </a:t>
            </a:r>
          </a:p>
          <a:p>
            <a:pPr eaLnBrk="1" hangingPunct="1">
              <a:spcBef>
                <a:spcPct val="0"/>
              </a:spcBef>
              <a:buFontTx/>
              <a:buNone/>
            </a:pPr>
            <a:endParaRPr lang="en-US" altLang="pl-PL" sz="1800"/>
          </a:p>
          <a:p>
            <a:pPr eaLnBrk="1" hangingPunct="1">
              <a:spcBef>
                <a:spcPct val="0"/>
              </a:spcBef>
              <a:buFontTx/>
              <a:buNone/>
            </a:pPr>
            <a:r>
              <a:rPr lang="en-US" altLang="pl-PL" sz="1800"/>
              <a:t>Wynik sugeruje, ze hiperpolaryzacja po potencjale czynnosciowym jest zwiazana z wyplywem K</a:t>
            </a:r>
            <a:r>
              <a:rPr lang="en-US" altLang="pl-PL" sz="1800" baseline="30000"/>
              <a:t>+</a:t>
            </a:r>
            <a:r>
              <a:rPr lang="en-US" altLang="pl-PL" sz="1800"/>
              <a:t>, zgodnie z gradientem stężeń. Sprawdzić tę hipotezę obnizajac dodatkowo poziom [K]</a:t>
            </a:r>
            <a:r>
              <a:rPr lang="en-US" altLang="pl-PL" sz="1800" baseline="-25000"/>
              <a:t>in </a:t>
            </a:r>
            <a:r>
              <a:rPr lang="en-US" altLang="pl-PL" sz="1800"/>
              <a:t>(0.1 mM). </a:t>
            </a:r>
          </a:p>
          <a:p>
            <a:pPr eaLnBrk="1" hangingPunct="1">
              <a:spcBef>
                <a:spcPct val="0"/>
              </a:spcBef>
              <a:buFontTx/>
              <a:buNone/>
            </a:pPr>
            <a:endParaRPr lang="en-US" altLang="pl-PL" sz="2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6B2C6056-ED7C-E487-D951-FED7250A35F4}"/>
              </a:ext>
            </a:extLst>
          </p:cNvPr>
          <p:cNvSpPr>
            <a:spLocks noGrp="1" noChangeArrowheads="1"/>
          </p:cNvSpPr>
          <p:nvPr>
            <p:ph type="title"/>
          </p:nvPr>
        </p:nvSpPr>
        <p:spPr>
          <a:xfrm>
            <a:off x="685800" y="228600"/>
            <a:ext cx="7772400" cy="381000"/>
          </a:xfrm>
        </p:spPr>
        <p:txBody>
          <a:bodyPr/>
          <a:lstStyle/>
          <a:p>
            <a:pPr eaLnBrk="1" hangingPunct="1"/>
            <a:r>
              <a:rPr lang="pl-PL" altLang="pl-PL" sz="2400">
                <a:ea typeface="ＭＳ Ｐゴシック" panose="020B0600070205080204" pitchFamily="34" charset="-128"/>
              </a:rPr>
              <a:t>Eksperymenty do wykonania</a:t>
            </a:r>
            <a:endParaRPr lang="en-US" altLang="pl-PL" sz="2400">
              <a:ea typeface="ＭＳ Ｐゴシック" panose="020B0600070205080204" pitchFamily="34" charset="-128"/>
            </a:endParaRPr>
          </a:p>
        </p:txBody>
      </p:sp>
      <p:sp>
        <p:nvSpPr>
          <p:cNvPr id="39938" name="Rectangle 2">
            <a:extLst>
              <a:ext uri="{FF2B5EF4-FFF2-40B4-BE49-F238E27FC236}">
                <a16:creationId xmlns:a16="http://schemas.microsoft.com/office/drawing/2014/main" id="{56092F95-AD36-5E06-7941-DF48EEAD80D4}"/>
              </a:ext>
            </a:extLst>
          </p:cNvPr>
          <p:cNvSpPr>
            <a:spLocks noChangeArrowheads="1"/>
          </p:cNvSpPr>
          <p:nvPr/>
        </p:nvSpPr>
        <p:spPr bwMode="auto">
          <a:xfrm>
            <a:off x="611188" y="692150"/>
            <a:ext cx="8281987"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2000"/>
              <a:t>6</a:t>
            </a:r>
            <a:r>
              <a:rPr lang="pl-PL" altLang="pl-PL" sz="2000"/>
              <a:t>. </a:t>
            </a:r>
            <a:r>
              <a:rPr lang="pl-PL" altLang="pl-PL" sz="2000" i="1"/>
              <a:t>Eksperyment </a:t>
            </a:r>
            <a:r>
              <a:rPr lang="pl-PL" altLang="en-US" sz="2000" i="1"/>
              <a:t>‘</a:t>
            </a:r>
            <a:r>
              <a:rPr lang="pl-PL" altLang="pl-PL" sz="2000" i="1"/>
              <a:t>Pasta do zębów</a:t>
            </a:r>
            <a:r>
              <a:rPr lang="pl-PL" altLang="en-US" sz="2000" i="1"/>
              <a:t>’</a:t>
            </a:r>
            <a:r>
              <a:rPr lang="pl-PL" altLang="pl-PL" sz="2000" i="1"/>
              <a:t>. </a:t>
            </a:r>
          </a:p>
          <a:p>
            <a:pPr eaLnBrk="1" hangingPunct="1">
              <a:spcBef>
                <a:spcPct val="0"/>
              </a:spcBef>
              <a:buFontTx/>
              <a:buNone/>
            </a:pPr>
            <a:endParaRPr lang="pl-PL" altLang="pl-PL" sz="1800"/>
          </a:p>
          <a:p>
            <a:pPr eaLnBrk="1" hangingPunct="1">
              <a:spcBef>
                <a:spcPct val="0"/>
              </a:spcBef>
              <a:buFontTx/>
              <a:buNone/>
            </a:pPr>
            <a:r>
              <a:rPr lang="pl-PL" altLang="pl-PL" sz="1800"/>
              <a:t>-Przywrócić poziom [K]</a:t>
            </a:r>
            <a:r>
              <a:rPr lang="pl-PL" altLang="pl-PL" sz="1800" baseline="-25000"/>
              <a:t>out </a:t>
            </a:r>
            <a:r>
              <a:rPr lang="pl-PL" altLang="pl-PL" sz="1800"/>
              <a:t>i obniżyć poziom [K]</a:t>
            </a:r>
            <a:r>
              <a:rPr lang="pl-PL" altLang="pl-PL" sz="1800" baseline="-25000"/>
              <a:t>in </a:t>
            </a:r>
            <a:r>
              <a:rPr lang="pl-PL" altLang="pl-PL" sz="1800"/>
              <a:t>(0.1 mM). Skompensować zmianę potencjału spoczynkowego za pomocą ujemnego base current (-3nA). Pobudzić komórkę. Co sie dzieje? Sprawdzić potencjał Nersta </a:t>
            </a:r>
            <a:r>
              <a:rPr lang="pl-PL" altLang="pl-PL" sz="1800" i="1"/>
              <a:t>E</a:t>
            </a:r>
            <a:r>
              <a:rPr lang="pl-PL" altLang="pl-PL" sz="1800" baseline="-25000"/>
              <a:t>K.</a:t>
            </a:r>
          </a:p>
        </p:txBody>
      </p:sp>
      <p:sp>
        <p:nvSpPr>
          <p:cNvPr id="39939" name="Rectangle 2">
            <a:extLst>
              <a:ext uri="{FF2B5EF4-FFF2-40B4-BE49-F238E27FC236}">
                <a16:creationId xmlns:a16="http://schemas.microsoft.com/office/drawing/2014/main" id="{6C7328C7-A54E-A609-E091-075A167BE932}"/>
              </a:ext>
            </a:extLst>
          </p:cNvPr>
          <p:cNvSpPr>
            <a:spLocks noChangeArrowheads="1"/>
          </p:cNvSpPr>
          <p:nvPr/>
        </p:nvSpPr>
        <p:spPr bwMode="auto">
          <a:xfrm>
            <a:off x="600075" y="2319338"/>
            <a:ext cx="856932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pl-PL" altLang="pl-PL" sz="2000" i="1"/>
              <a:t>7. Experiments -&gt; Currents -&gt; Fast Na, K -&gt; voltage clamp</a:t>
            </a:r>
          </a:p>
          <a:p>
            <a:pPr eaLnBrk="1" hangingPunct="1">
              <a:spcBef>
                <a:spcPct val="0"/>
              </a:spcBef>
              <a:buFontTx/>
              <a:buNone/>
            </a:pPr>
            <a:r>
              <a:rPr lang="pl-PL" altLang="pl-PL" sz="1800"/>
              <a:t>Analiza voltage clamp prądów Na i K</a:t>
            </a:r>
          </a:p>
          <a:p>
            <a:pPr eaLnBrk="1" hangingPunct="1">
              <a:spcBef>
                <a:spcPct val="0"/>
              </a:spcBef>
              <a:buFontTx/>
              <a:buNone/>
            </a:pPr>
            <a:endParaRPr lang="pl-PL" altLang="pl-PL" sz="1800"/>
          </a:p>
          <a:p>
            <a:pPr eaLnBrk="1" hangingPunct="1">
              <a:spcBef>
                <a:spcPct val="0"/>
              </a:spcBef>
              <a:buFontTx/>
              <a:buNone/>
            </a:pPr>
            <a:r>
              <a:rPr lang="pl-PL" altLang="pl-PL" sz="1800"/>
              <a:t>-Dla domyślnego kroku napięcia 0 – 10 sek: -100 mV, 10 – 20 sek: 0 mV.</a:t>
            </a:r>
          </a:p>
          <a:p>
            <a:pPr eaLnBrk="1" hangingPunct="1">
              <a:spcBef>
                <a:spcPct val="0"/>
              </a:spcBef>
              <a:buFontTx/>
              <a:buNone/>
            </a:pPr>
            <a:r>
              <a:rPr lang="pl-PL" altLang="pl-PL" sz="1800"/>
              <a:t>Narysować prąd całkowity, prąd INa oraz IK (za pomocą Plot what -&gt;soma -&gt; ina_hh, ik_hh).</a:t>
            </a:r>
          </a:p>
        </p:txBody>
      </p:sp>
      <p:pic>
        <p:nvPicPr>
          <p:cNvPr id="39940" name="Picture 1">
            <a:extLst>
              <a:ext uri="{FF2B5EF4-FFF2-40B4-BE49-F238E27FC236}">
                <a16:creationId xmlns:a16="http://schemas.microsoft.com/office/drawing/2014/main" id="{97011024-4F9D-44AC-A2D4-44ECA19021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32025" y="4437063"/>
            <a:ext cx="4679950" cy="22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C79DCA4C-8651-0C69-4013-4F1A43833577}"/>
              </a:ext>
            </a:extLst>
          </p:cNvPr>
          <p:cNvSpPr>
            <a:spLocks noGrp="1" noChangeArrowheads="1"/>
          </p:cNvSpPr>
          <p:nvPr>
            <p:ph type="title"/>
          </p:nvPr>
        </p:nvSpPr>
        <p:spPr>
          <a:xfrm>
            <a:off x="685800" y="228600"/>
            <a:ext cx="7772400" cy="381000"/>
          </a:xfrm>
        </p:spPr>
        <p:txBody>
          <a:bodyPr/>
          <a:lstStyle/>
          <a:p>
            <a:pPr eaLnBrk="1" hangingPunct="1"/>
            <a:r>
              <a:rPr lang="pl-PL" altLang="pl-PL" sz="2400">
                <a:ea typeface="ＭＳ Ｐゴシック" panose="020B0600070205080204" pitchFamily="34" charset="-128"/>
              </a:rPr>
              <a:t>Eksperymenty do wykonania</a:t>
            </a:r>
            <a:endParaRPr lang="en-US" altLang="pl-PL" sz="2400">
              <a:ea typeface="ＭＳ Ｐゴシック" panose="020B0600070205080204" pitchFamily="34" charset="-128"/>
            </a:endParaRPr>
          </a:p>
        </p:txBody>
      </p:sp>
      <p:sp>
        <p:nvSpPr>
          <p:cNvPr id="40962" name="Rectangle 2">
            <a:extLst>
              <a:ext uri="{FF2B5EF4-FFF2-40B4-BE49-F238E27FC236}">
                <a16:creationId xmlns:a16="http://schemas.microsoft.com/office/drawing/2014/main" id="{E75948E2-5EA9-5590-3472-FE4C2E513F53}"/>
              </a:ext>
            </a:extLst>
          </p:cNvPr>
          <p:cNvSpPr>
            <a:spLocks noChangeArrowheads="1"/>
          </p:cNvSpPr>
          <p:nvPr/>
        </p:nvSpPr>
        <p:spPr bwMode="auto">
          <a:xfrm>
            <a:off x="539750" y="981075"/>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pl-PL" altLang="pl-PL" sz="2000"/>
          </a:p>
        </p:txBody>
      </p:sp>
      <p:sp>
        <p:nvSpPr>
          <p:cNvPr id="40963" name="Rectangle 2">
            <a:extLst>
              <a:ext uri="{FF2B5EF4-FFF2-40B4-BE49-F238E27FC236}">
                <a16:creationId xmlns:a16="http://schemas.microsoft.com/office/drawing/2014/main" id="{B958ACF1-39C4-AD7C-B86B-44E9A0165988}"/>
              </a:ext>
            </a:extLst>
          </p:cNvPr>
          <p:cNvSpPr>
            <a:spLocks noChangeArrowheads="1"/>
          </p:cNvSpPr>
          <p:nvPr/>
        </p:nvSpPr>
        <p:spPr bwMode="auto">
          <a:xfrm>
            <a:off x="539750" y="2060575"/>
            <a:ext cx="8280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pl-PL" altLang="pl-PL" sz="2000"/>
          </a:p>
        </p:txBody>
      </p:sp>
      <p:sp>
        <p:nvSpPr>
          <p:cNvPr id="40964" name="TextBox 2">
            <a:extLst>
              <a:ext uri="{FF2B5EF4-FFF2-40B4-BE49-F238E27FC236}">
                <a16:creationId xmlns:a16="http://schemas.microsoft.com/office/drawing/2014/main" id="{2FE16762-7F15-098D-8B1A-4BCB9267360A}"/>
              </a:ext>
            </a:extLst>
          </p:cNvPr>
          <p:cNvSpPr txBox="1">
            <a:spLocks noChangeArrowheads="1"/>
          </p:cNvSpPr>
          <p:nvPr/>
        </p:nvSpPr>
        <p:spPr bwMode="auto">
          <a:xfrm>
            <a:off x="161925" y="981075"/>
            <a:ext cx="9036050"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2000" i="1"/>
              <a:t>8</a:t>
            </a:r>
            <a:r>
              <a:rPr lang="pl-PL" altLang="pl-PL" sz="2000" i="1"/>
              <a:t>. Analiza voltage clamp prądów Na i K</a:t>
            </a:r>
          </a:p>
          <a:p>
            <a:pPr eaLnBrk="1" hangingPunct="1">
              <a:spcBef>
                <a:spcPct val="0"/>
              </a:spcBef>
              <a:buFontTx/>
              <a:buNone/>
            </a:pPr>
            <a:endParaRPr lang="pl-PL" altLang="pl-PL" sz="2000" i="1"/>
          </a:p>
          <a:p>
            <a:pPr eaLnBrk="1" hangingPunct="1">
              <a:spcBef>
                <a:spcPct val="0"/>
              </a:spcBef>
              <a:buFontTx/>
              <a:buNone/>
            </a:pPr>
            <a:r>
              <a:rPr lang="pl-PL" altLang="pl-PL" sz="1800"/>
              <a:t>-Obejrzeć osobno prądy </a:t>
            </a:r>
            <a:r>
              <a:rPr lang="pl-PL" altLang="pl-PL" sz="1800" i="1"/>
              <a:t>I</a:t>
            </a:r>
            <a:r>
              <a:rPr lang="pl-PL" altLang="pl-PL" sz="1800" baseline="-25000"/>
              <a:t>Na</a:t>
            </a:r>
            <a:r>
              <a:rPr lang="pl-PL" altLang="pl-PL" sz="1800"/>
              <a:t>, </a:t>
            </a:r>
            <a:r>
              <a:rPr lang="pl-PL" altLang="pl-PL" sz="1800" i="1"/>
              <a:t>I</a:t>
            </a:r>
            <a:r>
              <a:rPr lang="pl-PL" altLang="pl-PL" sz="1800" baseline="-25000"/>
              <a:t>K</a:t>
            </a:r>
            <a:r>
              <a:rPr lang="pl-PL" altLang="pl-PL" sz="1800"/>
              <a:t> poprzez wyrównanie stężeń, po obu stronach błony lub poprzez ustalenie przewodnictw na 0.</a:t>
            </a:r>
          </a:p>
          <a:p>
            <a:pPr eaLnBrk="1" hangingPunct="1">
              <a:spcBef>
                <a:spcPct val="0"/>
              </a:spcBef>
              <a:buFontTx/>
              <a:buNone/>
            </a:pPr>
            <a:endParaRPr lang="pl-PL" altLang="pl-PL" sz="1800"/>
          </a:p>
          <a:p>
            <a:pPr eaLnBrk="1" hangingPunct="1">
              <a:spcBef>
                <a:spcPct val="0"/>
              </a:spcBef>
              <a:buFontTx/>
              <a:buNone/>
            </a:pPr>
            <a:r>
              <a:rPr lang="pl-PL" altLang="pl-PL" sz="1800"/>
              <a:t>Przy wyrównanych stężeniach prad nie płynie dla </a:t>
            </a:r>
            <a:r>
              <a:rPr lang="pl-PL" altLang="pl-PL" sz="1800" i="1"/>
              <a:t>V</a:t>
            </a:r>
            <a:r>
              <a:rPr lang="pl-PL" altLang="pl-PL" sz="1800"/>
              <a:t> = 0 mV.</a:t>
            </a:r>
          </a:p>
          <a:p>
            <a:pPr eaLnBrk="1" hangingPunct="1">
              <a:spcBef>
                <a:spcPct val="0"/>
              </a:spcBef>
              <a:buFontTx/>
              <a:buNone/>
            </a:pPr>
            <a:endParaRPr lang="pl-PL" altLang="pl-PL" sz="1800"/>
          </a:p>
          <a:p>
            <a:pPr eaLnBrk="1" hangingPunct="1">
              <a:spcBef>
                <a:spcPct val="0"/>
              </a:spcBef>
              <a:buFontTx/>
              <a:buNone/>
            </a:pPr>
            <a:r>
              <a:rPr lang="pl-PL" altLang="pl-PL" sz="1800"/>
              <a:t>Sprawdzić, czy jest tak samo przy innych napięciach np. amp1 = 20 mV?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C482FEBE-6E5D-6A6D-424C-18314AF93F40}"/>
              </a:ext>
            </a:extLst>
          </p:cNvPr>
          <p:cNvSpPr>
            <a:spLocks noGrp="1" noChangeArrowheads="1"/>
          </p:cNvSpPr>
          <p:nvPr>
            <p:ph type="title"/>
          </p:nvPr>
        </p:nvSpPr>
        <p:spPr>
          <a:xfrm>
            <a:off x="685800" y="228600"/>
            <a:ext cx="7772400" cy="381000"/>
          </a:xfrm>
        </p:spPr>
        <p:txBody>
          <a:bodyPr/>
          <a:lstStyle/>
          <a:p>
            <a:pPr eaLnBrk="1" hangingPunct="1"/>
            <a:r>
              <a:rPr lang="pl-PL" altLang="pl-PL" sz="2400">
                <a:ea typeface="ＭＳ Ｐゴシック" panose="020B0600070205080204" pitchFamily="34" charset="-128"/>
              </a:rPr>
              <a:t>Eksperymenty do wykonania</a:t>
            </a:r>
            <a:endParaRPr lang="en-US" altLang="pl-PL" sz="2400">
              <a:ea typeface="ＭＳ Ｐゴシック" panose="020B0600070205080204" pitchFamily="34" charset="-128"/>
            </a:endParaRPr>
          </a:p>
        </p:txBody>
      </p:sp>
      <p:sp>
        <p:nvSpPr>
          <p:cNvPr id="41986" name="Rectangle 2">
            <a:extLst>
              <a:ext uri="{FF2B5EF4-FFF2-40B4-BE49-F238E27FC236}">
                <a16:creationId xmlns:a16="http://schemas.microsoft.com/office/drawing/2014/main" id="{233D12A8-A231-5665-683B-ADB44FC136E3}"/>
              </a:ext>
            </a:extLst>
          </p:cNvPr>
          <p:cNvSpPr>
            <a:spLocks noChangeArrowheads="1"/>
          </p:cNvSpPr>
          <p:nvPr/>
        </p:nvSpPr>
        <p:spPr bwMode="auto">
          <a:xfrm>
            <a:off x="539750" y="981075"/>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pl-PL" altLang="pl-PL" sz="2000"/>
          </a:p>
        </p:txBody>
      </p:sp>
      <p:sp>
        <p:nvSpPr>
          <p:cNvPr id="41987" name="TextBox 2">
            <a:extLst>
              <a:ext uri="{FF2B5EF4-FFF2-40B4-BE49-F238E27FC236}">
                <a16:creationId xmlns:a16="http://schemas.microsoft.com/office/drawing/2014/main" id="{068FFE5B-A245-FBFC-6F01-D47A0F19FBD3}"/>
              </a:ext>
            </a:extLst>
          </p:cNvPr>
          <p:cNvSpPr txBox="1">
            <a:spLocks noChangeArrowheads="1"/>
          </p:cNvSpPr>
          <p:nvPr/>
        </p:nvSpPr>
        <p:spPr bwMode="auto">
          <a:xfrm>
            <a:off x="20638" y="908050"/>
            <a:ext cx="903605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2000"/>
              <a:t>9. </a:t>
            </a:r>
            <a:r>
              <a:rPr lang="en-US" altLang="pl-PL" sz="2000" i="1"/>
              <a:t>Analiza voltage clamp prądów Na i K</a:t>
            </a:r>
          </a:p>
          <a:p>
            <a:pPr eaLnBrk="1" hangingPunct="1">
              <a:spcBef>
                <a:spcPct val="0"/>
              </a:spcBef>
              <a:buFontTx/>
              <a:buNone/>
            </a:pPr>
            <a:endParaRPr lang="en-US" altLang="pl-PL" sz="2000" i="1"/>
          </a:p>
          <a:p>
            <a:pPr eaLnBrk="1" hangingPunct="1">
              <a:spcBef>
                <a:spcPct val="0"/>
              </a:spcBef>
              <a:buFontTx/>
              <a:buNone/>
            </a:pPr>
            <a:r>
              <a:rPr lang="en-US" altLang="pl-PL" sz="1800"/>
              <a:t>-Zbadac zaleznosc prądów </a:t>
            </a:r>
            <a:r>
              <a:rPr lang="en-US" altLang="pl-PL" sz="1800" i="1"/>
              <a:t>I</a:t>
            </a:r>
            <a:r>
              <a:rPr lang="en-US" altLang="pl-PL" sz="1800" baseline="-25000"/>
              <a:t>Na</a:t>
            </a:r>
            <a:r>
              <a:rPr lang="en-US" altLang="pl-PL" sz="1800"/>
              <a:t> i </a:t>
            </a:r>
            <a:r>
              <a:rPr lang="en-US" altLang="pl-PL" sz="1800" i="1"/>
              <a:t>I</a:t>
            </a:r>
            <a:r>
              <a:rPr lang="en-US" altLang="pl-PL" sz="1800" baseline="-25000"/>
              <a:t>K</a:t>
            </a:r>
            <a:r>
              <a:rPr lang="en-US" altLang="pl-PL" sz="1800"/>
              <a:t> od napięcia w eksperymencie voltage clamp. Otrzymac nastepujacy rysunek (</a:t>
            </a:r>
            <a:r>
              <a:rPr lang="pl-PL" altLang="pl-PL" sz="1800"/>
              <a:t>za pomocą Keep lines i Run Series</a:t>
            </a:r>
            <a:r>
              <a:rPr lang="en-US" altLang="pl-PL" sz="1800"/>
              <a:t>): </a:t>
            </a:r>
          </a:p>
        </p:txBody>
      </p:sp>
      <p:pic>
        <p:nvPicPr>
          <p:cNvPr id="41988" name="Picture 3">
            <a:extLst>
              <a:ext uri="{FF2B5EF4-FFF2-40B4-BE49-F238E27FC236}">
                <a16:creationId xmlns:a16="http://schemas.microsoft.com/office/drawing/2014/main" id="{143EBFD6-C2F7-07B1-4EE6-E8C9E3C5C2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63938" y="2349500"/>
            <a:ext cx="1876425" cy="431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30FEFBF8-0E4C-5496-9C76-7BC1C27389FE}"/>
              </a:ext>
            </a:extLst>
          </p:cNvPr>
          <p:cNvSpPr>
            <a:spLocks noGrp="1" noChangeArrowheads="1"/>
          </p:cNvSpPr>
          <p:nvPr>
            <p:ph type="title"/>
          </p:nvPr>
        </p:nvSpPr>
        <p:spPr>
          <a:xfrm>
            <a:off x="685800" y="228600"/>
            <a:ext cx="7772400" cy="381000"/>
          </a:xfrm>
        </p:spPr>
        <p:txBody>
          <a:bodyPr/>
          <a:lstStyle/>
          <a:p>
            <a:pPr eaLnBrk="1" hangingPunct="1"/>
            <a:r>
              <a:rPr lang="pl-PL" altLang="pl-PL" sz="2400">
                <a:ea typeface="ＭＳ Ｐゴシック" panose="020B0600070205080204" pitchFamily="34" charset="-128"/>
              </a:rPr>
              <a:t>Eksperymenty do wykonania</a:t>
            </a:r>
            <a:endParaRPr lang="en-US" altLang="pl-PL" sz="2400">
              <a:ea typeface="ＭＳ Ｐゴシック" panose="020B0600070205080204" pitchFamily="34" charset="-128"/>
            </a:endParaRPr>
          </a:p>
        </p:txBody>
      </p:sp>
      <p:sp>
        <p:nvSpPr>
          <p:cNvPr id="43010" name="Rectangle 2">
            <a:extLst>
              <a:ext uri="{FF2B5EF4-FFF2-40B4-BE49-F238E27FC236}">
                <a16:creationId xmlns:a16="http://schemas.microsoft.com/office/drawing/2014/main" id="{B0B16F2D-B313-8DB0-1A5F-1E93AB3C4C11}"/>
              </a:ext>
            </a:extLst>
          </p:cNvPr>
          <p:cNvSpPr>
            <a:spLocks noChangeArrowheads="1"/>
          </p:cNvSpPr>
          <p:nvPr/>
        </p:nvSpPr>
        <p:spPr bwMode="auto">
          <a:xfrm>
            <a:off x="539750" y="981075"/>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pl-PL" altLang="pl-PL" sz="2000"/>
          </a:p>
        </p:txBody>
      </p:sp>
      <p:sp>
        <p:nvSpPr>
          <p:cNvPr id="43011" name="Rectangle 2">
            <a:extLst>
              <a:ext uri="{FF2B5EF4-FFF2-40B4-BE49-F238E27FC236}">
                <a16:creationId xmlns:a16="http://schemas.microsoft.com/office/drawing/2014/main" id="{09F61DAF-BB85-6F75-BD66-46D0D6ABDB68}"/>
              </a:ext>
            </a:extLst>
          </p:cNvPr>
          <p:cNvSpPr>
            <a:spLocks noChangeArrowheads="1"/>
          </p:cNvSpPr>
          <p:nvPr/>
        </p:nvSpPr>
        <p:spPr bwMode="auto">
          <a:xfrm>
            <a:off x="323850" y="692150"/>
            <a:ext cx="8569325"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pl-PL" altLang="pl-PL" sz="2000"/>
              <a:t>10. </a:t>
            </a:r>
            <a:r>
              <a:rPr lang="pl-PL" altLang="pl-PL" sz="2000" i="1"/>
              <a:t>Experiments -&gt; Currents -&gt; Fast Na, K -&gt; amplitude and time course</a:t>
            </a:r>
          </a:p>
          <a:p>
            <a:pPr eaLnBrk="1" hangingPunct="1">
              <a:spcBef>
                <a:spcPct val="0"/>
              </a:spcBef>
              <a:buFontTx/>
              <a:buNone/>
            </a:pPr>
            <a:endParaRPr lang="pl-PL" altLang="pl-PL" sz="1800"/>
          </a:p>
          <a:p>
            <a:pPr eaLnBrk="1" hangingPunct="1">
              <a:spcBef>
                <a:spcPct val="0"/>
              </a:spcBef>
              <a:buFontTx/>
              <a:buNone/>
            </a:pPr>
            <a:r>
              <a:rPr lang="pl-PL" altLang="pl-PL" sz="1800"/>
              <a:t>-Analiza voltage clamp pradow </a:t>
            </a:r>
            <a:r>
              <a:rPr lang="pl-PL" altLang="pl-PL" sz="1800" i="1"/>
              <a:t>I</a:t>
            </a:r>
            <a:r>
              <a:rPr lang="pl-PL" altLang="pl-PL" sz="1800" baseline="-25000"/>
              <a:t>Na</a:t>
            </a:r>
            <a:r>
              <a:rPr lang="pl-PL" altLang="pl-PL" sz="1800"/>
              <a:t> i </a:t>
            </a:r>
            <a:r>
              <a:rPr lang="pl-PL" altLang="pl-PL" sz="1800" i="1"/>
              <a:t>I</a:t>
            </a:r>
            <a:r>
              <a:rPr lang="pl-PL" altLang="pl-PL" sz="1800" baseline="-25000"/>
              <a:t>K</a:t>
            </a:r>
            <a:r>
              <a:rPr lang="pl-PL" altLang="pl-PL" sz="1800"/>
              <a:t>. Obejrzec i zrozumiec przebieg zmiennych </a:t>
            </a:r>
            <a:r>
              <a:rPr lang="pl-PL" altLang="pl-PL" sz="1800" i="1"/>
              <a:t>m</a:t>
            </a:r>
            <a:r>
              <a:rPr lang="pl-PL" altLang="pl-PL" sz="1800"/>
              <a:t>, </a:t>
            </a:r>
            <a:r>
              <a:rPr lang="pl-PL" altLang="pl-PL" sz="1800" i="1"/>
              <a:t>h</a:t>
            </a:r>
            <a:r>
              <a:rPr lang="pl-PL" altLang="pl-PL" sz="1800"/>
              <a:t>, </a:t>
            </a:r>
            <a:r>
              <a:rPr lang="pl-PL" altLang="pl-PL" sz="1800" i="1"/>
              <a:t>n</a:t>
            </a:r>
            <a:r>
              <a:rPr lang="pl-PL" altLang="pl-PL" sz="1800"/>
              <a:t> oraz prądów </a:t>
            </a:r>
            <a:r>
              <a:rPr lang="pl-PL" altLang="pl-PL" sz="1800" i="1"/>
              <a:t>I</a:t>
            </a:r>
            <a:r>
              <a:rPr lang="pl-PL" altLang="pl-PL" sz="1800" baseline="-25000"/>
              <a:t>Na</a:t>
            </a:r>
            <a:r>
              <a:rPr lang="pl-PL" altLang="pl-PL" sz="1800"/>
              <a:t> i </a:t>
            </a:r>
            <a:r>
              <a:rPr lang="pl-PL" altLang="pl-PL" sz="1800" i="1"/>
              <a:t>I</a:t>
            </a:r>
            <a:r>
              <a:rPr lang="pl-PL" altLang="pl-PL" sz="1800" baseline="-25000"/>
              <a:t>K</a:t>
            </a:r>
            <a:r>
              <a:rPr lang="pl-PL" altLang="pl-PL" sz="1800"/>
              <a:t>.</a:t>
            </a:r>
          </a:p>
        </p:txBody>
      </p:sp>
      <p:sp>
        <p:nvSpPr>
          <p:cNvPr id="43012" name="Rectangle 2">
            <a:extLst>
              <a:ext uri="{FF2B5EF4-FFF2-40B4-BE49-F238E27FC236}">
                <a16:creationId xmlns:a16="http://schemas.microsoft.com/office/drawing/2014/main" id="{D94BDFD1-C5D3-E306-4B61-947BDD51DE2B}"/>
              </a:ext>
            </a:extLst>
          </p:cNvPr>
          <p:cNvSpPr>
            <a:spLocks noChangeArrowheads="1"/>
          </p:cNvSpPr>
          <p:nvPr/>
        </p:nvSpPr>
        <p:spPr bwMode="auto">
          <a:xfrm>
            <a:off x="539750" y="2060575"/>
            <a:ext cx="8280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pl-PL" altLang="pl-PL" sz="2000"/>
          </a:p>
        </p:txBody>
      </p:sp>
      <p:pic>
        <p:nvPicPr>
          <p:cNvPr id="43013" name="Picture 3">
            <a:extLst>
              <a:ext uri="{FF2B5EF4-FFF2-40B4-BE49-F238E27FC236}">
                <a16:creationId xmlns:a16="http://schemas.microsoft.com/office/drawing/2014/main" id="{28127CC2-4A09-81A8-E5E4-E756C2DF0C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4325" y="2201863"/>
            <a:ext cx="3651250" cy="364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8ABA411-79B6-35EC-2897-AAE83E7C8624}"/>
              </a:ext>
            </a:extLst>
          </p:cNvPr>
          <p:cNvSpPr txBox="1"/>
          <p:nvPr/>
        </p:nvSpPr>
        <p:spPr>
          <a:xfrm>
            <a:off x="468313" y="6381750"/>
            <a:ext cx="6224587" cy="369888"/>
          </a:xfrm>
          <a:prstGeom prst="rect">
            <a:avLst/>
          </a:prstGeom>
          <a:noFill/>
        </p:spPr>
        <p:txBody>
          <a:bodyPr wrap="none">
            <a:spAutoFit/>
          </a:bodyPr>
          <a:lstStyle/>
          <a:p>
            <a:pPr eaLnBrk="1" hangingPunct="1">
              <a:defRPr/>
            </a:pPr>
            <a:r>
              <a:rPr lang="en-US" sz="1800" dirty="0" err="1">
                <a:latin typeface="+mj-lt"/>
                <a:ea typeface="ＭＳ Ｐゴシック" charset="0"/>
                <a:cs typeface="ＭＳ Ｐゴシック" charset="0"/>
              </a:rPr>
              <a:t>Dlaczego</a:t>
            </a:r>
            <a:r>
              <a:rPr lang="en-US" sz="1800" dirty="0">
                <a:latin typeface="+mj-lt"/>
                <a:ea typeface="ＭＳ Ｐゴシック" charset="0"/>
                <a:cs typeface="ＭＳ Ｐゴシック" charset="0"/>
              </a:rPr>
              <a:t> </a:t>
            </a:r>
            <a:r>
              <a:rPr lang="en-US" sz="1800" dirty="0" err="1">
                <a:latin typeface="+mj-lt"/>
                <a:ea typeface="ＭＳ Ｐゴシック" charset="0"/>
                <a:cs typeface="ＭＳ Ｐゴシック" charset="0"/>
              </a:rPr>
              <a:t>maksimum</a:t>
            </a:r>
            <a:r>
              <a:rPr lang="en-US" sz="1800" dirty="0">
                <a:latin typeface="+mj-lt"/>
                <a:ea typeface="ＭＳ Ｐゴシック" charset="0"/>
                <a:cs typeface="ＭＳ Ｐゴシック" charset="0"/>
              </a:rPr>
              <a:t> </a:t>
            </a:r>
            <a:r>
              <a:rPr lang="en-US" sz="1800" dirty="0" err="1">
                <a:latin typeface="+mj-lt"/>
                <a:ea typeface="ＭＳ Ｐゴシック" charset="0"/>
                <a:cs typeface="ＭＳ Ｐゴシック" charset="0"/>
              </a:rPr>
              <a:t>potencjalu</a:t>
            </a:r>
            <a:r>
              <a:rPr lang="en-US" sz="1800" dirty="0">
                <a:latin typeface="+mj-lt"/>
                <a:ea typeface="ＭＳ Ｐゴシック" charset="0"/>
                <a:cs typeface="ＭＳ Ｐゴシック" charset="0"/>
              </a:rPr>
              <a:t> </a:t>
            </a:r>
            <a:r>
              <a:rPr lang="en-US" sz="1800" dirty="0" err="1">
                <a:latin typeface="+mj-lt"/>
                <a:ea typeface="ＭＳ Ｐゴシック" charset="0"/>
                <a:cs typeface="ＭＳ Ｐゴシック" charset="0"/>
              </a:rPr>
              <a:t>czynnosciowego</a:t>
            </a:r>
            <a:r>
              <a:rPr lang="en-US" sz="1800" dirty="0">
                <a:latin typeface="+mj-lt"/>
                <a:ea typeface="ＭＳ Ｐゴシック" charset="0"/>
                <a:cs typeface="ＭＳ Ｐゴシック" charset="0"/>
              </a:rPr>
              <a:t> </a:t>
            </a:r>
            <a:r>
              <a:rPr lang="en-US" sz="1800" dirty="0" err="1">
                <a:latin typeface="+mj-lt"/>
                <a:ea typeface="ＭＳ Ｐゴシック" charset="0"/>
                <a:cs typeface="ＭＳ Ｐゴシック" charset="0"/>
              </a:rPr>
              <a:t>nie</a:t>
            </a:r>
            <a:r>
              <a:rPr lang="en-US" sz="1800" dirty="0">
                <a:latin typeface="+mj-lt"/>
                <a:ea typeface="ＭＳ Ｐゴシック" charset="0"/>
                <a:cs typeface="ＭＳ Ｐゴシック" charset="0"/>
              </a:rPr>
              <a:t> </a:t>
            </a:r>
            <a:r>
              <a:rPr lang="en-US" sz="1800" dirty="0" err="1">
                <a:latin typeface="+mj-lt"/>
                <a:ea typeface="ＭＳ Ｐゴシック" charset="0"/>
                <a:cs typeface="ＭＳ Ｐゴシック" charset="0"/>
              </a:rPr>
              <a:t>osiaga</a:t>
            </a:r>
            <a:r>
              <a:rPr lang="en-US" sz="1800" dirty="0">
                <a:latin typeface="+mj-lt"/>
                <a:ea typeface="ＭＳ Ｐゴシック" charset="0"/>
                <a:cs typeface="ＭＳ Ｐゴシック" charset="0"/>
              </a:rPr>
              <a:t> </a:t>
            </a:r>
            <a:r>
              <a:rPr lang="en-US" sz="1800" i="1" dirty="0" err="1">
                <a:latin typeface="+mj-lt"/>
                <a:ea typeface="ＭＳ Ｐゴシック" charset="0"/>
                <a:cs typeface="ＭＳ Ｐゴシック" charset="0"/>
              </a:rPr>
              <a:t>E</a:t>
            </a:r>
            <a:r>
              <a:rPr lang="en-US" sz="1800" baseline="-25000" dirty="0" err="1">
                <a:latin typeface="+mj-lt"/>
                <a:ea typeface="ＭＳ Ｐゴシック" charset="0"/>
                <a:cs typeface="ＭＳ Ｐゴシック" charset="0"/>
              </a:rPr>
              <a:t>Na</a:t>
            </a:r>
            <a:r>
              <a:rPr lang="en-US" sz="1800" dirty="0">
                <a:latin typeface="+mj-lt"/>
                <a:ea typeface="ＭＳ Ｐゴシック" charset="0"/>
                <a:cs typeface="ＭＳ Ｐゴシック" charset="0"/>
              </a:rPr>
              <a:t>?</a:t>
            </a:r>
          </a:p>
        </p:txBody>
      </p:sp>
    </p:spTree>
  </p:cSld>
  <p:clrMapOvr>
    <a:masterClrMapping/>
  </p:clrMapOvr>
</p:sld>
</file>

<file path=ppt/theme/theme1.xml><?xml version="1.0" encoding="utf-8"?>
<a:theme xmlns:a="http://schemas.openxmlformats.org/drawingml/2006/main" name="Projekt domyślny">
  <a:themeElements>
    <a:clrScheme name="Projekt domyślny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ojekt domyślny">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Projekt domyślny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ojekt domyślny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ojekt domyślny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ojekt domyślny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ojekt domyślny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ojekt domyślny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ojekt domyślny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7418</TotalTime>
  <Words>1738</Words>
  <Application>Microsoft Macintosh PowerPoint</Application>
  <PresentationFormat>Pokaz na ekranie (4:3)</PresentationFormat>
  <Paragraphs>140</Paragraphs>
  <Slides>26</Slides>
  <Notes>2</Notes>
  <HiddenSlides>0</HiddenSlides>
  <MMClips>0</MMClips>
  <ScaleCrop>false</ScaleCrop>
  <HeadingPairs>
    <vt:vector size="8" baseType="variant">
      <vt:variant>
        <vt:lpstr>Używane czcionki</vt:lpstr>
      </vt:variant>
      <vt:variant>
        <vt:i4>5</vt:i4>
      </vt:variant>
      <vt:variant>
        <vt:lpstr>Motyw</vt:lpstr>
      </vt:variant>
      <vt:variant>
        <vt:i4>1</vt:i4>
      </vt:variant>
      <vt:variant>
        <vt:lpstr>Osadzone serwery OLE</vt:lpstr>
      </vt:variant>
      <vt:variant>
        <vt:i4>2</vt:i4>
      </vt:variant>
      <vt:variant>
        <vt:lpstr>Tytuły slajdów</vt:lpstr>
      </vt:variant>
      <vt:variant>
        <vt:i4>26</vt:i4>
      </vt:variant>
    </vt:vector>
  </HeadingPairs>
  <TitlesOfParts>
    <vt:vector size="34" baseType="lpstr">
      <vt:lpstr>Symbol</vt:lpstr>
      <vt:lpstr>ＭＳ Ｐゴシック</vt:lpstr>
      <vt:lpstr>Arial</vt:lpstr>
      <vt:lpstr>Times New Roman</vt:lpstr>
      <vt:lpstr>Calibri</vt:lpstr>
      <vt:lpstr>Projekt domyślny</vt:lpstr>
      <vt:lpstr>Microsoft Equation</vt:lpstr>
      <vt:lpstr>Microsoft Equation 3.0</vt:lpstr>
      <vt:lpstr>Potencjał czynnościowy</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Eksperymenty do wykonania</vt:lpstr>
      <vt:lpstr>Eksperymenty do wykonania</vt:lpstr>
      <vt:lpstr>Eksperymenty do wykonania</vt:lpstr>
      <vt:lpstr>Eksperymenty do wykonania</vt:lpstr>
      <vt:lpstr>Eksperymenty do wykonania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Doktryna neuronu</dc:title>
  <cp:lastModifiedBy>Microsoft Office User</cp:lastModifiedBy>
  <cp:revision>183</cp:revision>
  <dcterms:created xsi:type="dcterms:W3CDTF">2011-02-21T19:34:13Z</dcterms:created>
  <dcterms:modified xsi:type="dcterms:W3CDTF">2026-11-02T10:38:29Z</dcterms:modified>
</cp:coreProperties>
</file>