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compatMode="1" saveSubsetFonts="1" autoCompressPictures="0">
  <p:sldMasterIdLst>
    <p:sldMasterId id="2147483648" r:id="rId1"/>
  </p:sldMasterIdLst>
  <p:notesMasterIdLst>
    <p:notesMasterId r:id="rId38"/>
  </p:notesMasterIdLst>
  <p:handoutMasterIdLst>
    <p:handoutMasterId r:id="rId39"/>
  </p:handoutMasterIdLst>
  <p:sldIdLst>
    <p:sldId id="305" r:id="rId2"/>
    <p:sldId id="309" r:id="rId3"/>
    <p:sldId id="310" r:id="rId4"/>
    <p:sldId id="343" r:id="rId5"/>
    <p:sldId id="344" r:id="rId6"/>
    <p:sldId id="345" r:id="rId7"/>
    <p:sldId id="346" r:id="rId8"/>
    <p:sldId id="347" r:id="rId9"/>
    <p:sldId id="349" r:id="rId10"/>
    <p:sldId id="367" r:id="rId11"/>
    <p:sldId id="362" r:id="rId12"/>
    <p:sldId id="365" r:id="rId13"/>
    <p:sldId id="366" r:id="rId14"/>
    <p:sldId id="350" r:id="rId15"/>
    <p:sldId id="351" r:id="rId16"/>
    <p:sldId id="352" r:id="rId17"/>
    <p:sldId id="354" r:id="rId18"/>
    <p:sldId id="355" r:id="rId19"/>
    <p:sldId id="356" r:id="rId20"/>
    <p:sldId id="340" r:id="rId21"/>
    <p:sldId id="358" r:id="rId22"/>
    <p:sldId id="359" r:id="rId23"/>
    <p:sldId id="360" r:id="rId24"/>
    <p:sldId id="361" r:id="rId25"/>
    <p:sldId id="363" r:id="rId26"/>
    <p:sldId id="364" r:id="rId27"/>
    <p:sldId id="369" r:id="rId28"/>
    <p:sldId id="371" r:id="rId29"/>
    <p:sldId id="376" r:id="rId30"/>
    <p:sldId id="377" r:id="rId31"/>
    <p:sldId id="372" r:id="rId32"/>
    <p:sldId id="373" r:id="rId33"/>
    <p:sldId id="375" r:id="rId34"/>
    <p:sldId id="374" r:id="rId35"/>
    <p:sldId id="368" r:id="rId36"/>
    <p:sldId id="370" r:id="rId37"/>
  </p:sldIdLst>
  <p:sldSz cx="9144000" cy="6858000" type="screen4x3"/>
  <p:notesSz cx="7099300" cy="10234613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Symbol" pitchFamily="2" charset="2"/>
        <a:ea typeface="ＭＳ Ｐゴシック" panose="020B0600070205080204" pitchFamily="3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Symbol" pitchFamily="2" charset="2"/>
        <a:ea typeface="ＭＳ Ｐゴシック" panose="020B0600070205080204" pitchFamily="3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Symbol" pitchFamily="2" charset="2"/>
        <a:ea typeface="ＭＳ Ｐゴシック" panose="020B0600070205080204" pitchFamily="3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Symbol" pitchFamily="2" charset="2"/>
        <a:ea typeface="ＭＳ Ｐゴシック" panose="020B0600070205080204" pitchFamily="3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Symbol" pitchFamily="2" charset="2"/>
        <a:ea typeface="ＭＳ Ｐゴシック" panose="020B0600070205080204" pitchFamily="34" charset="-128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Symbol" pitchFamily="2" charset="2"/>
        <a:ea typeface="ＭＳ Ｐゴシック" panose="020B0600070205080204" pitchFamily="34" charset="-128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Symbol" pitchFamily="2" charset="2"/>
        <a:ea typeface="ＭＳ Ｐゴシック" panose="020B0600070205080204" pitchFamily="34" charset="-128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Symbol" pitchFamily="2" charset="2"/>
        <a:ea typeface="ＭＳ Ｐゴシック" panose="020B0600070205080204" pitchFamily="34" charset="-128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Symbol" pitchFamily="2" charset="2"/>
        <a:ea typeface="ＭＳ Ｐゴシック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888">
          <p15:clr>
            <a:srgbClr val="A4A3A4"/>
          </p15:clr>
        </p15:guide>
        <p15:guide id="2" pos="2744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370"/>
    <p:restoredTop sz="82817"/>
  </p:normalViewPr>
  <p:slideViewPr>
    <p:cSldViewPr>
      <p:cViewPr varScale="1">
        <p:scale>
          <a:sx n="111" d="100"/>
          <a:sy n="111" d="100"/>
        </p:scale>
        <p:origin x="528" y="192"/>
      </p:cViewPr>
      <p:guideLst>
        <p:guide orient="horz" pos="3888"/>
        <p:guide pos="2744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handoutMaster" Target="handoutMasters/handoutMaster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1026">
            <a:extLst>
              <a:ext uri="{FF2B5EF4-FFF2-40B4-BE49-F238E27FC236}">
                <a16:creationId xmlns:a16="http://schemas.microsoft.com/office/drawing/2014/main" id="{CDC34BAB-CE6B-70DE-680B-BCA9436B28AE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48" tIns="49524" rIns="99048" bIns="49524" numCol="1" anchor="t" anchorCtr="0" compatLnSpc="1">
            <a:prstTxWarp prst="textNoShape">
              <a:avLst/>
            </a:prstTxWarp>
          </a:bodyPr>
          <a:lstStyle>
            <a:lvl1pPr defTabSz="990600" eaLnBrk="1" hangingPunct="1">
              <a:defRPr sz="1300">
                <a:latin typeface="Symbol" charset="2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6083" name="Rectangle 1027">
            <a:extLst>
              <a:ext uri="{FF2B5EF4-FFF2-40B4-BE49-F238E27FC236}">
                <a16:creationId xmlns:a16="http://schemas.microsoft.com/office/drawing/2014/main" id="{90A70279-B4CC-5E54-F7DF-889D815D3843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22725" y="0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48" tIns="49524" rIns="99048" bIns="49524" numCol="1" anchor="t" anchorCtr="0" compatLnSpc="1">
            <a:prstTxWarp prst="textNoShape">
              <a:avLst/>
            </a:prstTxWarp>
          </a:bodyPr>
          <a:lstStyle>
            <a:lvl1pPr algn="r" defTabSz="990600" eaLnBrk="1" hangingPunct="1">
              <a:defRPr sz="1300">
                <a:latin typeface="Symbol" charset="2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6084" name="Rectangle 1028">
            <a:extLst>
              <a:ext uri="{FF2B5EF4-FFF2-40B4-BE49-F238E27FC236}">
                <a16:creationId xmlns:a16="http://schemas.microsoft.com/office/drawing/2014/main" id="{6EDCA04C-3EEE-8765-D027-4BB64C1F93D7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723438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48" tIns="49524" rIns="99048" bIns="49524" numCol="1" anchor="b" anchorCtr="0" compatLnSpc="1">
            <a:prstTxWarp prst="textNoShape">
              <a:avLst/>
            </a:prstTxWarp>
          </a:bodyPr>
          <a:lstStyle>
            <a:lvl1pPr defTabSz="990600" eaLnBrk="1" hangingPunct="1">
              <a:defRPr sz="1300">
                <a:latin typeface="Symbol" charset="2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6085" name="Rectangle 1029">
            <a:extLst>
              <a:ext uri="{FF2B5EF4-FFF2-40B4-BE49-F238E27FC236}">
                <a16:creationId xmlns:a16="http://schemas.microsoft.com/office/drawing/2014/main" id="{26A4E42C-8835-FE71-20B6-7072D1AD2C9A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22725" y="9723438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48" tIns="49524" rIns="99048" bIns="49524" numCol="1" anchor="b" anchorCtr="0" compatLnSpc="1">
            <a:prstTxWarp prst="textNoShape">
              <a:avLst/>
            </a:prstTxWarp>
          </a:bodyPr>
          <a:lstStyle>
            <a:lvl1pPr algn="r" defTabSz="990600" eaLnBrk="1" hangingPunct="1">
              <a:defRPr sz="1300"/>
            </a:lvl1pPr>
          </a:lstStyle>
          <a:p>
            <a:pPr>
              <a:defRPr/>
            </a:pPr>
            <a:fld id="{830DD9B5-F9A0-1945-A5A6-98F2D7795DB9}" type="slidenum">
              <a:rPr lang="en-US" altLang="pl-PL"/>
              <a:pPr>
                <a:defRPr/>
              </a:pPr>
              <a:t>‹#›</a:t>
            </a:fld>
            <a:endParaRPr lang="en-US" alt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>
            <a:extLst>
              <a:ext uri="{FF2B5EF4-FFF2-40B4-BE49-F238E27FC236}">
                <a16:creationId xmlns:a16="http://schemas.microsoft.com/office/drawing/2014/main" id="{2C81364A-6706-3405-EB3A-353EAC1531B4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575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3" name="Symbol zastępczy daty 2">
            <a:extLst>
              <a:ext uri="{FF2B5EF4-FFF2-40B4-BE49-F238E27FC236}">
                <a16:creationId xmlns:a16="http://schemas.microsoft.com/office/drawing/2014/main" id="{11FF6B3F-70D2-5243-B6FC-E6336C025B6F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4021138" y="0"/>
            <a:ext cx="3076575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22F1B861-DECE-9646-B1D0-E7F87B29773B}" type="datetimeFigureOut">
              <a:rPr lang="pl-PL"/>
              <a:pPr>
                <a:defRPr/>
              </a:pPr>
              <a:t>2.11.2026</a:t>
            </a:fld>
            <a:endParaRPr lang="pl-PL"/>
          </a:p>
        </p:txBody>
      </p:sp>
      <p:sp>
        <p:nvSpPr>
          <p:cNvPr id="4" name="Symbol zastępczy obrazu slajdu 3">
            <a:extLst>
              <a:ext uri="{FF2B5EF4-FFF2-40B4-BE49-F238E27FC236}">
                <a16:creationId xmlns:a16="http://schemas.microsoft.com/office/drawing/2014/main" id="{31013D6D-554B-CD2B-A310-07E52962656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246188" y="1279525"/>
            <a:ext cx="4606925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pl-PL" noProof="0"/>
          </a:p>
        </p:txBody>
      </p:sp>
      <p:sp>
        <p:nvSpPr>
          <p:cNvPr id="5" name="Symbol zastępczy notatek 4">
            <a:extLst>
              <a:ext uri="{FF2B5EF4-FFF2-40B4-BE49-F238E27FC236}">
                <a16:creationId xmlns:a16="http://schemas.microsoft.com/office/drawing/2014/main" id="{9A771AB5-D52A-EA1D-3BF2-4F9837A0CCC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709613" y="4926013"/>
            <a:ext cx="5680075" cy="40290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 noProof="0"/>
              <a:t>Kliknij, aby edytować style wzorca tekstu</a:t>
            </a:r>
          </a:p>
          <a:p>
            <a:pPr lvl="1"/>
            <a:r>
              <a:rPr lang="pl-PL" noProof="0"/>
              <a:t>Drugi poziom</a:t>
            </a:r>
          </a:p>
          <a:p>
            <a:pPr lvl="2"/>
            <a:r>
              <a:rPr lang="pl-PL" noProof="0"/>
              <a:t>Trzeci poziom</a:t>
            </a:r>
          </a:p>
          <a:p>
            <a:pPr lvl="3"/>
            <a:r>
              <a:rPr lang="pl-PL" noProof="0"/>
              <a:t>Czwarty poziom</a:t>
            </a:r>
          </a:p>
          <a:p>
            <a:pPr lvl="4"/>
            <a:r>
              <a:rPr lang="pl-PL" noProof="0"/>
              <a:t>Piąty poziom</a:t>
            </a:r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4FCCFB13-3711-5C49-0E22-0F093728C0A7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9721850"/>
            <a:ext cx="3076575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BA9CF52A-7405-E019-A213-FF8E4600F63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4021138" y="9721850"/>
            <a:ext cx="3076575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53944C72-A44D-5F4F-BF0D-4570FAD1E7B8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Symbol zastępczy obrazu slajdu 1">
            <a:extLst>
              <a:ext uri="{FF2B5EF4-FFF2-40B4-BE49-F238E27FC236}">
                <a16:creationId xmlns:a16="http://schemas.microsoft.com/office/drawing/2014/main" id="{ECBB895F-30E2-A05C-AF3D-628E788926B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9698" name="Symbol zastępczy notatek 2">
            <a:extLst>
              <a:ext uri="{FF2B5EF4-FFF2-40B4-BE49-F238E27FC236}">
                <a16:creationId xmlns:a16="http://schemas.microsoft.com/office/drawing/2014/main" id="{E836F0A2-EF0A-9201-2004-4C789B4800C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29699" name="Symbol zastępczy numeru slajdu 3">
            <a:extLst>
              <a:ext uri="{FF2B5EF4-FFF2-40B4-BE49-F238E27FC236}">
                <a16:creationId xmlns:a16="http://schemas.microsoft.com/office/drawing/2014/main" id="{8E29DE17-AAC2-3D28-0A82-CE104B630D0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9pPr>
          </a:lstStyle>
          <a:p>
            <a:fld id="{E45C981A-7E59-264E-8CFE-6F583A943787}" type="slidenum">
              <a:rPr lang="pl-PL" altLang="pl-PL" sz="1200" smtClean="0"/>
              <a:pPr/>
              <a:t>14</a:t>
            </a:fld>
            <a:endParaRPr lang="pl-PL" altLang="pl-PL" sz="120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l-PL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pl-PL"/>
              <a:t>Click to edit Master subtitle style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AFC9DD96-B5A6-6EE4-58F2-05332F69CE2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85696C47-D8A8-67EB-C13C-11D175E5C6D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22DAF9E8-DB52-D62F-3B77-1EC7D795391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7380FAE-AC2C-C24F-9F5B-5066158D20C0}" type="slidenum">
              <a:rPr lang="en-US" altLang="pl-PL"/>
              <a:pPr>
                <a:defRPr/>
              </a:pPr>
              <a:t>‹#›</a:t>
            </a:fld>
            <a:endParaRPr lang="en-US" altLang="pl-PL"/>
          </a:p>
        </p:txBody>
      </p:sp>
    </p:spTree>
    <p:extLst>
      <p:ext uri="{BB962C8B-B14F-4D97-AF65-F5344CB8AC3E}">
        <p14:creationId xmlns:p14="http://schemas.microsoft.com/office/powerpoint/2010/main" val="19958262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Click to edit Master text styles</a:t>
            </a:r>
          </a:p>
          <a:p>
            <a:pPr lvl="1"/>
            <a:r>
              <a:rPr lang="pl-PL"/>
              <a:t>Second level</a:t>
            </a:r>
          </a:p>
          <a:p>
            <a:pPr lvl="2"/>
            <a:r>
              <a:rPr lang="pl-PL"/>
              <a:t>Third level</a:t>
            </a:r>
          </a:p>
          <a:p>
            <a:pPr lvl="3"/>
            <a:r>
              <a:rPr lang="pl-PL"/>
              <a:t>Fourth level</a:t>
            </a:r>
          </a:p>
          <a:p>
            <a:pPr lvl="4"/>
            <a:r>
              <a:rPr lang="pl-PL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A2FE34A4-88B7-7AB8-C798-93A56763D3D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A03F82C8-09A8-D903-3617-4C3D84E8049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F1EDE404-20E3-A3FB-AC60-DD52D4064B0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41CCE73-A97A-A049-A4D7-EDD3D2856658}" type="slidenum">
              <a:rPr lang="en-US" altLang="pl-PL"/>
              <a:pPr>
                <a:defRPr/>
              </a:pPr>
              <a:t>‹#›</a:t>
            </a:fld>
            <a:endParaRPr lang="en-US" altLang="pl-PL"/>
          </a:p>
        </p:txBody>
      </p:sp>
    </p:spTree>
    <p:extLst>
      <p:ext uri="{BB962C8B-B14F-4D97-AF65-F5344CB8AC3E}">
        <p14:creationId xmlns:p14="http://schemas.microsoft.com/office/powerpoint/2010/main" val="39114209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l-PL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l-PL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F08B65DD-08A9-1873-07E1-1565A114AC9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AC85856A-4B13-D3B5-E66E-48F775254FA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2949947F-B389-CF20-2930-2D3453EAC3E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9064B63-BDC9-3F42-B821-215EACDD43FB}" type="slidenum">
              <a:rPr lang="en-US" altLang="pl-PL"/>
              <a:pPr>
                <a:defRPr/>
              </a:pPr>
              <a:t>‹#›</a:t>
            </a:fld>
            <a:endParaRPr lang="en-US" altLang="pl-PL"/>
          </a:p>
        </p:txBody>
      </p:sp>
    </p:spTree>
    <p:extLst>
      <p:ext uri="{BB962C8B-B14F-4D97-AF65-F5344CB8AC3E}">
        <p14:creationId xmlns:p14="http://schemas.microsoft.com/office/powerpoint/2010/main" val="13283642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/>
              <a:t>Click to edit Master text styles</a:t>
            </a:r>
          </a:p>
          <a:p>
            <a:pPr lvl="1"/>
            <a:r>
              <a:rPr lang="pl-PL"/>
              <a:t>Second level</a:t>
            </a:r>
          </a:p>
          <a:p>
            <a:pPr lvl="2"/>
            <a:r>
              <a:rPr lang="pl-PL"/>
              <a:t>Third level</a:t>
            </a:r>
          </a:p>
          <a:p>
            <a:pPr lvl="3"/>
            <a:r>
              <a:rPr lang="pl-PL"/>
              <a:t>Fourth level</a:t>
            </a:r>
          </a:p>
          <a:p>
            <a:pPr lvl="4"/>
            <a:r>
              <a:rPr lang="pl-PL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/>
              <a:t>Click to edit Master text styles</a:t>
            </a:r>
          </a:p>
          <a:p>
            <a:pPr lvl="1"/>
            <a:r>
              <a:rPr lang="pl-PL"/>
              <a:t>Second level</a:t>
            </a:r>
          </a:p>
          <a:p>
            <a:pPr lvl="2"/>
            <a:r>
              <a:rPr lang="pl-PL"/>
              <a:t>Third level</a:t>
            </a:r>
          </a:p>
          <a:p>
            <a:pPr lvl="3"/>
            <a:r>
              <a:rPr lang="pl-PL"/>
              <a:t>Fourth level</a:t>
            </a:r>
          </a:p>
          <a:p>
            <a:pPr lvl="4"/>
            <a:r>
              <a:rPr lang="pl-PL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D64F061-E3E5-13EE-00A7-3C9FFC70C47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3A82127-164A-ED01-047C-8CFCC0084C4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81D74EA-C669-947A-E373-11A82173C45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86A4EEA-1407-C847-AE8A-F49EE517F857}" type="slidenum">
              <a:rPr lang="en-US" altLang="pl-PL"/>
              <a:pPr>
                <a:defRPr/>
              </a:pPr>
              <a:t>‹#›</a:t>
            </a:fld>
            <a:endParaRPr lang="en-US" altLang="pl-PL"/>
          </a:p>
        </p:txBody>
      </p:sp>
    </p:spTree>
    <p:extLst>
      <p:ext uri="{BB962C8B-B14F-4D97-AF65-F5344CB8AC3E}">
        <p14:creationId xmlns:p14="http://schemas.microsoft.com/office/powerpoint/2010/main" val="15278834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pl-PL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/>
              <a:t>Click to edit Master text styles</a:t>
            </a:r>
          </a:p>
          <a:p>
            <a:pPr lvl="1"/>
            <a:r>
              <a:rPr lang="pl-PL"/>
              <a:t>Second level</a:t>
            </a:r>
          </a:p>
          <a:p>
            <a:pPr lvl="2"/>
            <a:r>
              <a:rPr lang="pl-PL"/>
              <a:t>Third level</a:t>
            </a:r>
          </a:p>
          <a:p>
            <a:pPr lvl="3"/>
            <a:r>
              <a:rPr lang="pl-PL"/>
              <a:t>Fourth level</a:t>
            </a:r>
          </a:p>
          <a:p>
            <a:pPr lvl="4"/>
            <a:r>
              <a:rPr lang="pl-PL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/>
              <a:t>Click to edit Master text styles</a:t>
            </a:r>
          </a:p>
          <a:p>
            <a:pPr lvl="1"/>
            <a:r>
              <a:rPr lang="pl-PL"/>
              <a:t>Second level</a:t>
            </a:r>
          </a:p>
          <a:p>
            <a:pPr lvl="2"/>
            <a:r>
              <a:rPr lang="pl-PL"/>
              <a:t>Third level</a:t>
            </a:r>
          </a:p>
          <a:p>
            <a:pPr lvl="3"/>
            <a:r>
              <a:rPr lang="pl-PL"/>
              <a:t>Fourth level</a:t>
            </a:r>
          </a:p>
          <a:p>
            <a:pPr lvl="4"/>
            <a:r>
              <a:rPr lang="pl-PL"/>
              <a:t>Fifth level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9E762081-AA99-E792-CE88-0987E0BE75B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DD7328E7-C16C-4E55-EE3C-378E8B220C5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9FF72873-B50F-1BA4-DE59-76FD9A27A86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A2C62BA-E8B9-5241-9C30-0B7444E5CFAC}" type="slidenum">
              <a:rPr lang="en-US" altLang="pl-PL"/>
              <a:pPr>
                <a:defRPr/>
              </a:pPr>
              <a:t>‹#›</a:t>
            </a:fld>
            <a:endParaRPr lang="en-US" altLang="pl-PL"/>
          </a:p>
        </p:txBody>
      </p:sp>
    </p:spTree>
    <p:extLst>
      <p:ext uri="{BB962C8B-B14F-4D97-AF65-F5344CB8AC3E}">
        <p14:creationId xmlns:p14="http://schemas.microsoft.com/office/powerpoint/2010/main" val="29421890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Click to edit Master title style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E620E6FD-DB81-7887-87D6-55EB16B73D5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84AAC2B7-0D28-86F2-FC1C-7249624D7A2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A1AB48AE-F082-7EF3-64BD-C7646A7FC7C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B062687-4361-914C-BB26-455F7519169B}" type="slidenum">
              <a:rPr lang="en-US" altLang="pl-PL"/>
              <a:pPr>
                <a:defRPr/>
              </a:pPr>
              <a:t>‹#›</a:t>
            </a:fld>
            <a:endParaRPr lang="en-US" altLang="pl-PL"/>
          </a:p>
        </p:txBody>
      </p:sp>
    </p:spTree>
    <p:extLst>
      <p:ext uri="{BB962C8B-B14F-4D97-AF65-F5344CB8AC3E}">
        <p14:creationId xmlns:p14="http://schemas.microsoft.com/office/powerpoint/2010/main" val="24554409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02BF350C-1198-0CDD-CE56-C531ED7F2A5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AA10D3B1-CC12-9248-2A64-D48E1557084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5AACCD86-BDEF-DB1D-DBE4-A1AA103C43A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B3A4AED-A3DA-DE4C-97F2-8DA156BE0785}" type="slidenum">
              <a:rPr lang="en-US" altLang="pl-PL"/>
              <a:pPr>
                <a:defRPr/>
              </a:pPr>
              <a:t>‹#›</a:t>
            </a:fld>
            <a:endParaRPr lang="en-US" altLang="pl-PL"/>
          </a:p>
        </p:txBody>
      </p:sp>
    </p:spTree>
    <p:extLst>
      <p:ext uri="{BB962C8B-B14F-4D97-AF65-F5344CB8AC3E}">
        <p14:creationId xmlns:p14="http://schemas.microsoft.com/office/powerpoint/2010/main" val="13775071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Click to edit Master text styles</a:t>
            </a:r>
          </a:p>
          <a:p>
            <a:pPr lvl="1"/>
            <a:r>
              <a:rPr lang="pl-PL"/>
              <a:t>Second level</a:t>
            </a:r>
          </a:p>
          <a:p>
            <a:pPr lvl="2"/>
            <a:r>
              <a:rPr lang="pl-PL"/>
              <a:t>Third level</a:t>
            </a:r>
          </a:p>
          <a:p>
            <a:pPr lvl="3"/>
            <a:r>
              <a:rPr lang="pl-PL"/>
              <a:t>Fourth level</a:t>
            </a:r>
          </a:p>
          <a:p>
            <a:pPr lvl="4"/>
            <a:r>
              <a:rPr lang="pl-PL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25B9F4C-C40F-21D0-0B7E-CF8B3C3B09E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3085674-C1CF-DB10-CAC0-464193B5696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E3916FA-A89B-4C8A-D50C-20138A47D87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23D91E-7A68-2E49-8BD9-7363A4A7DCA1}" type="slidenum">
              <a:rPr lang="en-US" altLang="pl-PL"/>
              <a:pPr>
                <a:defRPr/>
              </a:pPr>
              <a:t>‹#›</a:t>
            </a:fld>
            <a:endParaRPr lang="en-US" altLang="pl-PL"/>
          </a:p>
        </p:txBody>
      </p:sp>
    </p:spTree>
    <p:extLst>
      <p:ext uri="{BB962C8B-B14F-4D97-AF65-F5344CB8AC3E}">
        <p14:creationId xmlns:p14="http://schemas.microsoft.com/office/powerpoint/2010/main" val="7846477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l-PL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FA16B20-6118-E6E1-A1B2-35DD67CB3C3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1D40BE4-280D-1568-13F8-6084B2F0B56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31C49C6-6316-6806-823A-201ACA453F6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E3BD2E9-1D59-EE45-9D61-619B7654C207}" type="slidenum">
              <a:rPr lang="en-US" altLang="pl-PL"/>
              <a:pPr>
                <a:defRPr/>
              </a:pPr>
              <a:t>‹#›</a:t>
            </a:fld>
            <a:endParaRPr lang="en-US" altLang="pl-PL"/>
          </a:p>
        </p:txBody>
      </p:sp>
    </p:spTree>
    <p:extLst>
      <p:ext uri="{BB962C8B-B14F-4D97-AF65-F5344CB8AC3E}">
        <p14:creationId xmlns:p14="http://schemas.microsoft.com/office/powerpoint/2010/main" val="35545744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Click to edit Master text styles</a:t>
            </a:r>
          </a:p>
          <a:p>
            <a:pPr lvl="1"/>
            <a:r>
              <a:rPr lang="pl-PL"/>
              <a:t>Second level</a:t>
            </a:r>
          </a:p>
          <a:p>
            <a:pPr lvl="2"/>
            <a:r>
              <a:rPr lang="pl-PL"/>
              <a:t>Third level</a:t>
            </a:r>
          </a:p>
          <a:p>
            <a:pPr lvl="3"/>
            <a:r>
              <a:rPr lang="pl-PL"/>
              <a:t>Fourth level</a:t>
            </a:r>
          </a:p>
          <a:p>
            <a:pPr lvl="4"/>
            <a:r>
              <a:rPr lang="pl-PL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9D0F2B78-9D5C-BAB8-385A-7F18DE4C16C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7850D76F-2E41-789F-D1B8-21D438AB003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FAE8AD6C-4652-571C-3F8E-FD416EC5F59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8AB9BEF-90C6-A442-9E60-85FF5B1C3561}" type="slidenum">
              <a:rPr lang="en-US" altLang="pl-PL"/>
              <a:pPr>
                <a:defRPr/>
              </a:pPr>
              <a:t>‹#›</a:t>
            </a:fld>
            <a:endParaRPr lang="en-US" altLang="pl-PL"/>
          </a:p>
        </p:txBody>
      </p:sp>
    </p:spTree>
    <p:extLst>
      <p:ext uri="{BB962C8B-B14F-4D97-AF65-F5344CB8AC3E}">
        <p14:creationId xmlns:p14="http://schemas.microsoft.com/office/powerpoint/2010/main" val="31065355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pl-PL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pl-PL"/>
              <a:t>Click to edit Master text styles</a:t>
            </a:r>
          </a:p>
          <a:p>
            <a:pPr lvl="1"/>
            <a:r>
              <a:rPr lang="pl-PL"/>
              <a:t>Second level</a:t>
            </a:r>
          </a:p>
          <a:p>
            <a:pPr lvl="2"/>
            <a:r>
              <a:rPr lang="pl-PL"/>
              <a:t>Third level</a:t>
            </a:r>
          </a:p>
          <a:p>
            <a:pPr lvl="3"/>
            <a:r>
              <a:rPr lang="pl-PL"/>
              <a:t>Fourth level</a:t>
            </a:r>
          </a:p>
          <a:p>
            <a:pPr lvl="4"/>
            <a:r>
              <a:rPr lang="pl-PL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10D5398A-EC3D-A8E2-09F6-A70D5A61241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D682CF7F-470E-A343-67F4-439A6790718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396105A4-FE0B-7376-D96A-6F6A9BED54E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457D1C5-00BA-E04A-B801-329826BD130F}" type="slidenum">
              <a:rPr lang="en-US" altLang="pl-PL"/>
              <a:pPr>
                <a:defRPr/>
              </a:pPr>
              <a:t>‹#›</a:t>
            </a:fld>
            <a:endParaRPr lang="en-US" altLang="pl-PL"/>
          </a:p>
        </p:txBody>
      </p:sp>
    </p:spTree>
    <p:extLst>
      <p:ext uri="{BB962C8B-B14F-4D97-AF65-F5344CB8AC3E}">
        <p14:creationId xmlns:p14="http://schemas.microsoft.com/office/powerpoint/2010/main" val="8341298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233AC357-057C-25F0-3700-DD96D40F407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pl-PL"/>
              <a:t>Kliknij, aby edytować styl wzorca tytułu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BD36B4CD-42CF-0865-CA83-8287E66FDCE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pl-PL"/>
              <a:t>Kliknij, aby edytować style wzorca tekstu</a:t>
            </a:r>
          </a:p>
          <a:p>
            <a:pPr lvl="1"/>
            <a:r>
              <a:rPr lang="en-US" altLang="pl-PL"/>
              <a:t>Drugi poziom</a:t>
            </a:r>
          </a:p>
          <a:p>
            <a:pPr lvl="2"/>
            <a:r>
              <a:rPr lang="en-US" altLang="pl-PL"/>
              <a:t>Trzeci poziom</a:t>
            </a:r>
          </a:p>
          <a:p>
            <a:pPr lvl="3"/>
            <a:r>
              <a:rPr lang="en-US" altLang="pl-PL"/>
              <a:t>Czwarty poziom</a:t>
            </a:r>
          </a:p>
          <a:p>
            <a:pPr lvl="4"/>
            <a:r>
              <a:rPr lang="en-US" altLang="pl-PL"/>
              <a:t>Piąty poziom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C28941C1-3B5A-4BE1-974C-2CBB7D333D50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63171490-2C95-D6AC-D97E-F2A18CC1D3BC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2D91D59B-AE11-2417-0D14-FAFB5A0BD35D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fld id="{AD78508B-9D55-EA4D-B9A3-4DDFA73FDCE0}" type="slidenum">
              <a:rPr lang="en-US" altLang="pl-PL"/>
              <a:pPr>
                <a:defRPr/>
              </a:pPr>
              <a:t>‹#›</a:t>
            </a:fld>
            <a:endParaRPr lang="en-US" alt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ＭＳ Ｐゴシック" charset="-128"/>
          <a:cs typeface="ＭＳ Ｐゴシック" charset="-128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  <a:ea typeface="ＭＳ Ｐゴシック" charset="-128"/>
          <a:cs typeface="ＭＳ Ｐゴシック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  <a:ea typeface="ＭＳ Ｐゴシック" charset="-128"/>
          <a:cs typeface="ＭＳ Ｐゴシック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  <a:ea typeface="ＭＳ Ｐゴシック" charset="-128"/>
          <a:cs typeface="ＭＳ Ｐゴシック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  <a:ea typeface="ＭＳ Ｐゴシック" charset="-128"/>
          <a:cs typeface="ＭＳ Ｐゴシック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ＭＳ Ｐゴシック" charset="-128"/>
          <a:cs typeface="ＭＳ Ｐゴシック" charset="-128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ＭＳ Ｐゴシック" charset="-128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ＭＳ Ｐゴシック" charset="-128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ＭＳ Ｐゴシック" charset="-128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9pPr>
    </p:bodyStyle>
    <p:otherStyle>
      <a:defPPr>
        <a:defRPr lang="pl-PL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7" Type="http://schemas.openxmlformats.org/officeDocument/2006/relationships/image" Target="../media/image6.e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Relationship Id="rId6" Type="http://schemas.openxmlformats.org/officeDocument/2006/relationships/oleObject" Target="../embeddings/oleObject2.bin"/><Relationship Id="rId5" Type="http://schemas.openxmlformats.org/officeDocument/2006/relationships/image" Target="../media/image5.jpeg"/><Relationship Id="rId4" Type="http://schemas.openxmlformats.org/officeDocument/2006/relationships/image" Target="../media/image4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oleObject" Target="../embeddings/oleObject3.bin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8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9.emf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oleObject" Target="../embeddings/oleObject5.bin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oleObject" Target="../embeddings/oleObject6.bin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5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6.emf"/><Relationship Id="rId5" Type="http://schemas.openxmlformats.org/officeDocument/2006/relationships/oleObject" Target="../embeddings/oleObject9.bin"/><Relationship Id="rId4" Type="http://schemas.openxmlformats.org/officeDocument/2006/relationships/image" Target="../media/image15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1.gif"/><Relationship Id="rId4" Type="http://schemas.openxmlformats.org/officeDocument/2006/relationships/image" Target="../media/image20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emf"/><Relationship Id="rId2" Type="http://schemas.openxmlformats.org/officeDocument/2006/relationships/oleObject" Target="../embeddings/oleObject10.bin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4.emf"/><Relationship Id="rId4" Type="http://schemas.openxmlformats.org/officeDocument/2006/relationships/oleObject" Target="../embeddings/oleObject11.bin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emf"/><Relationship Id="rId2" Type="http://schemas.openxmlformats.org/officeDocument/2006/relationships/oleObject" Target="../embeddings/oleObject12.bin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6.emf"/><Relationship Id="rId4" Type="http://schemas.openxmlformats.org/officeDocument/2006/relationships/oleObject" Target="../embeddings/oleObject13.bin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emf"/><Relationship Id="rId7" Type="http://schemas.openxmlformats.org/officeDocument/2006/relationships/image" Target="../media/image29.emf"/><Relationship Id="rId2" Type="http://schemas.openxmlformats.org/officeDocument/2006/relationships/oleObject" Target="../embeddings/oleObject14.bin"/><Relationship Id="rId1" Type="http://schemas.openxmlformats.org/officeDocument/2006/relationships/slideLayout" Target="../slideLayouts/slideLayout6.xml"/><Relationship Id="rId6" Type="http://schemas.openxmlformats.org/officeDocument/2006/relationships/oleObject" Target="../embeddings/oleObject16.bin"/><Relationship Id="rId5" Type="http://schemas.openxmlformats.org/officeDocument/2006/relationships/image" Target="../media/image28.emf"/><Relationship Id="rId4" Type="http://schemas.openxmlformats.org/officeDocument/2006/relationships/oleObject" Target="../embeddings/oleObject15.bin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emf"/><Relationship Id="rId2" Type="http://schemas.openxmlformats.org/officeDocument/2006/relationships/oleObject" Target="../embeddings/oleObject17.bin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3.emf"/><Relationship Id="rId4" Type="http://schemas.openxmlformats.org/officeDocument/2006/relationships/oleObject" Target="../embeddings/oleObject18.bin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emf"/><Relationship Id="rId2" Type="http://schemas.openxmlformats.org/officeDocument/2006/relationships/oleObject" Target="../embeddings/oleObject19.bin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5.emf"/><Relationship Id="rId4" Type="http://schemas.openxmlformats.org/officeDocument/2006/relationships/oleObject" Target="../embeddings/oleObject20.bin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emf"/><Relationship Id="rId7" Type="http://schemas.openxmlformats.org/officeDocument/2006/relationships/image" Target="../media/image37.emf"/><Relationship Id="rId2" Type="http://schemas.openxmlformats.org/officeDocument/2006/relationships/oleObject" Target="../embeddings/oleObject21.bin"/><Relationship Id="rId1" Type="http://schemas.openxmlformats.org/officeDocument/2006/relationships/slideLayout" Target="../slideLayouts/slideLayout6.xml"/><Relationship Id="rId6" Type="http://schemas.openxmlformats.org/officeDocument/2006/relationships/oleObject" Target="../embeddings/oleObject23.bin"/><Relationship Id="rId5" Type="http://schemas.openxmlformats.org/officeDocument/2006/relationships/image" Target="../media/image33.emf"/><Relationship Id="rId4" Type="http://schemas.openxmlformats.org/officeDocument/2006/relationships/oleObject" Target="../embeddings/oleObject22.bin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emf"/><Relationship Id="rId2" Type="http://schemas.openxmlformats.org/officeDocument/2006/relationships/oleObject" Target="../embeddings/oleObject24.bin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9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5.bin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2.emf"/><Relationship Id="rId5" Type="http://schemas.openxmlformats.org/officeDocument/2006/relationships/oleObject" Target="../embeddings/oleObject26.bin"/><Relationship Id="rId4" Type="http://schemas.openxmlformats.org/officeDocument/2006/relationships/image" Target="../media/image41.emf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7" Type="http://schemas.openxmlformats.org/officeDocument/2006/relationships/image" Target="../media/image52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1.png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Rectangle 2">
            <a:extLst>
              <a:ext uri="{FF2B5EF4-FFF2-40B4-BE49-F238E27FC236}">
                <a16:creationId xmlns:a16="http://schemas.microsoft.com/office/drawing/2014/main" id="{F3B8DB29-7E48-0609-32ED-1977914E167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209800" y="304800"/>
            <a:ext cx="4724400" cy="381000"/>
          </a:xfrm>
        </p:spPr>
        <p:txBody>
          <a:bodyPr/>
          <a:lstStyle/>
          <a:p>
            <a:pPr eaLnBrk="1" hangingPunct="1"/>
            <a:r>
              <a:rPr lang="pl-PL" altLang="pl-PL" sz="1800">
                <a:ea typeface="ＭＳ Ｐゴシック" panose="020B0600070205080204" pitchFamily="34" charset="-128"/>
              </a:rPr>
              <a:t>Potencjał błonowy</a:t>
            </a:r>
            <a:endParaRPr lang="en-US" altLang="pl-PL" sz="1800">
              <a:ea typeface="ＭＳ Ｐゴシック" panose="020B0600070205080204" pitchFamily="34" charset="-128"/>
            </a:endParaRPr>
          </a:p>
        </p:txBody>
      </p:sp>
      <p:sp>
        <p:nvSpPr>
          <p:cNvPr id="15362" name="Rectangle 3">
            <a:extLst>
              <a:ext uri="{FF2B5EF4-FFF2-40B4-BE49-F238E27FC236}">
                <a16:creationId xmlns:a16="http://schemas.microsoft.com/office/drawing/2014/main" id="{020D238C-5ADF-E977-DC59-8B1455C1F13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81600" y="4191000"/>
            <a:ext cx="3962400" cy="1028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l-PL" altLang="pl-PL" sz="1800">
                <a:solidFill>
                  <a:schemeClr val="tx2"/>
                </a:solidFill>
              </a:rPr>
              <a:t>Potencjał błonowy bierze się z rozdzielenia dodatnich i ujemnych ładunków przez błonę komórkową. </a:t>
            </a:r>
            <a:endParaRPr lang="en-US" altLang="pl-PL" sz="1800">
              <a:solidFill>
                <a:schemeClr val="tx2"/>
              </a:solidFill>
            </a:endParaRPr>
          </a:p>
        </p:txBody>
      </p:sp>
      <p:pic>
        <p:nvPicPr>
          <p:cNvPr id="15363" name="Picture 4" descr="C:\Users\Piotr\Students\Bioelektrycznosc\membrane potential osc.GIF">
            <a:extLst>
              <a:ext uri="{FF2B5EF4-FFF2-40B4-BE49-F238E27FC236}">
                <a16:creationId xmlns:a16="http://schemas.microsoft.com/office/drawing/2014/main" id="{244FC1CE-4539-3F31-FB58-EB6D500765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1066800"/>
            <a:ext cx="4308475" cy="2835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4" name="Picture 5" descr="C:\Users\Piotr\Students\Bioelektrycznosc\osmolarity.gif">
            <a:extLst>
              <a:ext uri="{FF2B5EF4-FFF2-40B4-BE49-F238E27FC236}">
                <a16:creationId xmlns:a16="http://schemas.microsoft.com/office/drawing/2014/main" id="{8B6A8258-A5AC-A052-4223-7D01851627D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8800" y="990600"/>
            <a:ext cx="3086100" cy="3086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365" name="Rectangle 6">
            <a:extLst>
              <a:ext uri="{FF2B5EF4-FFF2-40B4-BE49-F238E27FC236}">
                <a16:creationId xmlns:a16="http://schemas.microsoft.com/office/drawing/2014/main" id="{60329051-42A6-3561-BD6E-F49C1CEB0D8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" y="4191000"/>
            <a:ext cx="40386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l-PL" altLang="pl-PL" sz="1800">
                <a:solidFill>
                  <a:schemeClr val="tx2"/>
                </a:solidFill>
              </a:rPr>
              <a:t>Potencjał błonowy – różnica potencjałów w poprzek błony komórkowej</a:t>
            </a:r>
            <a:endParaRPr lang="en-US" altLang="pl-PL" sz="1800">
              <a:solidFill>
                <a:schemeClr val="tx2"/>
              </a:solidFill>
            </a:endParaRPr>
          </a:p>
        </p:txBody>
      </p:sp>
      <p:sp>
        <p:nvSpPr>
          <p:cNvPr id="15366" name="Rectangle 7">
            <a:extLst>
              <a:ext uri="{FF2B5EF4-FFF2-40B4-BE49-F238E27FC236}">
                <a16:creationId xmlns:a16="http://schemas.microsoft.com/office/drawing/2014/main" id="{E13031A4-7437-6293-DDFB-89D6696C076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6300" y="5943600"/>
            <a:ext cx="73914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l-PL" altLang="pl-PL" sz="1800">
                <a:solidFill>
                  <a:schemeClr val="tx2"/>
                </a:solidFill>
              </a:rPr>
              <a:t>Potencjał błonowy jest podstawową własnością </a:t>
            </a:r>
            <a:r>
              <a:rPr lang="pl-PL" altLang="pl-PL" sz="1800" b="1">
                <a:solidFill>
                  <a:srgbClr val="FF3300"/>
                </a:solidFill>
              </a:rPr>
              <a:t>wszystkich</a:t>
            </a:r>
            <a:r>
              <a:rPr lang="pl-PL" altLang="pl-PL" sz="1800" b="1">
                <a:solidFill>
                  <a:schemeClr val="tx2"/>
                </a:solidFill>
              </a:rPr>
              <a:t> </a:t>
            </a:r>
            <a:r>
              <a:rPr lang="pl-PL" altLang="pl-PL" sz="1800">
                <a:solidFill>
                  <a:schemeClr val="tx2"/>
                </a:solidFill>
              </a:rPr>
              <a:t>żywych komórek</a:t>
            </a:r>
            <a:endParaRPr lang="en-US" altLang="pl-PL" sz="1800">
              <a:solidFill>
                <a:schemeClr val="tx2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2">
            <a:extLst>
              <a:ext uri="{FF2B5EF4-FFF2-40B4-BE49-F238E27FC236}">
                <a16:creationId xmlns:a16="http://schemas.microsoft.com/office/drawing/2014/main" id="{3A0ABCCB-F468-C765-5D51-D5426B81E1B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228600"/>
            <a:ext cx="7772400" cy="381000"/>
          </a:xfrm>
        </p:spPr>
        <p:txBody>
          <a:bodyPr/>
          <a:lstStyle/>
          <a:p>
            <a:pPr eaLnBrk="1" hangingPunct="1"/>
            <a:r>
              <a:rPr lang="pl-PL" altLang="pl-PL" sz="1800">
                <a:ea typeface="ＭＳ Ｐゴシック" panose="020B0600070205080204" pitchFamily="34" charset="-128"/>
              </a:rPr>
              <a:t>Siły chemiczne i elektryczne</a:t>
            </a:r>
            <a:endParaRPr lang="en-US" altLang="pl-PL" sz="1800">
              <a:ea typeface="ＭＳ Ｐゴシック" panose="020B0600070205080204" pitchFamily="34" charset="-128"/>
            </a:endParaRPr>
          </a:p>
        </p:txBody>
      </p:sp>
      <p:pic>
        <p:nvPicPr>
          <p:cNvPr id="16386" name="Picture 3" descr="C:\Users\Piotr\Students\Bioelektrycznosc\Concentration gradient.GIF">
            <a:extLst>
              <a:ext uri="{FF2B5EF4-FFF2-40B4-BE49-F238E27FC236}">
                <a16:creationId xmlns:a16="http://schemas.microsoft.com/office/drawing/2014/main" id="{255E9FD5-AD11-4453-00D0-2051F8965E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838200"/>
            <a:ext cx="3581400" cy="2305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6387" name="Object 2">
            <a:extLst>
              <a:ext uri="{FF2B5EF4-FFF2-40B4-BE49-F238E27FC236}">
                <a16:creationId xmlns:a16="http://schemas.microsoft.com/office/drawing/2014/main" id="{3A0DA445-2246-812E-E22D-FCEB41D0D98E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953000" y="1219200"/>
          <a:ext cx="3867150" cy="14144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Równanie" r:id="rId3" imgW="27203400" imgH="9944100" progId="Equation.3">
                  <p:embed/>
                </p:oleObj>
              </mc:Choice>
              <mc:Fallback>
                <p:oleObj name="Równanie" r:id="rId3" imgW="27203400" imgH="9944100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53000" y="1219200"/>
                        <a:ext cx="3867150" cy="14144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6388" name="Picture 5" descr="C:\Users\Piotr\Students\Bioelektrycznosc\voltage gradient.jpg">
            <a:extLst>
              <a:ext uri="{FF2B5EF4-FFF2-40B4-BE49-F238E27FC236}">
                <a16:creationId xmlns:a16="http://schemas.microsoft.com/office/drawing/2014/main" id="{B759F6F3-F899-A155-FA8E-5CA88845A5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3457575"/>
            <a:ext cx="2879725" cy="3200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6389" name="Object 3">
            <a:extLst>
              <a:ext uri="{FF2B5EF4-FFF2-40B4-BE49-F238E27FC236}">
                <a16:creationId xmlns:a16="http://schemas.microsoft.com/office/drawing/2014/main" id="{745C75C4-697A-24B2-B918-FEDD7BCC1DFC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859338" y="3898900"/>
          <a:ext cx="3284537" cy="708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Równanie" r:id="rId6" imgW="23114000" imgH="4978400" progId="Equation.3">
                  <p:embed/>
                </p:oleObj>
              </mc:Choice>
              <mc:Fallback>
                <p:oleObj name="Równanie" r:id="rId6" imgW="23114000" imgH="4978400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59338" y="3898900"/>
                        <a:ext cx="3284537" cy="7080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390" name="Text Box 7">
            <a:extLst>
              <a:ext uri="{FF2B5EF4-FFF2-40B4-BE49-F238E27FC236}">
                <a16:creationId xmlns:a16="http://schemas.microsoft.com/office/drawing/2014/main" id="{278E0D78-3F3E-1C2D-5FC5-ECD71760DB2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84725" y="2479675"/>
            <a:ext cx="1947863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l-PL" altLang="pl-PL" sz="2000" i="1"/>
              <a:t>R</a:t>
            </a:r>
            <a:r>
              <a:rPr lang="pl-PL" altLang="pl-PL" sz="2000"/>
              <a:t> – stała gazowa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pl-PL" altLang="pl-PL" sz="2000" i="1"/>
              <a:t>T</a:t>
            </a:r>
            <a:r>
              <a:rPr lang="pl-PL" altLang="pl-PL" sz="2000"/>
              <a:t> - temperatura</a:t>
            </a:r>
            <a:endParaRPr lang="en-US" altLang="pl-PL" sz="2000"/>
          </a:p>
        </p:txBody>
      </p:sp>
      <p:sp>
        <p:nvSpPr>
          <p:cNvPr id="16391" name="Text Box 8">
            <a:extLst>
              <a:ext uri="{FF2B5EF4-FFF2-40B4-BE49-F238E27FC236}">
                <a16:creationId xmlns:a16="http://schemas.microsoft.com/office/drawing/2014/main" id="{FCC9EF68-5739-2797-44AB-D09C7CB051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44938" y="4797425"/>
            <a:ext cx="5111750" cy="1323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l-PL" altLang="pl-PL" sz="2000" i="1"/>
              <a:t>F</a:t>
            </a:r>
            <a:r>
              <a:rPr lang="pl-PL" altLang="pl-PL" sz="2000"/>
              <a:t> – stała Faradaya (ładunek 1 mola elektronów)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pl-PL" altLang="pl-PL" sz="2000" i="1"/>
              <a:t>V</a:t>
            </a:r>
            <a:r>
              <a:rPr lang="pl-PL" altLang="pl-PL" sz="2000"/>
              <a:t> – różnica potencjałów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pl-PL" altLang="pl-PL" sz="2000" i="1"/>
              <a:t>z – </a:t>
            </a:r>
            <a:r>
              <a:rPr lang="pl-PL" altLang="pl-PL" sz="2000"/>
              <a:t>walencyjność (z iloma atomami może się połączyć)</a:t>
            </a:r>
            <a:endParaRPr lang="en-US" altLang="pl-PL" sz="2000"/>
          </a:p>
        </p:txBody>
      </p:sp>
      <p:sp>
        <p:nvSpPr>
          <p:cNvPr id="2" name="pole tekstowe 1">
            <a:extLst>
              <a:ext uri="{FF2B5EF4-FFF2-40B4-BE49-F238E27FC236}">
                <a16:creationId xmlns:a16="http://schemas.microsoft.com/office/drawing/2014/main" id="{DC2848ED-E835-A9E6-642F-9DAC0E673096}"/>
              </a:ext>
            </a:extLst>
          </p:cNvPr>
          <p:cNvSpPr txBox="1"/>
          <p:nvPr/>
        </p:nvSpPr>
        <p:spPr>
          <a:xfrm>
            <a:off x="2913063" y="6434138"/>
            <a:ext cx="6230937" cy="3683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pl-PL" sz="1800" dirty="0">
                <a:latin typeface="+mj-lt"/>
              </a:rPr>
              <a:t>Uwaga: oba równania wyrażają prace na 1 mol substancji (J/mol)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Rectangle 2">
            <a:extLst>
              <a:ext uri="{FF2B5EF4-FFF2-40B4-BE49-F238E27FC236}">
                <a16:creationId xmlns:a16="http://schemas.microsoft.com/office/drawing/2014/main" id="{45B32D7F-B1EE-CB16-BEF5-D14E955E357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228600"/>
            <a:ext cx="7772400" cy="381000"/>
          </a:xfrm>
        </p:spPr>
        <p:txBody>
          <a:bodyPr/>
          <a:lstStyle/>
          <a:p>
            <a:pPr eaLnBrk="1" hangingPunct="1"/>
            <a:r>
              <a:rPr lang="pl-PL" altLang="pl-PL" sz="1800">
                <a:ea typeface="ＭＳ Ｐゴシック" panose="020B0600070205080204" pitchFamily="34" charset="-128"/>
              </a:rPr>
              <a:t>Potencjał Nernsta</a:t>
            </a:r>
            <a:endParaRPr lang="en-US" altLang="pl-PL" sz="1800">
              <a:ea typeface="ＭＳ Ｐゴシック" panose="020B0600070205080204" pitchFamily="34" charset="-128"/>
            </a:endParaRPr>
          </a:p>
        </p:txBody>
      </p:sp>
      <p:graphicFrame>
        <p:nvGraphicFramePr>
          <p:cNvPr id="17410" name="Object 2">
            <a:extLst>
              <a:ext uri="{FF2B5EF4-FFF2-40B4-BE49-F238E27FC236}">
                <a16:creationId xmlns:a16="http://schemas.microsoft.com/office/drawing/2014/main" id="{878F15CA-5010-52EF-A65C-BA73FE66FCD0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133475" y="1752600"/>
          <a:ext cx="3462338" cy="29829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Równanie" r:id="rId2" imgW="29552900" imgH="25450800" progId="Equation.3">
                  <p:embed/>
                </p:oleObj>
              </mc:Choice>
              <mc:Fallback>
                <p:oleObj name="Równanie" r:id="rId2" imgW="29552900" imgH="25450800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33475" y="1752600"/>
                        <a:ext cx="3462338" cy="29829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411" name="Text Box 4">
            <a:extLst>
              <a:ext uri="{FF2B5EF4-FFF2-40B4-BE49-F238E27FC236}">
                <a16:creationId xmlns:a16="http://schemas.microsoft.com/office/drawing/2014/main" id="{304734BD-A857-D868-B030-A5EFD6C8DE0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43000" y="4724400"/>
            <a:ext cx="2895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pl-PL" altLang="pl-PL" sz="2400"/>
              <a:t>Równanie Nernsta</a:t>
            </a:r>
            <a:endParaRPr lang="en-US" altLang="pl-PL" sz="2400"/>
          </a:p>
        </p:txBody>
      </p:sp>
      <p:sp>
        <p:nvSpPr>
          <p:cNvPr id="17412" name="Text Box 5">
            <a:extLst>
              <a:ext uri="{FF2B5EF4-FFF2-40B4-BE49-F238E27FC236}">
                <a16:creationId xmlns:a16="http://schemas.microsoft.com/office/drawing/2014/main" id="{73BA7084-9947-912E-3004-24A4C79E0B6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66800" y="5410200"/>
            <a:ext cx="6324600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pl-PL" altLang="pl-PL" sz="2400" i="1"/>
              <a:t>V</a:t>
            </a:r>
            <a:r>
              <a:rPr lang="pl-PL" altLang="pl-PL" sz="2400"/>
              <a:t> - Potencjał Nernsta, potencjał równowagi, potencjał dyfuzji</a:t>
            </a:r>
            <a:endParaRPr lang="en-US" altLang="pl-PL" sz="2400"/>
          </a:p>
        </p:txBody>
      </p:sp>
      <p:pic>
        <p:nvPicPr>
          <p:cNvPr id="17413" name="Picture 6" descr="C:\Users\Piotr\Students\Bioelektrycznosc\nernst.jpg">
            <a:extLst>
              <a:ext uri="{FF2B5EF4-FFF2-40B4-BE49-F238E27FC236}">
                <a16:creationId xmlns:a16="http://schemas.microsoft.com/office/drawing/2014/main" id="{54A7E2C6-31D6-0191-1E41-CCF2E8AD5B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8800" y="838200"/>
            <a:ext cx="2514600" cy="381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414" name="Text Box 7">
            <a:extLst>
              <a:ext uri="{FF2B5EF4-FFF2-40B4-BE49-F238E27FC236}">
                <a16:creationId xmlns:a16="http://schemas.microsoft.com/office/drawing/2014/main" id="{F02B38DE-54E2-E74A-2862-C891CDD2DA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05400" y="4618038"/>
            <a:ext cx="3886200" cy="639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pl-PL" sz="1200" b="1" i="1"/>
              <a:t>Walter Hermann Nernst</a:t>
            </a:r>
            <a:r>
              <a:rPr lang="en-US" altLang="pl-PL" sz="1200" i="1"/>
              <a:t> (ur. </a:t>
            </a:r>
            <a:r>
              <a:rPr lang="pl-PL" altLang="pl-PL" sz="1200" i="1"/>
              <a:t>25 czerwca 1864 </a:t>
            </a:r>
            <a:r>
              <a:rPr lang="en-US" altLang="pl-PL" sz="1200" i="1"/>
              <a:t>w </a:t>
            </a:r>
            <a:r>
              <a:rPr lang="pl-PL" altLang="pl-PL" sz="1200" i="1"/>
              <a:t>Wąbrzeźnie</a:t>
            </a:r>
            <a:r>
              <a:rPr lang="en-US" altLang="pl-PL" sz="1200" i="1"/>
              <a:t>, zm. </a:t>
            </a:r>
            <a:r>
              <a:rPr lang="pl-PL" altLang="pl-PL" sz="1200" i="1"/>
              <a:t>18 listopada 1941</a:t>
            </a:r>
            <a:r>
              <a:rPr lang="en-US" altLang="pl-PL" sz="1200" i="1"/>
              <a:t>w Zibelle), laureat </a:t>
            </a:r>
            <a:r>
              <a:rPr lang="pl-PL" altLang="pl-PL" sz="1200" i="1"/>
              <a:t>Nagrody Nobla z chemii w 1920r.</a:t>
            </a:r>
            <a:endParaRPr lang="en-US" altLang="pl-PL" sz="1200"/>
          </a:p>
        </p:txBody>
      </p:sp>
      <p:sp>
        <p:nvSpPr>
          <p:cNvPr id="17415" name="Text Box 8">
            <a:extLst>
              <a:ext uri="{FF2B5EF4-FFF2-40B4-BE49-F238E27FC236}">
                <a16:creationId xmlns:a16="http://schemas.microsoft.com/office/drawing/2014/main" id="{57E245A0-4D1E-72B7-CF0A-9FB854AEB02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43000" y="1219200"/>
            <a:ext cx="2895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pl-PL" altLang="pl-PL" sz="2400"/>
              <a:t>Stan równowagi:</a:t>
            </a:r>
            <a:endParaRPr lang="en-US" altLang="pl-PL" sz="240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ectangle 2">
            <a:extLst>
              <a:ext uri="{FF2B5EF4-FFF2-40B4-BE49-F238E27FC236}">
                <a16:creationId xmlns:a16="http://schemas.microsoft.com/office/drawing/2014/main" id="{C66EC281-06A0-E0C4-5393-548653104E4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228600"/>
            <a:ext cx="7772400" cy="381000"/>
          </a:xfrm>
        </p:spPr>
        <p:txBody>
          <a:bodyPr/>
          <a:lstStyle/>
          <a:p>
            <a:pPr eaLnBrk="1" hangingPunct="1"/>
            <a:r>
              <a:rPr lang="pl-PL" altLang="pl-PL" sz="2400">
                <a:ea typeface="ＭＳ Ｐゴシック" panose="020B0600070205080204" pitchFamily="34" charset="-128"/>
              </a:rPr>
              <a:t>Fizyczne prawa ruchu jonów</a:t>
            </a:r>
            <a:endParaRPr lang="en-US" altLang="pl-PL" sz="2400">
              <a:ea typeface="ＭＳ Ｐゴシック" panose="020B0600070205080204" pitchFamily="34" charset="-128"/>
            </a:endParaRPr>
          </a:p>
        </p:txBody>
      </p:sp>
      <p:pic>
        <p:nvPicPr>
          <p:cNvPr id="18434" name="Picture 3" descr="C:\Users\Piotr\Students\Bioelektrycznosc\Concentration gradient.GIF">
            <a:extLst>
              <a:ext uri="{FF2B5EF4-FFF2-40B4-BE49-F238E27FC236}">
                <a16:creationId xmlns:a16="http://schemas.microsoft.com/office/drawing/2014/main" id="{4F330D65-27E9-D512-5B3D-372254AA6B4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00763" y="981075"/>
            <a:ext cx="2357437" cy="151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8435" name="Object 1">
            <a:extLst>
              <a:ext uri="{FF2B5EF4-FFF2-40B4-BE49-F238E27FC236}">
                <a16:creationId xmlns:a16="http://schemas.microsoft.com/office/drawing/2014/main" id="{967C435D-482A-C959-CC99-9A4157D9B532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66738" y="1557338"/>
          <a:ext cx="1727200" cy="10874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927100" imgH="584200" progId="Equation.3">
                  <p:embed/>
                </p:oleObj>
              </mc:Choice>
              <mc:Fallback>
                <p:oleObj name="Equation" r:id="rId3" imgW="927100" imgH="584200" progId="Equation.3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66738" y="1557338"/>
                        <a:ext cx="1727200" cy="10874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436" name="Rectangle 2">
            <a:extLst>
              <a:ext uri="{FF2B5EF4-FFF2-40B4-BE49-F238E27FC236}">
                <a16:creationId xmlns:a16="http://schemas.microsoft.com/office/drawing/2014/main" id="{BD58C1CB-8983-6E99-3D41-C4AF94049FC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5288" y="981075"/>
            <a:ext cx="4999037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pl-PL" sz="2000"/>
              <a:t>Prawo Ficka w przypadku jednowymiarowym:</a:t>
            </a:r>
          </a:p>
        </p:txBody>
      </p:sp>
      <p:sp>
        <p:nvSpPr>
          <p:cNvPr id="18437" name="Rectangle 3">
            <a:extLst>
              <a:ext uri="{FF2B5EF4-FFF2-40B4-BE49-F238E27FC236}">
                <a16:creationId xmlns:a16="http://schemas.microsoft.com/office/drawing/2014/main" id="{43485A41-F458-BFA2-93DA-4AA7A55C945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5288" y="2524125"/>
            <a:ext cx="8569325" cy="4402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l-PL" altLang="pl-PL" sz="2000"/>
              <a:t>J</a:t>
            </a:r>
            <a:r>
              <a:rPr lang="pl-PL" altLang="pl-PL" sz="2000" baseline="-25000"/>
              <a:t>diff</a:t>
            </a:r>
            <a:r>
              <a:rPr lang="pl-PL" altLang="pl-PL" sz="2000"/>
              <a:t> – strumień składnika (ilość substancji przepływająca przez jednostkowy przekrój w jednostce czasu) [ilość cząstek/(sec*cm</a:t>
            </a:r>
            <a:r>
              <a:rPr lang="pl-PL" altLang="pl-PL" sz="2000" baseline="30000"/>
              <a:t>2</a:t>
            </a:r>
            <a:r>
              <a:rPr lang="pl-PL" altLang="pl-PL" sz="2000"/>
              <a:t>)]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pl-PL" altLang="pl-PL" sz="200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pl-PL" altLang="pl-PL" sz="2000"/>
              <a:t>’ilość substancji’ może być wyrażona w molach (miara chemiczna) lub jako liczba cząstek np. atomów, jonów, elektronów itp (miara atomistyczna). Tutaj stosowana jest miara atomistyczna.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pl-PL" altLang="pl-PL" sz="200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pl-PL" altLang="pl-PL" sz="2000"/>
              <a:t>D - współczynnik proporcjonalności dyfuzji [cm</a:t>
            </a:r>
            <a:r>
              <a:rPr lang="pl-PL" altLang="pl-PL" sz="2000" baseline="30000"/>
              <a:t>2</a:t>
            </a:r>
            <a:r>
              <a:rPr lang="pl-PL" altLang="pl-PL" sz="2000"/>
              <a:t>/sec]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pl-PL" altLang="pl-PL" sz="2000"/>
              <a:t>[C] - stężenie [ilość substancji/cm</a:t>
            </a:r>
            <a:r>
              <a:rPr lang="pl-PL" altLang="pl-PL" sz="2000" baseline="30000"/>
              <a:t>3</a:t>
            </a:r>
            <a:r>
              <a:rPr lang="pl-PL" altLang="pl-PL" sz="2000"/>
              <a:t>]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pl-PL" altLang="pl-PL" sz="200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pl-PL" altLang="pl-PL" sz="2000"/>
              <a:t>Ujemny znak oznacza, że strumień płynie od wysokiej do niskiej koncentracji.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pl-PL" altLang="pl-PL" sz="200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pl-PL" altLang="pl-PL" sz="2000"/>
              <a:t>Dyfuzja zachodzi w kierunku przeciwnym do gradientu stężenia, proporcjonalnie do gradientu, ze stałą proporcjonalności D.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Rectangle 2">
            <a:extLst>
              <a:ext uri="{FF2B5EF4-FFF2-40B4-BE49-F238E27FC236}">
                <a16:creationId xmlns:a16="http://schemas.microsoft.com/office/drawing/2014/main" id="{51D02140-9AFF-7D64-6D5A-2EB9F7CD39C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228600"/>
            <a:ext cx="7772400" cy="381000"/>
          </a:xfrm>
        </p:spPr>
        <p:txBody>
          <a:bodyPr/>
          <a:lstStyle/>
          <a:p>
            <a:pPr eaLnBrk="1" hangingPunct="1"/>
            <a:r>
              <a:rPr lang="pl-PL" altLang="pl-PL" sz="2400">
                <a:ea typeface="ＭＳ Ｐゴシック" panose="020B0600070205080204" pitchFamily="34" charset="-128"/>
              </a:rPr>
              <a:t>Fizyczne prawa ruchu jonów</a:t>
            </a:r>
            <a:endParaRPr lang="en-US" altLang="pl-PL" sz="2400">
              <a:ea typeface="ＭＳ Ｐゴシック" panose="020B0600070205080204" pitchFamily="34" charset="-128"/>
            </a:endParaRPr>
          </a:p>
        </p:txBody>
      </p:sp>
      <p:sp>
        <p:nvSpPr>
          <p:cNvPr id="19458" name="Rectangle 2">
            <a:extLst>
              <a:ext uri="{FF2B5EF4-FFF2-40B4-BE49-F238E27FC236}">
                <a16:creationId xmlns:a16="http://schemas.microsoft.com/office/drawing/2014/main" id="{DBAF772F-AD15-80A3-8D78-9BB2D275002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5288" y="981075"/>
            <a:ext cx="796131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pl-PL" sz="2000"/>
              <a:t>Przepływ naładowanych cząstek w polu elektrycznym mozna opisac przez: </a:t>
            </a:r>
          </a:p>
        </p:txBody>
      </p:sp>
      <p:sp>
        <p:nvSpPr>
          <p:cNvPr id="19459" name="Rectangle 3">
            <a:extLst>
              <a:ext uri="{FF2B5EF4-FFF2-40B4-BE49-F238E27FC236}">
                <a16:creationId xmlns:a16="http://schemas.microsoft.com/office/drawing/2014/main" id="{A0677ABE-8468-0A0F-4BF0-B27BFDD37C7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0363" y="2432050"/>
            <a:ext cx="8423275" cy="3970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l-PL" altLang="pl-PL" sz="1800" i="1"/>
              <a:t>J</a:t>
            </a:r>
            <a:r>
              <a:rPr lang="pl-PL" altLang="pl-PL" sz="1800" baseline="-25000"/>
              <a:t>drift</a:t>
            </a:r>
            <a:r>
              <a:rPr lang="pl-PL" altLang="pl-PL" sz="1800"/>
              <a:t> – strumień dryfu [ilość cząstek/(sec*cm</a:t>
            </a:r>
            <a:r>
              <a:rPr lang="pl-PL" altLang="pl-PL" sz="1800" baseline="30000"/>
              <a:t>2</a:t>
            </a:r>
            <a:r>
              <a:rPr lang="pl-PL" altLang="pl-PL" sz="1800"/>
              <a:t>)]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pl-PL" altLang="pl-PL" sz="1800" i="1">
                <a:latin typeface="Symbol" pitchFamily="2" charset="2"/>
              </a:rPr>
              <a:t>s -</a:t>
            </a:r>
            <a:r>
              <a:rPr lang="pl-PL" altLang="pl-PL" sz="1800">
                <a:latin typeface="Symbol" pitchFamily="2" charset="2"/>
              </a:rPr>
              <a:t> </a:t>
            </a:r>
            <a:r>
              <a:rPr lang="pl-PL" altLang="pl-PL" sz="1800"/>
              <a:t>przewodnictwo właściwe [ilość cząstek/(V*sec*cm)]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pl-PL" altLang="pl-PL" sz="1800" i="1"/>
              <a:t>E</a:t>
            </a:r>
            <a:r>
              <a:rPr lang="pl-PL" altLang="pl-PL" sz="1800"/>
              <a:t> – pole elektryczne [V/cm]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pl-PL" altLang="pl-PL" sz="1800" i="1">
                <a:latin typeface="Symbol" pitchFamily="2" charset="2"/>
              </a:rPr>
              <a:t>m </a:t>
            </a:r>
            <a:r>
              <a:rPr lang="pl-PL" altLang="pl-PL" sz="1800">
                <a:latin typeface="Symbol" pitchFamily="2" charset="2"/>
              </a:rPr>
              <a:t>– </a:t>
            </a:r>
            <a:r>
              <a:rPr lang="pl-PL" altLang="pl-PL" sz="1800"/>
              <a:t>ruchliwość nośników</a:t>
            </a:r>
            <a:r>
              <a:rPr lang="pl-PL" altLang="pl-PL" sz="1800">
                <a:latin typeface="Symbol" pitchFamily="2" charset="2"/>
              </a:rPr>
              <a:t> </a:t>
            </a:r>
            <a:r>
              <a:rPr lang="pl-PL" altLang="pl-PL" sz="1800"/>
              <a:t>[cm</a:t>
            </a:r>
            <a:r>
              <a:rPr lang="pl-PL" altLang="pl-PL" sz="1800" baseline="30000"/>
              <a:t>2</a:t>
            </a:r>
            <a:r>
              <a:rPr lang="pl-PL" altLang="pl-PL" sz="1800"/>
              <a:t>/(V*sec)] (prędkość dryfu nadawana przez jednostkowe pole elektryczne)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pl-PL" altLang="pl-PL" sz="1800" i="1"/>
              <a:t>z</a:t>
            </a:r>
            <a:r>
              <a:rPr lang="pl-PL" altLang="pl-PL" sz="1800"/>
              <a:t> – walencyjność (bezwymiarowa) - wskazuje, z iloma jednowartościowymi atomami może się połączyć atom danego pierwiastka.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pl-PL" altLang="pl-PL" sz="180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pl-PL" altLang="pl-PL" sz="1800"/>
              <a:t>Ruch dodatnio naładowanych cząstek odbywa się w kierunku przeciwnym do gradientu potencjału, proporcjonalnie do jego wartości, ze stałą proporcjonalności </a:t>
            </a:r>
            <a:r>
              <a:rPr lang="pl-PL" altLang="pl-PL" sz="1800" i="1">
                <a:latin typeface="Symbol" pitchFamily="2" charset="2"/>
              </a:rPr>
              <a:t>m</a:t>
            </a:r>
            <a:r>
              <a:rPr lang="pl-PL" altLang="pl-PL" sz="1800" i="1"/>
              <a:t>z</a:t>
            </a:r>
            <a:r>
              <a:rPr lang="pl-PL" altLang="pl-PL" sz="1800"/>
              <a:t>[</a:t>
            </a:r>
            <a:r>
              <a:rPr lang="pl-PL" altLang="pl-PL" sz="1800" i="1"/>
              <a:t>C</a:t>
            </a:r>
            <a:r>
              <a:rPr lang="pl-PL" altLang="pl-PL" sz="1800"/>
              <a:t>].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pl-PL" altLang="pl-PL" sz="180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pl-PL" altLang="pl-PL" sz="1800"/>
              <a:t>Uwaga: równanie przypomina prawo Ohma (</a:t>
            </a:r>
            <a:r>
              <a:rPr lang="pl-PL" altLang="pl-PL" sz="1800" i="1"/>
              <a:t>J</a:t>
            </a:r>
            <a:r>
              <a:rPr lang="pl-PL" altLang="pl-PL" sz="1800"/>
              <a:t> = </a:t>
            </a:r>
            <a:r>
              <a:rPr lang="pl-PL" altLang="pl-PL" sz="1800" i="1">
                <a:latin typeface="Symbol" pitchFamily="2" charset="2"/>
              </a:rPr>
              <a:t>s</a:t>
            </a:r>
            <a:r>
              <a:rPr lang="pl-PL" altLang="pl-PL" sz="1800" i="1"/>
              <a:t>E</a:t>
            </a:r>
            <a:r>
              <a:rPr lang="pl-PL" altLang="pl-PL" sz="1800"/>
              <a:t>) lecz odnosi się do przepływu naładowanych cząstek, a nie prądu. Chcąc uzyskać prawo Ohma dla gęstości prądu, należy pomnożyć prawa stronę równania przez ładunek nośnika (</a:t>
            </a:r>
            <a:r>
              <a:rPr lang="pl-PL" altLang="pl-PL" sz="1800" i="1"/>
              <a:t>z</a:t>
            </a:r>
            <a:r>
              <a:rPr lang="pl-PL" altLang="pl-PL" sz="1800"/>
              <a:t>*</a:t>
            </a:r>
            <a:r>
              <a:rPr lang="pl-PL" altLang="pl-PL" sz="1800" i="1"/>
              <a:t>e</a:t>
            </a:r>
            <a:r>
              <a:rPr lang="pl-PL" altLang="pl-PL" sz="1800"/>
              <a:t>).</a:t>
            </a:r>
          </a:p>
        </p:txBody>
      </p:sp>
      <p:sp>
        <p:nvSpPr>
          <p:cNvPr id="2" name="pole tekstowe 1">
            <a:extLst>
              <a:ext uri="{FF2B5EF4-FFF2-40B4-BE49-F238E27FC236}">
                <a16:creationId xmlns:a16="http://schemas.microsoft.com/office/drawing/2014/main" id="{FF518515-DEFA-1BD5-775F-362711C3C74A}"/>
              </a:ext>
            </a:extLst>
          </p:cNvPr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2483768" y="1556792"/>
            <a:ext cx="3343992" cy="699872"/>
          </a:xfrm>
          <a:prstGeom prst="rect">
            <a:avLst/>
          </a:prstGeom>
          <a:blipFill>
            <a:blip r:embed="rId2"/>
            <a:stretch>
              <a:fillRect l="-2273" t="-1786" r="-1136" b="-14286"/>
            </a:stretch>
          </a:blipFill>
        </p:spPr>
        <p:txBody>
          <a:bodyPr/>
          <a:lstStyle/>
          <a:p>
            <a:pPr>
              <a:defRPr/>
            </a:pPr>
            <a:r>
              <a:rPr lang="pl-PL">
                <a:noFill/>
              </a:rPr>
              <a:t> 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Rectangle 2">
            <a:extLst>
              <a:ext uri="{FF2B5EF4-FFF2-40B4-BE49-F238E27FC236}">
                <a16:creationId xmlns:a16="http://schemas.microsoft.com/office/drawing/2014/main" id="{18D078B2-56C6-0D71-707E-802BB81BBB7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228600"/>
            <a:ext cx="7772400" cy="381000"/>
          </a:xfrm>
        </p:spPr>
        <p:txBody>
          <a:bodyPr/>
          <a:lstStyle/>
          <a:p>
            <a:pPr eaLnBrk="1" hangingPunct="1"/>
            <a:r>
              <a:rPr lang="pl-PL" altLang="pl-PL" sz="2400">
                <a:ea typeface="ＭＳ Ｐゴシック" panose="020B0600070205080204" pitchFamily="34" charset="-128"/>
              </a:rPr>
              <a:t>Fizyczne prawa ruchu jonów</a:t>
            </a:r>
            <a:endParaRPr lang="en-US" altLang="pl-PL" sz="2400">
              <a:ea typeface="ＭＳ Ｐゴシック" panose="020B0600070205080204" pitchFamily="34" charset="-128"/>
            </a:endParaRPr>
          </a:p>
        </p:txBody>
      </p:sp>
      <p:graphicFrame>
        <p:nvGraphicFramePr>
          <p:cNvPr id="20482" name="Object 1">
            <a:extLst>
              <a:ext uri="{FF2B5EF4-FFF2-40B4-BE49-F238E27FC236}">
                <a16:creationId xmlns:a16="http://schemas.microsoft.com/office/drawing/2014/main" id="{A7578CE1-6F91-6DA6-D019-E23C7F3A4F0C}"/>
              </a:ext>
            </a:extLst>
          </p:cNvPr>
          <p:cNvGraphicFramePr>
            <a:graphicFrameLocks noChangeAspect="1"/>
          </p:cNvGraphicFramePr>
          <p:nvPr/>
        </p:nvGraphicFramePr>
        <p:xfrm>
          <a:off x="917575" y="1830388"/>
          <a:ext cx="1135063" cy="1133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609600" imgH="609600" progId="Equation.3">
                  <p:embed/>
                </p:oleObj>
              </mc:Choice>
              <mc:Fallback>
                <p:oleObj name="Equation" r:id="rId2" imgW="609600" imgH="609600" progId="Equation.3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17575" y="1830388"/>
                        <a:ext cx="1135063" cy="11334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483" name="Rectangle 2">
            <a:extLst>
              <a:ext uri="{FF2B5EF4-FFF2-40B4-BE49-F238E27FC236}">
                <a16:creationId xmlns:a16="http://schemas.microsoft.com/office/drawing/2014/main" id="{140F7E27-C36D-0D91-F3AC-6A7D4AD23B3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5288" y="981075"/>
            <a:ext cx="184467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pl-PL" sz="2000"/>
              <a:t>Wzór Einsteina:</a:t>
            </a:r>
          </a:p>
        </p:txBody>
      </p:sp>
      <p:sp>
        <p:nvSpPr>
          <p:cNvPr id="20484" name="Rectangle 3">
            <a:extLst>
              <a:ext uri="{FF2B5EF4-FFF2-40B4-BE49-F238E27FC236}">
                <a16:creationId xmlns:a16="http://schemas.microsoft.com/office/drawing/2014/main" id="{B5CFE90F-E0A0-DC58-AABA-DFEBB2D341D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5288" y="3068638"/>
            <a:ext cx="8569325" cy="1631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pl-PL" sz="2000" i="1"/>
              <a:t>T</a:t>
            </a:r>
            <a:r>
              <a:rPr lang="en-US" altLang="pl-PL" sz="2000"/>
              <a:t> – temperatura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pl-PL" sz="2000" i="1"/>
              <a:t>k</a:t>
            </a:r>
            <a:r>
              <a:rPr lang="en-US" altLang="pl-PL" sz="2000"/>
              <a:t> - stała Boltzmanna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pl-PL" sz="2000" i="1"/>
              <a:t>q</a:t>
            </a:r>
            <a:r>
              <a:rPr lang="en-US" altLang="pl-PL" sz="2000"/>
              <a:t> - ładunek nośnika </a:t>
            </a:r>
            <a:r>
              <a:rPr lang="pl-PL" altLang="pl-PL" sz="2000"/>
              <a:t>(w kulombach)</a:t>
            </a:r>
            <a:endParaRPr lang="en-US" altLang="pl-PL" sz="2000"/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pl-PL" sz="200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pl-PL" sz="2000"/>
              <a:t>Wzór Einsteina wyraża związek między ruchliwością, a współczynnikiem dyfuzji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2">
            <a:extLst>
              <a:ext uri="{FF2B5EF4-FFF2-40B4-BE49-F238E27FC236}">
                <a16:creationId xmlns:a16="http://schemas.microsoft.com/office/drawing/2014/main" id="{819A8D0E-E86E-A3FB-342B-D02EC32CD81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228600"/>
            <a:ext cx="7772400" cy="381000"/>
          </a:xfrm>
        </p:spPr>
        <p:txBody>
          <a:bodyPr/>
          <a:lstStyle/>
          <a:p>
            <a:pPr eaLnBrk="1" hangingPunct="1"/>
            <a:r>
              <a:rPr lang="pl-PL" altLang="pl-PL" sz="2400">
                <a:ea typeface="ＭＳ Ｐゴシック" panose="020B0600070205080204" pitchFamily="34" charset="-128"/>
              </a:rPr>
              <a:t>Fizyczne prawa ruchu jonów</a:t>
            </a:r>
            <a:endParaRPr lang="en-US" altLang="pl-PL" sz="2400">
              <a:ea typeface="ＭＳ Ｐゴシック" panose="020B0600070205080204" pitchFamily="34" charset="-128"/>
            </a:endParaRPr>
          </a:p>
        </p:txBody>
      </p:sp>
      <p:graphicFrame>
        <p:nvGraphicFramePr>
          <p:cNvPr id="21506" name="Object 1">
            <a:extLst>
              <a:ext uri="{FF2B5EF4-FFF2-40B4-BE49-F238E27FC236}">
                <a16:creationId xmlns:a16="http://schemas.microsoft.com/office/drawing/2014/main" id="{53A213F6-92E0-DBDB-E399-BEBFFAAE0EFE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39750" y="1844675"/>
          <a:ext cx="2647950" cy="1085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422400" imgH="584200" progId="Equation.3">
                  <p:embed/>
                </p:oleObj>
              </mc:Choice>
              <mc:Fallback>
                <p:oleObj name="Equation" r:id="rId2" imgW="1422400" imgH="584200" progId="Equation.3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9750" y="1844675"/>
                        <a:ext cx="2647950" cy="10858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1507" name="Rectangle 2">
            <a:extLst>
              <a:ext uri="{FF2B5EF4-FFF2-40B4-BE49-F238E27FC236}">
                <a16:creationId xmlns:a16="http://schemas.microsoft.com/office/drawing/2014/main" id="{A559877B-F4FA-66F8-C0DE-7108EB45E10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5288" y="981075"/>
            <a:ext cx="451485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pl-PL" sz="2000"/>
              <a:t>Elektroobojętność przestrzenna ładunków:</a:t>
            </a:r>
          </a:p>
        </p:txBody>
      </p:sp>
      <p:sp>
        <p:nvSpPr>
          <p:cNvPr id="21508" name="Rectangle 3">
            <a:extLst>
              <a:ext uri="{FF2B5EF4-FFF2-40B4-BE49-F238E27FC236}">
                <a16:creationId xmlns:a16="http://schemas.microsoft.com/office/drawing/2014/main" id="{16505406-BF98-ABF4-DFF3-D4A13743B32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5288" y="3068638"/>
            <a:ext cx="8569325" cy="3478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l-PL" altLang="pl-PL" sz="2000" i="1"/>
              <a:t>z</a:t>
            </a:r>
            <a:r>
              <a:rPr lang="pl-PL" altLang="pl-PL" sz="2000" i="1" baseline="30000"/>
              <a:t>K</a:t>
            </a:r>
            <a:r>
              <a:rPr lang="pl-PL" altLang="pl-PL" sz="2000"/>
              <a:t> – walencyjność kationów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pl-PL" altLang="pl-PL" sz="2000" i="1"/>
              <a:t>z</a:t>
            </a:r>
            <a:r>
              <a:rPr lang="pl-PL" altLang="pl-PL" sz="2000" i="1" baseline="30000"/>
              <a:t>A</a:t>
            </a:r>
            <a:r>
              <a:rPr lang="pl-PL" altLang="pl-PL" sz="2000"/>
              <a:t> – walencyjność anionów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pl-PL" altLang="pl-PL" sz="2000" i="1"/>
              <a:t>e</a:t>
            </a:r>
            <a:r>
              <a:rPr lang="pl-PL" altLang="pl-PL" sz="2000"/>
              <a:t> – ładunek elementarny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pl-PL" altLang="pl-PL" sz="2000"/>
              <a:t>[</a:t>
            </a:r>
            <a:r>
              <a:rPr lang="pl-PL" altLang="pl-PL" sz="2000" i="1"/>
              <a:t>C</a:t>
            </a:r>
            <a:r>
              <a:rPr lang="pl-PL" altLang="pl-PL" sz="2000" i="1" baseline="-25000"/>
              <a:t>i</a:t>
            </a:r>
            <a:r>
              <a:rPr lang="pl-PL" altLang="pl-PL" sz="2000"/>
              <a:t>], [</a:t>
            </a:r>
            <a:r>
              <a:rPr lang="pl-PL" altLang="pl-PL" sz="2000" i="1"/>
              <a:t>C</a:t>
            </a:r>
            <a:r>
              <a:rPr lang="pl-PL" altLang="pl-PL" sz="2000" i="1" baseline="-25000"/>
              <a:t>j</a:t>
            </a:r>
            <a:r>
              <a:rPr lang="pl-PL" altLang="pl-PL" sz="2000"/>
              <a:t>] – stężenia jonów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pl-PL" altLang="pl-PL" sz="200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pl-PL" altLang="pl-PL" sz="2000"/>
              <a:t>W danej objętości, całkowity ładunek kationów jest równy całkowitemu ładunkowi anionów.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pl-PL" altLang="pl-PL" sz="200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pl-PL" altLang="pl-PL" sz="2000"/>
              <a:t>Elektroobojętność przestrzenna ładunków jest zachowana w większości przestrzeni w organizmach żywych, w tym wnętrze i przestrzeń wokół komórki. Wyjątek stanowi przestrzeń w bliskim sąsiedztwie błony komórkowej.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2">
            <a:extLst>
              <a:ext uri="{FF2B5EF4-FFF2-40B4-BE49-F238E27FC236}">
                <a16:creationId xmlns:a16="http://schemas.microsoft.com/office/drawing/2014/main" id="{63182E13-5D65-2346-78FC-2BF37E33E58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228600"/>
            <a:ext cx="7772400" cy="823913"/>
          </a:xfrm>
        </p:spPr>
        <p:txBody>
          <a:bodyPr/>
          <a:lstStyle/>
          <a:p>
            <a:pPr eaLnBrk="1" hangingPunct="1"/>
            <a:r>
              <a:rPr lang="en-US" altLang="pl-PL" sz="2400">
                <a:ea typeface="ＭＳ Ｐゴシック" panose="020B0600070205080204" pitchFamily="34" charset="-128"/>
              </a:rPr>
              <a:t>Elektroobojętność przestrzeni wewnątrz- i zewnątrzkomórkowej</a:t>
            </a:r>
          </a:p>
        </p:txBody>
      </p:sp>
      <p:pic>
        <p:nvPicPr>
          <p:cNvPr id="22530" name="Picture 4" descr="Electroneutrality.jpg">
            <a:extLst>
              <a:ext uri="{FF2B5EF4-FFF2-40B4-BE49-F238E27FC236}">
                <a16:creationId xmlns:a16="http://schemas.microsoft.com/office/drawing/2014/main" id="{FD148611-E592-2008-6B7F-DCE558F6C23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750" y="1628775"/>
            <a:ext cx="8020050" cy="408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D6FB82BD-B1AA-2D9F-40BD-0E3A771EB183}"/>
              </a:ext>
            </a:extLst>
          </p:cNvPr>
          <p:cNvSpPr txBox="1"/>
          <p:nvPr/>
        </p:nvSpPr>
        <p:spPr>
          <a:xfrm>
            <a:off x="755650" y="5805488"/>
            <a:ext cx="2354263" cy="36988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sz="1800">
                <a:latin typeface="Symbol" charset="0"/>
                <a:ea typeface="ＭＳ Ｐゴシック" charset="0"/>
                <a:cs typeface="ＭＳ Ｐゴシック" charset="0"/>
              </a:rPr>
              <a:t>A</a:t>
            </a:r>
            <a:r>
              <a:rPr lang="en-US" sz="1800" baseline="30000">
                <a:latin typeface="Symbol" charset="0"/>
                <a:ea typeface="ＭＳ Ｐゴシック" charset="0"/>
                <a:cs typeface="ＭＳ Ｐゴシック" charset="0"/>
              </a:rPr>
              <a:t>- </a:t>
            </a:r>
            <a:r>
              <a:rPr lang="en-US" sz="1800">
                <a:latin typeface="Symbol" charset="0"/>
                <a:ea typeface="ＭＳ Ｐゴシック" charset="0"/>
                <a:cs typeface="ＭＳ Ｐゴシック" charset="0"/>
              </a:rPr>
              <a:t>- </a:t>
            </a:r>
            <a:r>
              <a:rPr lang="en-US" sz="1800" err="1">
                <a:latin typeface="+mn-lt"/>
                <a:ea typeface="ＭＳ Ｐゴシック" charset="0"/>
                <a:cs typeface="ＭＳ Ｐゴシック" charset="0"/>
              </a:rPr>
              <a:t>organiczne</a:t>
            </a:r>
            <a:r>
              <a:rPr lang="en-US" sz="1800">
                <a:latin typeface="+mn-lt"/>
                <a:ea typeface="ＭＳ Ｐゴシック" charset="0"/>
                <a:cs typeface="ＭＳ Ｐゴシック" charset="0"/>
              </a:rPr>
              <a:t> </a:t>
            </a:r>
            <a:r>
              <a:rPr lang="en-US" sz="1800" err="1">
                <a:latin typeface="+mn-lt"/>
                <a:ea typeface="ＭＳ Ｐゴシック" charset="0"/>
                <a:cs typeface="ＭＳ Ｐゴシック" charset="0"/>
              </a:rPr>
              <a:t>aniony</a:t>
            </a:r>
            <a:endParaRPr lang="en-US" sz="1800">
              <a:latin typeface="+mn-lt"/>
              <a:ea typeface="ＭＳ Ｐゴシック" charset="0"/>
              <a:cs typeface="ＭＳ Ｐゴシック" charset="0"/>
            </a:endParaRPr>
          </a:p>
        </p:txBody>
      </p:sp>
      <p:sp>
        <p:nvSpPr>
          <p:cNvPr id="22532" name="pole tekstowe 2">
            <a:extLst>
              <a:ext uri="{FF2B5EF4-FFF2-40B4-BE49-F238E27FC236}">
                <a16:creationId xmlns:a16="http://schemas.microsoft.com/office/drawing/2014/main" id="{006DF32E-A633-00F8-346A-98B44F274D9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7088" y="2276475"/>
            <a:ext cx="569912" cy="369888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GB" altLang="pl-PL" sz="1800">
                <a:latin typeface="Arial" panose="020B0604020202020204" pitchFamily="34" charset="0"/>
                <a:cs typeface="Arial" panose="020B0604020202020204" pitchFamily="34" charset="0"/>
              </a:rPr>
              <a:t>mM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Rectangle 2">
            <a:extLst>
              <a:ext uri="{FF2B5EF4-FFF2-40B4-BE49-F238E27FC236}">
                <a16:creationId xmlns:a16="http://schemas.microsoft.com/office/drawing/2014/main" id="{759FED4E-1921-AC84-5117-C4B9EC976E2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4213" y="115888"/>
            <a:ext cx="7772400" cy="823912"/>
          </a:xfrm>
        </p:spPr>
        <p:txBody>
          <a:bodyPr/>
          <a:lstStyle/>
          <a:p>
            <a:pPr eaLnBrk="1" hangingPunct="1"/>
            <a:r>
              <a:rPr lang="en-US" altLang="pl-PL" sz="2400">
                <a:ea typeface="ＭＳ Ｐゴシック" panose="020B0600070205080204" pitchFamily="34" charset="-128"/>
              </a:rPr>
              <a:t>Błona przepuszczalna</a:t>
            </a:r>
          </a:p>
        </p:txBody>
      </p:sp>
      <p:pic>
        <p:nvPicPr>
          <p:cNvPr id="23554" name="Picture 2" descr="DonnanEquilibrium.jpg">
            <a:extLst>
              <a:ext uri="{FF2B5EF4-FFF2-40B4-BE49-F238E27FC236}">
                <a16:creationId xmlns:a16="http://schemas.microsoft.com/office/drawing/2014/main" id="{89B6FA07-0EB3-CC20-8413-A2154747DDA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396" b="19392"/>
          <a:stretch>
            <a:fillRect/>
          </a:stretch>
        </p:blipFill>
        <p:spPr bwMode="auto">
          <a:xfrm>
            <a:off x="1187450" y="930275"/>
            <a:ext cx="6889750" cy="2438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555" name="TextBox 4">
            <a:extLst>
              <a:ext uri="{FF2B5EF4-FFF2-40B4-BE49-F238E27FC236}">
                <a16:creationId xmlns:a16="http://schemas.microsoft.com/office/drawing/2014/main" id="{DAFF0809-3A69-A44E-2610-4D13CB6808F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2588" y="4183063"/>
            <a:ext cx="8497887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pl-PL" sz="1800"/>
              <a:t>Krok 1: gdy błona jest przepuszczalna dla obu rodzajów jonów, w wyniku dyfuzji,  stężenia tych jonów po obu stronach bedą takie same, zapewniając równowagę chemiczną (zerowy gradient stężeń) i elektroobojętność.</a:t>
            </a:r>
          </a:p>
        </p:txBody>
      </p:sp>
      <p:sp>
        <p:nvSpPr>
          <p:cNvPr id="23556" name="pole tekstowe 4">
            <a:extLst>
              <a:ext uri="{FF2B5EF4-FFF2-40B4-BE49-F238E27FC236}">
                <a16:creationId xmlns:a16="http://schemas.microsoft.com/office/drawing/2014/main" id="{968B55AB-1A25-CC19-0DFA-EE7789D4AE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98563" y="1008063"/>
            <a:ext cx="528637" cy="33972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GB" altLang="pl-PL" sz="1600">
                <a:latin typeface="Arial" panose="020B0604020202020204" pitchFamily="34" charset="0"/>
                <a:cs typeface="Arial" panose="020B0604020202020204" pitchFamily="34" charset="0"/>
              </a:rPr>
              <a:t>mM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Rectangle 2">
            <a:extLst>
              <a:ext uri="{FF2B5EF4-FFF2-40B4-BE49-F238E27FC236}">
                <a16:creationId xmlns:a16="http://schemas.microsoft.com/office/drawing/2014/main" id="{3F052A3D-127D-BCE9-F7C7-93E1307BC28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4213" y="115888"/>
            <a:ext cx="7772400" cy="823912"/>
          </a:xfrm>
        </p:spPr>
        <p:txBody>
          <a:bodyPr/>
          <a:lstStyle/>
          <a:p>
            <a:pPr eaLnBrk="1" hangingPunct="1"/>
            <a:r>
              <a:rPr lang="en-US" altLang="pl-PL" sz="2400">
                <a:ea typeface="ＭＳ Ｐゴシック" panose="020B0600070205080204" pitchFamily="34" charset="-128"/>
              </a:rPr>
              <a:t>Pojawienie sie nieprzepuszczalnych jonów A</a:t>
            </a:r>
            <a:r>
              <a:rPr lang="en-US" altLang="pl-PL" sz="2400" baseline="30000">
                <a:ea typeface="ＭＳ Ｐゴシック" panose="020B0600070205080204" pitchFamily="34" charset="-128"/>
              </a:rPr>
              <a:t>-</a:t>
            </a:r>
          </a:p>
        </p:txBody>
      </p:sp>
      <p:pic>
        <p:nvPicPr>
          <p:cNvPr id="24578" name="Picture 2" descr="DonnanEquilibrium.jpg">
            <a:extLst>
              <a:ext uri="{FF2B5EF4-FFF2-40B4-BE49-F238E27FC236}">
                <a16:creationId xmlns:a16="http://schemas.microsoft.com/office/drawing/2014/main" id="{E3BF1721-5F3F-8A34-DA13-FE5BAFCB337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396" b="19392"/>
          <a:stretch>
            <a:fillRect/>
          </a:stretch>
        </p:blipFill>
        <p:spPr bwMode="auto">
          <a:xfrm>
            <a:off x="1187450" y="930275"/>
            <a:ext cx="6889750" cy="2438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579" name="TextBox 4">
            <a:extLst>
              <a:ext uri="{FF2B5EF4-FFF2-40B4-BE49-F238E27FC236}">
                <a16:creationId xmlns:a16="http://schemas.microsoft.com/office/drawing/2014/main" id="{35D37742-D950-C56D-DD91-9796AF778EF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8313" y="4005263"/>
            <a:ext cx="8675687" cy="2586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l-PL" altLang="pl-PL" sz="1800"/>
              <a:t>Krok 2: Gdy po jednej stronie błony znajdą się np. aniony (A</a:t>
            </a:r>
            <a:r>
              <a:rPr lang="pl-PL" altLang="pl-PL" sz="1800" baseline="30000"/>
              <a:t>-</a:t>
            </a:r>
            <a:r>
              <a:rPr lang="pl-PL" altLang="pl-PL" sz="1800"/>
              <a:t>), dla których błona jest nieprzepuszczalna, równość stężeń zostaje zachwiana. Po stronie </a:t>
            </a:r>
            <a:r>
              <a:rPr lang="pl-PL" altLang="pl-PL" sz="1800">
                <a:latin typeface="Symbol" pitchFamily="2" charset="2"/>
              </a:rPr>
              <a:t>A</a:t>
            </a:r>
            <a:r>
              <a:rPr lang="pl-PL" altLang="pl-PL" sz="1800" baseline="30000">
                <a:latin typeface="Symbol" pitchFamily="2" charset="2"/>
              </a:rPr>
              <a:t>- </a:t>
            </a:r>
            <a:r>
              <a:rPr lang="pl-PL" altLang="pl-PL" sz="1800"/>
              <a:t>pojawiają się dodatkowe jony dodatnie (K</a:t>
            </a:r>
            <a:r>
              <a:rPr lang="pl-PL" altLang="pl-PL" sz="1800" baseline="30000"/>
              <a:t>+</a:t>
            </a:r>
            <a:r>
              <a:rPr lang="pl-PL" altLang="pl-PL" sz="1800"/>
              <a:t>), aby zapewnić elektroobojętność. Część jonów K</a:t>
            </a:r>
            <a:r>
              <a:rPr lang="pl-PL" altLang="pl-PL" sz="1800" baseline="30000"/>
              <a:t>+</a:t>
            </a:r>
            <a:r>
              <a:rPr lang="pl-PL" altLang="pl-PL" sz="1800"/>
              <a:t> wypływa (wraz z jonami Cl</a:t>
            </a:r>
            <a:r>
              <a:rPr lang="pl-PL" altLang="pl-PL" sz="1800" baseline="30000"/>
              <a:t>-</a:t>
            </a:r>
            <a:r>
              <a:rPr lang="pl-PL" altLang="pl-PL" sz="1800"/>
              <a:t>) w wyniku gradientu stężeń. Zwiększone łączne stężenie jonów wewnątrz komórki powoduje napływ wody do wnętrza w celu rozcieńczenia elektrolitu i zachowania równowagi osmotycznej. Dzieje się tak w komórkach roślinnych, w których</a:t>
            </a:r>
            <a:r>
              <a:rPr lang="pl-PL" altLang="pl-PL" sz="1100"/>
              <a:t> </a:t>
            </a:r>
            <a:r>
              <a:rPr lang="pl-PL" altLang="pl-PL" sz="1800"/>
              <a:t>występuje celulozowa ściana komórkowa, która zapobiega pękaniu komórki. Pod nią znajduje się błona komórkowa. Nie jest to jednak dobre rozwiązanie dla komórek zwierzęcych.</a:t>
            </a:r>
          </a:p>
        </p:txBody>
      </p:sp>
      <p:sp>
        <p:nvSpPr>
          <p:cNvPr id="24580" name="pole tekstowe 4">
            <a:extLst>
              <a:ext uri="{FF2B5EF4-FFF2-40B4-BE49-F238E27FC236}">
                <a16:creationId xmlns:a16="http://schemas.microsoft.com/office/drawing/2014/main" id="{DC281E10-8280-AB86-5E07-2D16369AF4A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87450" y="1095375"/>
            <a:ext cx="527050" cy="338138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GB" altLang="pl-PL" sz="1600">
                <a:latin typeface="Arial" panose="020B0604020202020204" pitchFamily="34" charset="0"/>
                <a:cs typeface="Arial" panose="020B0604020202020204" pitchFamily="34" charset="0"/>
              </a:rPr>
              <a:t>mM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Rectangle 2">
            <a:extLst>
              <a:ext uri="{FF2B5EF4-FFF2-40B4-BE49-F238E27FC236}">
                <a16:creationId xmlns:a16="http://schemas.microsoft.com/office/drawing/2014/main" id="{BE3DC298-D2DA-10E5-CBC1-7A898BDC4EA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228600"/>
            <a:ext cx="7772400" cy="823913"/>
          </a:xfrm>
        </p:spPr>
        <p:txBody>
          <a:bodyPr/>
          <a:lstStyle/>
          <a:p>
            <a:pPr eaLnBrk="1" hangingPunct="1"/>
            <a:r>
              <a:rPr lang="en-US" altLang="pl-PL" sz="2400">
                <a:ea typeface="ＭＳ Ｐゴシック" panose="020B0600070205080204" pitchFamily="34" charset="-128"/>
              </a:rPr>
              <a:t>Równowaga Donnana</a:t>
            </a:r>
          </a:p>
        </p:txBody>
      </p:sp>
      <p:pic>
        <p:nvPicPr>
          <p:cNvPr id="25602" name="Picture 2" descr="DonnanEquilibrium.jpg">
            <a:extLst>
              <a:ext uri="{FF2B5EF4-FFF2-40B4-BE49-F238E27FC236}">
                <a16:creationId xmlns:a16="http://schemas.microsoft.com/office/drawing/2014/main" id="{90E39703-00A8-0D12-473E-14D4BE5A3CD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396" b="19392"/>
          <a:stretch>
            <a:fillRect/>
          </a:stretch>
        </p:blipFill>
        <p:spPr bwMode="auto">
          <a:xfrm>
            <a:off x="1116013" y="1052513"/>
            <a:ext cx="6889750" cy="2438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25603" name="Object 1">
            <a:extLst>
              <a:ext uri="{FF2B5EF4-FFF2-40B4-BE49-F238E27FC236}">
                <a16:creationId xmlns:a16="http://schemas.microsoft.com/office/drawing/2014/main" id="{8AD458C8-4C84-DA82-C124-A9E4BC476FD7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544888" y="4624388"/>
          <a:ext cx="2032000" cy="1181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1092200" imgH="635000" progId="Equation.3">
                  <p:embed/>
                </p:oleObj>
              </mc:Choice>
              <mc:Fallback>
                <p:oleObj name="Equation" r:id="rId3" imgW="1092200" imgH="635000" progId="Equation.3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44888" y="4624388"/>
                        <a:ext cx="2032000" cy="1181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5604" name="TextBox 1">
            <a:extLst>
              <a:ext uri="{FF2B5EF4-FFF2-40B4-BE49-F238E27FC236}">
                <a16:creationId xmlns:a16="http://schemas.microsoft.com/office/drawing/2014/main" id="{16935AEA-B785-CA29-F3B4-237D1EE427D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7338" y="3668713"/>
            <a:ext cx="8856662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l-PL" altLang="pl-PL" sz="1800"/>
              <a:t>Krok 2: Gdy blona jest półprzepuszczalna tzn., nieprzepuszczająca niektórych rodzajów jonów, zachodzi równowaga Donnana (równowaga Gibbsa-Donnana). Dla jonów, dla których błona jest przepuszczalna zachodzi:</a:t>
            </a:r>
          </a:p>
        </p:txBody>
      </p:sp>
      <p:sp>
        <p:nvSpPr>
          <p:cNvPr id="25605" name="TextBox 2">
            <a:extLst>
              <a:ext uri="{FF2B5EF4-FFF2-40B4-BE49-F238E27FC236}">
                <a16:creationId xmlns:a16="http://schemas.microsoft.com/office/drawing/2014/main" id="{8F03B188-03BA-4F71-9771-E6CDAA220CA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2888" y="5670550"/>
            <a:ext cx="8613775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pl-PL" sz="1800"/>
              <a:t>a potencjal błonowy jest równy potencjałowi równowagi (Nernsta), dla każdego z jonów; jest to prawo zapropnonwane przez Gibbsa i odkryte doświadczalnie przez Donnana.</a:t>
            </a:r>
            <a:endParaRPr lang="en-US" altLang="pl-PL" sz="1800">
              <a:latin typeface="Symbol" pitchFamily="2" charset="2"/>
            </a:endParaRPr>
          </a:p>
        </p:txBody>
      </p:sp>
      <p:sp>
        <p:nvSpPr>
          <p:cNvPr id="25606" name="pole tekstowe 6">
            <a:extLst>
              <a:ext uri="{FF2B5EF4-FFF2-40B4-BE49-F238E27FC236}">
                <a16:creationId xmlns:a16="http://schemas.microsoft.com/office/drawing/2014/main" id="{F5C0D7AD-D826-2781-D540-C8B44A0C49F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87438" y="1130300"/>
            <a:ext cx="528637" cy="33972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GB" altLang="pl-PL" sz="1600">
                <a:latin typeface="Arial" panose="020B0604020202020204" pitchFamily="34" charset="0"/>
                <a:cs typeface="Arial" panose="020B0604020202020204" pitchFamily="34" charset="0"/>
              </a:rPr>
              <a:t>mM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Rectangle 2">
            <a:extLst>
              <a:ext uri="{FF2B5EF4-FFF2-40B4-BE49-F238E27FC236}">
                <a16:creationId xmlns:a16="http://schemas.microsoft.com/office/drawing/2014/main" id="{99C1576D-D3E6-050A-2CDD-E21C46DD662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228600"/>
            <a:ext cx="7772400" cy="823913"/>
          </a:xfrm>
        </p:spPr>
        <p:txBody>
          <a:bodyPr/>
          <a:lstStyle/>
          <a:p>
            <a:pPr eaLnBrk="1" hangingPunct="1"/>
            <a:r>
              <a:rPr lang="en-US" altLang="pl-PL" sz="2400">
                <a:ea typeface="ＭＳ Ｐゴシック" panose="020B0600070205080204" pitchFamily="34" charset="-128"/>
              </a:rPr>
              <a:t>Równowaga Donnana</a:t>
            </a:r>
          </a:p>
        </p:txBody>
      </p:sp>
      <p:pic>
        <p:nvPicPr>
          <p:cNvPr id="26626" name="Picture 2" descr="DonnanEquilibrium.jpg">
            <a:extLst>
              <a:ext uri="{FF2B5EF4-FFF2-40B4-BE49-F238E27FC236}">
                <a16:creationId xmlns:a16="http://schemas.microsoft.com/office/drawing/2014/main" id="{CD75407B-57C2-10E6-A3A3-41E1994E2C3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396" b="19392"/>
          <a:stretch>
            <a:fillRect/>
          </a:stretch>
        </p:blipFill>
        <p:spPr bwMode="auto">
          <a:xfrm>
            <a:off x="1116013" y="1052513"/>
            <a:ext cx="6889750" cy="2438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26627" name="Object 1">
            <a:extLst>
              <a:ext uri="{FF2B5EF4-FFF2-40B4-BE49-F238E27FC236}">
                <a16:creationId xmlns:a16="http://schemas.microsoft.com/office/drawing/2014/main" id="{EB0D8030-0D4A-538F-AC61-E3D88E0F12BF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051050" y="3984625"/>
          <a:ext cx="2033588" cy="1181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1092200" imgH="635000" progId="Equation.3">
                  <p:embed/>
                </p:oleObj>
              </mc:Choice>
              <mc:Fallback>
                <p:oleObj name="Equation" r:id="rId3" imgW="1092200" imgH="635000" progId="Equation.3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51050" y="3984625"/>
                        <a:ext cx="2033588" cy="1181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6628" name="TextBox 1">
            <a:extLst>
              <a:ext uri="{FF2B5EF4-FFF2-40B4-BE49-F238E27FC236}">
                <a16:creationId xmlns:a16="http://schemas.microsoft.com/office/drawing/2014/main" id="{5246E0B0-8356-6966-F13D-FD2EF4F1F6B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9388" y="3497263"/>
            <a:ext cx="8856662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pl-PL" sz="1800"/>
              <a:t>Wartości stężeń ustalą się na podstawie ilościowych praw:</a:t>
            </a:r>
          </a:p>
        </p:txBody>
      </p:sp>
      <p:graphicFrame>
        <p:nvGraphicFramePr>
          <p:cNvPr id="26629" name="Object 1">
            <a:extLst>
              <a:ext uri="{FF2B5EF4-FFF2-40B4-BE49-F238E27FC236}">
                <a16:creationId xmlns:a16="http://schemas.microsoft.com/office/drawing/2014/main" id="{40D6B0A9-5617-3A43-BF85-52E7BB73878F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051050" y="5165725"/>
          <a:ext cx="2695575" cy="12747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1447800" imgH="685800" progId="Equation.3">
                  <p:embed/>
                </p:oleObj>
              </mc:Choice>
              <mc:Fallback>
                <p:oleObj name="Equation" r:id="rId5" imgW="1447800" imgH="685800" progId="Equation.3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51050" y="5165725"/>
                        <a:ext cx="2695575" cy="12747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6630" name="TextBox 8">
            <a:extLst>
              <a:ext uri="{FF2B5EF4-FFF2-40B4-BE49-F238E27FC236}">
                <a16:creationId xmlns:a16="http://schemas.microsoft.com/office/drawing/2014/main" id="{7539B221-D5BD-DB84-1270-88FA52F4BEE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87900" y="5662613"/>
            <a:ext cx="182562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pl-PL" sz="1800"/>
              <a:t>elektroobojętność</a:t>
            </a:r>
          </a:p>
        </p:txBody>
      </p:sp>
      <p:sp>
        <p:nvSpPr>
          <p:cNvPr id="4" name="pole tekstowe 3">
            <a:extLst>
              <a:ext uri="{FF2B5EF4-FFF2-40B4-BE49-F238E27FC236}">
                <a16:creationId xmlns:a16="http://schemas.microsoft.com/office/drawing/2014/main" id="{6C472427-D0A2-584D-357A-65209ED08097}"/>
              </a:ext>
            </a:extLst>
          </p:cNvPr>
          <p:cNvSpPr txBox="1"/>
          <p:nvPr/>
        </p:nvSpPr>
        <p:spPr>
          <a:xfrm>
            <a:off x="4759325" y="4229100"/>
            <a:ext cx="2152650" cy="36988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pl-PL" sz="1800">
                <a:latin typeface="+mj-lt"/>
              </a:rPr>
              <a:t>równowaga </a:t>
            </a:r>
            <a:r>
              <a:rPr lang="pl-PL" sz="1800" err="1">
                <a:latin typeface="+mj-lt"/>
              </a:rPr>
              <a:t>Donnana</a:t>
            </a:r>
            <a:endParaRPr lang="pl-PL" sz="1800">
              <a:latin typeface="+mj-lt"/>
            </a:endParaRPr>
          </a:p>
        </p:txBody>
      </p:sp>
      <p:sp>
        <p:nvSpPr>
          <p:cNvPr id="26632" name="pole tekstowe 8">
            <a:extLst>
              <a:ext uri="{FF2B5EF4-FFF2-40B4-BE49-F238E27FC236}">
                <a16:creationId xmlns:a16="http://schemas.microsoft.com/office/drawing/2014/main" id="{83987BA7-AB49-647D-F31D-A8AB3DDBF35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16013" y="1227138"/>
            <a:ext cx="527050" cy="33972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GB" altLang="pl-PL" sz="1600">
                <a:latin typeface="Arial" panose="020B0604020202020204" pitchFamily="34" charset="0"/>
                <a:cs typeface="Arial" panose="020B0604020202020204" pitchFamily="34" charset="0"/>
              </a:rPr>
              <a:t>mM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Rectangle 2">
            <a:extLst>
              <a:ext uri="{FF2B5EF4-FFF2-40B4-BE49-F238E27FC236}">
                <a16:creationId xmlns:a16="http://schemas.microsoft.com/office/drawing/2014/main" id="{48BFD1EC-A0FC-EEDC-4B65-24F196E01CA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228600"/>
            <a:ext cx="7772400" cy="823913"/>
          </a:xfrm>
        </p:spPr>
        <p:txBody>
          <a:bodyPr/>
          <a:lstStyle/>
          <a:p>
            <a:pPr eaLnBrk="1" hangingPunct="1"/>
            <a:r>
              <a:rPr lang="en-US" altLang="pl-PL" sz="2400">
                <a:ea typeface="ＭＳ Ｐゴシック" panose="020B0600070205080204" pitchFamily="34" charset="-128"/>
              </a:rPr>
              <a:t>Równowaga Donnana</a:t>
            </a:r>
          </a:p>
        </p:txBody>
      </p:sp>
      <p:pic>
        <p:nvPicPr>
          <p:cNvPr id="27650" name="Picture 2" descr="DonnanEquilibrium.jpg">
            <a:extLst>
              <a:ext uri="{FF2B5EF4-FFF2-40B4-BE49-F238E27FC236}">
                <a16:creationId xmlns:a16="http://schemas.microsoft.com/office/drawing/2014/main" id="{8A856E29-F063-D044-5558-8037DBE9110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396" b="19392"/>
          <a:stretch>
            <a:fillRect/>
          </a:stretch>
        </p:blipFill>
        <p:spPr bwMode="auto">
          <a:xfrm>
            <a:off x="1116013" y="1052513"/>
            <a:ext cx="6889750" cy="2438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EC33A33F-62A7-141C-D1EB-6C33AE562941}"/>
              </a:ext>
            </a:extLst>
          </p:cNvPr>
          <p:cNvSpPr txBox="1"/>
          <p:nvPr/>
        </p:nvSpPr>
        <p:spPr>
          <a:xfrm>
            <a:off x="450850" y="3419475"/>
            <a:ext cx="2568575" cy="36988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sz="1800" dirty="0" err="1">
                <a:latin typeface="+mj-lt"/>
                <a:ea typeface="ＭＳ Ｐゴシック" charset="0"/>
                <a:cs typeface="ＭＳ Ｐゴシック" charset="0"/>
              </a:rPr>
              <a:t>Prowadzi</a:t>
            </a:r>
            <a:r>
              <a:rPr lang="en-US" sz="1800" dirty="0">
                <a:latin typeface="+mj-lt"/>
                <a:ea typeface="ＭＳ Ｐゴシック" charset="0"/>
                <a:cs typeface="ＭＳ Ｐゴシック" charset="0"/>
              </a:rPr>
              <a:t> to do </a:t>
            </a:r>
            <a:r>
              <a:rPr lang="en-US" sz="1800" dirty="0" err="1">
                <a:latin typeface="+mj-lt"/>
                <a:ea typeface="ＭＳ Ｐゴシック" charset="0"/>
                <a:cs typeface="ＭＳ Ｐゴシック" charset="0"/>
              </a:rPr>
              <a:t>warunku</a:t>
            </a:r>
            <a:r>
              <a:rPr lang="en-US" sz="1800" dirty="0">
                <a:latin typeface="+mj-lt"/>
                <a:ea typeface="ＭＳ Ｐゴシック" charset="0"/>
                <a:cs typeface="ＭＳ Ｐゴシック" charset="0"/>
              </a:rPr>
              <a:t>: </a:t>
            </a:r>
          </a:p>
        </p:txBody>
      </p:sp>
      <p:sp>
        <p:nvSpPr>
          <p:cNvPr id="5" name="pole tekstowe 4">
            <a:extLst>
              <a:ext uri="{FF2B5EF4-FFF2-40B4-BE49-F238E27FC236}">
                <a16:creationId xmlns:a16="http://schemas.microsoft.com/office/drawing/2014/main" id="{53413F3B-8D62-E930-FE70-BA2C27BDE4FA}"/>
              </a:ext>
            </a:extLst>
          </p:cNvPr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2195736" y="4066328"/>
            <a:ext cx="3941015" cy="496996"/>
          </a:xfrm>
          <a:prstGeom prst="rect">
            <a:avLst/>
          </a:prstGeom>
          <a:blipFill>
            <a:blip r:embed="rId3"/>
            <a:stretch>
              <a:fillRect l="-1286" b="-17500"/>
            </a:stretch>
          </a:blipFill>
        </p:spPr>
        <p:txBody>
          <a:bodyPr/>
          <a:lstStyle/>
          <a:p>
            <a:pPr>
              <a:defRPr/>
            </a:pPr>
            <a:r>
              <a:rPr lang="pl-PL">
                <a:noFill/>
              </a:rPr>
              <a:t> </a:t>
            </a:r>
          </a:p>
        </p:txBody>
      </p:sp>
      <p:sp>
        <p:nvSpPr>
          <p:cNvPr id="3" name="pole tekstowe 2">
            <a:extLst>
              <a:ext uri="{FF2B5EF4-FFF2-40B4-BE49-F238E27FC236}">
                <a16:creationId xmlns:a16="http://schemas.microsoft.com/office/drawing/2014/main" id="{88973F3F-1628-DF71-3DC1-464A496E45F7}"/>
              </a:ext>
            </a:extLst>
          </p:cNvPr>
          <p:cNvSpPr txBox="1"/>
          <p:nvPr/>
        </p:nvSpPr>
        <p:spPr>
          <a:xfrm>
            <a:off x="468313" y="4641850"/>
            <a:ext cx="831850" cy="3683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pl-PL" sz="1800">
                <a:latin typeface="+mn-lt"/>
              </a:rPr>
              <a:t>A więc</a:t>
            </a:r>
          </a:p>
        </p:txBody>
      </p:sp>
      <p:sp>
        <p:nvSpPr>
          <p:cNvPr id="12" name="pole tekstowe 11">
            <a:extLst>
              <a:ext uri="{FF2B5EF4-FFF2-40B4-BE49-F238E27FC236}">
                <a16:creationId xmlns:a16="http://schemas.microsoft.com/office/drawing/2014/main" id="{E0051585-8B92-E269-563E-966BA987CFA4}"/>
              </a:ext>
            </a:extLst>
          </p:cNvPr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3203848" y="5014167"/>
            <a:ext cx="2179315" cy="461665"/>
          </a:xfrm>
          <a:prstGeom prst="rect">
            <a:avLst/>
          </a:prstGeom>
          <a:blipFill>
            <a:blip r:embed="rId4"/>
            <a:stretch>
              <a:fillRect b="-16216"/>
            </a:stretch>
          </a:blipFill>
        </p:spPr>
        <p:txBody>
          <a:bodyPr/>
          <a:lstStyle/>
          <a:p>
            <a:pPr>
              <a:defRPr/>
            </a:pPr>
            <a:r>
              <a:rPr lang="pl-PL" dirty="0">
                <a:noFill/>
              </a:rPr>
              <a:t> </a:t>
            </a:r>
          </a:p>
        </p:txBody>
      </p:sp>
      <p:sp>
        <p:nvSpPr>
          <p:cNvPr id="13" name="pole tekstowe 12">
            <a:extLst>
              <a:ext uri="{FF2B5EF4-FFF2-40B4-BE49-F238E27FC236}">
                <a16:creationId xmlns:a16="http://schemas.microsoft.com/office/drawing/2014/main" id="{E82356C1-A866-2785-16C3-D0B863894ED3}"/>
              </a:ext>
            </a:extLst>
          </p:cNvPr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3203848" y="5695842"/>
            <a:ext cx="2314864" cy="461665"/>
          </a:xfrm>
          <a:prstGeom prst="rect">
            <a:avLst/>
          </a:prstGeom>
          <a:blipFill>
            <a:blip r:embed="rId5"/>
            <a:stretch>
              <a:fillRect b="-15789"/>
            </a:stretch>
          </a:blipFill>
        </p:spPr>
        <p:txBody>
          <a:bodyPr/>
          <a:lstStyle/>
          <a:p>
            <a:pPr>
              <a:defRPr/>
            </a:pPr>
            <a:r>
              <a:rPr lang="pl-PL" dirty="0">
                <a:noFill/>
              </a:rPr>
              <a:t> </a:t>
            </a:r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id="{AA9BC6CF-3E87-5C32-A0A8-B5DE239A3F77}"/>
              </a:ext>
            </a:extLst>
          </p:cNvPr>
          <p:cNvSpPr txBox="1"/>
          <p:nvPr/>
        </p:nvSpPr>
        <p:spPr>
          <a:xfrm>
            <a:off x="0" y="6154738"/>
            <a:ext cx="8856663" cy="64611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pl-PL" sz="1800" dirty="0">
                <a:latin typeface="+mj-lt"/>
              </a:rPr>
              <a:t>Jest to zgodne z gradientami stężeń obserwowanymi w większości żywych komórek i pokazuje, że mogą się ustalić różne stężenia jonów po obu stronach błony (efekt </a:t>
            </a:r>
            <a:r>
              <a:rPr lang="pl-PL" sz="1800" dirty="0" err="1">
                <a:latin typeface="+mj-lt"/>
              </a:rPr>
              <a:t>Donnana</a:t>
            </a:r>
            <a:r>
              <a:rPr lang="pl-PL" sz="1800" dirty="0">
                <a:latin typeface="+mj-lt"/>
              </a:rPr>
              <a:t>). </a:t>
            </a:r>
          </a:p>
        </p:txBody>
      </p:sp>
      <p:sp>
        <p:nvSpPr>
          <p:cNvPr id="27657" name="pole tekstowe 10">
            <a:extLst>
              <a:ext uri="{FF2B5EF4-FFF2-40B4-BE49-F238E27FC236}">
                <a16:creationId xmlns:a16="http://schemas.microsoft.com/office/drawing/2014/main" id="{9B724EC5-CD40-CA6C-A466-1CF556A4F2C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16013" y="1173163"/>
            <a:ext cx="527050" cy="338137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GB" altLang="pl-PL" sz="1600">
                <a:latin typeface="Arial" panose="020B0604020202020204" pitchFamily="34" charset="0"/>
                <a:cs typeface="Arial" panose="020B0604020202020204" pitchFamily="34" charset="0"/>
              </a:rPr>
              <a:t>mM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Rectangle 2">
            <a:extLst>
              <a:ext uri="{FF2B5EF4-FFF2-40B4-BE49-F238E27FC236}">
                <a16:creationId xmlns:a16="http://schemas.microsoft.com/office/drawing/2014/main" id="{E0C7D24B-9B58-9A1B-680D-008CF41760B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228600"/>
            <a:ext cx="7772400" cy="823913"/>
          </a:xfrm>
        </p:spPr>
        <p:txBody>
          <a:bodyPr/>
          <a:lstStyle/>
          <a:p>
            <a:pPr eaLnBrk="1" hangingPunct="1"/>
            <a:r>
              <a:rPr lang="en-US" altLang="pl-PL" sz="2400">
                <a:ea typeface="ＭＳ Ｐゴシック" panose="020B0600070205080204" pitchFamily="34" charset="-128"/>
              </a:rPr>
              <a:t>Równowaga osmotczna + elektrobojętność</a:t>
            </a:r>
          </a:p>
        </p:txBody>
      </p:sp>
      <p:pic>
        <p:nvPicPr>
          <p:cNvPr id="28674" name="Picture 2" descr="DonnanEquilibrium.jpg">
            <a:extLst>
              <a:ext uri="{FF2B5EF4-FFF2-40B4-BE49-F238E27FC236}">
                <a16:creationId xmlns:a16="http://schemas.microsoft.com/office/drawing/2014/main" id="{AD0766FF-4025-0991-3761-F6A4098B01F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396" b="19392"/>
          <a:stretch>
            <a:fillRect/>
          </a:stretch>
        </p:blipFill>
        <p:spPr bwMode="auto">
          <a:xfrm>
            <a:off x="1165225" y="1168400"/>
            <a:ext cx="6889750" cy="2438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8675" name="TextBox 4">
            <a:extLst>
              <a:ext uri="{FF2B5EF4-FFF2-40B4-BE49-F238E27FC236}">
                <a16:creationId xmlns:a16="http://schemas.microsoft.com/office/drawing/2014/main" id="{45A436DA-FCE4-1C30-7E60-D1C076CF5CB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9750" y="3660775"/>
            <a:ext cx="8545513" cy="3140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l-PL" altLang="pl-PL" sz="1800"/>
              <a:t>Krok 3: w komórkach zwierzęcych, równowaga osmotyczna nie jest osiągana poprzez napływ wody do komórek (niedogodne dla poruszających się komórek), lecz poprzez zwiększenie stężenia jonów elektrolitu (Na</a:t>
            </a:r>
            <a:r>
              <a:rPr lang="pl-PL" altLang="pl-PL" sz="1800" baseline="30000"/>
              <a:t>+</a:t>
            </a:r>
            <a:r>
              <a:rPr lang="pl-PL" altLang="pl-PL" sz="1800"/>
              <a:t> i Cl</a:t>
            </a:r>
            <a:r>
              <a:rPr lang="pl-PL" altLang="pl-PL" sz="1800" baseline="30000"/>
              <a:t>-</a:t>
            </a:r>
            <a:r>
              <a:rPr lang="pl-PL" altLang="pl-PL" sz="1800"/>
              <a:t>) na zewnątrz (i zmniejszenia przepuszczalnosci blony dla Na</a:t>
            </a:r>
            <a:r>
              <a:rPr lang="pl-PL" altLang="pl-PL" sz="1800" baseline="30000"/>
              <a:t>+</a:t>
            </a:r>
            <a:r>
              <a:rPr lang="pl-PL" altLang="pl-PL" sz="1800"/>
              <a:t>).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pl-PL" altLang="pl-PL" sz="180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pl-PL" altLang="pl-PL" sz="1800"/>
              <a:t>Równowaga osmotyczna jest osiągana w ten sposób u bezkręgowców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pl-PL" altLang="pl-PL" sz="1800"/>
              <a:t>żyjących w wodzie (duża dostępność NaCl).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pl-PL" altLang="pl-PL" sz="180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pl-PL" altLang="pl-PL" sz="1800"/>
              <a:t>U bezkręgowców żyjących na lądzie i kręgowców równowagę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pl-PL" altLang="pl-PL" sz="1800"/>
              <a:t>osmotyczną zapewnia skład płynu międzykomórkowego,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pl-PL" altLang="pl-PL" sz="1800"/>
              <a:t>przypominający roztwór soli (wewnętrzne morze).</a:t>
            </a:r>
          </a:p>
        </p:txBody>
      </p:sp>
      <p:sp>
        <p:nvSpPr>
          <p:cNvPr id="28676" name="pole tekstowe 4">
            <a:extLst>
              <a:ext uri="{FF2B5EF4-FFF2-40B4-BE49-F238E27FC236}">
                <a16:creationId xmlns:a16="http://schemas.microsoft.com/office/drawing/2014/main" id="{7F0B9A42-AF92-526D-CEAC-2F73A7D15F1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89025" y="1557338"/>
            <a:ext cx="527050" cy="338137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GB" altLang="pl-PL" sz="1600">
                <a:latin typeface="Arial" panose="020B0604020202020204" pitchFamily="34" charset="0"/>
                <a:cs typeface="Arial" panose="020B0604020202020204" pitchFamily="34" charset="0"/>
              </a:rPr>
              <a:t>mM</a:t>
            </a:r>
          </a:p>
        </p:txBody>
      </p:sp>
      <p:pic>
        <p:nvPicPr>
          <p:cNvPr id="28677" name="Picture 8">
            <a:extLst>
              <a:ext uri="{FF2B5EF4-FFF2-40B4-BE49-F238E27FC236}">
                <a16:creationId xmlns:a16="http://schemas.microsoft.com/office/drawing/2014/main" id="{6F406438-138D-E781-5456-6DCD6649B4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59625" y="4433888"/>
            <a:ext cx="1925638" cy="1925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6">
            <a:extLst>
              <a:ext uri="{FF2B5EF4-FFF2-40B4-BE49-F238E27FC236}">
                <a16:creationId xmlns:a16="http://schemas.microsoft.com/office/drawing/2014/main" id="{6E6D8F38-3E63-6311-EC33-0543A86CDCF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23088" y="6327775"/>
            <a:ext cx="2398712" cy="461963"/>
          </a:xfrm>
          <a:prstGeom prst="rect">
            <a:avLst/>
          </a:prstGeom>
          <a:noFill/>
          <a:ln>
            <a:noFill/>
          </a:ln>
          <a:effectLst/>
        </p:spPr>
        <p:txBody>
          <a:bodyPr anchor="ctr">
            <a:spAutoFit/>
          </a:bodyPr>
          <a:lstStyle/>
          <a:p>
            <a:pPr>
              <a:defRPr/>
            </a:pPr>
            <a:r>
              <a:rPr lang="en-US" altLang="pl-PL" sz="800" dirty="0" err="1">
                <a:latin typeface="+mj-lt"/>
              </a:rPr>
              <a:t>Kroplówka</a:t>
            </a:r>
            <a:r>
              <a:rPr lang="en-US" altLang="pl-PL" sz="800" dirty="0">
                <a:latin typeface="+mj-lt"/>
              </a:rPr>
              <a:t> z </a:t>
            </a:r>
            <a:r>
              <a:rPr lang="en-US" altLang="pl-PL" sz="800" dirty="0" err="1">
                <a:latin typeface="+mj-lt"/>
              </a:rPr>
              <a:t>solą</a:t>
            </a:r>
            <a:r>
              <a:rPr lang="en-US" altLang="pl-PL" sz="800" dirty="0">
                <a:latin typeface="+mj-lt"/>
              </a:rPr>
              <a:t> </a:t>
            </a:r>
            <a:r>
              <a:rPr lang="en-US" altLang="pl-PL" sz="800" dirty="0" err="1">
                <a:latin typeface="+mj-lt"/>
              </a:rPr>
              <a:t>fizjologiczną</a:t>
            </a:r>
            <a:r>
              <a:rPr lang="en-US" altLang="pl-PL" sz="800" dirty="0">
                <a:latin typeface="+mj-lt"/>
              </a:rPr>
              <a:t> NaCl o </a:t>
            </a:r>
            <a:r>
              <a:rPr lang="en-US" altLang="pl-PL" sz="800" dirty="0" err="1">
                <a:latin typeface="+mj-lt"/>
              </a:rPr>
              <a:t>działaniu</a:t>
            </a:r>
            <a:r>
              <a:rPr lang="en-US" altLang="pl-PL" sz="800" dirty="0">
                <a:latin typeface="+mj-lt"/>
              </a:rPr>
              <a:t> </a:t>
            </a:r>
            <a:r>
              <a:rPr lang="en-US" altLang="pl-PL" sz="800" dirty="0" err="1">
                <a:latin typeface="+mj-lt"/>
              </a:rPr>
              <a:t>izotonicznym</a:t>
            </a:r>
            <a:r>
              <a:rPr lang="en-US" altLang="pl-PL" sz="800" dirty="0">
                <a:latin typeface="+mj-lt"/>
              </a:rPr>
              <a:t> </a:t>
            </a:r>
            <a:r>
              <a:rPr lang="en-US" altLang="pl-PL" sz="800" dirty="0" err="1">
                <a:latin typeface="+mj-lt"/>
              </a:rPr>
              <a:t>tzn</a:t>
            </a:r>
            <a:r>
              <a:rPr lang="en-US" altLang="pl-PL" sz="800" dirty="0">
                <a:latin typeface="+mj-lt"/>
              </a:rPr>
              <a:t>. </a:t>
            </a:r>
            <a:r>
              <a:rPr lang="en-US" altLang="pl-PL" sz="800" dirty="0" err="1">
                <a:latin typeface="+mj-lt"/>
              </a:rPr>
              <a:t>majaca</a:t>
            </a:r>
            <a:r>
              <a:rPr lang="en-US" altLang="pl-PL" sz="800" dirty="0">
                <a:latin typeface="+mj-lt"/>
              </a:rPr>
              <a:t> </a:t>
            </a:r>
            <a:r>
              <a:rPr lang="en-US" altLang="pl-PL" sz="800" dirty="0" err="1">
                <a:latin typeface="+mj-lt"/>
              </a:rPr>
              <a:t>takie</a:t>
            </a:r>
            <a:r>
              <a:rPr lang="en-US" altLang="pl-PL" sz="800" dirty="0">
                <a:latin typeface="+mj-lt"/>
              </a:rPr>
              <a:t> </a:t>
            </a:r>
            <a:r>
              <a:rPr lang="en-US" altLang="pl-PL" sz="800" dirty="0" err="1">
                <a:latin typeface="+mj-lt"/>
              </a:rPr>
              <a:t>samo</a:t>
            </a:r>
            <a:r>
              <a:rPr lang="en-US" altLang="pl-PL" sz="800" dirty="0">
                <a:latin typeface="+mj-lt"/>
              </a:rPr>
              <a:t> </a:t>
            </a:r>
            <a:r>
              <a:rPr lang="en-US" altLang="pl-PL" sz="800" dirty="0" err="1">
                <a:latin typeface="+mj-lt"/>
              </a:rPr>
              <a:t>stężenie</a:t>
            </a:r>
            <a:r>
              <a:rPr lang="en-US" altLang="pl-PL" sz="800" dirty="0">
                <a:latin typeface="+mj-lt"/>
              </a:rPr>
              <a:t> jak </a:t>
            </a:r>
            <a:r>
              <a:rPr lang="en-US" altLang="pl-PL" sz="800" dirty="0" err="1">
                <a:latin typeface="+mj-lt"/>
              </a:rPr>
              <a:t>płyny</a:t>
            </a:r>
            <a:r>
              <a:rPr lang="en-US" altLang="pl-PL" sz="800" dirty="0">
                <a:latin typeface="+mj-lt"/>
              </a:rPr>
              <a:t> </a:t>
            </a:r>
            <a:r>
              <a:rPr lang="en-US" altLang="pl-PL" sz="800" dirty="0" err="1">
                <a:latin typeface="+mj-lt"/>
              </a:rPr>
              <a:t>ustrojowe</a:t>
            </a:r>
            <a:r>
              <a:rPr lang="en-US" altLang="pl-PL" sz="800" dirty="0">
                <a:latin typeface="+mj-lt"/>
              </a:rPr>
              <a:t> </a:t>
            </a:r>
            <a:r>
              <a:rPr lang="en-US" altLang="pl-PL" sz="800" dirty="0" err="1">
                <a:latin typeface="+mj-lt"/>
              </a:rPr>
              <a:t>człowieka</a:t>
            </a:r>
            <a:r>
              <a:rPr lang="en-US" altLang="pl-PL" sz="800" dirty="0">
                <a:latin typeface="+mj-lt"/>
              </a:rPr>
              <a:t> np. </a:t>
            </a:r>
            <a:r>
              <a:rPr lang="en-US" altLang="pl-PL" sz="800" dirty="0" err="1">
                <a:latin typeface="+mj-lt"/>
              </a:rPr>
              <a:t>łzy</a:t>
            </a:r>
            <a:r>
              <a:rPr lang="en-US" altLang="pl-PL" sz="800" dirty="0">
                <a:latin typeface="+mj-lt"/>
              </a:rPr>
              <a:t>.</a:t>
            </a:r>
          </a:p>
        </p:txBody>
      </p:sp>
      <p:pic>
        <p:nvPicPr>
          <p:cNvPr id="28679" name="Picture 7">
            <a:extLst>
              <a:ext uri="{FF2B5EF4-FFF2-40B4-BE49-F238E27FC236}">
                <a16:creationId xmlns:a16="http://schemas.microsoft.com/office/drawing/2014/main" id="{109B8A85-6BA6-552D-A1A4-1D87B8B2FBE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-549275"/>
            <a:ext cx="12700" cy="12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Rectangle 2">
            <a:extLst>
              <a:ext uri="{FF2B5EF4-FFF2-40B4-BE49-F238E27FC236}">
                <a16:creationId xmlns:a16="http://schemas.microsoft.com/office/drawing/2014/main" id="{D2602FC5-40C3-2A39-E194-2B2178D7DE0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228600"/>
            <a:ext cx="7772400" cy="392113"/>
          </a:xfrm>
        </p:spPr>
        <p:txBody>
          <a:bodyPr/>
          <a:lstStyle/>
          <a:p>
            <a:pPr eaLnBrk="1" hangingPunct="1"/>
            <a:r>
              <a:rPr lang="en-US" altLang="pl-PL" sz="2400">
                <a:ea typeface="ＭＳ Ｐゴシック" panose="020B0600070205080204" pitchFamily="34" charset="-128"/>
              </a:rPr>
              <a:t>Transport aktywny</a:t>
            </a:r>
          </a:p>
        </p:txBody>
      </p:sp>
      <p:sp>
        <p:nvSpPr>
          <p:cNvPr id="30722" name="TextBox 1">
            <a:extLst>
              <a:ext uri="{FF2B5EF4-FFF2-40B4-BE49-F238E27FC236}">
                <a16:creationId xmlns:a16="http://schemas.microsoft.com/office/drawing/2014/main" id="{3338863E-3A63-C62C-8295-82309F53F67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3850" y="1052513"/>
            <a:ext cx="8640763" cy="3140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l-PL" altLang="pl-PL" sz="1800"/>
              <a:t>W rzeczywistości, błona jest słabo przepuszczalna dla niektórych jonów np. Na</a:t>
            </a:r>
            <a:r>
              <a:rPr lang="pl-PL" altLang="pl-PL" sz="1800" baseline="30000"/>
              <a:t>+</a:t>
            </a:r>
            <a:r>
              <a:rPr lang="pl-PL" altLang="pl-PL" sz="1800"/>
              <a:t>. W stanie spoczynku błony jony sodu wpływają do komórki, a jony potasu wypływają na zewnątrz. Mechanizmem utrzymującym gradienty stężeń różnych jonów są mechanizmy aktywne (wymagające energii) i wtórnie aktywne (wykorzystujące energię gradientu Na</a:t>
            </a:r>
            <a:r>
              <a:rPr lang="pl-PL" altLang="pl-PL" sz="1800" baseline="30000"/>
              <a:t>+</a:t>
            </a:r>
            <a:r>
              <a:rPr lang="pl-PL" altLang="pl-PL" sz="1800"/>
              <a:t>) transportujące jony przez błonę wbrew gradientowi stężeń.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pl-PL" altLang="pl-PL" sz="180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pl-PL" altLang="pl-PL" sz="1800"/>
              <a:t>-pompa sodowo potasowa (3Na</a:t>
            </a:r>
            <a:r>
              <a:rPr lang="pl-PL" altLang="pl-PL" sz="1800" baseline="30000"/>
              <a:t>+</a:t>
            </a:r>
            <a:r>
              <a:rPr lang="pl-PL" altLang="pl-PL" sz="1800"/>
              <a:t> na zewnątrz, 2K</a:t>
            </a:r>
            <a:r>
              <a:rPr lang="pl-PL" altLang="pl-PL" sz="1800" baseline="30000"/>
              <a:t>+</a:t>
            </a:r>
            <a:r>
              <a:rPr lang="pl-PL" altLang="pl-PL" sz="1800"/>
              <a:t> do wewnątrz; połowa energii mózgu)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pl-PL" altLang="pl-PL" sz="1800"/>
              <a:t>-pompa Ca</a:t>
            </a:r>
            <a:r>
              <a:rPr lang="pl-PL" altLang="pl-PL" sz="1800" baseline="30000"/>
              <a:t>2+</a:t>
            </a:r>
            <a:r>
              <a:rPr lang="pl-PL" altLang="pl-PL" sz="1800"/>
              <a:t> (z  wnętrza komórki do retikulum endoplazmatycznego)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pl-PL" altLang="pl-PL" sz="1800"/>
              <a:t>-kotransport Na</a:t>
            </a:r>
            <a:r>
              <a:rPr lang="pl-PL" altLang="pl-PL" sz="1800" baseline="30000"/>
              <a:t>+</a:t>
            </a:r>
            <a:r>
              <a:rPr lang="pl-PL" altLang="pl-PL" sz="1800"/>
              <a:t> - Ca</a:t>
            </a:r>
            <a:r>
              <a:rPr lang="pl-PL" altLang="pl-PL" sz="1800" baseline="30000"/>
              <a:t>2+</a:t>
            </a:r>
            <a:r>
              <a:rPr lang="pl-PL" altLang="pl-PL" sz="1800"/>
              <a:t> (3Na</a:t>
            </a:r>
            <a:r>
              <a:rPr lang="pl-PL" altLang="pl-PL" sz="1800" baseline="30000"/>
              <a:t>+</a:t>
            </a:r>
            <a:r>
              <a:rPr lang="pl-PL" altLang="pl-PL" sz="1800"/>
              <a:t> do wewnątrz, 1Ca</a:t>
            </a:r>
            <a:r>
              <a:rPr lang="pl-PL" altLang="pl-PL" sz="1800" baseline="30000"/>
              <a:t>2+</a:t>
            </a:r>
            <a:r>
              <a:rPr lang="pl-PL" altLang="pl-PL" sz="1800"/>
              <a:t> na zewnątrz)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pl-PL" altLang="pl-PL" sz="1800"/>
              <a:t>-kotransport wodorowęglan – Cl</a:t>
            </a:r>
            <a:r>
              <a:rPr lang="pl-PL" altLang="pl-PL" sz="1800" baseline="30000"/>
              <a:t>-</a:t>
            </a:r>
            <a:r>
              <a:rPr lang="pl-PL" altLang="pl-PL" sz="1800"/>
              <a:t> (HCO</a:t>
            </a:r>
            <a:r>
              <a:rPr lang="pl-PL" altLang="pl-PL" sz="1800" baseline="-25000"/>
              <a:t>3</a:t>
            </a:r>
            <a:r>
              <a:rPr lang="pl-PL" altLang="pl-PL" sz="1800" baseline="30000"/>
              <a:t>-</a:t>
            </a:r>
            <a:r>
              <a:rPr lang="pl-PL" altLang="pl-PL" sz="1800"/>
              <a:t> do wewnątrz i Cl</a:t>
            </a:r>
            <a:r>
              <a:rPr lang="pl-PL" altLang="pl-PL" sz="1800" baseline="30000"/>
              <a:t>-</a:t>
            </a:r>
            <a:r>
              <a:rPr lang="pl-PL" altLang="pl-PL" sz="1800"/>
              <a:t> na zewnątrz)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pl-PL" altLang="pl-PL" sz="1800"/>
              <a:t>-kotransport Cl</a:t>
            </a:r>
            <a:r>
              <a:rPr lang="pl-PL" altLang="pl-PL" sz="1800" baseline="30000"/>
              <a:t>-</a:t>
            </a:r>
            <a:r>
              <a:rPr lang="pl-PL" altLang="pl-PL" sz="1800"/>
              <a:t>, Na</a:t>
            </a:r>
            <a:r>
              <a:rPr lang="pl-PL" altLang="pl-PL" sz="1800" baseline="30000"/>
              <a:t>+</a:t>
            </a:r>
            <a:r>
              <a:rPr lang="pl-PL" altLang="pl-PL" sz="1800"/>
              <a:t>, K</a:t>
            </a:r>
            <a:r>
              <a:rPr lang="pl-PL" altLang="pl-PL" sz="1800" baseline="30000"/>
              <a:t>+</a:t>
            </a:r>
            <a:r>
              <a:rPr lang="pl-PL" altLang="pl-PL" sz="1800"/>
              <a:t> (Na</a:t>
            </a:r>
            <a:r>
              <a:rPr lang="pl-PL" altLang="pl-PL" sz="1800" baseline="30000"/>
              <a:t>+</a:t>
            </a:r>
            <a:r>
              <a:rPr lang="pl-PL" altLang="pl-PL" sz="1800"/>
              <a:t> do wewnątrz, K</a:t>
            </a:r>
            <a:r>
              <a:rPr lang="pl-PL" altLang="pl-PL" sz="1800" baseline="30000"/>
              <a:t>+</a:t>
            </a:r>
            <a:r>
              <a:rPr lang="pl-PL" altLang="pl-PL" sz="1800"/>
              <a:t> do wewnątrz, Cl</a:t>
            </a:r>
            <a:r>
              <a:rPr lang="pl-PL" altLang="pl-PL" sz="1800" baseline="30000"/>
              <a:t>-</a:t>
            </a:r>
            <a:r>
              <a:rPr lang="pl-PL" altLang="pl-PL" sz="1800"/>
              <a:t> do wewnątrz, 1:1:2)</a:t>
            </a:r>
          </a:p>
        </p:txBody>
      </p:sp>
      <p:pic>
        <p:nvPicPr>
          <p:cNvPr id="30723" name="Picture 3">
            <a:extLst>
              <a:ext uri="{FF2B5EF4-FFF2-40B4-BE49-F238E27FC236}">
                <a16:creationId xmlns:a16="http://schemas.microsoft.com/office/drawing/2014/main" id="{65D0CBE1-DB0F-6FF0-DABB-AF5118F6849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9325" y="4513263"/>
            <a:ext cx="2309813" cy="2344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Rectangle 2">
            <a:extLst>
              <a:ext uri="{FF2B5EF4-FFF2-40B4-BE49-F238E27FC236}">
                <a16:creationId xmlns:a16="http://schemas.microsoft.com/office/drawing/2014/main" id="{F8CE0FD1-7FE4-E51E-7FD6-9BF95C8C1B3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4213" y="260350"/>
            <a:ext cx="7772400" cy="381000"/>
          </a:xfrm>
        </p:spPr>
        <p:txBody>
          <a:bodyPr/>
          <a:lstStyle/>
          <a:p>
            <a:pPr eaLnBrk="1" hangingPunct="1"/>
            <a:r>
              <a:rPr lang="pl-PL" altLang="pl-PL" sz="2400">
                <a:ea typeface="ＭＳ Ｐゴシック" panose="020B0600070205080204" pitchFamily="34" charset="-128"/>
              </a:rPr>
              <a:t>Równanie Nernsta - Plancka</a:t>
            </a:r>
            <a:endParaRPr lang="en-US" altLang="pl-PL" sz="2400">
              <a:ea typeface="ＭＳ Ｐゴシック" panose="020B0600070205080204" pitchFamily="34" charset="-128"/>
            </a:endParaRPr>
          </a:p>
        </p:txBody>
      </p:sp>
      <p:graphicFrame>
        <p:nvGraphicFramePr>
          <p:cNvPr id="31746" name="Object 1">
            <a:extLst>
              <a:ext uri="{FF2B5EF4-FFF2-40B4-BE49-F238E27FC236}">
                <a16:creationId xmlns:a16="http://schemas.microsoft.com/office/drawing/2014/main" id="{A0BBD663-A1C5-FA43-5932-13DC0F268EFB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049588" y="1557338"/>
          <a:ext cx="2767012" cy="1536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485900" imgH="825500" progId="Equation.3">
                  <p:embed/>
                </p:oleObj>
              </mc:Choice>
              <mc:Fallback>
                <p:oleObj name="Equation" r:id="rId2" imgW="1485900" imgH="825500" progId="Equation.3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49588" y="1557338"/>
                        <a:ext cx="2767012" cy="1536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1747" name="Rectangle 2">
            <a:extLst>
              <a:ext uri="{FF2B5EF4-FFF2-40B4-BE49-F238E27FC236}">
                <a16:creationId xmlns:a16="http://schemas.microsoft.com/office/drawing/2014/main" id="{366A63EA-271B-246F-9993-160032C19B8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5288" y="981075"/>
            <a:ext cx="847566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pl-PL" sz="2000"/>
              <a:t>Ruch jonów pod wpływem gradientu stężeń i pola elektrycznego można zapisać:</a:t>
            </a:r>
          </a:p>
        </p:txBody>
      </p:sp>
      <p:sp>
        <p:nvSpPr>
          <p:cNvPr id="31748" name="Rectangle 3">
            <a:extLst>
              <a:ext uri="{FF2B5EF4-FFF2-40B4-BE49-F238E27FC236}">
                <a16:creationId xmlns:a16="http://schemas.microsoft.com/office/drawing/2014/main" id="{7E972264-EC08-AB8F-6A89-CE0F0514391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5288" y="3228975"/>
            <a:ext cx="856932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pl-PL" sz="2000"/>
              <a:t>Uwzględniając relację Einsteina:</a:t>
            </a:r>
          </a:p>
        </p:txBody>
      </p:sp>
      <p:graphicFrame>
        <p:nvGraphicFramePr>
          <p:cNvPr id="31749" name="Object 5">
            <a:extLst>
              <a:ext uri="{FF2B5EF4-FFF2-40B4-BE49-F238E27FC236}">
                <a16:creationId xmlns:a16="http://schemas.microsoft.com/office/drawing/2014/main" id="{56731ABB-D821-65C0-F780-0A76B6B687C5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554288" y="3789363"/>
          <a:ext cx="3335337" cy="1206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790700" imgH="647700" progId="Equation.3">
                  <p:embed/>
                </p:oleObj>
              </mc:Choice>
              <mc:Fallback>
                <p:oleObj name="Equation" r:id="rId4" imgW="1790700" imgH="647700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54288" y="3789363"/>
                        <a:ext cx="3335337" cy="1206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1750" name="TextBox 4">
            <a:extLst>
              <a:ext uri="{FF2B5EF4-FFF2-40B4-BE49-F238E27FC236}">
                <a16:creationId xmlns:a16="http://schemas.microsoft.com/office/drawing/2014/main" id="{97006E39-E7CF-493A-386D-0F83BC1F05F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54700" y="4005263"/>
            <a:ext cx="3268663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pl-PL" sz="2400"/>
              <a:t>[ilość cząstek/(sec*cm</a:t>
            </a:r>
            <a:r>
              <a:rPr lang="en-US" altLang="pl-PL" sz="2400" baseline="30000"/>
              <a:t>2</a:t>
            </a:r>
            <a:r>
              <a:rPr lang="en-US" altLang="pl-PL" sz="2400"/>
              <a:t>)]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Rectangle 2">
            <a:extLst>
              <a:ext uri="{FF2B5EF4-FFF2-40B4-BE49-F238E27FC236}">
                <a16:creationId xmlns:a16="http://schemas.microsoft.com/office/drawing/2014/main" id="{C21EE380-9A0F-3E44-FE60-93E9CD4BF3E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4213" y="260350"/>
            <a:ext cx="7772400" cy="381000"/>
          </a:xfrm>
        </p:spPr>
        <p:txBody>
          <a:bodyPr/>
          <a:lstStyle/>
          <a:p>
            <a:pPr eaLnBrk="1" hangingPunct="1"/>
            <a:r>
              <a:rPr lang="pl-PL" altLang="pl-PL" sz="2400">
                <a:ea typeface="ＭＳ Ｐゴシック" panose="020B0600070205080204" pitchFamily="34" charset="-128"/>
              </a:rPr>
              <a:t>Równanie Nernsta - Plancka</a:t>
            </a:r>
            <a:endParaRPr lang="en-US" altLang="pl-PL" sz="2400">
              <a:ea typeface="ＭＳ Ｐゴシック" panose="020B0600070205080204" pitchFamily="34" charset="-128"/>
            </a:endParaRPr>
          </a:p>
        </p:txBody>
      </p:sp>
      <p:sp>
        <p:nvSpPr>
          <p:cNvPr id="32770" name="Rectangle 7">
            <a:extLst>
              <a:ext uri="{FF2B5EF4-FFF2-40B4-BE49-F238E27FC236}">
                <a16:creationId xmlns:a16="http://schemas.microsoft.com/office/drawing/2014/main" id="{3C58741E-B781-2135-E952-4A192427707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3850" y="1052513"/>
            <a:ext cx="87122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pl-PL" sz="2000"/>
              <a:t>Po podzieleniu przez liczbę Avogadro, dostajemy równanie NP w postaci molowej [liczba moli/sec *cm</a:t>
            </a:r>
            <a:r>
              <a:rPr lang="en-US" altLang="pl-PL" sz="2000" baseline="30000"/>
              <a:t>2</a:t>
            </a:r>
            <a:r>
              <a:rPr lang="en-US" altLang="pl-PL" sz="2000"/>
              <a:t>]:</a:t>
            </a:r>
          </a:p>
        </p:txBody>
      </p:sp>
      <p:graphicFrame>
        <p:nvGraphicFramePr>
          <p:cNvPr id="32771" name="Object 8">
            <a:extLst>
              <a:ext uri="{FF2B5EF4-FFF2-40B4-BE49-F238E27FC236}">
                <a16:creationId xmlns:a16="http://schemas.microsoft.com/office/drawing/2014/main" id="{84F6E266-0C78-EDA1-8F74-E2B560C6809F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652713" y="1773238"/>
          <a:ext cx="3549650" cy="2057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905000" imgH="1104900" progId="Equation.3">
                  <p:embed/>
                </p:oleObj>
              </mc:Choice>
              <mc:Fallback>
                <p:oleObj name="Equation" r:id="rId2" imgW="1905000" imgH="1104900" progId="Equation.3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52713" y="1773238"/>
                        <a:ext cx="3549650" cy="2057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2772" name="TextBox 6">
            <a:extLst>
              <a:ext uri="{FF2B5EF4-FFF2-40B4-BE49-F238E27FC236}">
                <a16:creationId xmlns:a16="http://schemas.microsoft.com/office/drawing/2014/main" id="{F07EA0C8-F31C-FCA6-581D-E919D9D1DA2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8313" y="3573463"/>
            <a:ext cx="3902075" cy="1323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pl-PL" sz="2000"/>
              <a:t>R - stała gazowa (</a:t>
            </a:r>
            <a:r>
              <a:rPr lang="en-US" altLang="pl-PL" sz="2000">
                <a:latin typeface="Symbol" pitchFamily="2" charset="2"/>
              </a:rPr>
              <a:t>N</a:t>
            </a:r>
            <a:r>
              <a:rPr lang="en-US" altLang="pl-PL" sz="2000" baseline="-25000">
                <a:latin typeface="Symbol" pitchFamily="2" charset="2"/>
              </a:rPr>
              <a:t>A</a:t>
            </a:r>
            <a:r>
              <a:rPr lang="en-US" altLang="pl-PL" sz="2000"/>
              <a:t>k)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pl-PL" sz="2000"/>
              <a:t>F – stała Faradaya (N</a:t>
            </a:r>
            <a:r>
              <a:rPr lang="en-US" altLang="pl-PL" sz="2000" baseline="-25000"/>
              <a:t>A</a:t>
            </a:r>
            <a:r>
              <a:rPr lang="en-US" altLang="pl-PL" sz="2000"/>
              <a:t>e)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pl-PL" sz="2000"/>
              <a:t>u – ruchliwość molowa (</a:t>
            </a:r>
            <a:r>
              <a:rPr lang="en-US" altLang="pl-PL" sz="2000">
                <a:latin typeface="Symbol" pitchFamily="2" charset="2"/>
              </a:rPr>
              <a:t>m</a:t>
            </a:r>
            <a:r>
              <a:rPr lang="en-US" altLang="pl-PL" sz="2000"/>
              <a:t>/N</a:t>
            </a:r>
            <a:r>
              <a:rPr lang="en-US" altLang="pl-PL" sz="2000" baseline="-25000"/>
              <a:t>A</a:t>
            </a:r>
            <a:r>
              <a:rPr lang="en-US" altLang="pl-PL" sz="2000"/>
              <a:t>)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pl-PL" sz="2000"/>
              <a:t>qN</a:t>
            </a:r>
            <a:r>
              <a:rPr lang="en-US" altLang="pl-PL" sz="2000" baseline="-25000"/>
              <a:t>A</a:t>
            </a:r>
            <a:r>
              <a:rPr lang="en-US" altLang="pl-PL" sz="2000"/>
              <a:t> = F (ładunek 1 mola nośnikow)</a:t>
            </a:r>
            <a:endParaRPr lang="en-US" altLang="pl-PL" sz="2000" baseline="-25000"/>
          </a:p>
        </p:txBody>
      </p:sp>
      <p:sp>
        <p:nvSpPr>
          <p:cNvPr id="32773" name="Rectangle 10">
            <a:extLst>
              <a:ext uri="{FF2B5EF4-FFF2-40B4-BE49-F238E27FC236}">
                <a16:creationId xmlns:a16="http://schemas.microsoft.com/office/drawing/2014/main" id="{0159E3DB-DE6A-7607-63CD-81F16D02903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3850" y="4868863"/>
            <a:ext cx="87122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pl-PL" sz="2000"/>
              <a:t>Mnożąc przepływ molowy przez całkowity ładunek molowy, zF, dostajemy gęstość prądu:</a:t>
            </a:r>
          </a:p>
        </p:txBody>
      </p:sp>
      <p:graphicFrame>
        <p:nvGraphicFramePr>
          <p:cNvPr id="32774" name="Object 11">
            <a:extLst>
              <a:ext uri="{FF2B5EF4-FFF2-40B4-BE49-F238E27FC236}">
                <a16:creationId xmlns:a16="http://schemas.microsoft.com/office/drawing/2014/main" id="{9E75FC4B-85C9-CCB9-E2C4-290A79AE5503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270125" y="5445125"/>
          <a:ext cx="4683125" cy="1158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2514600" imgH="622300" progId="Equation.3">
                  <p:embed/>
                </p:oleObj>
              </mc:Choice>
              <mc:Fallback>
                <p:oleObj name="Equation" r:id="rId4" imgW="2514600" imgH="622300" progId="Equation.3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70125" y="5445125"/>
                        <a:ext cx="4683125" cy="11588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TextBox 9">
            <a:extLst>
              <a:ext uri="{FF2B5EF4-FFF2-40B4-BE49-F238E27FC236}">
                <a16:creationId xmlns:a16="http://schemas.microsoft.com/office/drawing/2014/main" id="{6FD63D80-2F79-959A-792E-D051738B74CD}"/>
              </a:ext>
            </a:extLst>
          </p:cNvPr>
          <p:cNvSpPr txBox="1"/>
          <p:nvPr/>
        </p:nvSpPr>
        <p:spPr>
          <a:xfrm>
            <a:off x="7164388" y="5589588"/>
            <a:ext cx="1176337" cy="46196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dirty="0">
                <a:latin typeface="Symbol" charset="0"/>
                <a:ea typeface="ＭＳ Ｐゴシック" charset="0"/>
                <a:cs typeface="ＭＳ Ｐゴシック" charset="0"/>
              </a:rPr>
              <a:t>[</a:t>
            </a:r>
            <a:r>
              <a:rPr lang="en-US" dirty="0">
                <a:latin typeface="+mj-lt"/>
                <a:ea typeface="ＭＳ Ｐゴシック" charset="0"/>
                <a:cs typeface="ＭＳ Ｐゴシック" charset="0"/>
              </a:rPr>
              <a:t>A/cm</a:t>
            </a:r>
            <a:r>
              <a:rPr lang="en-US" baseline="30000" dirty="0">
                <a:latin typeface="+mj-lt"/>
                <a:ea typeface="ＭＳ Ｐゴシック" charset="0"/>
                <a:cs typeface="ＭＳ Ｐゴシック" charset="0"/>
              </a:rPr>
              <a:t>2</a:t>
            </a:r>
            <a:r>
              <a:rPr lang="en-US" dirty="0">
                <a:latin typeface="Symbol" charset="0"/>
                <a:ea typeface="ＭＳ Ｐゴシック" charset="0"/>
                <a:cs typeface="ＭＳ Ｐゴシック" charset="0"/>
              </a:rPr>
              <a:t>]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Rectangle 2">
            <a:extLst>
              <a:ext uri="{FF2B5EF4-FFF2-40B4-BE49-F238E27FC236}">
                <a16:creationId xmlns:a16="http://schemas.microsoft.com/office/drawing/2014/main" id="{D0AC8DA8-F332-518C-FFF4-D2E4B7AF6B8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4213" y="260350"/>
            <a:ext cx="7772400" cy="381000"/>
          </a:xfrm>
        </p:spPr>
        <p:txBody>
          <a:bodyPr/>
          <a:lstStyle/>
          <a:p>
            <a:pPr eaLnBrk="1" hangingPunct="1"/>
            <a:r>
              <a:rPr lang="pl-PL" altLang="pl-PL" sz="2400">
                <a:ea typeface="ＭＳ Ｐゴシック" panose="020B0600070205080204" pitchFamily="34" charset="-128"/>
              </a:rPr>
              <a:t>Równanie Nernsta</a:t>
            </a:r>
            <a:endParaRPr lang="en-US" altLang="pl-PL" sz="2400">
              <a:ea typeface="ＭＳ Ｐゴシック" panose="020B0600070205080204" pitchFamily="34" charset="-128"/>
            </a:endParaRPr>
          </a:p>
        </p:txBody>
      </p:sp>
      <p:sp>
        <p:nvSpPr>
          <p:cNvPr id="33794" name="Rectangle 7">
            <a:extLst>
              <a:ext uri="{FF2B5EF4-FFF2-40B4-BE49-F238E27FC236}">
                <a16:creationId xmlns:a16="http://schemas.microsoft.com/office/drawing/2014/main" id="{98634586-C56D-882A-2FA0-D195D796AC9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3850" y="1052513"/>
            <a:ext cx="87122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pl-PL" sz="2000"/>
              <a:t>W stanie równowagi, ruch nośników w wyniku dyfuzji i pola elektrycznego równoważy sie:</a:t>
            </a:r>
          </a:p>
        </p:txBody>
      </p:sp>
      <p:graphicFrame>
        <p:nvGraphicFramePr>
          <p:cNvPr id="33795" name="Object 11">
            <a:extLst>
              <a:ext uri="{FF2B5EF4-FFF2-40B4-BE49-F238E27FC236}">
                <a16:creationId xmlns:a16="http://schemas.microsoft.com/office/drawing/2014/main" id="{171C5DCD-BEC9-E5E7-4143-9E9E23D8CF8B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227263" y="1844675"/>
          <a:ext cx="4044950" cy="1158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2171700" imgH="622300" progId="Equation.3">
                  <p:embed/>
                </p:oleObj>
              </mc:Choice>
              <mc:Fallback>
                <p:oleObj name="Equation" r:id="rId2" imgW="2171700" imgH="622300" progId="Equation.3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27263" y="1844675"/>
                        <a:ext cx="4044950" cy="11588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3796" name="Object 12">
            <a:extLst>
              <a:ext uri="{FF2B5EF4-FFF2-40B4-BE49-F238E27FC236}">
                <a16:creationId xmlns:a16="http://schemas.microsoft.com/office/drawing/2014/main" id="{4A049E86-55D5-D229-0291-0EC1A3A34350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331913" y="3141663"/>
          <a:ext cx="5795962" cy="898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3111500" imgH="482600" progId="Equation.3">
                  <p:embed/>
                </p:oleObj>
              </mc:Choice>
              <mc:Fallback>
                <p:oleObj name="Equation" r:id="rId4" imgW="3111500" imgH="482600" progId="Equation.3">
                  <p:embed/>
                  <p:pic>
                    <p:nvPicPr>
                      <p:cNvPr id="0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31913" y="3141663"/>
                        <a:ext cx="5795962" cy="8985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3797" name="Object 13">
            <a:extLst>
              <a:ext uri="{FF2B5EF4-FFF2-40B4-BE49-F238E27FC236}">
                <a16:creationId xmlns:a16="http://schemas.microsoft.com/office/drawing/2014/main" id="{85B33A75-BF97-5793-6716-2C81CCF9180E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987675" y="4941888"/>
          <a:ext cx="2389188" cy="898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1282700" imgH="482600" progId="Equation.3">
                  <p:embed/>
                </p:oleObj>
              </mc:Choice>
              <mc:Fallback>
                <p:oleObj name="Equation" r:id="rId6" imgW="1282700" imgH="482600" progId="Equation.3">
                  <p:embed/>
                  <p:pic>
                    <p:nvPicPr>
                      <p:cNvPr id="0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87675" y="4941888"/>
                        <a:ext cx="2389188" cy="8985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3798" name="TextBox 1">
            <a:extLst>
              <a:ext uri="{FF2B5EF4-FFF2-40B4-BE49-F238E27FC236}">
                <a16:creationId xmlns:a16="http://schemas.microsoft.com/office/drawing/2014/main" id="{BDCB3E12-18F3-2A80-17F4-B51BF801BF6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9750" y="4221163"/>
            <a:ext cx="2773363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pl-PL" sz="2400"/>
              <a:t>Zmieniając zmienne:</a:t>
            </a:r>
          </a:p>
        </p:txBody>
      </p:sp>
      <p:sp>
        <p:nvSpPr>
          <p:cNvPr id="2" name="pole tekstowe 1">
            <a:extLst>
              <a:ext uri="{FF2B5EF4-FFF2-40B4-BE49-F238E27FC236}">
                <a16:creationId xmlns:a16="http://schemas.microsoft.com/office/drawing/2014/main" id="{2C48E4B3-5B90-F84D-ADE5-D6E84D6E8D3D}"/>
              </a:ext>
            </a:extLst>
          </p:cNvPr>
          <p:cNvSpPr txBox="1"/>
          <p:nvPr/>
        </p:nvSpPr>
        <p:spPr>
          <a:xfrm>
            <a:off x="539750" y="6270625"/>
            <a:ext cx="4892675" cy="46196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pl-PL" dirty="0">
                <a:latin typeface="+mj-lt"/>
              </a:rPr>
              <a:t>V</a:t>
            </a:r>
            <a:r>
              <a:rPr lang="pl-PL" baseline="-25000" dirty="0">
                <a:latin typeface="+mj-lt"/>
              </a:rPr>
              <a:t>2</a:t>
            </a:r>
            <a:r>
              <a:rPr lang="pl-PL" dirty="0">
                <a:latin typeface="+mj-lt"/>
              </a:rPr>
              <a:t> odpowiada </a:t>
            </a:r>
            <a:r>
              <a:rPr lang="pl-PL" dirty="0" err="1">
                <a:latin typeface="+mj-lt"/>
              </a:rPr>
              <a:t>V</a:t>
            </a:r>
            <a:r>
              <a:rPr lang="pl-PL" baseline="-25000" dirty="0" err="1">
                <a:latin typeface="+mj-lt"/>
              </a:rPr>
              <a:t>in</a:t>
            </a:r>
            <a:r>
              <a:rPr lang="pl-PL" dirty="0">
                <a:latin typeface="+mj-lt"/>
              </a:rPr>
              <a:t>, V</a:t>
            </a:r>
            <a:r>
              <a:rPr lang="pl-PL" baseline="-25000" dirty="0">
                <a:latin typeface="+mj-lt"/>
              </a:rPr>
              <a:t>1</a:t>
            </a:r>
            <a:r>
              <a:rPr lang="pl-PL" dirty="0">
                <a:latin typeface="+mj-lt"/>
              </a:rPr>
              <a:t> odpowiada </a:t>
            </a:r>
            <a:r>
              <a:rPr lang="pl-PL" dirty="0" err="1">
                <a:latin typeface="+mj-lt"/>
              </a:rPr>
              <a:t>V</a:t>
            </a:r>
            <a:r>
              <a:rPr lang="pl-PL" baseline="-25000" dirty="0" err="1">
                <a:latin typeface="+mj-lt"/>
              </a:rPr>
              <a:t>out</a:t>
            </a:r>
            <a:endParaRPr lang="pl-PL" baseline="-25000" dirty="0">
              <a:latin typeface="+mj-lt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Rectangle 2">
            <a:extLst>
              <a:ext uri="{FF2B5EF4-FFF2-40B4-BE49-F238E27FC236}">
                <a16:creationId xmlns:a16="http://schemas.microsoft.com/office/drawing/2014/main" id="{648D3707-4C5E-8856-DAED-9F6438EE66E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4213" y="260350"/>
            <a:ext cx="7772400" cy="381000"/>
          </a:xfrm>
        </p:spPr>
        <p:txBody>
          <a:bodyPr/>
          <a:lstStyle/>
          <a:p>
            <a:pPr eaLnBrk="1" hangingPunct="1"/>
            <a:r>
              <a:rPr lang="pl-PL" altLang="pl-PL" sz="2400">
                <a:ea typeface="ＭＳ Ｐゴシック" panose="020B0600070205080204" pitchFamily="34" charset="-128"/>
              </a:rPr>
              <a:t>Równanie Nernsta</a:t>
            </a:r>
            <a:endParaRPr lang="en-US" altLang="pl-PL" sz="2400">
              <a:ea typeface="ＭＳ Ｐゴシック" panose="020B0600070205080204" pitchFamily="34" charset="-128"/>
            </a:endParaRPr>
          </a:p>
        </p:txBody>
      </p:sp>
      <p:sp>
        <p:nvSpPr>
          <p:cNvPr id="34818" name="Rectangle 7">
            <a:extLst>
              <a:ext uri="{FF2B5EF4-FFF2-40B4-BE49-F238E27FC236}">
                <a16:creationId xmlns:a16="http://schemas.microsoft.com/office/drawing/2014/main" id="{71D8B7EF-90C6-D18D-CE74-DCB045AA03A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9388" y="765175"/>
            <a:ext cx="8713787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pl-PL" sz="2000"/>
              <a:t>Potencjał równowagi dla danego rodzaju jonu jest to potencjał błonowy, przy którym prąd niesiony przez dany rodzaju jonu wynosi zero: </a:t>
            </a:r>
          </a:p>
        </p:txBody>
      </p:sp>
      <p:sp>
        <p:nvSpPr>
          <p:cNvPr id="34819" name="TextBox 2">
            <a:extLst>
              <a:ext uri="{FF2B5EF4-FFF2-40B4-BE49-F238E27FC236}">
                <a16:creationId xmlns:a16="http://schemas.microsoft.com/office/drawing/2014/main" id="{5637047D-FB48-E0A5-8FCC-82D3DBCE127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0025" y="2736850"/>
            <a:ext cx="671988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pl-PL" altLang="pl-PL" sz="2000"/>
              <a:t>V - potencjał Nernsta, potencjał równowagi, potencjał dyfuzji</a:t>
            </a:r>
            <a:endParaRPr lang="en-US" altLang="pl-PL" sz="2000"/>
          </a:p>
        </p:txBody>
      </p:sp>
      <p:sp>
        <p:nvSpPr>
          <p:cNvPr id="34820" name="TextBox 3">
            <a:extLst>
              <a:ext uri="{FF2B5EF4-FFF2-40B4-BE49-F238E27FC236}">
                <a16:creationId xmlns:a16="http://schemas.microsoft.com/office/drawing/2014/main" id="{BF655412-865A-A23E-2F0A-F3838B7259A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19875" y="2006600"/>
            <a:ext cx="181927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l-PL" altLang="pl-PL" sz="1800"/>
              <a:t>równanie Nernsta</a:t>
            </a:r>
            <a:endParaRPr lang="en-US" altLang="pl-PL" sz="1800">
              <a:latin typeface="Symbol" pitchFamily="2" charset="2"/>
            </a:endParaRPr>
          </a:p>
        </p:txBody>
      </p:sp>
      <p:sp>
        <p:nvSpPr>
          <p:cNvPr id="2" name="pole tekstowe 1">
            <a:extLst>
              <a:ext uri="{FF2B5EF4-FFF2-40B4-BE49-F238E27FC236}">
                <a16:creationId xmlns:a16="http://schemas.microsoft.com/office/drawing/2014/main" id="{F691BC65-2736-B7A3-CFB2-6EB9A07888B9}"/>
              </a:ext>
            </a:extLst>
          </p:cNvPr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1001505" y="1859037"/>
            <a:ext cx="4621586" cy="691343"/>
          </a:xfrm>
          <a:prstGeom prst="rect">
            <a:avLst/>
          </a:prstGeom>
          <a:blipFill>
            <a:blip r:embed="rId2"/>
            <a:stretch>
              <a:fillRect l="-274" b="-1786"/>
            </a:stretch>
          </a:blipFill>
        </p:spPr>
        <p:txBody>
          <a:bodyPr/>
          <a:lstStyle/>
          <a:p>
            <a:pPr>
              <a:defRPr/>
            </a:pPr>
            <a:r>
              <a:rPr lang="pl-PL">
                <a:noFill/>
              </a:rPr>
              <a:t> </a:t>
            </a:r>
          </a:p>
        </p:txBody>
      </p:sp>
      <p:pic>
        <p:nvPicPr>
          <p:cNvPr id="34822" name="Picture 10" descr="Topic 11: Membrane potentials &amp; ion channels (chapter 17)">
            <a:extLst>
              <a:ext uri="{FF2B5EF4-FFF2-40B4-BE49-F238E27FC236}">
                <a16:creationId xmlns:a16="http://schemas.microsoft.com/office/drawing/2014/main" id="{B387E1E5-709A-E94E-236B-CFD323803A0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86013" y="4005263"/>
            <a:ext cx="4368800" cy="185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Rectangle 2">
            <a:extLst>
              <a:ext uri="{FF2B5EF4-FFF2-40B4-BE49-F238E27FC236}">
                <a16:creationId xmlns:a16="http://schemas.microsoft.com/office/drawing/2014/main" id="{49A443D4-FE32-C3CD-B7B3-2F4CE89521C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228600"/>
            <a:ext cx="7772400" cy="381000"/>
          </a:xfrm>
        </p:spPr>
        <p:txBody>
          <a:bodyPr/>
          <a:lstStyle/>
          <a:p>
            <a:pPr eaLnBrk="1" hangingPunct="1">
              <a:spcBef>
                <a:spcPct val="50000"/>
              </a:spcBef>
            </a:pPr>
            <a:r>
              <a:rPr lang="pl-PL" altLang="pl-PL" sz="2400">
                <a:ea typeface="ＭＳ Ｐゴシック" panose="020B0600070205080204" pitchFamily="34" charset="-128"/>
              </a:rPr>
              <a:t>Równanie Goldmana-Hodgkina-Katza (GHK)</a:t>
            </a:r>
          </a:p>
        </p:txBody>
      </p:sp>
      <p:sp>
        <p:nvSpPr>
          <p:cNvPr id="35842" name="TextBox 1">
            <a:extLst>
              <a:ext uri="{FF2B5EF4-FFF2-40B4-BE49-F238E27FC236}">
                <a16:creationId xmlns:a16="http://schemas.microsoft.com/office/drawing/2014/main" id="{31135C2B-B20E-247E-8F94-A3152ABF516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8200" y="1295400"/>
            <a:ext cx="8054975" cy="2554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l-PL" altLang="pl-PL" sz="2000"/>
              <a:t>Klasycznym modelem przepływu prądu przez błonę (spełniajacym NP) jest model stałego pola. W ogólności, przepływ prądu przez błonę komórkową nie musi spełniać równania NP.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pl-PL" altLang="pl-PL" sz="200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pl-PL" altLang="pl-PL" sz="2000"/>
              <a:t>Założenia:</a:t>
            </a:r>
          </a:p>
          <a:p>
            <a:pPr eaLnBrk="1" hangingPunct="1">
              <a:spcBef>
                <a:spcPct val="0"/>
              </a:spcBef>
              <a:buFontTx/>
              <a:buAutoNum type="arabicParenR"/>
            </a:pPr>
            <a:r>
              <a:rPr lang="pl-PL" altLang="pl-PL" sz="2000"/>
              <a:t> Ruch jonów przez błonę spełnia równanie NP</a:t>
            </a:r>
          </a:p>
          <a:p>
            <a:pPr eaLnBrk="1" hangingPunct="1">
              <a:spcBef>
                <a:spcPct val="0"/>
              </a:spcBef>
              <a:buFontTx/>
              <a:buAutoNum type="arabicParenR"/>
            </a:pPr>
            <a:r>
              <a:rPr lang="pl-PL" altLang="pl-PL" sz="2000"/>
              <a:t> Jony poruszają się przez błonę niezależnie (bez wzajemnych oddziaływań) </a:t>
            </a:r>
          </a:p>
          <a:p>
            <a:pPr eaLnBrk="1" hangingPunct="1">
              <a:spcBef>
                <a:spcPct val="0"/>
              </a:spcBef>
              <a:buFontTx/>
              <a:buAutoNum type="arabicParenR"/>
            </a:pPr>
            <a:r>
              <a:rPr lang="pl-PL" altLang="pl-PL" sz="2000"/>
              <a:t> Pole elektryczne E wewnątrz błony jest stałe</a:t>
            </a:r>
          </a:p>
        </p:txBody>
      </p:sp>
      <p:sp>
        <p:nvSpPr>
          <p:cNvPr id="35843" name="TextBox 2">
            <a:extLst>
              <a:ext uri="{FF2B5EF4-FFF2-40B4-BE49-F238E27FC236}">
                <a16:creationId xmlns:a16="http://schemas.microsoft.com/office/drawing/2014/main" id="{D875F365-874A-4777-8CEF-F483737E193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7088" y="4292600"/>
            <a:ext cx="26924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pl-PL" sz="2000"/>
              <a:t>Równanie prądu GHK*:</a:t>
            </a:r>
          </a:p>
        </p:txBody>
      </p:sp>
      <p:graphicFrame>
        <p:nvGraphicFramePr>
          <p:cNvPr id="35844" name="Object 3">
            <a:extLst>
              <a:ext uri="{FF2B5EF4-FFF2-40B4-BE49-F238E27FC236}">
                <a16:creationId xmlns:a16="http://schemas.microsoft.com/office/drawing/2014/main" id="{32010BC7-091F-944B-E382-0E3E2C8509F3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987675" y="4797425"/>
          <a:ext cx="3106738" cy="863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689100" imgH="469900" progId="Equation.3">
                  <p:embed/>
                </p:oleObj>
              </mc:Choice>
              <mc:Fallback>
                <p:oleObj name="Equation" r:id="rId2" imgW="1689100" imgH="469900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87675" y="4797425"/>
                        <a:ext cx="3106738" cy="863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5845" name="TextBox 4">
            <a:extLst>
              <a:ext uri="{FF2B5EF4-FFF2-40B4-BE49-F238E27FC236}">
                <a16:creationId xmlns:a16="http://schemas.microsoft.com/office/drawing/2014/main" id="{E796411A-89F5-7A96-1B56-B0B9A20C41B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00113" y="5732463"/>
            <a:ext cx="4525962" cy="401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pl-PL" sz="2000"/>
              <a:t>P - </a:t>
            </a:r>
            <a:r>
              <a:rPr lang="pl-PL" altLang="pl-PL" sz="2000"/>
              <a:t>przepuszczalność (p</a:t>
            </a:r>
            <a:r>
              <a:rPr lang="en-GB" altLang="pl-PL" sz="2000"/>
              <a:t>ermeability</a:t>
            </a:r>
            <a:r>
              <a:rPr lang="pl-PL" altLang="pl-PL" sz="2000"/>
              <a:t>) [m/s],</a:t>
            </a:r>
            <a:r>
              <a:rPr lang="en-US" altLang="pl-PL" sz="2000"/>
              <a:t> </a:t>
            </a:r>
          </a:p>
        </p:txBody>
      </p:sp>
      <p:graphicFrame>
        <p:nvGraphicFramePr>
          <p:cNvPr id="35846" name="Object 6">
            <a:extLst>
              <a:ext uri="{FF2B5EF4-FFF2-40B4-BE49-F238E27FC236}">
                <a16:creationId xmlns:a16="http://schemas.microsoft.com/office/drawing/2014/main" id="{5ABA8450-3361-75D3-96AA-46DE5EB8E0E0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435600" y="5732463"/>
          <a:ext cx="720725" cy="50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558800" imgH="393700" progId="Equation.3">
                  <p:embed/>
                </p:oleObj>
              </mc:Choice>
              <mc:Fallback>
                <p:oleObj name="Equation" r:id="rId4" imgW="558800" imgH="393700" progId="Equation.3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35600" y="5732463"/>
                        <a:ext cx="720725" cy="508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5847" name="TextBox 3">
            <a:extLst>
              <a:ext uri="{FF2B5EF4-FFF2-40B4-BE49-F238E27FC236}">
                <a16:creationId xmlns:a16="http://schemas.microsoft.com/office/drawing/2014/main" id="{A10DBA34-9040-C7CD-EDEE-26BFAFBA9CE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8313" y="6453188"/>
            <a:ext cx="8596312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pl-PL" sz="1400"/>
              <a:t>* Wyprowadzone w Johnston and We, Foundations of Cellular Neurophysiology, The MIT Press, 1995; rozdział 2.7.2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6469424-2EBB-98B8-87B1-70B563180AC9}"/>
              </a:ext>
            </a:extLst>
          </p:cNvPr>
          <p:cNvSpPr txBox="1"/>
          <p:nvPr/>
        </p:nvSpPr>
        <p:spPr>
          <a:xfrm>
            <a:off x="7092950" y="5732463"/>
            <a:ext cx="1027113" cy="36988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sz="1800">
                <a:latin typeface="Symbol" charset="0"/>
                <a:ea typeface="ＭＳ Ｐゴシック" charset="0"/>
                <a:cs typeface="ＭＳ Ｐゴシック" charset="0"/>
              </a:rPr>
              <a:t>z - </a:t>
            </a:r>
            <a:r>
              <a:rPr lang="en-US" sz="1800" err="1">
                <a:latin typeface="+mj-lt"/>
                <a:ea typeface="ＭＳ Ｐゴシック" charset="0"/>
                <a:cs typeface="ＭＳ Ｐゴシック" charset="0"/>
              </a:rPr>
              <a:t>dzeta</a:t>
            </a:r>
            <a:endParaRPr lang="en-US" sz="1800">
              <a:latin typeface="+mj-lt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Rectangle 2">
            <a:extLst>
              <a:ext uri="{FF2B5EF4-FFF2-40B4-BE49-F238E27FC236}">
                <a16:creationId xmlns:a16="http://schemas.microsoft.com/office/drawing/2014/main" id="{2176A83A-2017-9104-E6DB-09883BFCD4F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228600"/>
            <a:ext cx="7772400" cy="381000"/>
          </a:xfrm>
        </p:spPr>
        <p:txBody>
          <a:bodyPr/>
          <a:lstStyle/>
          <a:p>
            <a:pPr eaLnBrk="1" hangingPunct="1">
              <a:spcBef>
                <a:spcPct val="50000"/>
              </a:spcBef>
            </a:pPr>
            <a:r>
              <a:rPr lang="pl-PL" altLang="pl-PL" sz="2400">
                <a:ea typeface="ＭＳ Ｐゴシック" panose="020B0600070205080204" pitchFamily="34" charset="-128"/>
              </a:rPr>
              <a:t>Równanie Goldmana-Hodgkina-Katza (GHK)</a:t>
            </a:r>
          </a:p>
        </p:txBody>
      </p:sp>
      <p:sp>
        <p:nvSpPr>
          <p:cNvPr id="36866" name="TextBox 1">
            <a:extLst>
              <a:ext uri="{FF2B5EF4-FFF2-40B4-BE49-F238E27FC236}">
                <a16:creationId xmlns:a16="http://schemas.microsoft.com/office/drawing/2014/main" id="{7F9D7E87-9A35-23CD-225A-DC835E76FE2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3850" y="765175"/>
            <a:ext cx="805338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pl-PL" sz="2000"/>
              <a:t>Dla błony przepuszczalnej dla K</a:t>
            </a:r>
            <a:r>
              <a:rPr lang="en-US" altLang="pl-PL" sz="2000" baseline="30000"/>
              <a:t>+</a:t>
            </a:r>
            <a:r>
              <a:rPr lang="en-US" altLang="pl-PL" sz="2000"/>
              <a:t>, Na</a:t>
            </a:r>
            <a:r>
              <a:rPr lang="en-US" altLang="pl-PL" sz="2000" baseline="30000"/>
              <a:t>+</a:t>
            </a:r>
            <a:r>
              <a:rPr lang="en-US" altLang="pl-PL" sz="2000"/>
              <a:t>, Cl</a:t>
            </a:r>
            <a:r>
              <a:rPr lang="en-US" altLang="pl-PL" sz="2000" baseline="30000"/>
              <a:t>-</a:t>
            </a:r>
            <a:r>
              <a:rPr lang="en-US" altLang="pl-PL" sz="2000"/>
              <a:t>: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813A5DC-1BEE-D860-BC19-5DB2FF083BBC}"/>
              </a:ext>
            </a:extLst>
          </p:cNvPr>
          <p:cNvSpPr txBox="1"/>
          <p:nvPr/>
        </p:nvSpPr>
        <p:spPr>
          <a:xfrm>
            <a:off x="250825" y="4292600"/>
            <a:ext cx="868363" cy="4000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sz="2000" err="1">
                <a:latin typeface="+mj-lt"/>
                <a:ea typeface="ＭＳ Ｐゴシック" charset="0"/>
                <a:cs typeface="ＭＳ Ｐゴシック" charset="0"/>
              </a:rPr>
              <a:t>Gdzie</a:t>
            </a:r>
            <a:r>
              <a:rPr lang="en-US" sz="2000">
                <a:latin typeface="+mj-lt"/>
                <a:ea typeface="ＭＳ Ｐゴシック" charset="0"/>
                <a:cs typeface="ＭＳ Ｐゴシック" charset="0"/>
              </a:rPr>
              <a:t>:</a:t>
            </a:r>
          </a:p>
        </p:txBody>
      </p:sp>
      <p:graphicFrame>
        <p:nvGraphicFramePr>
          <p:cNvPr id="36868" name="Object 3">
            <a:extLst>
              <a:ext uri="{FF2B5EF4-FFF2-40B4-BE49-F238E27FC236}">
                <a16:creationId xmlns:a16="http://schemas.microsoft.com/office/drawing/2014/main" id="{8DFB4A1E-34F8-6867-22C5-4976F5EE9F5D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46050" y="1412875"/>
          <a:ext cx="9010650" cy="2414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5638800" imgH="1511300" progId="Equation.3">
                  <p:embed/>
                </p:oleObj>
              </mc:Choice>
              <mc:Fallback>
                <p:oleObj name="Equation" r:id="rId2" imgW="5638800" imgH="1511300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6050" y="1412875"/>
                        <a:ext cx="9010650" cy="24145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6869" name="Object 5">
            <a:extLst>
              <a:ext uri="{FF2B5EF4-FFF2-40B4-BE49-F238E27FC236}">
                <a16:creationId xmlns:a16="http://schemas.microsoft.com/office/drawing/2014/main" id="{6E5EF696-8D96-A636-E6E2-DAB0229E4744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042988" y="4508500"/>
          <a:ext cx="4125912" cy="1590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2273300" imgH="876300" progId="Equation.3">
                  <p:embed/>
                </p:oleObj>
              </mc:Choice>
              <mc:Fallback>
                <p:oleObj name="Equation" r:id="rId4" imgW="2273300" imgH="876300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42988" y="4508500"/>
                        <a:ext cx="4125912" cy="1590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6870" name="TextBox 8">
            <a:extLst>
              <a:ext uri="{FF2B5EF4-FFF2-40B4-BE49-F238E27FC236}">
                <a16:creationId xmlns:a16="http://schemas.microsoft.com/office/drawing/2014/main" id="{4D6CB6F4-1488-1FE5-B9F1-A4F3BD6F642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9388" y="6308725"/>
            <a:ext cx="448627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pl-PL" sz="2000"/>
              <a:t>W stanie ustalonym I = 0, tzn. y – we</a:t>
            </a:r>
            <a:r>
              <a:rPr lang="en-US" altLang="pl-PL" sz="2000" baseline="30000"/>
              <a:t>-ζ</a:t>
            </a:r>
            <a:r>
              <a:rPr lang="en-US" altLang="pl-PL" sz="2000"/>
              <a:t>=0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Rectangle 2">
            <a:extLst>
              <a:ext uri="{FF2B5EF4-FFF2-40B4-BE49-F238E27FC236}">
                <a16:creationId xmlns:a16="http://schemas.microsoft.com/office/drawing/2014/main" id="{B968BBFD-6B02-DA22-A9ED-89D1E7237B8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228600"/>
            <a:ext cx="7772400" cy="381000"/>
          </a:xfrm>
        </p:spPr>
        <p:txBody>
          <a:bodyPr/>
          <a:lstStyle/>
          <a:p>
            <a:pPr eaLnBrk="1" hangingPunct="1">
              <a:spcBef>
                <a:spcPct val="50000"/>
              </a:spcBef>
            </a:pPr>
            <a:r>
              <a:rPr lang="pl-PL" altLang="pl-PL" sz="2400">
                <a:ea typeface="ＭＳ Ｐゴシック" panose="020B0600070205080204" pitchFamily="34" charset="-128"/>
              </a:rPr>
              <a:t>Równanie Goldmana-Hodgkina-Katza (GHK)</a:t>
            </a:r>
          </a:p>
        </p:txBody>
      </p:sp>
      <p:graphicFrame>
        <p:nvGraphicFramePr>
          <p:cNvPr id="37890" name="Object 5">
            <a:extLst>
              <a:ext uri="{FF2B5EF4-FFF2-40B4-BE49-F238E27FC236}">
                <a16:creationId xmlns:a16="http://schemas.microsoft.com/office/drawing/2014/main" id="{CCEFC37D-E806-E0C2-56C9-67DEC66A1508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671638" y="1331913"/>
          <a:ext cx="4886325" cy="1174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2692400" imgH="647700" progId="Equation.3">
                  <p:embed/>
                </p:oleObj>
              </mc:Choice>
              <mc:Fallback>
                <p:oleObj name="Equation" r:id="rId2" imgW="2692400" imgH="647700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71638" y="1331913"/>
                        <a:ext cx="4886325" cy="1174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7891" name="TextBox 4">
            <a:extLst>
              <a:ext uri="{FF2B5EF4-FFF2-40B4-BE49-F238E27FC236}">
                <a16:creationId xmlns:a16="http://schemas.microsoft.com/office/drawing/2014/main" id="{47B6B46F-8EEA-8332-27E3-54FA368BA4B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42988" y="2565400"/>
            <a:ext cx="15113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pl-PL" sz="1800"/>
              <a:t>Korzystając z: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8F0879D-14C0-FFD8-66D4-FB1B3AE05E0C}"/>
              </a:ext>
            </a:extLst>
          </p:cNvPr>
          <p:cNvSpPr txBox="1"/>
          <p:nvPr/>
        </p:nvSpPr>
        <p:spPr>
          <a:xfrm>
            <a:off x="1042988" y="3716338"/>
            <a:ext cx="1249362" cy="36988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sz="1800" err="1">
                <a:latin typeface="+mj-lt"/>
                <a:ea typeface="ＭＳ Ｐゴシック" charset="0"/>
                <a:cs typeface="ＭＳ Ｐゴシック" charset="0"/>
              </a:rPr>
              <a:t>Dostajemy</a:t>
            </a:r>
            <a:r>
              <a:rPr lang="en-US" sz="1800">
                <a:latin typeface="+mj-lt"/>
                <a:ea typeface="ＭＳ Ｐゴシック" charset="0"/>
                <a:cs typeface="ＭＳ Ｐゴシック" charset="0"/>
              </a:rPr>
              <a:t>:</a:t>
            </a:r>
          </a:p>
        </p:txBody>
      </p:sp>
      <p:graphicFrame>
        <p:nvGraphicFramePr>
          <p:cNvPr id="37893" name="Object 6">
            <a:extLst>
              <a:ext uri="{FF2B5EF4-FFF2-40B4-BE49-F238E27FC236}">
                <a16:creationId xmlns:a16="http://schemas.microsoft.com/office/drawing/2014/main" id="{A6E1BE1D-037B-BE04-2B70-21D29965CE47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779838" y="2997200"/>
          <a:ext cx="720725" cy="50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558800" imgH="393700" progId="Equation.3">
                  <p:embed/>
                </p:oleObj>
              </mc:Choice>
              <mc:Fallback>
                <p:oleObj name="Equation" r:id="rId4" imgW="558800" imgH="393700" progId="Equation.3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79838" y="2997200"/>
                        <a:ext cx="720725" cy="508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7894" name="Object 5">
            <a:extLst>
              <a:ext uri="{FF2B5EF4-FFF2-40B4-BE49-F238E27FC236}">
                <a16:creationId xmlns:a16="http://schemas.microsoft.com/office/drawing/2014/main" id="{A34E14EC-0C01-858B-AE20-7CA38C685FB5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766888" y="4652963"/>
          <a:ext cx="5024437" cy="1174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2768600" imgH="647700" progId="Equation.3">
                  <p:embed/>
                </p:oleObj>
              </mc:Choice>
              <mc:Fallback>
                <p:oleObj name="Equation" r:id="rId6" imgW="2768600" imgH="647700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66888" y="4652963"/>
                        <a:ext cx="5024437" cy="1174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7895" name="Rectangle 3">
            <a:extLst>
              <a:ext uri="{FF2B5EF4-FFF2-40B4-BE49-F238E27FC236}">
                <a16:creationId xmlns:a16="http://schemas.microsoft.com/office/drawing/2014/main" id="{F64F33F5-045A-E22D-FD0F-84C7F32C162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42988" y="5805488"/>
            <a:ext cx="7561262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l-PL" altLang="pl-PL" sz="1800"/>
              <a:t>Jest to równanie napięcia Goldmana-Hodgkina-Katza (GHK)</a:t>
            </a:r>
            <a:endParaRPr lang="en-US" altLang="pl-PL" sz="1800">
              <a:latin typeface="Symbol" pitchFamily="2" charset="2"/>
            </a:endParaRPr>
          </a:p>
        </p:txBody>
      </p:sp>
      <p:sp>
        <p:nvSpPr>
          <p:cNvPr id="2" name="pole tekstowe 1">
            <a:extLst>
              <a:ext uri="{FF2B5EF4-FFF2-40B4-BE49-F238E27FC236}">
                <a16:creationId xmlns:a16="http://schemas.microsoft.com/office/drawing/2014/main" id="{D9E78497-F10D-38D2-93B6-04D1B1FCBBBB}"/>
              </a:ext>
            </a:extLst>
          </p:cNvPr>
          <p:cNvSpPr txBox="1"/>
          <p:nvPr/>
        </p:nvSpPr>
        <p:spPr>
          <a:xfrm>
            <a:off x="238125" y="6488113"/>
            <a:ext cx="9170988" cy="36988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pl-PL" sz="1800">
                <a:latin typeface="+mj-lt"/>
              </a:rPr>
              <a:t>Uwaga: równanie otrzymujemy dla </a:t>
            </a:r>
            <a:r>
              <a:rPr lang="pl-PL" sz="1800" i="1">
                <a:latin typeface="+mj-lt"/>
              </a:rPr>
              <a:t>z</a:t>
            </a:r>
            <a:r>
              <a:rPr lang="pl-PL" sz="1800">
                <a:latin typeface="+mj-lt"/>
              </a:rPr>
              <a:t> = +1; wartość z = -1 jest uwzględniona w wyrażeniu na </a:t>
            </a:r>
            <a:r>
              <a:rPr lang="pl-PL" sz="1800" err="1">
                <a:latin typeface="+mj-lt"/>
              </a:rPr>
              <a:t>I</a:t>
            </a:r>
            <a:r>
              <a:rPr lang="pl-PL" sz="1800" baseline="-25000" err="1">
                <a:latin typeface="+mj-lt"/>
              </a:rPr>
              <a:t>Cl</a:t>
            </a:r>
            <a:r>
              <a:rPr lang="pl-PL" sz="1800">
                <a:latin typeface="+mj-lt"/>
              </a:rPr>
              <a:t> 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Rectangle 2">
            <a:extLst>
              <a:ext uri="{FF2B5EF4-FFF2-40B4-BE49-F238E27FC236}">
                <a16:creationId xmlns:a16="http://schemas.microsoft.com/office/drawing/2014/main" id="{91FD9D3A-4376-A17E-9773-2C6445A81AC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228600"/>
            <a:ext cx="7772400" cy="381000"/>
          </a:xfrm>
        </p:spPr>
        <p:txBody>
          <a:bodyPr/>
          <a:lstStyle/>
          <a:p>
            <a:pPr eaLnBrk="1" hangingPunct="1">
              <a:spcBef>
                <a:spcPct val="50000"/>
              </a:spcBef>
            </a:pPr>
            <a:r>
              <a:rPr lang="pl-PL" altLang="pl-PL" sz="2400">
                <a:ea typeface="ＭＳ Ｐゴシック" panose="020B0600070205080204" pitchFamily="34" charset="-128"/>
              </a:rPr>
              <a:t>Potencjał spoczynkowy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7294F66-D15C-3C21-A301-740A8427A2BE}"/>
              </a:ext>
            </a:extLst>
          </p:cNvPr>
          <p:cNvSpPr txBox="1"/>
          <p:nvPr/>
        </p:nvSpPr>
        <p:spPr>
          <a:xfrm>
            <a:off x="827088" y="908050"/>
            <a:ext cx="7921625" cy="6461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sz="1800">
                <a:latin typeface="+mj-lt"/>
                <a:ea typeface="ＭＳ Ｐゴシック" charset="0"/>
                <a:cs typeface="ＭＳ Ｐゴシック" charset="0"/>
              </a:rPr>
              <a:t>W </a:t>
            </a:r>
            <a:r>
              <a:rPr lang="en-US" sz="1800" err="1">
                <a:latin typeface="+mj-lt"/>
                <a:ea typeface="ＭＳ Ｐゴシック" charset="0"/>
                <a:cs typeface="ＭＳ Ｐゴシック" charset="0"/>
              </a:rPr>
              <a:t>aksonie</a:t>
            </a:r>
            <a:r>
              <a:rPr lang="en-US" sz="1800">
                <a:latin typeface="+mj-lt"/>
                <a:ea typeface="ＭＳ Ｐゴシック" charset="0"/>
                <a:cs typeface="ＭＳ Ｐゴシック" charset="0"/>
              </a:rPr>
              <a:t> </a:t>
            </a:r>
            <a:r>
              <a:rPr lang="en-US" sz="1800" err="1">
                <a:latin typeface="+mj-lt"/>
                <a:ea typeface="ＭＳ Ｐゴシック" charset="0"/>
                <a:cs typeface="ＭＳ Ｐゴシック" charset="0"/>
              </a:rPr>
              <a:t>kalmara</a:t>
            </a:r>
            <a:r>
              <a:rPr lang="en-US" sz="1800">
                <a:latin typeface="+mj-lt"/>
                <a:ea typeface="ＭＳ Ｐゴシック" charset="0"/>
                <a:cs typeface="ＭＳ Ｐゴシック" charset="0"/>
              </a:rPr>
              <a:t> </a:t>
            </a:r>
            <a:r>
              <a:rPr lang="en-US" sz="1800" err="1">
                <a:latin typeface="+mj-lt"/>
                <a:ea typeface="ＭＳ Ｐゴシック" charset="0"/>
                <a:cs typeface="ＭＳ Ｐゴシック" charset="0"/>
              </a:rPr>
              <a:t>atlantyckiego</a:t>
            </a:r>
            <a:r>
              <a:rPr lang="en-US" sz="1800">
                <a:latin typeface="+mj-lt"/>
                <a:ea typeface="ＭＳ Ｐゴシック" charset="0"/>
                <a:cs typeface="ＭＳ Ｐゴシック" charset="0"/>
              </a:rPr>
              <a:t>, </a:t>
            </a:r>
            <a:r>
              <a:rPr lang="en-US" sz="1800" err="1">
                <a:latin typeface="+mj-lt"/>
                <a:ea typeface="ＭＳ Ｐゴシック" charset="0"/>
                <a:cs typeface="ＭＳ Ｐゴシック" charset="0"/>
              </a:rPr>
              <a:t>stosunek</a:t>
            </a:r>
            <a:r>
              <a:rPr lang="en-US" sz="1800">
                <a:latin typeface="+mj-lt"/>
                <a:ea typeface="ＭＳ Ｐゴシック" charset="0"/>
                <a:cs typeface="ＭＳ Ｐゴシック" charset="0"/>
              </a:rPr>
              <a:t> </a:t>
            </a:r>
            <a:r>
              <a:rPr lang="en-US" sz="1800" err="1">
                <a:latin typeface="+mj-lt"/>
                <a:ea typeface="ＭＳ Ｐゴシック" charset="0"/>
                <a:cs typeface="ＭＳ Ｐゴシック" charset="0"/>
              </a:rPr>
              <a:t>przepuszczalnosci</a:t>
            </a:r>
            <a:r>
              <a:rPr lang="en-US" sz="1800">
                <a:latin typeface="+mj-lt"/>
                <a:ea typeface="ＭＳ Ｐゴシック" charset="0"/>
                <a:cs typeface="ＭＳ Ｐゴシック" charset="0"/>
              </a:rPr>
              <a:t> </a:t>
            </a:r>
            <a:r>
              <a:rPr lang="en-US" sz="1800" err="1">
                <a:latin typeface="+mj-lt"/>
                <a:ea typeface="ＭＳ Ｐゴシック" charset="0"/>
                <a:cs typeface="ＭＳ Ｐゴシック" charset="0"/>
              </a:rPr>
              <a:t>wynosi</a:t>
            </a:r>
            <a:r>
              <a:rPr lang="en-US" sz="1800">
                <a:latin typeface="+mj-lt"/>
                <a:ea typeface="ＭＳ Ｐゴシック" charset="0"/>
                <a:cs typeface="ＭＳ Ｐゴシック" charset="0"/>
              </a:rPr>
              <a:t>: P</a:t>
            </a:r>
            <a:r>
              <a:rPr lang="en-US" sz="1800" baseline="-25000">
                <a:latin typeface="+mj-lt"/>
                <a:ea typeface="ＭＳ Ｐゴシック" charset="0"/>
                <a:cs typeface="ＭＳ Ｐゴシック" charset="0"/>
              </a:rPr>
              <a:t>K</a:t>
            </a:r>
            <a:r>
              <a:rPr lang="en-US" sz="1800">
                <a:latin typeface="+mj-lt"/>
                <a:ea typeface="ＭＳ Ｐゴシック" charset="0"/>
                <a:cs typeface="ＭＳ Ｐゴシック" charset="0"/>
              </a:rPr>
              <a:t> : </a:t>
            </a:r>
            <a:r>
              <a:rPr lang="en-US" sz="1800" err="1">
                <a:latin typeface="+mj-lt"/>
                <a:ea typeface="ＭＳ Ｐゴシック" charset="0"/>
                <a:cs typeface="ＭＳ Ｐゴシック" charset="0"/>
              </a:rPr>
              <a:t>P</a:t>
            </a:r>
            <a:r>
              <a:rPr lang="en-US" sz="1800" baseline="-25000" err="1">
                <a:latin typeface="+mj-lt"/>
                <a:ea typeface="ＭＳ Ｐゴシック" charset="0"/>
                <a:cs typeface="ＭＳ Ｐゴシック" charset="0"/>
              </a:rPr>
              <a:t>Na</a:t>
            </a:r>
            <a:r>
              <a:rPr lang="en-US" sz="1800">
                <a:latin typeface="+mj-lt"/>
                <a:ea typeface="ＭＳ Ｐゴシック" charset="0"/>
                <a:cs typeface="ＭＳ Ｐゴシック" charset="0"/>
              </a:rPr>
              <a:t> : </a:t>
            </a:r>
            <a:r>
              <a:rPr lang="en-US" sz="1800" err="1">
                <a:latin typeface="+mj-lt"/>
                <a:ea typeface="ＭＳ Ｐゴシック" charset="0"/>
                <a:cs typeface="ＭＳ Ｐゴシック" charset="0"/>
              </a:rPr>
              <a:t>P</a:t>
            </a:r>
            <a:r>
              <a:rPr lang="en-US" sz="1800" baseline="-25000" err="1">
                <a:latin typeface="+mj-lt"/>
                <a:ea typeface="ＭＳ Ｐゴシック" charset="0"/>
                <a:cs typeface="ＭＳ Ｐゴシック" charset="0"/>
              </a:rPr>
              <a:t>Cl</a:t>
            </a:r>
            <a:r>
              <a:rPr lang="en-US" sz="1800">
                <a:latin typeface="+mj-lt"/>
                <a:ea typeface="ＭＳ Ｐゴシック" charset="0"/>
                <a:cs typeface="ＭＳ Ｐゴシック" charset="0"/>
              </a:rPr>
              <a:t> = 1 : 0.03 : 0.1.  </a:t>
            </a:r>
          </a:p>
        </p:txBody>
      </p:sp>
      <p:graphicFrame>
        <p:nvGraphicFramePr>
          <p:cNvPr id="38915" name="Object 5">
            <a:extLst>
              <a:ext uri="{FF2B5EF4-FFF2-40B4-BE49-F238E27FC236}">
                <a16:creationId xmlns:a16="http://schemas.microsoft.com/office/drawing/2014/main" id="{86A166C7-40AC-9428-32CA-8186173AA89A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490663" y="4724400"/>
          <a:ext cx="5600700" cy="11064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3086100" imgH="609600" progId="Equation.3">
                  <p:embed/>
                </p:oleObj>
              </mc:Choice>
              <mc:Fallback>
                <p:oleObj name="Equation" r:id="rId2" imgW="3086100" imgH="609600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90663" y="4724400"/>
                        <a:ext cx="5600700" cy="11064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8916" name="TextBox 2">
            <a:extLst>
              <a:ext uri="{FF2B5EF4-FFF2-40B4-BE49-F238E27FC236}">
                <a16:creationId xmlns:a16="http://schemas.microsoft.com/office/drawing/2014/main" id="{63F78DE0-49CA-804B-C16F-314CA2406F3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00113" y="6092825"/>
            <a:ext cx="7837487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pl-PL" sz="1800"/>
              <a:t>Jest to wynik zgodny z doświadczeniem. </a:t>
            </a:r>
          </a:p>
        </p:txBody>
      </p:sp>
      <p:pic>
        <p:nvPicPr>
          <p:cNvPr id="38917" name="Picture 1">
            <a:extLst>
              <a:ext uri="{FF2B5EF4-FFF2-40B4-BE49-F238E27FC236}">
                <a16:creationId xmlns:a16="http://schemas.microsoft.com/office/drawing/2014/main" id="{1377E18A-0E6B-3ECF-AE7B-F811C30DDD0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1413" y="2708275"/>
            <a:ext cx="4305300" cy="977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5ECA5326-BED9-25B7-DDB9-A796C84CFB33}"/>
              </a:ext>
            </a:extLst>
          </p:cNvPr>
          <p:cNvSpPr txBox="1"/>
          <p:nvPr/>
        </p:nvSpPr>
        <p:spPr>
          <a:xfrm>
            <a:off x="827088" y="4005263"/>
            <a:ext cx="4368800" cy="36988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sz="1800" dirty="0" err="1">
                <a:latin typeface="+mj-lt"/>
                <a:ea typeface="ＭＳ Ｐゴシック" charset="0"/>
                <a:cs typeface="ＭＳ Ｐゴシック" charset="0"/>
              </a:rPr>
              <a:t>Dostajemy</a:t>
            </a:r>
            <a:r>
              <a:rPr lang="en-US" sz="1800" dirty="0">
                <a:latin typeface="+mj-lt"/>
                <a:ea typeface="ＭＳ Ｐゴシック" charset="0"/>
                <a:cs typeface="ＭＳ Ｐゴシック" charset="0"/>
              </a:rPr>
              <a:t>, w </a:t>
            </a:r>
            <a:r>
              <a:rPr lang="en-US" sz="1800" dirty="0" err="1">
                <a:latin typeface="+mj-lt"/>
                <a:ea typeface="ＭＳ Ｐゴシック" charset="0"/>
                <a:cs typeface="ＭＳ Ｐゴシック" charset="0"/>
              </a:rPr>
              <a:t>temperaturze</a:t>
            </a:r>
            <a:r>
              <a:rPr lang="en-US" sz="1800" dirty="0">
                <a:latin typeface="+mj-lt"/>
                <a:ea typeface="ＭＳ Ｐゴシック" charset="0"/>
                <a:cs typeface="ＭＳ Ｐゴシック" charset="0"/>
              </a:rPr>
              <a:t> </a:t>
            </a:r>
            <a:r>
              <a:rPr lang="en-US" sz="1800" dirty="0" err="1">
                <a:latin typeface="+mj-lt"/>
                <a:ea typeface="ＭＳ Ｐゴシック" charset="0"/>
                <a:cs typeface="ＭＳ Ｐゴシック" charset="0"/>
              </a:rPr>
              <a:t>pokojowej</a:t>
            </a:r>
            <a:r>
              <a:rPr lang="en-US" sz="1800" dirty="0">
                <a:latin typeface="+mj-lt"/>
                <a:ea typeface="ＭＳ Ｐゴシック" charset="0"/>
                <a:cs typeface="ＭＳ Ｐゴシック" charset="0"/>
              </a:rPr>
              <a:t> 22</a:t>
            </a:r>
            <a:r>
              <a:rPr lang="en-US" sz="1800" baseline="30000" dirty="0">
                <a:latin typeface="+mj-lt"/>
                <a:ea typeface="ＭＳ Ｐゴシック" charset="0"/>
                <a:cs typeface="ＭＳ Ｐゴシック" charset="0"/>
              </a:rPr>
              <a:t>o</a:t>
            </a:r>
            <a:r>
              <a:rPr lang="en-US" sz="1800" dirty="0">
                <a:latin typeface="+mj-lt"/>
                <a:ea typeface="ＭＳ Ｐゴシック" charset="0"/>
                <a:cs typeface="ＭＳ Ｐゴシック" charset="0"/>
              </a:rPr>
              <a:t>C:</a:t>
            </a:r>
          </a:p>
        </p:txBody>
      </p:sp>
      <p:sp>
        <p:nvSpPr>
          <p:cNvPr id="38919" name="TextBox 5">
            <a:extLst>
              <a:ext uri="{FF2B5EF4-FFF2-40B4-BE49-F238E27FC236}">
                <a16:creationId xmlns:a16="http://schemas.microsoft.com/office/drawing/2014/main" id="{22AFB8EF-C08A-CF14-2BA8-87E95906A58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00113" y="1773238"/>
            <a:ext cx="1217612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pl-PL" sz="1800"/>
              <a:t>Dla stężeń: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7" name="Rectangle 2">
            <a:extLst>
              <a:ext uri="{FF2B5EF4-FFF2-40B4-BE49-F238E27FC236}">
                <a16:creationId xmlns:a16="http://schemas.microsoft.com/office/drawing/2014/main" id="{B299A498-DEFE-7E34-857D-9BD9D74C429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228600"/>
            <a:ext cx="7772400" cy="381000"/>
          </a:xfrm>
        </p:spPr>
        <p:txBody>
          <a:bodyPr/>
          <a:lstStyle/>
          <a:p>
            <a:pPr eaLnBrk="1" hangingPunct="1">
              <a:spcBef>
                <a:spcPct val="50000"/>
              </a:spcBef>
            </a:pPr>
            <a:r>
              <a:rPr lang="pl-PL" altLang="pl-PL" sz="2400">
                <a:ea typeface="ＭＳ Ｐゴシック" panose="020B0600070205080204" pitchFamily="34" charset="-128"/>
              </a:rPr>
              <a:t>Potencjał spoczynkowy</a:t>
            </a:r>
          </a:p>
        </p:txBody>
      </p:sp>
      <p:sp>
        <p:nvSpPr>
          <p:cNvPr id="39938" name="TextBox 4">
            <a:extLst>
              <a:ext uri="{FF2B5EF4-FFF2-40B4-BE49-F238E27FC236}">
                <a16:creationId xmlns:a16="http://schemas.microsoft.com/office/drawing/2014/main" id="{5F98629F-1F8F-B0A7-F2F4-26357FE48AB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7088" y="908050"/>
            <a:ext cx="7921625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pl-PL" sz="1800"/>
              <a:t>Zmieniajac [K</a:t>
            </a:r>
            <a:r>
              <a:rPr lang="en-US" altLang="pl-PL" sz="1800" baseline="30000"/>
              <a:t>+</a:t>
            </a:r>
            <a:r>
              <a:rPr lang="en-US" altLang="pl-PL" sz="1800"/>
              <a:t>]</a:t>
            </a:r>
            <a:r>
              <a:rPr lang="en-US" altLang="pl-PL" sz="1800" baseline="-25000"/>
              <a:t>out</a:t>
            </a:r>
            <a:r>
              <a:rPr lang="en-US" altLang="pl-PL" sz="1800"/>
              <a:t> i stosując wzór GHK również dostajemy wyniki zgodne z doświadczeniem.</a:t>
            </a:r>
          </a:p>
        </p:txBody>
      </p:sp>
      <p:pic>
        <p:nvPicPr>
          <p:cNvPr id="39939" name="Picture 3" descr="img028.jpg">
            <a:extLst>
              <a:ext uri="{FF2B5EF4-FFF2-40B4-BE49-F238E27FC236}">
                <a16:creationId xmlns:a16="http://schemas.microsoft.com/office/drawing/2014/main" id="{510E3F2D-BEE8-2024-D173-A035ED1A921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4438" y="2133600"/>
            <a:ext cx="3516312" cy="2678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39940" name="Object 5">
            <a:extLst>
              <a:ext uri="{FF2B5EF4-FFF2-40B4-BE49-F238E27FC236}">
                <a16:creationId xmlns:a16="http://schemas.microsoft.com/office/drawing/2014/main" id="{7CE19024-559C-D217-4CFE-DCF73FD296AE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50825" y="5589588"/>
          <a:ext cx="5232400" cy="1174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2882900" imgH="647700" progId="Equation.3">
                  <p:embed/>
                </p:oleObj>
              </mc:Choice>
              <mc:Fallback>
                <p:oleObj name="Equation" r:id="rId3" imgW="2882900" imgH="647700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0825" y="5589588"/>
                        <a:ext cx="5232400" cy="1174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9941" name="Object 5">
            <a:extLst>
              <a:ext uri="{FF2B5EF4-FFF2-40B4-BE49-F238E27FC236}">
                <a16:creationId xmlns:a16="http://schemas.microsoft.com/office/drawing/2014/main" id="{AEB51DD2-FF70-0986-F13B-47DA90DFFB4B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300788" y="5589588"/>
          <a:ext cx="2235200" cy="11509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1231900" imgH="635000" progId="Equation.3">
                  <p:embed/>
                </p:oleObj>
              </mc:Choice>
              <mc:Fallback>
                <p:oleObj name="Equation" r:id="rId5" imgW="1231900" imgH="635000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300788" y="5589588"/>
                        <a:ext cx="2235200" cy="11509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A941AB19-3C6F-E685-853F-9A84CCCF42AF}"/>
              </a:ext>
            </a:extLst>
          </p:cNvPr>
          <p:cNvSpPr txBox="1"/>
          <p:nvPr/>
        </p:nvSpPr>
        <p:spPr>
          <a:xfrm>
            <a:off x="279400" y="4868863"/>
            <a:ext cx="749300" cy="36988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sz="1800">
                <a:latin typeface="+mj-lt"/>
                <a:ea typeface="ＭＳ Ｐゴシック" charset="0"/>
                <a:cs typeface="ＭＳ Ｐゴシック" charset="0"/>
              </a:rPr>
              <a:t>GHK: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B1CB932-A3C5-0432-1A7F-D4604C97834D}"/>
              </a:ext>
            </a:extLst>
          </p:cNvPr>
          <p:cNvSpPr txBox="1"/>
          <p:nvPr/>
        </p:nvSpPr>
        <p:spPr>
          <a:xfrm>
            <a:off x="6300788" y="4868863"/>
            <a:ext cx="863600" cy="36988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sz="1800">
                <a:latin typeface="+mj-lt"/>
                <a:ea typeface="ＭＳ Ｐゴシック" charset="0"/>
                <a:cs typeface="ＭＳ Ｐゴシック" charset="0"/>
              </a:rPr>
              <a:t>Nernst: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A8EEC299-C626-88D5-737A-86928E8006AE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795963" y="2349500"/>
            <a:ext cx="792162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</p:spPr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613116EA-BBC4-076C-0CFA-DE8EB9463FE2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795963" y="2708275"/>
            <a:ext cx="792162" cy="0"/>
          </a:xfrm>
          <a:prstGeom prst="line">
            <a:avLst/>
          </a:prstGeom>
          <a:noFill/>
          <a:ln w="25400">
            <a:solidFill>
              <a:schemeClr val="tx1"/>
            </a:solidFill>
            <a:prstDash val="dash"/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</p:spPr>
      </p:cxnSp>
      <p:sp>
        <p:nvSpPr>
          <p:cNvPr id="39946" name="TextBox 14">
            <a:extLst>
              <a:ext uri="{FF2B5EF4-FFF2-40B4-BE49-F238E27FC236}">
                <a16:creationId xmlns:a16="http://schemas.microsoft.com/office/drawing/2014/main" id="{8BA99C1F-46EF-AACB-0C13-B0F6725212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04025" y="2565400"/>
            <a:ext cx="1519238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pl-PL" sz="1400"/>
              <a:t>Równanie Nernsta</a:t>
            </a:r>
          </a:p>
        </p:txBody>
      </p:sp>
      <p:sp>
        <p:nvSpPr>
          <p:cNvPr id="39947" name="TextBox 15">
            <a:extLst>
              <a:ext uri="{FF2B5EF4-FFF2-40B4-BE49-F238E27FC236}">
                <a16:creationId xmlns:a16="http://schemas.microsoft.com/office/drawing/2014/main" id="{8A19A33B-1AC7-0D18-C269-05CF5A0345E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04025" y="2205038"/>
            <a:ext cx="13462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pl-PL" sz="1400"/>
              <a:t>Równanie GHK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Rectangle 2">
            <a:extLst>
              <a:ext uri="{FF2B5EF4-FFF2-40B4-BE49-F238E27FC236}">
                <a16:creationId xmlns:a16="http://schemas.microsoft.com/office/drawing/2014/main" id="{E186ACED-19F4-1916-999F-BF1C1ABACE2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779838" y="228600"/>
            <a:ext cx="4752975" cy="968375"/>
          </a:xfrm>
        </p:spPr>
        <p:txBody>
          <a:bodyPr/>
          <a:lstStyle/>
          <a:p>
            <a:pPr eaLnBrk="1" hangingPunct="1">
              <a:spcBef>
                <a:spcPct val="50000"/>
              </a:spcBef>
            </a:pPr>
            <a:r>
              <a:rPr lang="pl-PL" altLang="pl-PL" sz="2400">
                <a:ea typeface="ＭＳ Ｐゴシック" panose="020B0600070205080204" pitchFamily="34" charset="-128"/>
              </a:rPr>
              <a:t>Przepływ jonów przez błonę w stanie spoczynku</a:t>
            </a:r>
          </a:p>
        </p:txBody>
      </p:sp>
      <p:pic>
        <p:nvPicPr>
          <p:cNvPr id="40962" name="Picture 1">
            <a:extLst>
              <a:ext uri="{FF2B5EF4-FFF2-40B4-BE49-F238E27FC236}">
                <a16:creationId xmlns:a16="http://schemas.microsoft.com/office/drawing/2014/main" id="{75BCFB61-0083-B0FA-51FF-976A5427D75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188" y="11113"/>
            <a:ext cx="3113087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963" name="Rectangle 2">
            <a:extLst>
              <a:ext uri="{FF2B5EF4-FFF2-40B4-BE49-F238E27FC236}">
                <a16:creationId xmlns:a16="http://schemas.microsoft.com/office/drawing/2014/main" id="{D1ED5C99-5D8F-1B7F-2F83-6239894194C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0" y="4437063"/>
            <a:ext cx="3887788" cy="2062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l-PL" altLang="pl-PL" sz="1600"/>
              <a:t>Dla każdego jonu, przepływ jest zaznaczony ‘</a:t>
            </a:r>
            <a:r>
              <a:rPr lang="pl-PL" altLang="ja-JP" sz="1600"/>
              <a:t>paskiem</a:t>
            </a:r>
            <a:r>
              <a:rPr lang="pl-PL" altLang="pl-PL" sz="1600"/>
              <a:t>’</a:t>
            </a:r>
            <a:r>
              <a:rPr lang="pl-PL" altLang="ja-JP" sz="1600"/>
              <a:t>. Szerokość paska oznacza wielkosc przeplywu, nachylenie oznacza gradient elektrochemiczny (V</a:t>
            </a:r>
            <a:r>
              <a:rPr lang="pl-PL" altLang="ja-JP" sz="1600" baseline="-25000"/>
              <a:t>m</a:t>
            </a:r>
            <a:r>
              <a:rPr lang="pl-PL" altLang="ja-JP" sz="1600"/>
              <a:t>-V</a:t>
            </a:r>
            <a:r>
              <a:rPr lang="pl-PL" altLang="ja-JP" sz="1600" baseline="-25000"/>
              <a:t>i</a:t>
            </a:r>
            <a:r>
              <a:rPr lang="pl-PL" altLang="ja-JP" sz="1600"/>
              <a:t>). Dla jonow K i Cl przeplyw pasywny z powodu dyfuzji i pola elektrycznego jest pokazany osobno. (Wg. Malmivuo, Plonsey Bioelectromagnetism, 1995)</a:t>
            </a:r>
            <a:endParaRPr lang="pl-PL" altLang="pl-PL" sz="160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Rectangle 2">
            <a:extLst>
              <a:ext uri="{FF2B5EF4-FFF2-40B4-BE49-F238E27FC236}">
                <a16:creationId xmlns:a16="http://schemas.microsoft.com/office/drawing/2014/main" id="{055A4753-9E41-AD27-4D7A-CC425741045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228600"/>
            <a:ext cx="7772400" cy="381000"/>
          </a:xfrm>
        </p:spPr>
        <p:txBody>
          <a:bodyPr/>
          <a:lstStyle/>
          <a:p>
            <a:pPr eaLnBrk="1" hangingPunct="1"/>
            <a:r>
              <a:rPr lang="en-US" altLang="pl-PL" sz="2400">
                <a:ea typeface="ＭＳ Ｐゴシック" panose="020B0600070205080204" pitchFamily="34" charset="-128"/>
              </a:rPr>
              <a:t>Powtórzenie</a:t>
            </a:r>
          </a:p>
        </p:txBody>
      </p:sp>
      <p:sp>
        <p:nvSpPr>
          <p:cNvPr id="41986" name="Rectangle 2">
            <a:extLst>
              <a:ext uri="{FF2B5EF4-FFF2-40B4-BE49-F238E27FC236}">
                <a16:creationId xmlns:a16="http://schemas.microsoft.com/office/drawing/2014/main" id="{FCB3D7AB-6CBE-8FC0-4DBB-E89A2743A71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0213" y="1341438"/>
            <a:ext cx="8281987" cy="2954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1085850" indent="-34290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AutoNum type="arabicPeriod"/>
            </a:pPr>
            <a:r>
              <a:rPr lang="pl-PL" altLang="pl-PL" sz="1800" i="1"/>
              <a:t>Czy suma ładunków dodatnich i ujemnych jest taka sama po obu stronach błony?</a:t>
            </a:r>
          </a:p>
          <a:p>
            <a:pPr eaLnBrk="1" hangingPunct="1">
              <a:spcBef>
                <a:spcPct val="0"/>
              </a:spcBef>
              <a:buFontTx/>
              <a:buAutoNum type="arabicPeriod"/>
            </a:pPr>
            <a:r>
              <a:rPr lang="pl-PL" altLang="pl-PL" sz="1800" i="1"/>
              <a:t>Czy całkowity prąd płynący przez błonę w stanie spoczynku wynosi zero?</a:t>
            </a:r>
          </a:p>
          <a:p>
            <a:pPr eaLnBrk="1" hangingPunct="1">
              <a:spcBef>
                <a:spcPct val="0"/>
              </a:spcBef>
              <a:buFontTx/>
              <a:buAutoNum type="arabicPeriod"/>
            </a:pPr>
            <a:r>
              <a:rPr lang="pl-PL" altLang="pl-PL" sz="1800" i="1"/>
              <a:t>Czy pojedyncze jony przechodzą przez błonę w stanie spoczynku?</a:t>
            </a:r>
          </a:p>
          <a:p>
            <a:pPr eaLnBrk="1" hangingPunct="1">
              <a:spcBef>
                <a:spcPct val="0"/>
              </a:spcBef>
              <a:buFontTx/>
              <a:buAutoNum type="arabicPeriod"/>
            </a:pPr>
            <a:r>
              <a:rPr lang="pl-PL" altLang="pl-PL" sz="1800" i="1"/>
              <a:t>Czy przechodzenie jonów wymaga energii?</a:t>
            </a:r>
          </a:p>
          <a:p>
            <a:pPr eaLnBrk="1" hangingPunct="1">
              <a:spcBef>
                <a:spcPct val="0"/>
              </a:spcBef>
              <a:buFontTx/>
              <a:buAutoNum type="arabicPeriod"/>
            </a:pPr>
            <a:r>
              <a:rPr lang="pl-PL" altLang="pl-PL" sz="1800" i="1"/>
              <a:t>Czy pasywne przechodzenie przez błonę (tj. przepuszczalność [cm/s]) jest takie tamo dla różnych rodzajów jonów ?</a:t>
            </a:r>
          </a:p>
          <a:p>
            <a:pPr eaLnBrk="1" hangingPunct="1">
              <a:spcBef>
                <a:spcPct val="0"/>
              </a:spcBef>
              <a:buFontTx/>
              <a:buAutoNum type="arabicPeriod"/>
            </a:pPr>
            <a:r>
              <a:rPr lang="pl-PL" altLang="pl-PL" sz="1800" i="1"/>
              <a:t>W aksonie kalmara atlantyckiego:</a:t>
            </a:r>
          </a:p>
          <a:p>
            <a:pPr lvl="1" eaLnBrk="1" hangingPunct="1">
              <a:spcBef>
                <a:spcPct val="0"/>
              </a:spcBef>
              <a:buFontTx/>
              <a:buAutoNum type="arabicPeriod"/>
            </a:pPr>
            <a:r>
              <a:rPr lang="pl-PL" altLang="pl-PL" sz="1400" i="1"/>
              <a:t>Jaki jest potencjał Nernsta dla K</a:t>
            </a:r>
            <a:r>
              <a:rPr lang="pl-PL" altLang="pl-PL" sz="1400" i="1" baseline="30000"/>
              <a:t>+</a:t>
            </a:r>
            <a:r>
              <a:rPr lang="pl-PL" altLang="pl-PL" sz="1400" i="1"/>
              <a:t>?</a:t>
            </a:r>
          </a:p>
          <a:p>
            <a:pPr lvl="1" eaLnBrk="1" hangingPunct="1">
              <a:spcBef>
                <a:spcPct val="0"/>
              </a:spcBef>
              <a:buFontTx/>
              <a:buAutoNum type="arabicPeriod"/>
            </a:pPr>
            <a:r>
              <a:rPr lang="pl-PL" altLang="pl-PL" sz="1400" i="1"/>
              <a:t>Jaki jest potencjał Nernsta dla Cl</a:t>
            </a:r>
            <a:r>
              <a:rPr lang="pl-PL" altLang="pl-PL" sz="1400" i="1" baseline="30000"/>
              <a:t>-</a:t>
            </a:r>
            <a:r>
              <a:rPr lang="pl-PL" altLang="pl-PL" sz="1400" i="1"/>
              <a:t>?</a:t>
            </a:r>
          </a:p>
          <a:p>
            <a:pPr lvl="1" eaLnBrk="1" hangingPunct="1">
              <a:spcBef>
                <a:spcPct val="0"/>
              </a:spcBef>
              <a:buFontTx/>
              <a:buAutoNum type="arabicPeriod"/>
            </a:pPr>
            <a:r>
              <a:rPr lang="pl-PL" altLang="pl-PL" sz="1400" i="1"/>
              <a:t>Jaki jest potencjał Nernsta dla Na</a:t>
            </a:r>
            <a:r>
              <a:rPr lang="pl-PL" altLang="pl-PL" sz="1400" i="1" baseline="30000"/>
              <a:t>+</a:t>
            </a:r>
            <a:r>
              <a:rPr lang="pl-PL" altLang="pl-PL" sz="1400" i="1"/>
              <a:t>?</a:t>
            </a:r>
          </a:p>
          <a:p>
            <a:pPr eaLnBrk="1" hangingPunct="1">
              <a:spcBef>
                <a:spcPct val="0"/>
              </a:spcBef>
              <a:buFontTx/>
              <a:buAutoNum type="arabicPeriod"/>
            </a:pPr>
            <a:r>
              <a:rPr lang="pl-PL" altLang="pl-PL" sz="1800" i="1"/>
              <a:t>Dlaczego potencjał błonowy jest ujemny? 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Rectangle 2">
            <a:extLst>
              <a:ext uri="{FF2B5EF4-FFF2-40B4-BE49-F238E27FC236}">
                <a16:creationId xmlns:a16="http://schemas.microsoft.com/office/drawing/2014/main" id="{7003AA32-0379-F713-8856-8E8EB89C46F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228600"/>
            <a:ext cx="7772400" cy="381000"/>
          </a:xfrm>
        </p:spPr>
        <p:txBody>
          <a:bodyPr/>
          <a:lstStyle/>
          <a:p>
            <a:pPr eaLnBrk="1" hangingPunct="1"/>
            <a:r>
              <a:rPr lang="en-US" altLang="pl-PL" sz="2400">
                <a:ea typeface="ＭＳ Ｐゴシック" panose="020B0600070205080204" pitchFamily="34" charset="-128"/>
              </a:rPr>
              <a:t>Powtórzenie</a:t>
            </a:r>
          </a:p>
        </p:txBody>
      </p:sp>
      <p:sp>
        <p:nvSpPr>
          <p:cNvPr id="43010" name="Rectangle 2">
            <a:extLst>
              <a:ext uri="{FF2B5EF4-FFF2-40B4-BE49-F238E27FC236}">
                <a16:creationId xmlns:a16="http://schemas.microsoft.com/office/drawing/2014/main" id="{78FE8F4C-F84B-6239-4850-50AE204674D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188" y="692150"/>
            <a:ext cx="8424862" cy="3786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1085850" indent="-34290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AutoNum type="arabicPeriod"/>
            </a:pPr>
            <a:r>
              <a:rPr lang="pl-PL" altLang="pl-PL" sz="1800" i="1"/>
              <a:t>Czy suma ładunków dodatnich i ujemnych jest taka sama po obu stronach błony? </a:t>
            </a:r>
            <a:r>
              <a:rPr lang="pl-PL" altLang="pl-PL" sz="1800" i="1">
                <a:solidFill>
                  <a:srgbClr val="00B050"/>
                </a:solidFill>
              </a:rPr>
              <a:t>Tak, z dokładnością do 99,998%  i Nie, ok 0.002% jest niezrównoważona.</a:t>
            </a:r>
          </a:p>
          <a:p>
            <a:pPr eaLnBrk="1" hangingPunct="1">
              <a:spcBef>
                <a:spcPct val="0"/>
              </a:spcBef>
              <a:buFontTx/>
              <a:buAutoNum type="arabicPeriod"/>
            </a:pPr>
            <a:r>
              <a:rPr lang="pl-PL" altLang="pl-PL" sz="1800" i="1"/>
              <a:t>Czy całkowity prąd płynący przez błonę w stanie spoczynku wynosi zero? </a:t>
            </a:r>
            <a:r>
              <a:rPr lang="pl-PL" altLang="pl-PL" sz="1800" i="1">
                <a:solidFill>
                  <a:srgbClr val="00B050"/>
                </a:solidFill>
              </a:rPr>
              <a:t>Tak, ale uwzględniając transport aktywny.</a:t>
            </a:r>
            <a:endParaRPr lang="pl-PL" altLang="pl-PL" sz="1800" i="1"/>
          </a:p>
          <a:p>
            <a:pPr eaLnBrk="1" hangingPunct="1">
              <a:spcBef>
                <a:spcPct val="0"/>
              </a:spcBef>
              <a:buFontTx/>
              <a:buAutoNum type="arabicPeriod"/>
            </a:pPr>
            <a:r>
              <a:rPr lang="pl-PL" altLang="pl-PL" sz="1800" i="1"/>
              <a:t>Czy pojedyncze jony przechodzą przez błonę w stanie spoczynku? </a:t>
            </a:r>
            <a:r>
              <a:rPr lang="pl-PL" altLang="pl-PL" sz="1800" i="1">
                <a:solidFill>
                  <a:srgbClr val="00B050"/>
                </a:solidFill>
              </a:rPr>
              <a:t>Tak</a:t>
            </a:r>
            <a:endParaRPr lang="pl-PL" altLang="pl-PL" sz="1800" i="1"/>
          </a:p>
          <a:p>
            <a:pPr eaLnBrk="1" hangingPunct="1">
              <a:spcBef>
                <a:spcPct val="0"/>
              </a:spcBef>
              <a:buFontTx/>
              <a:buAutoNum type="arabicPeriod"/>
            </a:pPr>
            <a:r>
              <a:rPr lang="pl-PL" altLang="pl-PL" sz="1800" i="1"/>
              <a:t>Czy przechodzenie wymaga energii? </a:t>
            </a:r>
            <a:r>
              <a:rPr lang="pl-PL" altLang="pl-PL" sz="1800" i="1">
                <a:solidFill>
                  <a:srgbClr val="00B050"/>
                </a:solidFill>
              </a:rPr>
              <a:t>Nie</a:t>
            </a:r>
          </a:p>
          <a:p>
            <a:pPr eaLnBrk="1" hangingPunct="1">
              <a:spcBef>
                <a:spcPct val="0"/>
              </a:spcBef>
              <a:buFontTx/>
              <a:buAutoNum type="arabicPeriod"/>
            </a:pPr>
            <a:r>
              <a:rPr lang="pl-PL" altLang="pl-PL" sz="1800" i="1"/>
              <a:t>Czy pasywne przechodzenie przez błonę (tj. przepuszczalność [cm/s]) jest takie tamo dla różnych rodzajów jonów ? </a:t>
            </a:r>
            <a:r>
              <a:rPr lang="pl-PL" altLang="pl-PL" sz="1800" i="1">
                <a:solidFill>
                  <a:srgbClr val="00B050"/>
                </a:solidFill>
              </a:rPr>
              <a:t>Nie</a:t>
            </a:r>
          </a:p>
          <a:p>
            <a:pPr eaLnBrk="1" hangingPunct="1">
              <a:spcBef>
                <a:spcPct val="0"/>
              </a:spcBef>
              <a:buFontTx/>
              <a:buAutoNum type="arabicPeriod"/>
            </a:pPr>
            <a:r>
              <a:rPr lang="pl-PL" altLang="pl-PL" sz="1800" i="1"/>
              <a:t>W aksonie kalmara atlantyckiego:</a:t>
            </a:r>
          </a:p>
          <a:p>
            <a:pPr lvl="1" eaLnBrk="1" hangingPunct="1">
              <a:spcBef>
                <a:spcPct val="0"/>
              </a:spcBef>
              <a:buFontTx/>
              <a:buAutoNum type="arabicPeriod"/>
            </a:pPr>
            <a:r>
              <a:rPr lang="pl-PL" altLang="pl-PL" sz="1400" i="1"/>
              <a:t>Jaki jest potencjał Nernsta dla K</a:t>
            </a:r>
            <a:r>
              <a:rPr lang="pl-PL" altLang="pl-PL" sz="1400" i="1" baseline="30000"/>
              <a:t>+</a:t>
            </a:r>
            <a:r>
              <a:rPr lang="pl-PL" altLang="pl-PL" sz="1400" i="1"/>
              <a:t>? </a:t>
            </a:r>
            <a:r>
              <a:rPr lang="pl-PL" altLang="pl-PL" sz="1400" i="1">
                <a:solidFill>
                  <a:srgbClr val="0070C0"/>
                </a:solidFill>
              </a:rPr>
              <a:t>-75 mV</a:t>
            </a:r>
          </a:p>
          <a:p>
            <a:pPr lvl="1" eaLnBrk="1" hangingPunct="1">
              <a:spcBef>
                <a:spcPct val="0"/>
              </a:spcBef>
              <a:buFontTx/>
              <a:buAutoNum type="arabicPeriod"/>
            </a:pPr>
            <a:r>
              <a:rPr lang="pl-PL" altLang="pl-PL" sz="1400" i="1"/>
              <a:t>Jaki jest potencjał Nernsta dla Cl</a:t>
            </a:r>
            <a:r>
              <a:rPr lang="pl-PL" altLang="pl-PL" sz="1400" i="1" baseline="30000"/>
              <a:t>-</a:t>
            </a:r>
            <a:r>
              <a:rPr lang="pl-PL" altLang="pl-PL" sz="1400" i="1"/>
              <a:t>? </a:t>
            </a:r>
            <a:r>
              <a:rPr lang="pl-PL" altLang="pl-PL" sz="1400" i="1">
                <a:solidFill>
                  <a:srgbClr val="0070C0"/>
                </a:solidFill>
              </a:rPr>
              <a:t>-66 mV</a:t>
            </a:r>
          </a:p>
          <a:p>
            <a:pPr lvl="1" eaLnBrk="1" hangingPunct="1">
              <a:spcBef>
                <a:spcPct val="0"/>
              </a:spcBef>
              <a:buFontTx/>
              <a:buAutoNum type="arabicPeriod"/>
            </a:pPr>
            <a:r>
              <a:rPr lang="pl-PL" altLang="pl-PL" sz="1400" i="1"/>
              <a:t>Jaki jest potencjał Nernsta dla Na</a:t>
            </a:r>
            <a:r>
              <a:rPr lang="pl-PL" altLang="pl-PL" sz="1400" i="1" baseline="30000"/>
              <a:t>+</a:t>
            </a:r>
            <a:r>
              <a:rPr lang="pl-PL" altLang="pl-PL" sz="1400" i="1"/>
              <a:t>? </a:t>
            </a:r>
            <a:r>
              <a:rPr lang="pl-PL" altLang="pl-PL" sz="1400" i="1">
                <a:solidFill>
                  <a:srgbClr val="0070C0"/>
                </a:solidFill>
              </a:rPr>
              <a:t>+55 mV</a:t>
            </a:r>
          </a:p>
          <a:p>
            <a:pPr eaLnBrk="1" hangingPunct="1">
              <a:spcBef>
                <a:spcPct val="0"/>
              </a:spcBef>
              <a:buFontTx/>
              <a:buAutoNum type="arabicPeriod"/>
            </a:pPr>
            <a:r>
              <a:rPr lang="pl-PL" altLang="pl-PL" sz="1800" i="1"/>
              <a:t>Dlaczego potencjał błonowy jest ujemny? </a:t>
            </a:r>
            <a:r>
              <a:rPr lang="pl-PL" altLang="pl-PL" sz="1800" i="1">
                <a:solidFill>
                  <a:srgbClr val="0070C0"/>
                </a:solidFill>
              </a:rPr>
              <a:t>Ze względu na ujemny potencjał E</a:t>
            </a:r>
            <a:r>
              <a:rPr lang="pl-PL" altLang="pl-PL" sz="1800" i="1" baseline="-25000">
                <a:solidFill>
                  <a:srgbClr val="0070C0"/>
                </a:solidFill>
              </a:rPr>
              <a:t>K </a:t>
            </a:r>
            <a:r>
              <a:rPr lang="pl-PL" altLang="pl-PL" sz="1800" i="1">
                <a:solidFill>
                  <a:srgbClr val="0070C0"/>
                </a:solidFill>
              </a:rPr>
              <a:t>i dużą przepuszczalność p</a:t>
            </a:r>
            <a:r>
              <a:rPr lang="pl-PL" altLang="pl-PL" sz="1800" i="1" baseline="-25000">
                <a:solidFill>
                  <a:srgbClr val="0070C0"/>
                </a:solidFill>
              </a:rPr>
              <a:t>K</a:t>
            </a:r>
            <a:r>
              <a:rPr lang="pl-PL" altLang="pl-PL" sz="1800" i="1">
                <a:solidFill>
                  <a:srgbClr val="0070C0"/>
                </a:solidFill>
              </a:rPr>
              <a:t>.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Rectangle 2">
            <a:extLst>
              <a:ext uri="{FF2B5EF4-FFF2-40B4-BE49-F238E27FC236}">
                <a16:creationId xmlns:a16="http://schemas.microsoft.com/office/drawing/2014/main" id="{A4AFA6DD-9BA0-3724-217C-0289656707B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228600"/>
            <a:ext cx="7772400" cy="381000"/>
          </a:xfrm>
        </p:spPr>
        <p:txBody>
          <a:bodyPr/>
          <a:lstStyle/>
          <a:p>
            <a:pPr eaLnBrk="1" hangingPunct="1"/>
            <a:r>
              <a:rPr lang="pl-PL" altLang="pl-PL" sz="2400">
                <a:ea typeface="ＭＳ Ｐゴシック" panose="020B0600070205080204" pitchFamily="34" charset="-128"/>
              </a:rPr>
              <a:t>Wnioski:</a:t>
            </a:r>
          </a:p>
        </p:txBody>
      </p:sp>
      <p:sp>
        <p:nvSpPr>
          <p:cNvPr id="39938" name="Rectangle 2">
            <a:extLst>
              <a:ext uri="{FF2B5EF4-FFF2-40B4-BE49-F238E27FC236}">
                <a16:creationId xmlns:a16="http://schemas.microsoft.com/office/drawing/2014/main" id="{0BAF55DB-1F07-1612-7212-ADC9E60B298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5288" y="692150"/>
            <a:ext cx="8640762" cy="307816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marL="285750" indent="-285750" eaLnBrk="1" hangingPunct="1">
              <a:spcBef>
                <a:spcPct val="0"/>
              </a:spcBef>
              <a:defRPr/>
            </a:pPr>
            <a:r>
              <a:rPr lang="pl-PL" altLang="pl-PL" sz="1600" dirty="0"/>
              <a:t>Potencjał błonowy powstaje w wyniku </a:t>
            </a:r>
            <a:r>
              <a:rPr lang="pl-PL" altLang="pl-PL" sz="1600" dirty="0">
                <a:solidFill>
                  <a:srgbClr val="FF0000"/>
                </a:solidFill>
              </a:rPr>
              <a:t>nierównej dyfuzji </a:t>
            </a:r>
            <a:r>
              <a:rPr lang="pl-PL" altLang="pl-PL" sz="1600" dirty="0"/>
              <a:t>dodatnich i ujemnych jonów. W tworzeniu potencjału spoczynkowego komórki dominują jony K</a:t>
            </a:r>
            <a:r>
              <a:rPr lang="pl-PL" altLang="pl-PL" sz="1600" baseline="30000" dirty="0"/>
              <a:t>+</a:t>
            </a:r>
            <a:r>
              <a:rPr lang="pl-PL" altLang="pl-PL" sz="1600" dirty="0"/>
              <a:t> o największej przepuszczalności. </a:t>
            </a:r>
            <a:r>
              <a:rPr lang="pl-PL" altLang="pl-PL" sz="1600" baseline="30000" dirty="0"/>
              <a:t> </a:t>
            </a:r>
          </a:p>
          <a:p>
            <a:pPr marL="285750" indent="-285750" eaLnBrk="1" hangingPunct="1">
              <a:spcBef>
                <a:spcPct val="0"/>
              </a:spcBef>
              <a:defRPr/>
            </a:pPr>
            <a:r>
              <a:rPr lang="pl-PL" altLang="pl-PL" sz="1600" dirty="0"/>
              <a:t>Jony K</a:t>
            </a:r>
            <a:r>
              <a:rPr lang="pl-PL" altLang="pl-PL" sz="1600" baseline="30000" dirty="0"/>
              <a:t>+</a:t>
            </a:r>
            <a:r>
              <a:rPr lang="pl-PL" altLang="pl-PL" sz="1600" dirty="0"/>
              <a:t>, które opuszczają komórkę, podnoszą potencjał na zewnątrz i obniżają potencjał wewnątrz zostawiając za sobą nieprzepuszczalne jony A</a:t>
            </a:r>
            <a:r>
              <a:rPr lang="pl-PL" altLang="pl-PL" sz="1600" baseline="30000" dirty="0"/>
              <a:t>-</a:t>
            </a:r>
            <a:r>
              <a:rPr lang="pl-PL" altLang="pl-PL" sz="1600" dirty="0"/>
              <a:t>. Dyfuzja jonów K</a:t>
            </a:r>
            <a:r>
              <a:rPr lang="pl-PL" altLang="pl-PL" sz="1600" baseline="30000" dirty="0"/>
              <a:t>+</a:t>
            </a:r>
            <a:r>
              <a:rPr lang="pl-PL" altLang="pl-PL" sz="1600" dirty="0"/>
              <a:t> prowadzi potencjał błonowy do wartości E</a:t>
            </a:r>
            <a:r>
              <a:rPr lang="pl-PL" altLang="pl-PL" sz="1600" baseline="-25000" dirty="0"/>
              <a:t>K</a:t>
            </a:r>
            <a:r>
              <a:rPr lang="pl-PL" altLang="pl-PL" sz="1600" dirty="0"/>
              <a:t> = -75 </a:t>
            </a:r>
            <a:r>
              <a:rPr lang="pl-PL" altLang="pl-PL" sz="1600" dirty="0" err="1"/>
              <a:t>mV</a:t>
            </a:r>
            <a:r>
              <a:rPr lang="pl-PL" altLang="pl-PL" sz="1600" dirty="0"/>
              <a:t>.</a:t>
            </a:r>
          </a:p>
          <a:p>
            <a:pPr marL="285750" indent="-285750" eaLnBrk="1" hangingPunct="1">
              <a:spcBef>
                <a:spcPct val="0"/>
              </a:spcBef>
              <a:defRPr/>
            </a:pPr>
            <a:r>
              <a:rPr lang="pl-PL" altLang="pl-PL" sz="1600" dirty="0"/>
              <a:t>Jony Na</a:t>
            </a:r>
            <a:r>
              <a:rPr lang="pl-PL" altLang="pl-PL" sz="1600" baseline="30000" dirty="0"/>
              <a:t>+</a:t>
            </a:r>
            <a:r>
              <a:rPr lang="pl-PL" altLang="pl-PL" sz="1600" dirty="0"/>
              <a:t>, które wpływają do komórki obniżają potencjał na zewnątrz i podnoszą potencjał wewnątrz, tylko częściowo kompensując wypływ K</a:t>
            </a:r>
            <a:r>
              <a:rPr lang="pl-PL" altLang="pl-PL" sz="1600" baseline="30000" dirty="0"/>
              <a:t>+</a:t>
            </a:r>
            <a:r>
              <a:rPr lang="pl-PL" altLang="pl-PL" sz="1600" dirty="0"/>
              <a:t>. Dyfuzja jonów Na</a:t>
            </a:r>
            <a:r>
              <a:rPr lang="pl-PL" altLang="pl-PL" sz="1600" baseline="30000" dirty="0"/>
              <a:t>+</a:t>
            </a:r>
            <a:r>
              <a:rPr lang="pl-PL" altLang="pl-PL" sz="1600" dirty="0"/>
              <a:t> prowadzi potencjał błonowy do wartości </a:t>
            </a:r>
            <a:r>
              <a:rPr lang="pl-PL" altLang="pl-PL" sz="1600" dirty="0" err="1"/>
              <a:t>E</a:t>
            </a:r>
            <a:r>
              <a:rPr lang="pl-PL" altLang="pl-PL" sz="1600" baseline="-25000" dirty="0" err="1"/>
              <a:t>Na</a:t>
            </a:r>
            <a:r>
              <a:rPr lang="pl-PL" altLang="pl-PL" sz="1600" dirty="0"/>
              <a:t> = +55 </a:t>
            </a:r>
            <a:r>
              <a:rPr lang="pl-PL" altLang="pl-PL" sz="1600" dirty="0" err="1"/>
              <a:t>mV</a:t>
            </a:r>
            <a:r>
              <a:rPr lang="pl-PL" altLang="pl-PL" sz="1600" dirty="0"/>
              <a:t>. </a:t>
            </a:r>
          </a:p>
          <a:p>
            <a:pPr marL="285750" indent="-285750" eaLnBrk="1" hangingPunct="1">
              <a:spcBef>
                <a:spcPct val="0"/>
              </a:spcBef>
              <a:defRPr/>
            </a:pPr>
            <a:r>
              <a:rPr lang="pl-PL" altLang="pl-PL" sz="1600" dirty="0"/>
              <a:t>Błona jest dużo bardziej przepuszczalna dla K</a:t>
            </a:r>
            <a:r>
              <a:rPr lang="pl-PL" altLang="pl-PL" sz="1600" baseline="30000" dirty="0"/>
              <a:t>+</a:t>
            </a:r>
            <a:r>
              <a:rPr lang="pl-PL" altLang="pl-PL" sz="1600" dirty="0"/>
              <a:t> niż dla Na</a:t>
            </a:r>
            <a:r>
              <a:rPr lang="pl-PL" altLang="pl-PL" sz="1600" baseline="30000" dirty="0"/>
              <a:t>+</a:t>
            </a:r>
            <a:r>
              <a:rPr lang="pl-PL" altLang="pl-PL" sz="1600" dirty="0"/>
              <a:t>, co daje potencjał błonowy </a:t>
            </a:r>
            <a:r>
              <a:rPr lang="pl-PL" altLang="pl-PL" sz="1600" dirty="0" err="1"/>
              <a:t>V</a:t>
            </a:r>
            <a:r>
              <a:rPr lang="pl-PL" altLang="pl-PL" sz="1600" baseline="-25000" dirty="0" err="1"/>
              <a:t>m</a:t>
            </a:r>
            <a:r>
              <a:rPr lang="pl-PL" altLang="pl-PL" sz="1600" dirty="0"/>
              <a:t> = -70 </a:t>
            </a:r>
            <a:r>
              <a:rPr lang="pl-PL" altLang="pl-PL" sz="1600" dirty="0" err="1"/>
              <a:t>mV</a:t>
            </a:r>
            <a:r>
              <a:rPr lang="pl-PL" altLang="pl-PL" sz="1600" dirty="0"/>
              <a:t>, nieco powyżej E</a:t>
            </a:r>
            <a:r>
              <a:rPr lang="pl-PL" altLang="pl-PL" sz="1600" baseline="-25000" dirty="0"/>
              <a:t>K</a:t>
            </a:r>
            <a:r>
              <a:rPr lang="pl-PL" altLang="pl-PL" sz="1600" dirty="0"/>
              <a:t>.</a:t>
            </a:r>
          </a:p>
          <a:p>
            <a:pPr marL="285750" indent="-285750" eaLnBrk="1" hangingPunct="1">
              <a:spcBef>
                <a:spcPct val="0"/>
              </a:spcBef>
              <a:defRPr/>
            </a:pPr>
            <a:r>
              <a:rPr lang="pl-PL" altLang="pl-PL" sz="1600" dirty="0"/>
              <a:t>Wewnątrz błony pozostają niezrównoważone jony A- co daje ujemny potencjał błonowy. </a:t>
            </a:r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endParaRPr lang="pl-PL" altLang="pl-PL" sz="1800" dirty="0"/>
          </a:p>
        </p:txBody>
      </p:sp>
      <p:pic>
        <p:nvPicPr>
          <p:cNvPr id="44035" name="Obraz 2">
            <a:extLst>
              <a:ext uri="{FF2B5EF4-FFF2-40B4-BE49-F238E27FC236}">
                <a16:creationId xmlns:a16="http://schemas.microsoft.com/office/drawing/2014/main" id="{74A8431E-EC5A-6EDE-5559-BB1C3E9EE3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875" y="3573463"/>
            <a:ext cx="4968875" cy="2830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pole tekstowe 3">
            <a:extLst>
              <a:ext uri="{FF2B5EF4-FFF2-40B4-BE49-F238E27FC236}">
                <a16:creationId xmlns:a16="http://schemas.microsoft.com/office/drawing/2014/main" id="{F9CB9B02-6ED2-832C-768A-2A4FC414822A}"/>
              </a:ext>
            </a:extLst>
          </p:cNvPr>
          <p:cNvSpPr txBox="1"/>
          <p:nvPr/>
        </p:nvSpPr>
        <p:spPr>
          <a:xfrm>
            <a:off x="539750" y="6578600"/>
            <a:ext cx="4648200" cy="27781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pl-PL" sz="1200" dirty="0">
                <a:latin typeface="+mj-lt"/>
              </a:rPr>
              <a:t>Na podstawie: L. S</a:t>
            </a:r>
            <a:r>
              <a:rPr lang="pl-PL" altLang="pl-PL" sz="1200" dirty="0">
                <a:latin typeface="+mj-lt"/>
              </a:rPr>
              <a:t>herwood </a:t>
            </a:r>
            <a:r>
              <a:rPr lang="pl-PL" altLang="pl-PL" sz="1200" dirty="0" err="1">
                <a:latin typeface="+mj-lt"/>
              </a:rPr>
              <a:t>human</a:t>
            </a:r>
            <a:r>
              <a:rPr lang="pl-PL" altLang="pl-PL" sz="1200" dirty="0">
                <a:latin typeface="+mj-lt"/>
              </a:rPr>
              <a:t> </a:t>
            </a:r>
            <a:r>
              <a:rPr lang="pl-PL" altLang="pl-PL" sz="1200" dirty="0" err="1">
                <a:latin typeface="+mj-lt"/>
              </a:rPr>
              <a:t>physiology</a:t>
            </a:r>
            <a:r>
              <a:rPr lang="pl-PL" altLang="pl-PL" sz="1200" dirty="0">
                <a:latin typeface="+mj-lt"/>
              </a:rPr>
              <a:t>: </a:t>
            </a:r>
            <a:r>
              <a:rPr lang="pl-PL" sz="1200" dirty="0">
                <a:latin typeface="+mj-lt"/>
              </a:rPr>
              <a:t>: From </a:t>
            </a:r>
            <a:r>
              <a:rPr lang="pl-PL" sz="1200" dirty="0" err="1">
                <a:latin typeface="+mj-lt"/>
              </a:rPr>
              <a:t>Cells</a:t>
            </a:r>
            <a:r>
              <a:rPr lang="pl-PL" sz="1200" dirty="0">
                <a:latin typeface="+mj-lt"/>
              </a:rPr>
              <a:t> to Systems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7" name="Rectangle 2">
            <a:extLst>
              <a:ext uri="{FF2B5EF4-FFF2-40B4-BE49-F238E27FC236}">
                <a16:creationId xmlns:a16="http://schemas.microsoft.com/office/drawing/2014/main" id="{CC3FFB73-522B-EBC7-0CC1-7524A9E5E7F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228600"/>
            <a:ext cx="7772400" cy="381000"/>
          </a:xfrm>
        </p:spPr>
        <p:txBody>
          <a:bodyPr/>
          <a:lstStyle/>
          <a:p>
            <a:pPr eaLnBrk="1" hangingPunct="1"/>
            <a:r>
              <a:rPr lang="pl-PL" altLang="pl-PL" sz="2400">
                <a:ea typeface="ＭＳ Ｐゴシック" panose="020B0600070205080204" pitchFamily="34" charset="-128"/>
              </a:rPr>
              <a:t>Wnioski:</a:t>
            </a:r>
          </a:p>
        </p:txBody>
      </p:sp>
      <p:sp>
        <p:nvSpPr>
          <p:cNvPr id="39938" name="Rectangle 2">
            <a:extLst>
              <a:ext uri="{FF2B5EF4-FFF2-40B4-BE49-F238E27FC236}">
                <a16:creationId xmlns:a16="http://schemas.microsoft.com/office/drawing/2014/main" id="{3B9AB83F-E57A-B721-A5EA-BF6CF04CEFC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5288" y="692150"/>
            <a:ext cx="8640762" cy="307816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marL="285750" indent="-285750" eaLnBrk="1" hangingPunct="1">
              <a:spcBef>
                <a:spcPct val="0"/>
              </a:spcBef>
              <a:defRPr/>
            </a:pPr>
            <a:r>
              <a:rPr lang="pl-PL" altLang="pl-PL" sz="1600" dirty="0"/>
              <a:t>Potencjał błonowy powstaje w wyniku </a:t>
            </a:r>
            <a:r>
              <a:rPr lang="pl-PL" altLang="pl-PL" sz="1600" dirty="0">
                <a:solidFill>
                  <a:srgbClr val="FF0000"/>
                </a:solidFill>
              </a:rPr>
              <a:t>nierównej dyfuzji </a:t>
            </a:r>
            <a:r>
              <a:rPr lang="pl-PL" altLang="pl-PL" sz="1600" dirty="0"/>
              <a:t>dodatnich i ujemnych jonów. W tworzeniu potencjału spoczynkowego komórki dominują jony K</a:t>
            </a:r>
            <a:r>
              <a:rPr lang="pl-PL" altLang="pl-PL" sz="1600" baseline="30000" dirty="0"/>
              <a:t>+</a:t>
            </a:r>
            <a:r>
              <a:rPr lang="pl-PL" altLang="pl-PL" sz="1600" dirty="0"/>
              <a:t> o największej przepuszczalności. </a:t>
            </a:r>
            <a:r>
              <a:rPr lang="pl-PL" altLang="pl-PL" sz="1600" baseline="30000" dirty="0"/>
              <a:t> </a:t>
            </a:r>
          </a:p>
          <a:p>
            <a:pPr marL="285750" indent="-285750" eaLnBrk="1" hangingPunct="1">
              <a:spcBef>
                <a:spcPct val="0"/>
              </a:spcBef>
              <a:defRPr/>
            </a:pPr>
            <a:r>
              <a:rPr lang="pl-PL" altLang="pl-PL" sz="1600" dirty="0"/>
              <a:t>Jony K</a:t>
            </a:r>
            <a:r>
              <a:rPr lang="pl-PL" altLang="pl-PL" sz="1600" baseline="30000" dirty="0"/>
              <a:t>+</a:t>
            </a:r>
            <a:r>
              <a:rPr lang="pl-PL" altLang="pl-PL" sz="1600" dirty="0"/>
              <a:t>, które opuszczają komórkę, podnoszą potencjał na zewnątrz i obniżają potencjał wewnątrz zostawiając za sobą nieprzepuszczalne jony A</a:t>
            </a:r>
            <a:r>
              <a:rPr lang="pl-PL" altLang="pl-PL" sz="1600" baseline="30000" dirty="0"/>
              <a:t>-</a:t>
            </a:r>
            <a:r>
              <a:rPr lang="pl-PL" altLang="pl-PL" sz="1600" dirty="0"/>
              <a:t>. Dyfuzja jonów K</a:t>
            </a:r>
            <a:r>
              <a:rPr lang="pl-PL" altLang="pl-PL" sz="1600" baseline="30000" dirty="0"/>
              <a:t>+</a:t>
            </a:r>
            <a:r>
              <a:rPr lang="pl-PL" altLang="pl-PL" sz="1600" dirty="0"/>
              <a:t> prowadzi potencjał błonowy do wartości E</a:t>
            </a:r>
            <a:r>
              <a:rPr lang="pl-PL" altLang="pl-PL" sz="1600" baseline="-25000" dirty="0"/>
              <a:t>K</a:t>
            </a:r>
            <a:r>
              <a:rPr lang="pl-PL" altLang="pl-PL" sz="1600" dirty="0"/>
              <a:t> = -75 </a:t>
            </a:r>
            <a:r>
              <a:rPr lang="pl-PL" altLang="pl-PL" sz="1600" dirty="0" err="1"/>
              <a:t>mV</a:t>
            </a:r>
            <a:r>
              <a:rPr lang="pl-PL" altLang="pl-PL" sz="1600" dirty="0"/>
              <a:t>.</a:t>
            </a:r>
          </a:p>
          <a:p>
            <a:pPr marL="285750" indent="-285750" eaLnBrk="1" hangingPunct="1">
              <a:spcBef>
                <a:spcPct val="0"/>
              </a:spcBef>
              <a:defRPr/>
            </a:pPr>
            <a:r>
              <a:rPr lang="pl-PL" altLang="pl-PL" sz="1600" dirty="0"/>
              <a:t>Jony Na</a:t>
            </a:r>
            <a:r>
              <a:rPr lang="pl-PL" altLang="pl-PL" sz="1600" baseline="30000" dirty="0"/>
              <a:t>+</a:t>
            </a:r>
            <a:r>
              <a:rPr lang="pl-PL" altLang="pl-PL" sz="1600" dirty="0"/>
              <a:t>, które wpływają do komórki obniżają potencjał na zewnątrz i podnoszą potencjał wewnątrz, tylko częściowo kompensując wypływ K</a:t>
            </a:r>
            <a:r>
              <a:rPr lang="pl-PL" altLang="pl-PL" sz="1600" baseline="30000" dirty="0"/>
              <a:t>+</a:t>
            </a:r>
            <a:r>
              <a:rPr lang="pl-PL" altLang="pl-PL" sz="1600" dirty="0"/>
              <a:t>. Dyfuzja jonów Na</a:t>
            </a:r>
            <a:r>
              <a:rPr lang="pl-PL" altLang="pl-PL" sz="1600" baseline="30000" dirty="0"/>
              <a:t>+</a:t>
            </a:r>
            <a:r>
              <a:rPr lang="pl-PL" altLang="pl-PL" sz="1600" dirty="0"/>
              <a:t> prowadzi potencjał błonowy do wartości </a:t>
            </a:r>
            <a:r>
              <a:rPr lang="pl-PL" altLang="pl-PL" sz="1600" dirty="0" err="1"/>
              <a:t>E</a:t>
            </a:r>
            <a:r>
              <a:rPr lang="pl-PL" altLang="pl-PL" sz="1600" baseline="-25000" dirty="0" err="1"/>
              <a:t>Na</a:t>
            </a:r>
            <a:r>
              <a:rPr lang="pl-PL" altLang="pl-PL" sz="1600" dirty="0"/>
              <a:t> = +55 </a:t>
            </a:r>
            <a:r>
              <a:rPr lang="pl-PL" altLang="pl-PL" sz="1600" dirty="0" err="1"/>
              <a:t>mV</a:t>
            </a:r>
            <a:r>
              <a:rPr lang="pl-PL" altLang="pl-PL" sz="1600" dirty="0"/>
              <a:t>. </a:t>
            </a:r>
          </a:p>
          <a:p>
            <a:pPr marL="285750" indent="-285750" eaLnBrk="1" hangingPunct="1">
              <a:spcBef>
                <a:spcPct val="0"/>
              </a:spcBef>
              <a:defRPr/>
            </a:pPr>
            <a:r>
              <a:rPr lang="pl-PL" altLang="pl-PL" sz="1600" dirty="0"/>
              <a:t>Błona jest dużo bardziej przepuszczalna dla K</a:t>
            </a:r>
            <a:r>
              <a:rPr lang="pl-PL" altLang="pl-PL" sz="1600" baseline="30000" dirty="0"/>
              <a:t>+</a:t>
            </a:r>
            <a:r>
              <a:rPr lang="pl-PL" altLang="pl-PL" sz="1600" dirty="0"/>
              <a:t> niż dla Na</a:t>
            </a:r>
            <a:r>
              <a:rPr lang="pl-PL" altLang="pl-PL" sz="1600" baseline="30000" dirty="0"/>
              <a:t>+</a:t>
            </a:r>
            <a:r>
              <a:rPr lang="pl-PL" altLang="pl-PL" sz="1600" dirty="0"/>
              <a:t>, co daje potencjał błonowy </a:t>
            </a:r>
            <a:r>
              <a:rPr lang="pl-PL" altLang="pl-PL" sz="1600" dirty="0" err="1"/>
              <a:t>V</a:t>
            </a:r>
            <a:r>
              <a:rPr lang="pl-PL" altLang="pl-PL" sz="1600" baseline="-25000" dirty="0" err="1"/>
              <a:t>m</a:t>
            </a:r>
            <a:r>
              <a:rPr lang="pl-PL" altLang="pl-PL" sz="1600" dirty="0"/>
              <a:t> = -70 </a:t>
            </a:r>
            <a:r>
              <a:rPr lang="pl-PL" altLang="pl-PL" sz="1600" dirty="0" err="1"/>
              <a:t>mV</a:t>
            </a:r>
            <a:r>
              <a:rPr lang="pl-PL" altLang="pl-PL" sz="1600" dirty="0"/>
              <a:t>, nieco powyżej E</a:t>
            </a:r>
            <a:r>
              <a:rPr lang="pl-PL" altLang="pl-PL" sz="1600" baseline="-25000" dirty="0"/>
              <a:t>K</a:t>
            </a:r>
            <a:r>
              <a:rPr lang="pl-PL" altLang="pl-PL" sz="1600" dirty="0"/>
              <a:t>.</a:t>
            </a:r>
          </a:p>
          <a:p>
            <a:pPr marL="285750" indent="-285750" eaLnBrk="1" hangingPunct="1">
              <a:spcBef>
                <a:spcPct val="0"/>
              </a:spcBef>
              <a:defRPr/>
            </a:pPr>
            <a:r>
              <a:rPr lang="pl-PL" altLang="pl-PL" sz="1600" dirty="0"/>
              <a:t>Wewnątrz błony pozostają niezrównoważone jony A- co daje ujemny potencjał błonowy. </a:t>
            </a:r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endParaRPr lang="pl-PL" altLang="pl-PL" sz="1800" dirty="0"/>
          </a:p>
        </p:txBody>
      </p:sp>
      <p:sp>
        <p:nvSpPr>
          <p:cNvPr id="4" name="pole tekstowe 3">
            <a:extLst>
              <a:ext uri="{FF2B5EF4-FFF2-40B4-BE49-F238E27FC236}">
                <a16:creationId xmlns:a16="http://schemas.microsoft.com/office/drawing/2014/main" id="{2BAC1140-B18D-ADD6-027F-69AC712316F0}"/>
              </a:ext>
            </a:extLst>
          </p:cNvPr>
          <p:cNvSpPr txBox="1"/>
          <p:nvPr/>
        </p:nvSpPr>
        <p:spPr>
          <a:xfrm>
            <a:off x="539750" y="6578600"/>
            <a:ext cx="4648200" cy="27781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pl-PL" sz="1200" dirty="0">
                <a:latin typeface="+mj-lt"/>
              </a:rPr>
              <a:t>Na podstawie: L. S</a:t>
            </a:r>
            <a:r>
              <a:rPr lang="pl-PL" altLang="pl-PL" sz="1200" dirty="0">
                <a:latin typeface="+mj-lt"/>
              </a:rPr>
              <a:t>herwood </a:t>
            </a:r>
            <a:r>
              <a:rPr lang="pl-PL" altLang="pl-PL" sz="1200" dirty="0" err="1">
                <a:latin typeface="+mj-lt"/>
              </a:rPr>
              <a:t>human</a:t>
            </a:r>
            <a:r>
              <a:rPr lang="pl-PL" altLang="pl-PL" sz="1200" dirty="0">
                <a:latin typeface="+mj-lt"/>
              </a:rPr>
              <a:t> </a:t>
            </a:r>
            <a:r>
              <a:rPr lang="pl-PL" altLang="pl-PL" sz="1200" dirty="0" err="1">
                <a:latin typeface="+mj-lt"/>
              </a:rPr>
              <a:t>physiology</a:t>
            </a:r>
            <a:r>
              <a:rPr lang="pl-PL" altLang="pl-PL" sz="1200" dirty="0">
                <a:latin typeface="+mj-lt"/>
              </a:rPr>
              <a:t>: </a:t>
            </a:r>
            <a:r>
              <a:rPr lang="pl-PL" sz="1200" dirty="0">
                <a:latin typeface="+mj-lt"/>
              </a:rPr>
              <a:t>: From </a:t>
            </a:r>
            <a:r>
              <a:rPr lang="pl-PL" sz="1200" dirty="0" err="1">
                <a:latin typeface="+mj-lt"/>
              </a:rPr>
              <a:t>Cells</a:t>
            </a:r>
            <a:r>
              <a:rPr lang="pl-PL" sz="1200" dirty="0">
                <a:latin typeface="+mj-lt"/>
              </a:rPr>
              <a:t> to Systems</a:t>
            </a:r>
          </a:p>
        </p:txBody>
      </p:sp>
      <p:pic>
        <p:nvPicPr>
          <p:cNvPr id="45060" name="Picture 2">
            <a:extLst>
              <a:ext uri="{FF2B5EF4-FFF2-40B4-BE49-F238E27FC236}">
                <a16:creationId xmlns:a16="http://schemas.microsoft.com/office/drawing/2014/main" id="{C0A2FB45-D745-F201-19C3-529AB6E6B1D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9550" y="419100"/>
            <a:ext cx="6184900" cy="6019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1" name="Rectangle 2">
            <a:extLst>
              <a:ext uri="{FF2B5EF4-FFF2-40B4-BE49-F238E27FC236}">
                <a16:creationId xmlns:a16="http://schemas.microsoft.com/office/drawing/2014/main" id="{2CAE3EDB-3561-EE73-7DA3-44AAAC7B039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228600"/>
            <a:ext cx="7772400" cy="381000"/>
          </a:xfrm>
        </p:spPr>
        <p:txBody>
          <a:bodyPr/>
          <a:lstStyle/>
          <a:p>
            <a:pPr eaLnBrk="1" hangingPunct="1"/>
            <a:r>
              <a:rPr lang="pl-PL" altLang="pl-PL" sz="2400">
                <a:ea typeface="ＭＳ Ｐゴシック" panose="020B0600070205080204" pitchFamily="34" charset="-128"/>
              </a:rPr>
              <a:t>Wnioski:</a:t>
            </a:r>
          </a:p>
        </p:txBody>
      </p:sp>
      <p:sp>
        <p:nvSpPr>
          <p:cNvPr id="39938" name="Rectangle 2">
            <a:extLst>
              <a:ext uri="{FF2B5EF4-FFF2-40B4-BE49-F238E27FC236}">
                <a16:creationId xmlns:a16="http://schemas.microsoft.com/office/drawing/2014/main" id="{02BD8865-47F3-9617-49C8-4C5DD70EBA1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5288" y="692150"/>
            <a:ext cx="8640762" cy="307816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marL="285750" indent="-285750" eaLnBrk="1" hangingPunct="1">
              <a:spcBef>
                <a:spcPct val="0"/>
              </a:spcBef>
              <a:defRPr/>
            </a:pPr>
            <a:r>
              <a:rPr lang="pl-PL" altLang="pl-PL" sz="1600" dirty="0"/>
              <a:t>Potencjał błonowy powstaje w wyniku </a:t>
            </a:r>
            <a:r>
              <a:rPr lang="pl-PL" altLang="pl-PL" sz="1600" dirty="0">
                <a:solidFill>
                  <a:srgbClr val="FF0000"/>
                </a:solidFill>
              </a:rPr>
              <a:t>nierównej dyfuzji </a:t>
            </a:r>
            <a:r>
              <a:rPr lang="pl-PL" altLang="pl-PL" sz="1600" dirty="0"/>
              <a:t>dodatnich i ujemnych jonów. W tworzeniu potencjału spoczynkowego komórki dominują jony K</a:t>
            </a:r>
            <a:r>
              <a:rPr lang="pl-PL" altLang="pl-PL" sz="1600" baseline="30000" dirty="0"/>
              <a:t>+</a:t>
            </a:r>
            <a:r>
              <a:rPr lang="pl-PL" altLang="pl-PL" sz="1600" dirty="0"/>
              <a:t> o największej przepuszczalności. </a:t>
            </a:r>
            <a:r>
              <a:rPr lang="pl-PL" altLang="pl-PL" sz="1600" baseline="30000" dirty="0"/>
              <a:t> </a:t>
            </a:r>
          </a:p>
          <a:p>
            <a:pPr marL="285750" indent="-285750" eaLnBrk="1" hangingPunct="1">
              <a:spcBef>
                <a:spcPct val="0"/>
              </a:spcBef>
              <a:defRPr/>
            </a:pPr>
            <a:r>
              <a:rPr lang="pl-PL" altLang="pl-PL" sz="1600" dirty="0"/>
              <a:t>Jony K</a:t>
            </a:r>
            <a:r>
              <a:rPr lang="pl-PL" altLang="pl-PL" sz="1600" baseline="30000" dirty="0"/>
              <a:t>+</a:t>
            </a:r>
            <a:r>
              <a:rPr lang="pl-PL" altLang="pl-PL" sz="1600" dirty="0"/>
              <a:t>, które opuszczają komórkę, podnoszą potencjał na zewnątrz i obniżają potencjał wewnątrz zostawiając za sobą nieprzepuszczalne jony A</a:t>
            </a:r>
            <a:r>
              <a:rPr lang="pl-PL" altLang="pl-PL" sz="1600" baseline="30000" dirty="0"/>
              <a:t>-</a:t>
            </a:r>
            <a:r>
              <a:rPr lang="pl-PL" altLang="pl-PL" sz="1600" dirty="0"/>
              <a:t>. Dyfuzja jonów K</a:t>
            </a:r>
            <a:r>
              <a:rPr lang="pl-PL" altLang="pl-PL" sz="1600" baseline="30000" dirty="0"/>
              <a:t>+</a:t>
            </a:r>
            <a:r>
              <a:rPr lang="pl-PL" altLang="pl-PL" sz="1600" dirty="0"/>
              <a:t> prowadzi potencjał błonowy do wartości E</a:t>
            </a:r>
            <a:r>
              <a:rPr lang="pl-PL" altLang="pl-PL" sz="1600" baseline="-25000" dirty="0"/>
              <a:t>K</a:t>
            </a:r>
            <a:r>
              <a:rPr lang="pl-PL" altLang="pl-PL" sz="1600" dirty="0"/>
              <a:t> = -75 </a:t>
            </a:r>
            <a:r>
              <a:rPr lang="pl-PL" altLang="pl-PL" sz="1600" dirty="0" err="1"/>
              <a:t>mV</a:t>
            </a:r>
            <a:r>
              <a:rPr lang="pl-PL" altLang="pl-PL" sz="1600" dirty="0"/>
              <a:t>.</a:t>
            </a:r>
          </a:p>
          <a:p>
            <a:pPr marL="285750" indent="-285750" eaLnBrk="1" hangingPunct="1">
              <a:spcBef>
                <a:spcPct val="0"/>
              </a:spcBef>
              <a:defRPr/>
            </a:pPr>
            <a:r>
              <a:rPr lang="pl-PL" altLang="pl-PL" sz="1600" dirty="0"/>
              <a:t>Jony Na</a:t>
            </a:r>
            <a:r>
              <a:rPr lang="pl-PL" altLang="pl-PL" sz="1600" baseline="30000" dirty="0"/>
              <a:t>+</a:t>
            </a:r>
            <a:r>
              <a:rPr lang="pl-PL" altLang="pl-PL" sz="1600" dirty="0"/>
              <a:t>, które wpływają do komórki obniżają potencjał na zewnątrz i podnoszą potencjał wewnątrz, tylko częściowo kompensując wypływ K</a:t>
            </a:r>
            <a:r>
              <a:rPr lang="pl-PL" altLang="pl-PL" sz="1600" baseline="30000" dirty="0"/>
              <a:t>+</a:t>
            </a:r>
            <a:r>
              <a:rPr lang="pl-PL" altLang="pl-PL" sz="1600" dirty="0"/>
              <a:t>. Dyfuzja jonów Na</a:t>
            </a:r>
            <a:r>
              <a:rPr lang="pl-PL" altLang="pl-PL" sz="1600" baseline="30000" dirty="0"/>
              <a:t>+</a:t>
            </a:r>
            <a:r>
              <a:rPr lang="pl-PL" altLang="pl-PL" sz="1600" dirty="0"/>
              <a:t> prowadzi potencjał błonowy do wartości </a:t>
            </a:r>
            <a:r>
              <a:rPr lang="pl-PL" altLang="pl-PL" sz="1600" dirty="0" err="1"/>
              <a:t>E</a:t>
            </a:r>
            <a:r>
              <a:rPr lang="pl-PL" altLang="pl-PL" sz="1600" baseline="-25000" dirty="0" err="1"/>
              <a:t>Na</a:t>
            </a:r>
            <a:r>
              <a:rPr lang="pl-PL" altLang="pl-PL" sz="1600" dirty="0"/>
              <a:t> = +55 </a:t>
            </a:r>
            <a:r>
              <a:rPr lang="pl-PL" altLang="pl-PL" sz="1600" dirty="0" err="1"/>
              <a:t>mV</a:t>
            </a:r>
            <a:r>
              <a:rPr lang="pl-PL" altLang="pl-PL" sz="1600" dirty="0"/>
              <a:t>. </a:t>
            </a:r>
          </a:p>
          <a:p>
            <a:pPr marL="285750" indent="-285750" eaLnBrk="1" hangingPunct="1">
              <a:spcBef>
                <a:spcPct val="0"/>
              </a:spcBef>
              <a:defRPr/>
            </a:pPr>
            <a:r>
              <a:rPr lang="pl-PL" altLang="pl-PL" sz="1600" dirty="0"/>
              <a:t>Błona jest dużo bardziej przepuszczalna dla K</a:t>
            </a:r>
            <a:r>
              <a:rPr lang="pl-PL" altLang="pl-PL" sz="1600" baseline="30000" dirty="0"/>
              <a:t>+</a:t>
            </a:r>
            <a:r>
              <a:rPr lang="pl-PL" altLang="pl-PL" sz="1600" dirty="0"/>
              <a:t> niż dla Na</a:t>
            </a:r>
            <a:r>
              <a:rPr lang="pl-PL" altLang="pl-PL" sz="1600" baseline="30000" dirty="0"/>
              <a:t>+</a:t>
            </a:r>
            <a:r>
              <a:rPr lang="pl-PL" altLang="pl-PL" sz="1600" dirty="0"/>
              <a:t>, co daje potencjał błonowy </a:t>
            </a:r>
            <a:r>
              <a:rPr lang="pl-PL" altLang="pl-PL" sz="1600" dirty="0" err="1"/>
              <a:t>V</a:t>
            </a:r>
            <a:r>
              <a:rPr lang="pl-PL" altLang="pl-PL" sz="1600" baseline="-25000" dirty="0" err="1"/>
              <a:t>m</a:t>
            </a:r>
            <a:r>
              <a:rPr lang="pl-PL" altLang="pl-PL" sz="1600" dirty="0"/>
              <a:t> = -70 </a:t>
            </a:r>
            <a:r>
              <a:rPr lang="pl-PL" altLang="pl-PL" sz="1600" dirty="0" err="1"/>
              <a:t>mV</a:t>
            </a:r>
            <a:r>
              <a:rPr lang="pl-PL" altLang="pl-PL" sz="1600" dirty="0"/>
              <a:t>, nieco powyżej E</a:t>
            </a:r>
            <a:r>
              <a:rPr lang="pl-PL" altLang="pl-PL" sz="1600" baseline="-25000" dirty="0"/>
              <a:t>K</a:t>
            </a:r>
            <a:r>
              <a:rPr lang="pl-PL" altLang="pl-PL" sz="1600" dirty="0"/>
              <a:t>.</a:t>
            </a:r>
          </a:p>
          <a:p>
            <a:pPr marL="285750" indent="-285750" eaLnBrk="1" hangingPunct="1">
              <a:spcBef>
                <a:spcPct val="0"/>
              </a:spcBef>
              <a:defRPr/>
            </a:pPr>
            <a:r>
              <a:rPr lang="pl-PL" altLang="pl-PL" sz="1600" dirty="0"/>
              <a:t>Wewnątrz błony pozostają niezrównoważone jony A- co daje ujemny potencjał błonowy. </a:t>
            </a:r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endParaRPr lang="pl-PL" altLang="pl-PL" sz="1800" dirty="0"/>
          </a:p>
        </p:txBody>
      </p:sp>
      <p:sp>
        <p:nvSpPr>
          <p:cNvPr id="4" name="pole tekstowe 3">
            <a:extLst>
              <a:ext uri="{FF2B5EF4-FFF2-40B4-BE49-F238E27FC236}">
                <a16:creationId xmlns:a16="http://schemas.microsoft.com/office/drawing/2014/main" id="{53886112-B41B-509F-2A05-9AE90F3BB42A}"/>
              </a:ext>
            </a:extLst>
          </p:cNvPr>
          <p:cNvSpPr txBox="1"/>
          <p:nvPr/>
        </p:nvSpPr>
        <p:spPr>
          <a:xfrm>
            <a:off x="539750" y="6578600"/>
            <a:ext cx="4648200" cy="27781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pl-PL" sz="1200" dirty="0">
                <a:latin typeface="+mj-lt"/>
              </a:rPr>
              <a:t>Na podstawie: L. S</a:t>
            </a:r>
            <a:r>
              <a:rPr lang="pl-PL" altLang="pl-PL" sz="1200" dirty="0">
                <a:latin typeface="+mj-lt"/>
              </a:rPr>
              <a:t>herwood </a:t>
            </a:r>
            <a:r>
              <a:rPr lang="pl-PL" altLang="pl-PL" sz="1200" dirty="0" err="1">
                <a:latin typeface="+mj-lt"/>
              </a:rPr>
              <a:t>human</a:t>
            </a:r>
            <a:r>
              <a:rPr lang="pl-PL" altLang="pl-PL" sz="1200" dirty="0">
                <a:latin typeface="+mj-lt"/>
              </a:rPr>
              <a:t> </a:t>
            </a:r>
            <a:r>
              <a:rPr lang="pl-PL" altLang="pl-PL" sz="1200" dirty="0" err="1">
                <a:latin typeface="+mj-lt"/>
              </a:rPr>
              <a:t>physiology</a:t>
            </a:r>
            <a:r>
              <a:rPr lang="pl-PL" altLang="pl-PL" sz="1200" dirty="0">
                <a:latin typeface="+mj-lt"/>
              </a:rPr>
              <a:t>: </a:t>
            </a:r>
            <a:r>
              <a:rPr lang="pl-PL" sz="1200" dirty="0">
                <a:latin typeface="+mj-lt"/>
              </a:rPr>
              <a:t>: From </a:t>
            </a:r>
            <a:r>
              <a:rPr lang="pl-PL" sz="1200" dirty="0" err="1">
                <a:latin typeface="+mj-lt"/>
              </a:rPr>
              <a:t>Cells</a:t>
            </a:r>
            <a:r>
              <a:rPr lang="pl-PL" sz="1200" dirty="0">
                <a:latin typeface="+mj-lt"/>
              </a:rPr>
              <a:t> to Systems</a:t>
            </a:r>
          </a:p>
        </p:txBody>
      </p:sp>
      <p:pic>
        <p:nvPicPr>
          <p:cNvPr id="46084" name="Picture 2">
            <a:extLst>
              <a:ext uri="{FF2B5EF4-FFF2-40B4-BE49-F238E27FC236}">
                <a16:creationId xmlns:a16="http://schemas.microsoft.com/office/drawing/2014/main" id="{86CA8B3D-F528-862B-D586-9D1E398E62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14550" y="546100"/>
            <a:ext cx="4914900" cy="576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5" name="Rectangle 2">
            <a:extLst>
              <a:ext uri="{FF2B5EF4-FFF2-40B4-BE49-F238E27FC236}">
                <a16:creationId xmlns:a16="http://schemas.microsoft.com/office/drawing/2014/main" id="{05507408-C53E-AB3B-ABF3-34BF4C7FDB7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54050" y="84138"/>
            <a:ext cx="7772400" cy="381000"/>
          </a:xfrm>
        </p:spPr>
        <p:txBody>
          <a:bodyPr/>
          <a:lstStyle/>
          <a:p>
            <a:pPr eaLnBrk="1" hangingPunct="1"/>
            <a:r>
              <a:rPr lang="pl-PL" altLang="pl-PL" sz="2400">
                <a:ea typeface="ＭＳ Ｐゴシック" panose="020B0600070205080204" pitchFamily="34" charset="-128"/>
              </a:rPr>
              <a:t>Ile jonów tworzy niezrównoważony ładunek?:</a:t>
            </a:r>
          </a:p>
        </p:txBody>
      </p:sp>
      <p:sp>
        <p:nvSpPr>
          <p:cNvPr id="47106" name="Rectangle 2">
            <a:extLst>
              <a:ext uri="{FF2B5EF4-FFF2-40B4-BE49-F238E27FC236}">
                <a16:creationId xmlns:a16="http://schemas.microsoft.com/office/drawing/2014/main" id="{DBE29092-A504-B5EB-009B-8E94375929D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1325" y="635000"/>
            <a:ext cx="8640763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l-PL" altLang="pl-PL" sz="1800"/>
              <a:t>Komórka sferyczna o promieniu 25 um, o pojemosci C = 1 uF/cm</a:t>
            </a:r>
            <a:r>
              <a:rPr lang="pl-PL" altLang="pl-PL" sz="1800" baseline="30000"/>
              <a:t>2 </a:t>
            </a:r>
            <a:r>
              <a:rPr lang="pl-PL" altLang="pl-PL" sz="1800"/>
              <a:t>i V = 100 mV.</a:t>
            </a:r>
          </a:p>
        </p:txBody>
      </p:sp>
      <p:sp>
        <p:nvSpPr>
          <p:cNvPr id="4" name="pole tekstowe 3">
            <a:extLst>
              <a:ext uri="{FF2B5EF4-FFF2-40B4-BE49-F238E27FC236}">
                <a16:creationId xmlns:a16="http://schemas.microsoft.com/office/drawing/2014/main" id="{4D932931-484E-049E-0A91-E544880DD1BE}"/>
              </a:ext>
            </a:extLst>
          </p:cNvPr>
          <p:cNvSpPr txBox="1"/>
          <p:nvPr/>
        </p:nvSpPr>
        <p:spPr>
          <a:xfrm>
            <a:off x="882650" y="6581775"/>
            <a:ext cx="7100888" cy="27622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pl-PL" sz="1200" dirty="0">
                <a:latin typeface="+mj-lt"/>
              </a:rPr>
              <a:t>Na podstawie: </a:t>
            </a:r>
            <a:r>
              <a:rPr lang="en-US" altLang="pl-PL" sz="1200" dirty="0">
                <a:latin typeface="+mj-lt"/>
              </a:rPr>
              <a:t>Johnston and We, Foundations of Cellular Neurophysiology, The MIT Press, 1995; </a:t>
            </a:r>
            <a:r>
              <a:rPr lang="en-US" altLang="pl-PL" sz="1200" dirty="0" err="1">
                <a:latin typeface="+mj-lt"/>
              </a:rPr>
              <a:t>rozdział</a:t>
            </a:r>
            <a:r>
              <a:rPr lang="en-US" altLang="pl-PL" sz="1200" dirty="0">
                <a:latin typeface="+mj-lt"/>
              </a:rPr>
              <a:t> 2.2.4</a:t>
            </a:r>
            <a:endParaRPr lang="pl-PL" sz="1200" dirty="0">
              <a:latin typeface="+mj-lt"/>
            </a:endParaRPr>
          </a:p>
        </p:txBody>
      </p:sp>
      <p:pic>
        <p:nvPicPr>
          <p:cNvPr id="47108" name="Obraz 4">
            <a:extLst>
              <a:ext uri="{FF2B5EF4-FFF2-40B4-BE49-F238E27FC236}">
                <a16:creationId xmlns:a16="http://schemas.microsoft.com/office/drawing/2014/main" id="{AADF2CCC-F666-3CAE-C875-E67FAFA94C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16488" y="1116013"/>
            <a:ext cx="3067050" cy="173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pole tekstowe 5">
            <a:extLst>
              <a:ext uri="{FF2B5EF4-FFF2-40B4-BE49-F238E27FC236}">
                <a16:creationId xmlns:a16="http://schemas.microsoft.com/office/drawing/2014/main" id="{A44CA681-4389-E6EF-FFDC-A2340F5BD0C0}"/>
              </a:ext>
            </a:extLst>
          </p:cNvPr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441251" y="1297662"/>
            <a:ext cx="3026405" cy="372410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pPr>
              <a:defRPr/>
            </a:pPr>
            <a:r>
              <a:rPr lang="pl-PL">
                <a:noFill/>
              </a:rPr>
              <a:t> </a:t>
            </a:r>
          </a:p>
        </p:txBody>
      </p:sp>
      <p:sp>
        <p:nvSpPr>
          <p:cNvPr id="9" name="pole tekstowe 8">
            <a:extLst>
              <a:ext uri="{FF2B5EF4-FFF2-40B4-BE49-F238E27FC236}">
                <a16:creationId xmlns:a16="http://schemas.microsoft.com/office/drawing/2014/main" id="{940DD0D9-AC47-0C2F-AA7B-D0312AE291C1}"/>
              </a:ext>
            </a:extLst>
          </p:cNvPr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441251" y="1793554"/>
            <a:ext cx="2824748" cy="484300"/>
          </a:xfrm>
          <a:prstGeom prst="rect">
            <a:avLst/>
          </a:prstGeom>
          <a:blipFill>
            <a:blip r:embed="rId4"/>
            <a:stretch>
              <a:fillRect l="-1794" b="-2564"/>
            </a:stretch>
          </a:blipFill>
        </p:spPr>
        <p:txBody>
          <a:bodyPr/>
          <a:lstStyle/>
          <a:p>
            <a:pPr>
              <a:defRPr/>
            </a:pPr>
            <a:r>
              <a:rPr lang="pl-PL">
                <a:noFill/>
              </a:rPr>
              <a:t> </a:t>
            </a:r>
          </a:p>
        </p:txBody>
      </p:sp>
      <p:sp>
        <p:nvSpPr>
          <p:cNvPr id="7" name="pole tekstowe 6">
            <a:extLst>
              <a:ext uri="{FF2B5EF4-FFF2-40B4-BE49-F238E27FC236}">
                <a16:creationId xmlns:a16="http://schemas.microsoft.com/office/drawing/2014/main" id="{D7488576-0C14-20C3-7736-2C1D36A5B77A}"/>
              </a:ext>
            </a:extLst>
          </p:cNvPr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142679" y="2998177"/>
            <a:ext cx="9007369" cy="1174232"/>
          </a:xfrm>
          <a:prstGeom prst="rect">
            <a:avLst/>
          </a:prstGeom>
          <a:blipFill>
            <a:blip r:embed="rId5"/>
            <a:stretch>
              <a:fillRect l="-423" t="-2128"/>
            </a:stretch>
          </a:blipFill>
        </p:spPr>
        <p:txBody>
          <a:bodyPr/>
          <a:lstStyle/>
          <a:p>
            <a:pPr>
              <a:defRPr/>
            </a:pPr>
            <a:r>
              <a:rPr lang="pl-PL" dirty="0">
                <a:noFill/>
              </a:rPr>
              <a:t> </a:t>
            </a:r>
          </a:p>
        </p:txBody>
      </p:sp>
      <p:sp>
        <p:nvSpPr>
          <p:cNvPr id="11" name="pole tekstowe 10">
            <a:extLst>
              <a:ext uri="{FF2B5EF4-FFF2-40B4-BE49-F238E27FC236}">
                <a16:creationId xmlns:a16="http://schemas.microsoft.com/office/drawing/2014/main" id="{E5AFB24F-7DF2-70C0-57FE-0F75F9B626E5}"/>
              </a:ext>
            </a:extLst>
          </p:cNvPr>
          <p:cNvSpPr txBox="1"/>
          <p:nvPr/>
        </p:nvSpPr>
        <p:spPr>
          <a:xfrm>
            <a:off x="142875" y="6283325"/>
            <a:ext cx="7858125" cy="33972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pl-PL" sz="1600" dirty="0">
                <a:latin typeface="+mj-lt"/>
              </a:rPr>
              <a:t>Wniosek: liczba niezrównoważonych jonów tworzących potencjał błonowy jest </a:t>
            </a:r>
            <a:r>
              <a:rPr lang="pl-PL" sz="1600">
                <a:latin typeface="+mj-lt"/>
              </a:rPr>
              <a:t>bardzo mała. </a:t>
            </a:r>
            <a:endParaRPr lang="pl-PL" sz="1600" dirty="0">
              <a:latin typeface="+mj-lt"/>
            </a:endParaRPr>
          </a:p>
        </p:txBody>
      </p:sp>
      <p:grpSp>
        <p:nvGrpSpPr>
          <p:cNvPr id="47113" name="Grupa 4">
            <a:extLst>
              <a:ext uri="{FF2B5EF4-FFF2-40B4-BE49-F238E27FC236}">
                <a16:creationId xmlns:a16="http://schemas.microsoft.com/office/drawing/2014/main" id="{F03A86DC-F402-DCEE-0372-A344AB90CB69}"/>
              </a:ext>
            </a:extLst>
          </p:cNvPr>
          <p:cNvGrpSpPr>
            <a:grpSpLocks/>
          </p:cNvGrpSpPr>
          <p:nvPr/>
        </p:nvGrpSpPr>
        <p:grpSpPr bwMode="auto">
          <a:xfrm>
            <a:off x="104775" y="4395788"/>
            <a:ext cx="6345238" cy="993775"/>
            <a:chOff x="105225" y="4395576"/>
            <a:chExt cx="6345070" cy="994311"/>
          </a:xfrm>
        </p:grpSpPr>
        <p:sp>
          <p:nvSpPr>
            <p:cNvPr id="8" name="pole tekstowe 7">
              <a:extLst>
                <a:ext uri="{FF2B5EF4-FFF2-40B4-BE49-F238E27FC236}">
                  <a16:creationId xmlns:a16="http://schemas.microsoft.com/office/drawing/2014/main" id="{D9BDF9B4-07A5-DD84-7E52-E8FA255847B2}"/>
                </a:ext>
              </a:extLst>
            </p:cNvPr>
            <p:cNvSpPr txBox="1">
              <a:spLocks noRot="1" noChangeAspect="1" noMove="1" noResize="1" noEditPoints="1" noAdjustHandles="1" noChangeArrowheads="1" noChangeShapeType="1" noTextEdit="1"/>
            </p:cNvSpPr>
            <p:nvPr/>
          </p:nvSpPr>
          <p:spPr>
            <a:xfrm>
              <a:off x="105225" y="4395576"/>
              <a:ext cx="6345070" cy="994311"/>
            </a:xfrm>
            <a:prstGeom prst="rect">
              <a:avLst/>
            </a:prstGeom>
            <a:blipFill>
              <a:blip r:embed="rId6"/>
              <a:stretch>
                <a:fillRect l="-599" t="-1266" b="-5063"/>
              </a:stretch>
            </a:blipFill>
          </p:spPr>
          <p:txBody>
            <a:bodyPr/>
            <a:lstStyle/>
            <a:p>
              <a:pPr>
                <a:defRPr/>
              </a:pPr>
              <a:r>
                <a:rPr lang="pl-PL" dirty="0">
                  <a:noFill/>
                </a:rPr>
                <a:t> </a:t>
              </a:r>
            </a:p>
          </p:txBody>
        </p:sp>
        <p:sp>
          <p:nvSpPr>
            <p:cNvPr id="2" name="Prostokąt 1">
              <a:extLst>
                <a:ext uri="{FF2B5EF4-FFF2-40B4-BE49-F238E27FC236}">
                  <a16:creationId xmlns:a16="http://schemas.microsoft.com/office/drawing/2014/main" id="{5AB29935-E2A5-D356-A99C-F4BB8235BCB3}"/>
                </a:ext>
              </a:extLst>
            </p:cNvPr>
            <p:cNvSpPr/>
            <p:nvPr/>
          </p:nvSpPr>
          <p:spPr>
            <a:xfrm>
              <a:off x="5075556" y="4868906"/>
              <a:ext cx="215894" cy="28749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pl-PL"/>
            </a:p>
          </p:txBody>
        </p:sp>
      </p:grpSp>
      <p:grpSp>
        <p:nvGrpSpPr>
          <p:cNvPr id="47114" name="Grupa 11">
            <a:extLst>
              <a:ext uri="{FF2B5EF4-FFF2-40B4-BE49-F238E27FC236}">
                <a16:creationId xmlns:a16="http://schemas.microsoft.com/office/drawing/2014/main" id="{76608EF5-20C4-3393-F4F1-53DA4633B71E}"/>
              </a:ext>
            </a:extLst>
          </p:cNvPr>
          <p:cNvGrpSpPr>
            <a:grpSpLocks/>
          </p:cNvGrpSpPr>
          <p:nvPr/>
        </p:nvGrpSpPr>
        <p:grpSpPr bwMode="auto">
          <a:xfrm>
            <a:off x="142875" y="5480050"/>
            <a:ext cx="4397375" cy="831850"/>
            <a:chOff x="142679" y="5480051"/>
            <a:chExt cx="4397358" cy="832407"/>
          </a:xfrm>
        </p:grpSpPr>
        <p:sp>
          <p:nvSpPr>
            <p:cNvPr id="10" name="pole tekstowe 9">
              <a:extLst>
                <a:ext uri="{FF2B5EF4-FFF2-40B4-BE49-F238E27FC236}">
                  <a16:creationId xmlns:a16="http://schemas.microsoft.com/office/drawing/2014/main" id="{1C09D1C7-B28E-8705-0019-FF8FD5CFBE92}"/>
                </a:ext>
              </a:extLst>
            </p:cNvPr>
            <p:cNvSpPr txBox="1">
              <a:spLocks noRot="1" noChangeAspect="1" noMove="1" noResize="1" noEditPoints="1" noAdjustHandles="1" noChangeArrowheads="1" noChangeShapeType="1" noTextEdit="1"/>
            </p:cNvSpPr>
            <p:nvPr/>
          </p:nvSpPr>
          <p:spPr>
            <a:xfrm>
              <a:off x="142679" y="5480051"/>
              <a:ext cx="4397358" cy="832407"/>
            </a:xfrm>
            <a:prstGeom prst="rect">
              <a:avLst/>
            </a:prstGeom>
            <a:blipFill>
              <a:blip r:embed="rId7"/>
              <a:stretch>
                <a:fillRect l="-865" t="-4615" r="-288" b="-3077"/>
              </a:stretch>
            </a:blipFill>
          </p:spPr>
          <p:txBody>
            <a:bodyPr/>
            <a:lstStyle/>
            <a:p>
              <a:pPr>
                <a:defRPr/>
              </a:pPr>
              <a:r>
                <a:rPr lang="pl-PL">
                  <a:noFill/>
                </a:rPr>
                <a:t> </a:t>
              </a:r>
            </a:p>
          </p:txBody>
        </p:sp>
        <p:sp>
          <p:nvSpPr>
            <p:cNvPr id="3" name="Prostokąt 2">
              <a:extLst>
                <a:ext uri="{FF2B5EF4-FFF2-40B4-BE49-F238E27FC236}">
                  <a16:creationId xmlns:a16="http://schemas.microsoft.com/office/drawing/2014/main" id="{E5C6D4DD-EB80-055C-81E8-4705054EBB24}"/>
                </a:ext>
              </a:extLst>
            </p:cNvPr>
            <p:cNvSpPr/>
            <p:nvPr/>
          </p:nvSpPr>
          <p:spPr>
            <a:xfrm>
              <a:off x="1331712" y="6048757"/>
              <a:ext cx="144461" cy="23510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pl-PL"/>
            </a:p>
          </p:txBody>
        </p:sp>
      </p:grp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29" name="Tytuł 1">
            <a:extLst>
              <a:ext uri="{FF2B5EF4-FFF2-40B4-BE49-F238E27FC236}">
                <a16:creationId xmlns:a16="http://schemas.microsoft.com/office/drawing/2014/main" id="{EBB2FE56-EC46-0EE5-8485-6AE88340A8E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333375"/>
            <a:ext cx="7772400" cy="830263"/>
          </a:xfrm>
        </p:spPr>
        <p:txBody>
          <a:bodyPr/>
          <a:lstStyle/>
          <a:p>
            <a:r>
              <a:rPr lang="en-GB" altLang="pl-PL" sz="3200">
                <a:ea typeface="ＭＳ Ｐゴシック" panose="020B0600070205080204" pitchFamily="34" charset="-128"/>
              </a:rPr>
              <a:t>Model MyFirstNeuron</a:t>
            </a:r>
          </a:p>
        </p:txBody>
      </p:sp>
      <p:sp>
        <p:nvSpPr>
          <p:cNvPr id="48130" name="pole tekstowe 2">
            <a:extLst>
              <a:ext uri="{FF2B5EF4-FFF2-40B4-BE49-F238E27FC236}">
                <a16:creationId xmlns:a16="http://schemas.microsoft.com/office/drawing/2014/main" id="{4A6600F9-A71E-DA01-64B9-5F16CD4600B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77900" y="1312863"/>
            <a:ext cx="7188200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GB" altLang="pl-PL" sz="2400">
                <a:latin typeface="Arial" panose="020B0604020202020204" pitchFamily="34" charset="0"/>
                <a:cs typeface="Arial" panose="020B0604020202020204" pitchFamily="34" charset="0"/>
              </a:rPr>
              <a:t>Nalezy pobrac model </a:t>
            </a:r>
            <a:r>
              <a:rPr lang="en-GB" altLang="pl-PL" sz="2400">
                <a:cs typeface="Arial" panose="020B0604020202020204" pitchFamily="34" charset="0"/>
              </a:rPr>
              <a:t>MyFirstNeuron z bazy modeldb: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GB" altLang="pl-PL" sz="2400">
                <a:latin typeface="Arial" panose="020B0604020202020204" pitchFamily="34" charset="0"/>
                <a:cs typeface="Arial" panose="020B0604020202020204" pitchFamily="34" charset="0"/>
              </a:rPr>
              <a:t>https://modeldb.science/</a:t>
            </a:r>
          </a:p>
        </p:txBody>
      </p:sp>
      <p:pic>
        <p:nvPicPr>
          <p:cNvPr id="48131" name="Obraz 2">
            <a:extLst>
              <a:ext uri="{FF2B5EF4-FFF2-40B4-BE49-F238E27FC236}">
                <a16:creationId xmlns:a16="http://schemas.microsoft.com/office/drawing/2014/main" id="{9D1A9D9F-CA73-4FD6-D903-AF8622E765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613" y="2420938"/>
            <a:ext cx="5400675" cy="4208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3" name="Tytuł 1">
            <a:extLst>
              <a:ext uri="{FF2B5EF4-FFF2-40B4-BE49-F238E27FC236}">
                <a16:creationId xmlns:a16="http://schemas.microsoft.com/office/drawing/2014/main" id="{5FC8C96B-EADF-13B2-1285-96213A8473D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333375"/>
            <a:ext cx="7772400" cy="830263"/>
          </a:xfrm>
        </p:spPr>
        <p:txBody>
          <a:bodyPr/>
          <a:lstStyle/>
          <a:p>
            <a:r>
              <a:rPr lang="en-GB" altLang="pl-PL" sz="3200">
                <a:ea typeface="ＭＳ Ｐゴシック" panose="020B0600070205080204" pitchFamily="34" charset="-128"/>
              </a:rPr>
              <a:t>Uruchamianie modelu MyFirstNeuron na MacOS I Linux</a:t>
            </a:r>
          </a:p>
        </p:txBody>
      </p:sp>
      <p:sp>
        <p:nvSpPr>
          <p:cNvPr id="49154" name="pole tekstowe 2">
            <a:extLst>
              <a:ext uri="{FF2B5EF4-FFF2-40B4-BE49-F238E27FC236}">
                <a16:creationId xmlns:a16="http://schemas.microsoft.com/office/drawing/2014/main" id="{CF571AFC-1AE0-55D8-8E1D-1AA75FEBD9B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87450" y="1484313"/>
            <a:ext cx="6465888" cy="4524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GB" altLang="pl-PL" sz="2400">
                <a:latin typeface="Arial" panose="020B0604020202020204" pitchFamily="34" charset="0"/>
                <a:cs typeface="Arial" panose="020B0604020202020204" pitchFamily="34" charset="0"/>
              </a:rPr>
              <a:t>W terminalu aktywujemy srodowisko: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GB" altLang="pl-PL" sz="2400">
                <a:latin typeface="Arial" panose="020B0604020202020204" pitchFamily="34" charset="0"/>
                <a:cs typeface="Arial" panose="020B0604020202020204" pitchFamily="34" charset="0"/>
              </a:rPr>
              <a:t>source venv_neuron/bin/activate</a:t>
            </a:r>
          </a:p>
          <a:p>
            <a:pPr>
              <a:spcBef>
                <a:spcPct val="0"/>
              </a:spcBef>
              <a:buFontTx/>
              <a:buNone/>
            </a:pPr>
            <a:endParaRPr lang="en-GB" altLang="pl-PL" sz="24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GB" altLang="pl-PL" sz="2400">
                <a:latin typeface="Arial" panose="020B0604020202020204" pitchFamily="34" charset="0"/>
                <a:cs typeface="Arial" panose="020B0604020202020204" pitchFamily="34" charset="0"/>
              </a:rPr>
              <a:t>Przechodzimy do katalogu MyFirstNEURON: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GB" altLang="pl-PL" sz="2400">
                <a:latin typeface="Arial" panose="020B0604020202020204" pitchFamily="34" charset="0"/>
                <a:cs typeface="Arial" panose="020B0604020202020204" pitchFamily="34" charset="0"/>
              </a:rPr>
              <a:t>cd MyFirstNEURON</a:t>
            </a:r>
          </a:p>
          <a:p>
            <a:pPr>
              <a:spcBef>
                <a:spcPct val="0"/>
              </a:spcBef>
              <a:buFontTx/>
              <a:buNone/>
            </a:pPr>
            <a:endParaRPr lang="en-GB" altLang="pl-PL" sz="24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GB" altLang="pl-PL" sz="2400">
                <a:latin typeface="Arial" panose="020B0604020202020204" pitchFamily="34" charset="0"/>
                <a:cs typeface="Arial" panose="020B0604020202020204" pitchFamily="34" charset="0"/>
              </a:rPr>
              <a:t>Kompilujemy pliki: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GB" altLang="pl-PL" sz="2400">
                <a:latin typeface="Arial" panose="020B0604020202020204" pitchFamily="34" charset="0"/>
                <a:cs typeface="Arial" panose="020B0604020202020204" pitchFamily="34" charset="0"/>
              </a:rPr>
              <a:t>nrnivmodl</a:t>
            </a:r>
          </a:p>
          <a:p>
            <a:pPr>
              <a:spcBef>
                <a:spcPct val="0"/>
              </a:spcBef>
              <a:buFontTx/>
              <a:buNone/>
            </a:pPr>
            <a:endParaRPr lang="en-GB" altLang="pl-PL" sz="24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GB" altLang="pl-PL" sz="2400">
                <a:latin typeface="Arial" panose="020B0604020202020204" pitchFamily="34" charset="0"/>
                <a:cs typeface="Arial" panose="020B0604020202020204" pitchFamily="34" charset="0"/>
              </a:rPr>
              <a:t>Uruchamiamy model: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GB" altLang="pl-PL" sz="2400">
                <a:latin typeface="Arial" panose="020B0604020202020204" pitchFamily="34" charset="0"/>
                <a:cs typeface="Arial" panose="020B0604020202020204" pitchFamily="34" charset="0"/>
              </a:rPr>
              <a:t>nrngui mosinit.hoc</a:t>
            </a:r>
          </a:p>
          <a:p>
            <a:pPr>
              <a:spcBef>
                <a:spcPct val="0"/>
              </a:spcBef>
              <a:buFontTx/>
              <a:buNone/>
            </a:pPr>
            <a:endParaRPr lang="en-GB" altLang="pl-PL" sz="2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9155" name="pole tekstowe 1">
            <a:extLst>
              <a:ext uri="{FF2B5EF4-FFF2-40B4-BE49-F238E27FC236}">
                <a16:creationId xmlns:a16="http://schemas.microsoft.com/office/drawing/2014/main" id="{279DC5AE-4EC9-DE57-A22E-C024D25A34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87450" y="5786438"/>
            <a:ext cx="7416800" cy="1014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pl-PL" altLang="pl-PL" sz="1800"/>
              <a:t>Na macOS, aby moc kompilować pliki mod, trzeba dodatkowo zainstalować xcode: </a:t>
            </a:r>
            <a:endParaRPr lang="pl-PL" altLang="pl-PL" sz="180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pl-PL" altLang="pl-PL" sz="1800">
                <a:latin typeface="Courier New" panose="02070309020205020404" pitchFamily="49" charset="0"/>
              </a:rPr>
              <a:t>xcode-select --install</a:t>
            </a:r>
            <a:r>
              <a:rPr lang="pl-PL" altLang="pl-PL" sz="2400">
                <a:latin typeface="Symbol" pitchFamily="2" charset="2"/>
              </a:rPr>
              <a:t> 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7" name="Tytuł 1">
            <a:extLst>
              <a:ext uri="{FF2B5EF4-FFF2-40B4-BE49-F238E27FC236}">
                <a16:creationId xmlns:a16="http://schemas.microsoft.com/office/drawing/2014/main" id="{419F618C-943A-E996-2100-953BFA28626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333375"/>
            <a:ext cx="7772400" cy="830263"/>
          </a:xfrm>
        </p:spPr>
        <p:txBody>
          <a:bodyPr/>
          <a:lstStyle/>
          <a:p>
            <a:r>
              <a:rPr lang="en-GB" altLang="pl-PL" sz="3200">
                <a:ea typeface="ＭＳ Ｐゴシック" panose="020B0600070205080204" pitchFamily="34" charset="-128"/>
              </a:rPr>
              <a:t>Uruchamianie modelu MyFirstNeuron na systemie Widnows</a:t>
            </a:r>
          </a:p>
        </p:txBody>
      </p:sp>
      <p:sp>
        <p:nvSpPr>
          <p:cNvPr id="50178" name="pole tekstowe 2">
            <a:extLst>
              <a:ext uri="{FF2B5EF4-FFF2-40B4-BE49-F238E27FC236}">
                <a16:creationId xmlns:a16="http://schemas.microsoft.com/office/drawing/2014/main" id="{14D2119E-D67D-9078-FD91-8E8039AECD8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87450" y="1484313"/>
            <a:ext cx="7632700" cy="5078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GB" altLang="pl-PL" sz="2000">
                <a:latin typeface="Arial" panose="020B0604020202020204" pitchFamily="34" charset="0"/>
                <a:cs typeface="Arial" panose="020B0604020202020204" pitchFamily="34" charset="0"/>
              </a:rPr>
              <a:t>W wierszu polecenia aktywujemy srodowisko: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GB" altLang="pl-PL" sz="2000">
                <a:latin typeface="Arial" panose="020B0604020202020204" pitchFamily="34" charset="0"/>
                <a:cs typeface="Arial" panose="020B0604020202020204" pitchFamily="34" charset="0"/>
              </a:rPr>
              <a:t>source venv_neuron/bin/activate</a:t>
            </a:r>
          </a:p>
          <a:p>
            <a:pPr>
              <a:spcBef>
                <a:spcPct val="0"/>
              </a:spcBef>
              <a:buFontTx/>
              <a:buNone/>
            </a:pPr>
            <a:endParaRPr lang="en-GB" altLang="pl-PL" sz="20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GB" altLang="pl-PL" sz="2000">
                <a:latin typeface="Arial" panose="020B0604020202020204" pitchFamily="34" charset="0"/>
                <a:cs typeface="Arial" panose="020B0604020202020204" pitchFamily="34" charset="0"/>
              </a:rPr>
              <a:t>Przechodzimy do katalogu MyFirstNEURON: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GB" altLang="pl-PL" sz="2000">
                <a:latin typeface="Arial" panose="020B0604020202020204" pitchFamily="34" charset="0"/>
                <a:cs typeface="Arial" panose="020B0604020202020204" pitchFamily="34" charset="0"/>
              </a:rPr>
              <a:t>cd MyFirstNEURON</a:t>
            </a:r>
          </a:p>
          <a:p>
            <a:pPr>
              <a:spcBef>
                <a:spcPct val="0"/>
              </a:spcBef>
              <a:buFontTx/>
              <a:buNone/>
            </a:pPr>
            <a:endParaRPr lang="en-GB" altLang="pl-PL" sz="20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GB" altLang="pl-PL" sz="2000">
                <a:latin typeface="Arial" panose="020B0604020202020204" pitchFamily="34" charset="0"/>
                <a:cs typeface="Arial" panose="020B0604020202020204" pitchFamily="34" charset="0"/>
              </a:rPr>
              <a:t>Kompilujemy pliki: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GB" altLang="pl-PL" sz="2000">
                <a:latin typeface="Arial" panose="020B0604020202020204" pitchFamily="34" charset="0"/>
                <a:cs typeface="Arial" panose="020B0604020202020204" pitchFamily="34" charset="0"/>
              </a:rPr>
              <a:t>Klikamy na program nrnivmodl.exe i podajemy nazwe katalogu do kompilacji tj. MyFirstNEURON</a:t>
            </a:r>
          </a:p>
          <a:p>
            <a:pPr>
              <a:spcBef>
                <a:spcPct val="0"/>
              </a:spcBef>
              <a:buFontTx/>
              <a:buNone/>
            </a:pPr>
            <a:endParaRPr lang="en-GB" altLang="pl-PL" sz="20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GB" altLang="pl-PL" sz="2000">
                <a:latin typeface="Arial" panose="020B0604020202020204" pitchFamily="34" charset="0"/>
                <a:cs typeface="Arial" panose="020B0604020202020204" pitchFamily="34" charset="0"/>
              </a:rPr>
              <a:t>Uruchamiamy model: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GB" altLang="pl-PL" sz="2000">
                <a:latin typeface="Arial" panose="020B0604020202020204" pitchFamily="34" charset="0"/>
                <a:cs typeface="Arial" panose="020B0604020202020204" pitchFamily="34" charset="0"/>
              </a:rPr>
              <a:t>Python3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GB" altLang="pl-PL" sz="2000">
                <a:latin typeface="Arial" panose="020B0604020202020204" pitchFamily="34" charset="0"/>
                <a:cs typeface="Arial" panose="020B0604020202020204" pitchFamily="34" charset="0"/>
              </a:rPr>
              <a:t>import Neuron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GB" altLang="pl-PL" sz="2000">
                <a:latin typeface="Arial" panose="020B0604020202020204" pitchFamily="34" charset="0"/>
                <a:cs typeface="Arial" panose="020B0604020202020204" pitchFamily="34" charset="0"/>
              </a:rPr>
              <a:t>from neuron import h, gui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GB" altLang="pl-PL" sz="2000">
                <a:latin typeface="Arial" panose="020B0604020202020204" pitchFamily="34" charset="0"/>
                <a:cs typeface="Arial" panose="020B0604020202020204" pitchFamily="34" charset="0"/>
              </a:rPr>
              <a:t>h.load_file(“mosinit.hoc”)</a:t>
            </a:r>
          </a:p>
          <a:p>
            <a:pPr>
              <a:spcBef>
                <a:spcPct val="0"/>
              </a:spcBef>
              <a:buFontTx/>
              <a:buNone/>
            </a:pPr>
            <a:endParaRPr lang="en-GB" altLang="pl-PL" sz="2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1" name="Rectangle 2">
            <a:extLst>
              <a:ext uri="{FF2B5EF4-FFF2-40B4-BE49-F238E27FC236}">
                <a16:creationId xmlns:a16="http://schemas.microsoft.com/office/drawing/2014/main" id="{434D37D6-9DA7-E414-FC88-D267922A90A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228600"/>
            <a:ext cx="7772400" cy="381000"/>
          </a:xfrm>
        </p:spPr>
        <p:txBody>
          <a:bodyPr/>
          <a:lstStyle/>
          <a:p>
            <a:pPr eaLnBrk="1" hangingPunct="1"/>
            <a:r>
              <a:rPr lang="pl-PL" altLang="pl-PL" sz="2400">
                <a:ea typeface="ＭＳ Ｐゴシック" panose="020B0600070205080204" pitchFamily="34" charset="-128"/>
              </a:rPr>
              <a:t>Eksperymenty do wykonania</a:t>
            </a:r>
            <a:endParaRPr lang="en-US" altLang="pl-PL" sz="2400">
              <a:ea typeface="ＭＳ Ｐゴシック" panose="020B0600070205080204" pitchFamily="34" charset="-128"/>
            </a:endParaRPr>
          </a:p>
        </p:txBody>
      </p:sp>
      <p:sp>
        <p:nvSpPr>
          <p:cNvPr id="51202" name="Rectangle 2">
            <a:extLst>
              <a:ext uri="{FF2B5EF4-FFF2-40B4-BE49-F238E27FC236}">
                <a16:creationId xmlns:a16="http://schemas.microsoft.com/office/drawing/2014/main" id="{501C782D-2F76-CF22-92BA-5DF659CBDAD5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188" y="692150"/>
            <a:ext cx="8424862" cy="6216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pl-PL" sz="2000" i="1"/>
              <a:t>1. </a:t>
            </a:r>
            <a:r>
              <a:rPr lang="en-US" altLang="pl-PL" sz="1800" i="1"/>
              <a:t>Experiments -&gt; Basic -&gt; Resting potential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pl-PL" sz="1800"/>
              <a:t>-Uruchomic model dla domyslnych parametrow.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pl-PL" sz="180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pl-PL" sz="1800"/>
              <a:t>-Zbadac wartosc potencjalu spoczynkowego, dla pna_leak = 0 i pk_leak = 0.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pl-PL" sz="180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pl-PL" sz="1800" i="1"/>
              <a:t>2. Experiments -&gt; Basic -&gt; Resting potential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pl-PL" sz="1800"/>
              <a:t>-Zbadac wplyw stężen jonow w przestrzeni wewnatrz - i zewnątrzkomorkowej 	na wartosc potencjalu spoczynkowego.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pl-PL" sz="180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pl-PL" sz="1800"/>
              <a:t>-Co sie dzieje, gdy [K]</a:t>
            </a:r>
            <a:r>
              <a:rPr lang="en-US" altLang="pl-PL" sz="1800" baseline="-25000"/>
              <a:t>in </a:t>
            </a:r>
            <a:r>
              <a:rPr lang="en-US" altLang="pl-PL" sz="1800"/>
              <a:t>= [K]</a:t>
            </a:r>
            <a:r>
              <a:rPr lang="en-US" altLang="pl-PL" sz="1800" baseline="-25000"/>
              <a:t>out </a:t>
            </a:r>
            <a:r>
              <a:rPr lang="en-US" altLang="pl-PL" sz="1800"/>
              <a:t>= 3.1 mM (0.001 mol/litr)  ?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pl-PL" sz="180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pl-PL" sz="1800"/>
              <a:t>-Co sie dzieje, gdy [K]</a:t>
            </a:r>
            <a:r>
              <a:rPr lang="en-US" altLang="pl-PL" sz="1800" baseline="-25000"/>
              <a:t>in </a:t>
            </a:r>
            <a:r>
              <a:rPr lang="en-US" altLang="pl-PL" sz="1800"/>
              <a:t>= [K]</a:t>
            </a:r>
            <a:r>
              <a:rPr lang="en-US" altLang="pl-PL" sz="1800" baseline="-25000"/>
              <a:t>out </a:t>
            </a:r>
            <a:r>
              <a:rPr lang="en-US" altLang="pl-PL" sz="1800"/>
              <a:t>= 135 mM ?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pl-PL" sz="180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pl-PL" sz="1800"/>
              <a:t>-Co sie dzieje, gdy [Na]</a:t>
            </a:r>
            <a:r>
              <a:rPr lang="en-US" altLang="pl-PL" sz="1800" baseline="-25000"/>
              <a:t>in </a:t>
            </a:r>
            <a:r>
              <a:rPr lang="en-US" altLang="pl-PL" sz="1800"/>
              <a:t>= [Na]</a:t>
            </a:r>
            <a:r>
              <a:rPr lang="en-US" altLang="pl-PL" sz="1800" baseline="-25000"/>
              <a:t>out </a:t>
            </a:r>
            <a:r>
              <a:rPr lang="en-US" altLang="pl-PL" sz="1800"/>
              <a:t>= 31 mM (oraz 145 mM)?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pl-PL" sz="180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pl-PL" sz="1800"/>
              <a:t>-Co sie dzieje, gdy zmieniamy wartosci [Cl]</a:t>
            </a:r>
            <a:r>
              <a:rPr lang="en-US" altLang="pl-PL" sz="1800" baseline="-25000"/>
              <a:t>in</a:t>
            </a:r>
            <a:r>
              <a:rPr lang="en-US" altLang="pl-PL" sz="1800"/>
              <a:t>, [Cl]</a:t>
            </a:r>
            <a:r>
              <a:rPr lang="en-US" altLang="pl-PL" sz="1800" baseline="-25000"/>
              <a:t>out</a:t>
            </a:r>
            <a:r>
              <a:rPr lang="en-US" altLang="pl-PL" sz="1800"/>
              <a:t>?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pl-PL" sz="180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pl-PL" sz="1800"/>
              <a:t>-Potencjal spoczynkowy wynosi –65 mV. Co sie stanie, gdy odwrocimy wszystkie koncentracje względem błony?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pl-PL" sz="180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pl-PL" sz="1800"/>
              <a:t>-Zbadac wartosc potencjalu spoczynkowego, gdy podwoimy wartosc pna_leak i pk_leak.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pl-PL" sz="180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5" name="Rectangle 2">
            <a:extLst>
              <a:ext uri="{FF2B5EF4-FFF2-40B4-BE49-F238E27FC236}">
                <a16:creationId xmlns:a16="http://schemas.microsoft.com/office/drawing/2014/main" id="{FF7C6FD2-F4DB-6FF3-F82B-73303DE2E94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228600"/>
            <a:ext cx="7772400" cy="381000"/>
          </a:xfrm>
        </p:spPr>
        <p:txBody>
          <a:bodyPr/>
          <a:lstStyle/>
          <a:p>
            <a:pPr eaLnBrk="1" hangingPunct="1"/>
            <a:r>
              <a:rPr lang="pl-PL" altLang="pl-PL" sz="2400">
                <a:ea typeface="ＭＳ Ｐゴシック" panose="020B0600070205080204" pitchFamily="34" charset="-128"/>
              </a:rPr>
              <a:t>Eksperymenty do wykonania</a:t>
            </a:r>
            <a:endParaRPr lang="en-US" altLang="pl-PL" sz="2400">
              <a:ea typeface="ＭＳ Ｐゴシック" panose="020B0600070205080204" pitchFamily="34" charset="-128"/>
            </a:endParaRPr>
          </a:p>
        </p:txBody>
      </p:sp>
      <p:sp>
        <p:nvSpPr>
          <p:cNvPr id="52226" name="Rectangle 2">
            <a:extLst>
              <a:ext uri="{FF2B5EF4-FFF2-40B4-BE49-F238E27FC236}">
                <a16:creationId xmlns:a16="http://schemas.microsoft.com/office/drawing/2014/main" id="{706ECFD5-CEB9-0407-1C5D-C7292F255A3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188" y="692150"/>
            <a:ext cx="8281987" cy="3970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pl-PL" sz="1800" i="1"/>
              <a:t>3. Experiments -&gt; Basic -&gt; Membrane properties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pl-PL" sz="1800" i="1"/>
              <a:t>Warunki w tym eksperymencie zawieraja elektrodę Current Clamp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pl-PL" sz="1800"/>
              <a:t>-Uruchomic model dla domyslnych parametrow.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pl-PL" sz="180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pl-PL" sz="1800"/>
              <a:t>-Co sie dzieje, gdy podwoimy wartosc pk_leak i pna_leak? Potencjal wzrosnie, czy zmaleje?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pl-PL" sz="1800"/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pl-PL" sz="1800"/>
              <a:t>V</a:t>
            </a:r>
            <a:r>
              <a:rPr lang="en-US" altLang="pl-PL" sz="1800" baseline="-25000"/>
              <a:t>1</a:t>
            </a:r>
            <a:r>
              <a:rPr lang="en-US" altLang="pl-PL" sz="1800"/>
              <a:t> = IR= I/g, g – przewodnictwo, R – opór (input resistance)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pl-PL" sz="1800"/>
              <a:t>g ~ p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pl-PL" sz="1800"/>
              <a:t>V</a:t>
            </a:r>
            <a:r>
              <a:rPr lang="en-US" altLang="pl-PL" sz="1800" baseline="-25000"/>
              <a:t>2</a:t>
            </a:r>
            <a:r>
              <a:rPr lang="en-US" altLang="pl-PL" sz="1800"/>
              <a:t> = I/(2g)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pl-PL" sz="1800"/>
              <a:t>V</a:t>
            </a:r>
            <a:r>
              <a:rPr lang="en-US" altLang="pl-PL" sz="1800" baseline="-25000"/>
              <a:t>2</a:t>
            </a:r>
            <a:r>
              <a:rPr lang="en-US" altLang="pl-PL" sz="1800"/>
              <a:t> = V</a:t>
            </a:r>
            <a:r>
              <a:rPr lang="en-US" altLang="pl-PL" sz="1800" baseline="-25000"/>
              <a:t>1</a:t>
            </a:r>
            <a:r>
              <a:rPr lang="en-US" altLang="pl-PL" sz="1800"/>
              <a:t>/2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pl-PL" sz="1800" i="1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pl-PL" sz="1800" i="1"/>
              <a:t>4. Experiments -&gt; Basic -&gt; Membrane properties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pl-PL" sz="1800"/>
              <a:t>-Uruchomic model dla Current clamp amplitude 2 nA.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Projekt domyślny">
  <a:themeElements>
    <a:clrScheme name="Projekt domyślny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Projekt domyślny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>
    <a:extraClrScheme>
      <a:clrScheme name="Projekt domyślny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jekt domyślny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ojekt domyślny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ojekt domyślny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ojekt domyślny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ojekt domyślny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ojekt domyślny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5803</TotalTime>
  <Words>2704</Words>
  <Application>Microsoft Macintosh PowerPoint</Application>
  <PresentationFormat>Pokaz na ekranie (4:3)</PresentationFormat>
  <Paragraphs>275</Paragraphs>
  <Slides>36</Slides>
  <Notes>1</Notes>
  <HiddenSlides>0</HiddenSlides>
  <MMClips>0</MMClips>
  <ScaleCrop>false</ScaleCrop>
  <HeadingPairs>
    <vt:vector size="8" baseType="variant">
      <vt:variant>
        <vt:lpstr>Używane czcionki</vt:lpstr>
      </vt:variant>
      <vt:variant>
        <vt:i4>6</vt:i4>
      </vt:variant>
      <vt:variant>
        <vt:lpstr>Motyw</vt:lpstr>
      </vt:variant>
      <vt:variant>
        <vt:i4>1</vt:i4>
      </vt:variant>
      <vt:variant>
        <vt:lpstr>Osadzone serwery OLE</vt:lpstr>
      </vt:variant>
      <vt:variant>
        <vt:i4>2</vt:i4>
      </vt:variant>
      <vt:variant>
        <vt:lpstr>Tytuły slajdów</vt:lpstr>
      </vt:variant>
      <vt:variant>
        <vt:i4>36</vt:i4>
      </vt:variant>
    </vt:vector>
  </HeadingPairs>
  <TitlesOfParts>
    <vt:vector size="45" baseType="lpstr">
      <vt:lpstr>Symbol</vt:lpstr>
      <vt:lpstr>ＭＳ Ｐゴシック</vt:lpstr>
      <vt:lpstr>Arial</vt:lpstr>
      <vt:lpstr>Times New Roman</vt:lpstr>
      <vt:lpstr>Calibri</vt:lpstr>
      <vt:lpstr>Courier New</vt:lpstr>
      <vt:lpstr>Projekt domyślny</vt:lpstr>
      <vt:lpstr>Microsoft Equation 3.0</vt:lpstr>
      <vt:lpstr>Microsoft Equation</vt:lpstr>
      <vt:lpstr>Potencjał błonowy</vt:lpstr>
      <vt:lpstr>Siły chemiczne i elektryczne</vt:lpstr>
      <vt:lpstr>Potencjał Nernsta</vt:lpstr>
      <vt:lpstr>Fizyczne prawa ruchu jonów</vt:lpstr>
      <vt:lpstr>Fizyczne prawa ruchu jonów</vt:lpstr>
      <vt:lpstr>Fizyczne prawa ruchu jonów</vt:lpstr>
      <vt:lpstr>Fizyczne prawa ruchu jonów</vt:lpstr>
      <vt:lpstr>Elektroobojętność przestrzeni wewnątrz- i zewnątrzkomórkowej</vt:lpstr>
      <vt:lpstr>Błona przepuszczalna</vt:lpstr>
      <vt:lpstr>Pojawienie sie nieprzepuszczalnych jonów A-</vt:lpstr>
      <vt:lpstr>Równowaga Donnana</vt:lpstr>
      <vt:lpstr>Równowaga Donnana</vt:lpstr>
      <vt:lpstr>Równowaga Donnana</vt:lpstr>
      <vt:lpstr>Równowaga osmotczna + elektrobojętność</vt:lpstr>
      <vt:lpstr>Transport aktywny</vt:lpstr>
      <vt:lpstr>Równanie Nernsta - Plancka</vt:lpstr>
      <vt:lpstr>Równanie Nernsta - Plancka</vt:lpstr>
      <vt:lpstr>Równanie Nernsta</vt:lpstr>
      <vt:lpstr>Równanie Nernsta</vt:lpstr>
      <vt:lpstr>Równanie Goldmana-Hodgkina-Katza (GHK)</vt:lpstr>
      <vt:lpstr>Równanie Goldmana-Hodgkina-Katza (GHK)</vt:lpstr>
      <vt:lpstr>Równanie Goldmana-Hodgkina-Katza (GHK)</vt:lpstr>
      <vt:lpstr>Potencjał spoczynkowy</vt:lpstr>
      <vt:lpstr>Potencjał spoczynkowy</vt:lpstr>
      <vt:lpstr>Przepływ jonów przez błonę w stanie spoczynku</vt:lpstr>
      <vt:lpstr>Powtórzenie</vt:lpstr>
      <vt:lpstr>Powtórzenie</vt:lpstr>
      <vt:lpstr>Wnioski:</vt:lpstr>
      <vt:lpstr>Wnioski:</vt:lpstr>
      <vt:lpstr>Wnioski:</vt:lpstr>
      <vt:lpstr>Ile jonów tworzy niezrównoważony ładunek?:</vt:lpstr>
      <vt:lpstr>Model MyFirstNeuron</vt:lpstr>
      <vt:lpstr>Uruchamianie modelu MyFirstNeuron na MacOS I Linux</vt:lpstr>
      <vt:lpstr>Uruchamianie modelu MyFirstNeuron na systemie Widnows</vt:lpstr>
      <vt:lpstr>Eksperymenty do wykonania</vt:lpstr>
      <vt:lpstr>Eksperymenty do wykonania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Doktryna neuronu</dc:title>
  <cp:lastModifiedBy>Microsoft Office User</cp:lastModifiedBy>
  <cp:revision>233</cp:revision>
  <cp:lastPrinted>2020-11-09T15:23:26Z</cp:lastPrinted>
  <dcterms:created xsi:type="dcterms:W3CDTF">2011-02-21T19:34:13Z</dcterms:created>
  <dcterms:modified xsi:type="dcterms:W3CDTF">2026-11-02T10:37:53Z</dcterms:modified>
</cp:coreProperties>
</file>