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prowadzenie" id="{49A6949E-3B61-1C23-DDF6-A0DF80830716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Instalacja" id="{B56FAC2C-9B81-7254-5765-D63683EEB8B6}">
          <p14:sldIdLst>
            <p14:sldId id="262"/>
            <p14:sldId id="263"/>
            <p14:sldId id="264"/>
            <p14:sldId id="265"/>
            <p14:sldId id="271"/>
          </p14:sldIdLst>
        </p14:section>
        <p14:section name="Problemy" id="{A06B0A32-E93B-4012-B59A-6B54F325E268}">
          <p14:sldIdLst>
            <p14:sldId id="266"/>
            <p14:sldId id="267"/>
            <p14:sldId id="268"/>
          </p14:sldIdLst>
        </p14:section>
        <p14:section name="Ćwiczenia" id="{50771196-A799-E16B-A98D-8FFB5C5FF731}">
          <p14:sldIdLst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43"/>
    <p:restoredTop sz="94610"/>
  </p:normalViewPr>
  <p:slideViewPr>
    <p:cSldViewPr snapToGrid="0" snapToObjects="1">
      <p:cViewPr varScale="1">
        <p:scale>
          <a:sx n="120" d="100"/>
          <a:sy n="120" d="100"/>
        </p:scale>
        <p:origin x="2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7711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Plan: czym jest NEURON, twórcy, programowanie (HOC, Python, GUI), publikacje, instalacja, rozwiązywanie problemów, pierwsze ćwiczenie.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Miejsca na zdjęcia: kliknij koło prawym przyciskiem → Format kształtu → Wypełnienie obrazem, albo wstaw zdjęcie i przytnij do kształtu koła.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Kolejność wykresów: dla 0,9 nA neuron generuje potencjał czynnościowy, dla 0,8 nA odpowiedź jest podprogowa. Wartości odczytane z wykresów w oryginalnym wykładzie – warto potwierdzić je z kodu ćwiczenia.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76809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931920"/>
            <a:ext cx="768096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KCJ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77440"/>
            <a:ext cx="106984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65760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S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rn.readthedocs.io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neuron.yale.edu/phpBB" TargetMode="External"/><Relationship Id="rId4" Type="http://schemas.openxmlformats.org/officeDocument/2006/relationships/hyperlink" Target="https://github.com/neuronsimulator/nrn/discussion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nrn.readthedocs.io/en/release-9.0/tutorials/scripting-neuron-basics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7680960" cy="17373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Symulator NEURON</a:t>
            </a: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931920"/>
            <a:ext cx="76809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Wykład 3 · modelowanie neuronów i sieci neuronowych</a:t>
            </a:r>
            <a:endParaRPr lang="en-US" sz="2000" dirty="0"/>
          </a:p>
        </p:txBody>
      </p:sp>
      <p:sp>
        <p:nvSpPr>
          <p:cNvPr id="4" name="Ozdoba soma"/>
          <p:cNvSpPr/>
          <p:nvPr/>
        </p:nvSpPr>
        <p:spPr>
          <a:xfrm>
            <a:off x="9052560" y="23774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Ozdoba 0"/>
          <p:cNvSpPr/>
          <p:nvPr/>
        </p:nvSpPr>
        <p:spPr>
          <a:xfrm>
            <a:off x="10881360" y="11887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Ozdoba 1"/>
          <p:cNvSpPr/>
          <p:nvPr/>
        </p:nvSpPr>
        <p:spPr>
          <a:xfrm>
            <a:off x="11247120" y="4023360"/>
            <a:ext cx="365760" cy="36576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7" name="Ozdoba 2"/>
          <p:cNvSpPr/>
          <p:nvPr/>
        </p:nvSpPr>
        <p:spPr>
          <a:xfrm>
            <a:off x="8229600" y="1005840"/>
            <a:ext cx="320040" cy="3200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Ozdoba 3"/>
          <p:cNvSpPr/>
          <p:nvPr/>
        </p:nvSpPr>
        <p:spPr>
          <a:xfrm>
            <a:off x="8138160" y="4572000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9" name="Ozdoba 4"/>
          <p:cNvSpPr/>
          <p:nvPr/>
        </p:nvSpPr>
        <p:spPr>
          <a:xfrm>
            <a:off x="10424160" y="5303520"/>
            <a:ext cx="274320" cy="2743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Ozdoba neuryt 0"/>
          <p:cNvSpPr/>
          <p:nvPr/>
        </p:nvSpPr>
        <p:spPr>
          <a:xfrm flipH="1">
            <a:off x="9784080" y="1600200"/>
            <a:ext cx="1143000" cy="1508760"/>
          </a:xfrm>
          <a:prstGeom prst="line">
            <a:avLst/>
          </a:prstGeom>
          <a:noFill/>
          <a:ln w="25400">
            <a:solidFill>
              <a:schemeClr val="bg2"/>
            </a:solidFill>
            <a:prstDash val="solid"/>
          </a:ln>
        </p:spPr>
      </p:sp>
      <p:sp>
        <p:nvSpPr>
          <p:cNvPr id="11" name="Ozdoba neuryt 1"/>
          <p:cNvSpPr/>
          <p:nvPr/>
        </p:nvSpPr>
        <p:spPr>
          <a:xfrm>
            <a:off x="9784080" y="3108960"/>
            <a:ext cx="1645920" cy="1097280"/>
          </a:xfrm>
          <a:prstGeom prst="line">
            <a:avLst/>
          </a:prstGeom>
          <a:noFill/>
          <a:ln w="25400">
            <a:solidFill>
              <a:schemeClr val="bg2"/>
            </a:solidFill>
            <a:prstDash val="solid"/>
          </a:ln>
        </p:spPr>
      </p:sp>
      <p:sp>
        <p:nvSpPr>
          <p:cNvPr id="12" name="Ozdoba neuryt 2"/>
          <p:cNvSpPr/>
          <p:nvPr/>
        </p:nvSpPr>
        <p:spPr>
          <a:xfrm>
            <a:off x="8366760" y="1188720"/>
            <a:ext cx="1417320" cy="1920240"/>
          </a:xfrm>
          <a:prstGeom prst="line">
            <a:avLst/>
          </a:prstGeom>
          <a:noFill/>
          <a:ln w="25400">
            <a:solidFill>
              <a:schemeClr val="bg2"/>
            </a:solidFill>
            <a:prstDash val="solid"/>
          </a:ln>
        </p:spPr>
      </p:sp>
      <p:sp>
        <p:nvSpPr>
          <p:cNvPr id="13" name="Ozdoba neuryt 3"/>
          <p:cNvSpPr/>
          <p:nvPr/>
        </p:nvSpPr>
        <p:spPr>
          <a:xfrm flipH="1">
            <a:off x="8321040" y="3108960"/>
            <a:ext cx="1463040" cy="1645920"/>
          </a:xfrm>
          <a:prstGeom prst="line">
            <a:avLst/>
          </a:prstGeom>
          <a:noFill/>
          <a:ln w="25400">
            <a:solidFill>
              <a:schemeClr val="bg2"/>
            </a:solidFill>
            <a:prstDash val="solid"/>
          </a:ln>
        </p:spPr>
      </p:sp>
      <p:sp>
        <p:nvSpPr>
          <p:cNvPr id="14" name="Ozdoba neuryt 4"/>
          <p:cNvSpPr/>
          <p:nvPr/>
        </p:nvSpPr>
        <p:spPr>
          <a:xfrm>
            <a:off x="9784080" y="3108960"/>
            <a:ext cx="777240" cy="2331720"/>
          </a:xfrm>
          <a:prstGeom prst="line">
            <a:avLst/>
          </a:prstGeom>
          <a:noFill/>
          <a:ln w="25400">
            <a:solidFill>
              <a:schemeClr val="bg2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NEURON – symulator neuronów </a:t>
            </a:r>
            <a:r>
              <a:rPr lang="en-US" sz="3600" b="1" dirty="0" err="1">
                <a:solidFill>
                  <a:schemeClr val="tx2"/>
                </a:solidFill>
              </a:rPr>
              <a:t>i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sieci</a:t>
            </a:r>
            <a:r>
              <a:rPr lang="en-US" sz="3600" b="1" dirty="0">
                <a:solidFill>
                  <a:schemeClr val="tx2"/>
                </a:solidFill>
              </a:rPr>
              <a:t> </a:t>
            </a:r>
            <a:r>
              <a:rPr lang="en-US" sz="3600" b="1" dirty="0" err="1">
                <a:solidFill>
                  <a:schemeClr val="tx2"/>
                </a:solidFill>
              </a:rPr>
              <a:t>neuronalnych</a:t>
            </a:r>
            <a:endParaRPr lang="en-US" sz="3600" dirty="0"/>
          </a:p>
        </p:txBody>
      </p:sp>
      <p:pic>
        <p:nvPicPr>
          <p:cNvPr id="3" name="Okładka The NEURON Book" descr="Okładka książki The NEURON Book (Carnevale, Hines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3017520" cy="454456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60807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6"/>
                </a:solidFill>
              </a:rPr>
              <a:t>The NEURON Book (Carnevale, Hines, Cambridge University Press 2006)</a:t>
            </a:r>
            <a:endParaRPr lang="en-US" sz="1100" dirty="0"/>
          </a:p>
        </p:txBody>
      </p:sp>
      <p:sp>
        <p:nvSpPr>
          <p:cNvPr id="5" name="Karta Historia"/>
          <p:cNvSpPr/>
          <p:nvPr/>
        </p:nvSpPr>
        <p:spPr>
          <a:xfrm>
            <a:off x="4023360" y="1463040"/>
            <a:ext cx="356616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4297680" y="16916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Historia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4297680" y="21945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Powstał w drugiej połowie lat 80. na Duke University; później rozwijany na Uniwersytecie Yale.</a:t>
            </a:r>
            <a:endParaRPr lang="en-US" sz="1500" dirty="0"/>
          </a:p>
        </p:txBody>
      </p:sp>
      <p:sp>
        <p:nvSpPr>
          <p:cNvPr id="8" name="Karta Łatwość użycia"/>
          <p:cNvSpPr/>
          <p:nvPr/>
        </p:nvSpPr>
        <p:spPr>
          <a:xfrm>
            <a:off x="7863840" y="1463040"/>
            <a:ext cx="356616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8138160" y="16916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Łatwość użycia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8138160" y="219456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Nie wymaga znajomości metod numerycznych – dyskretyzację wykonuje automatycznie. Użytkownik skupia się na modelu, nie na matematyce.</a:t>
            </a:r>
            <a:endParaRPr lang="en-US" sz="1500" dirty="0"/>
          </a:p>
        </p:txBody>
      </p:sp>
      <p:sp>
        <p:nvSpPr>
          <p:cNvPr id="11" name="Karta Wydajność"/>
          <p:cNvSpPr/>
          <p:nvPr/>
        </p:nvSpPr>
        <p:spPr>
          <a:xfrm>
            <a:off x="402336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297680" y="40690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Wydajność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297680" y="4572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Obliczenia równoległe na stacjach roboczych, klastrach i superkomputerach.</a:t>
            </a:r>
            <a:endParaRPr lang="en-US" sz="1500" dirty="0"/>
          </a:p>
        </p:txBody>
      </p:sp>
      <p:sp>
        <p:nvSpPr>
          <p:cNvPr id="14" name="Karta Otwarty kod"/>
          <p:cNvSpPr/>
          <p:nvPr/>
        </p:nvSpPr>
        <p:spPr>
          <a:xfrm>
            <a:off x="7863840" y="3840480"/>
            <a:ext cx="3566160" cy="2103120"/>
          </a:xfrm>
          <a:prstGeom prst="roundRect">
            <a:avLst>
              <a:gd name="adj" fmla="val 5217"/>
            </a:avLst>
          </a:prstGeom>
          <a:solidFill>
            <a:schemeClr val="bg2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8138160" y="40690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Otwarty kod</a:t>
            </a:r>
            <a:endParaRPr lang="en-US" sz="2000" dirty="0"/>
          </a:p>
        </p:txBody>
      </p:sp>
      <p:sp>
        <p:nvSpPr>
          <p:cNvPr id="16" name="Text 13"/>
          <p:cNvSpPr txBox="1"/>
          <p:nvPr/>
        </p:nvSpPr>
        <p:spPr>
          <a:xfrm>
            <a:off x="8138160" y="4572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Darmowy, rozwijany publicznie na GitHubie (neuronsimulator/nrn).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Twórcy NEURON-a</a:t>
            </a:r>
            <a:endParaRPr lang="en-US" sz="3600" dirty="0"/>
          </a:p>
        </p:txBody>
      </p:sp>
      <p:sp>
        <p:nvSpPr>
          <p:cNvPr id="3" name="Karta John W. Moore"/>
          <p:cNvSpPr/>
          <p:nvPr/>
        </p:nvSpPr>
        <p:spPr>
          <a:xfrm>
            <a:off x="548640" y="1463040"/>
            <a:ext cx="2560320" cy="45720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3611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John W. Moore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biofizyk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3891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Duke University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892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Współtwórca – od lat 80.</a:t>
            </a:r>
            <a:endParaRPr lang="en-US" sz="1400" dirty="0"/>
          </a:p>
        </p:txBody>
      </p:sp>
      <p:sp>
        <p:nvSpPr>
          <p:cNvPr id="10" name="Karta Michael L. Hines"/>
          <p:cNvSpPr/>
          <p:nvPr/>
        </p:nvSpPr>
        <p:spPr>
          <a:xfrm>
            <a:off x="3383280" y="1463040"/>
            <a:ext cx="2560320" cy="45720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566160" y="3611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Michael L. Hines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56616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fizyk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43891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Duke, potem Yale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3566160" y="4892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Główny autor kodu symulatora</a:t>
            </a:r>
            <a:endParaRPr lang="en-US" sz="1400" dirty="0"/>
          </a:p>
        </p:txBody>
      </p:sp>
      <p:sp>
        <p:nvSpPr>
          <p:cNvPr id="17" name="Karta Ted Carnevale"/>
          <p:cNvSpPr/>
          <p:nvPr/>
        </p:nvSpPr>
        <p:spPr>
          <a:xfrm>
            <a:off x="6248402" y="1463040"/>
            <a:ext cx="2560320" cy="45720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400800" y="3611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Ted Carnevale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lekarz neurolog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3891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Yale University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4892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Dołączył później; dokumentacja i kursy</a:t>
            </a:r>
            <a:endParaRPr lang="en-US" sz="1400" dirty="0"/>
          </a:p>
        </p:txBody>
      </p:sp>
      <p:sp>
        <p:nvSpPr>
          <p:cNvPr id="24" name="Karta Robert McDougal"/>
          <p:cNvSpPr/>
          <p:nvPr/>
        </p:nvSpPr>
        <p:spPr>
          <a:xfrm>
            <a:off x="9052560" y="1463040"/>
            <a:ext cx="2560320" cy="4572000"/>
          </a:xfrm>
          <a:prstGeom prst="roundRect">
            <a:avLst>
              <a:gd name="adj" fmla="val 4286"/>
            </a:avLst>
          </a:prstGeom>
          <a:solidFill>
            <a:schemeClr val="bg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235440" y="36118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Robert McDougal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9235440" y="402336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bioinformatyk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9235440" y="43891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accent6"/>
                </a:solidFill>
              </a:rPr>
              <a:t>Yale University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9235440" y="4892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Obecnie współtworzy rozwój (m.in. rxd)</a:t>
            </a:r>
            <a:endParaRPr lang="en-US" sz="14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1026" name="Picture 2" descr="John MOORE | Professor Emeritus | PhD in Physics, Univ of Virginia | Duke  University Medical Center, Durham | DUMC | Department of Neurobiology |  Research profile">
            <a:extLst>
              <a:ext uri="{FF2B5EF4-FFF2-40B4-BE49-F238E27FC236}">
                <a16:creationId xmlns:a16="http://schemas.microsoft.com/office/drawing/2014/main" id="{8EB18266-7910-4010-D03A-88382B711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918" y="1593301"/>
            <a:ext cx="1710587" cy="171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ichael Hines, PhD | Yale School of Medicine">
            <a:extLst>
              <a:ext uri="{FF2B5EF4-FFF2-40B4-BE49-F238E27FC236}">
                <a16:creationId xmlns:a16="http://schemas.microsoft.com/office/drawing/2014/main" id="{D19671B0-8BC2-ADDD-C342-FD5EA03F5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3330" y="1531620"/>
            <a:ext cx="1760220" cy="176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icholas Carnevale, MD, PhD | Yale School of Medicine">
            <a:extLst>
              <a:ext uri="{FF2B5EF4-FFF2-40B4-BE49-F238E27FC236}">
                <a16:creationId xmlns:a16="http://schemas.microsoft.com/office/drawing/2014/main" id="{13E1C678-17EF-DD23-B334-BDA743A7C7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481"/>
          <a:stretch/>
        </p:blipFill>
        <p:spPr bwMode="auto">
          <a:xfrm>
            <a:off x="6674338" y="1542633"/>
            <a:ext cx="1641760" cy="17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obert A McDougal, PhD | Yale School of Public Health">
            <a:extLst>
              <a:ext uri="{FF2B5EF4-FFF2-40B4-BE49-F238E27FC236}">
                <a16:creationId xmlns:a16="http://schemas.microsoft.com/office/drawing/2014/main" id="{75446B90-A71D-1F16-1E83-E537F5A6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7113" y="1542632"/>
            <a:ext cx="1761255" cy="1761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Programowanie w NEURON-ie</a:t>
            </a:r>
            <a:endParaRPr lang="en-US" sz="3600" dirty="0"/>
          </a:p>
        </p:txBody>
      </p:sp>
      <p:sp>
        <p:nvSpPr>
          <p:cNvPr id="3" name="Etykieta C / C++"/>
          <p:cNvSpPr/>
          <p:nvPr/>
        </p:nvSpPr>
        <p:spPr>
          <a:xfrm>
            <a:off x="548640" y="1463040"/>
            <a:ext cx="1371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4" name="Tekst etykiety C / C++"/>
          <p:cNvSpPr txBox="1"/>
          <p:nvPr/>
        </p:nvSpPr>
        <p:spPr>
          <a:xfrm>
            <a:off x="548640" y="1463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C / C++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03120" y="14630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język, w którym napisano sam symulator</a:t>
            </a:r>
            <a:endParaRPr lang="en-US" sz="1500" dirty="0"/>
          </a:p>
        </p:txBody>
      </p:sp>
      <p:sp>
        <p:nvSpPr>
          <p:cNvPr id="6" name="Etykieta HOC"/>
          <p:cNvSpPr/>
          <p:nvPr/>
        </p:nvSpPr>
        <p:spPr>
          <a:xfrm>
            <a:off x="548640" y="2240280"/>
            <a:ext cx="1371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7" name="Tekst etykiety HOC"/>
          <p:cNvSpPr txBox="1"/>
          <p:nvPr/>
        </p:nvSpPr>
        <p:spPr>
          <a:xfrm>
            <a:off x="548640" y="22402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HOC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2103120" y="22402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High Order Calculator (1984) – interpretowany język skryptowy</a:t>
            </a:r>
            <a:endParaRPr lang="en-US" sz="1500" dirty="0"/>
          </a:p>
        </p:txBody>
      </p:sp>
      <p:sp>
        <p:nvSpPr>
          <p:cNvPr id="9" name="Etykieta Python"/>
          <p:cNvSpPr/>
          <p:nvPr/>
        </p:nvSpPr>
        <p:spPr>
          <a:xfrm>
            <a:off x="548640" y="3017520"/>
            <a:ext cx="1371600" cy="548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/>
        </p:spPr>
      </p:sp>
      <p:sp>
        <p:nvSpPr>
          <p:cNvPr id="10" name="Tekst etykiety Python"/>
          <p:cNvSpPr txBox="1"/>
          <p:nvPr/>
        </p:nvSpPr>
        <p:spPr>
          <a:xfrm>
            <a:off x="548640" y="301752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Python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103120" y="30175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od wersji 7.0 (2009) – obecnie zalecany sposób pracy</a:t>
            </a:r>
            <a:endParaRPr lang="en-US" sz="1500" dirty="0"/>
          </a:p>
        </p:txBody>
      </p:sp>
      <p:sp>
        <p:nvSpPr>
          <p:cNvPr id="12" name="Etykieta NMODL"/>
          <p:cNvSpPr/>
          <p:nvPr/>
        </p:nvSpPr>
        <p:spPr>
          <a:xfrm>
            <a:off x="548640" y="3794760"/>
            <a:ext cx="1371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13" name="Tekst etykiety NMODL"/>
          <p:cNvSpPr txBox="1"/>
          <p:nvPr/>
        </p:nvSpPr>
        <p:spPr>
          <a:xfrm>
            <a:off x="548640" y="379476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NMODL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103120" y="37947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pliki .mod – opis kanałów jonowych i synaps</a:t>
            </a:r>
            <a:endParaRPr lang="en-US" sz="1500" dirty="0"/>
          </a:p>
        </p:txBody>
      </p:sp>
      <p:sp>
        <p:nvSpPr>
          <p:cNvPr id="15" name="Etykieta GUI"/>
          <p:cNvSpPr/>
          <p:nvPr/>
        </p:nvSpPr>
        <p:spPr>
          <a:xfrm>
            <a:off x="548640" y="4572000"/>
            <a:ext cx="1371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16" name="Tekst etykiety GUI"/>
          <p:cNvSpPr txBox="1"/>
          <p:nvPr/>
        </p:nvSpPr>
        <p:spPr>
          <a:xfrm>
            <a:off x="548640" y="4572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GUI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2103120" y="457200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budowa i analiza modeli bez pisania kodu</a:t>
            </a:r>
            <a:endParaRPr lang="en-US" sz="1500" dirty="0"/>
          </a:p>
        </p:txBody>
      </p:sp>
      <p:sp>
        <p:nvSpPr>
          <p:cNvPr id="18" name="Zalecenie"/>
          <p:cNvSpPr/>
          <p:nvPr/>
        </p:nvSpPr>
        <p:spPr>
          <a:xfrm>
            <a:off x="548640" y="544068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31520" y="5440680"/>
            <a:ext cx="4572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Zalecenie: </a:t>
            </a:r>
            <a:r>
              <a:rPr lang="en-US" sz="1500" dirty="0">
                <a:solidFill>
                  <a:schemeClr val="tx1"/>
                </a:solidFill>
              </a:rPr>
              <a:t>łączyć skrypty (HOC/Python) z GUI, aby korzystać z zalet obu podejść.</a:t>
            </a:r>
            <a:endParaRPr lang="en-US" sz="1500" dirty="0"/>
          </a:p>
        </p:txBody>
      </p:sp>
      <p:pic>
        <p:nvPicPr>
          <p:cNvPr id="20" name="Zrzut GUI NEURON-a" descr="Przykładowe okna narzędzia GUI w NEURON-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463040"/>
            <a:ext cx="5669280" cy="3941064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5943600" y="548640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Przykładowe narzędzie zbudowane w GUI NEURON-a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Publikacje o NEURON-ie</a:t>
            </a:r>
            <a:endParaRPr lang="en-US" sz="3600" dirty="0"/>
          </a:p>
        </p:txBody>
      </p:sp>
      <p:sp>
        <p:nvSpPr>
          <p:cNvPr id="3" name="Karta publikacji 1"/>
          <p:cNvSpPr/>
          <p:nvPr/>
        </p:nvSpPr>
        <p:spPr>
          <a:xfrm>
            <a:off x="548640" y="1417320"/>
            <a:ext cx="5349240" cy="48006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4" name="Tło strony 1"/>
          <p:cNvSpPr/>
          <p:nvPr/>
        </p:nvSpPr>
        <p:spPr>
          <a:xfrm>
            <a:off x="777240" y="1645920"/>
            <a:ext cx="4892040" cy="2011680"/>
          </a:xfrm>
          <a:prstGeom prst="rect">
            <a:avLst/>
          </a:prstGeom>
          <a:solidFill>
            <a:schemeClr val="bg1"/>
          </a:solidFill>
          <a:ln/>
        </p:spPr>
      </p:sp>
      <p:pic>
        <p:nvPicPr>
          <p:cNvPr id="5" name="Strona tytułowa NEURON: A Tool for Neuroscientists" descr="Pierwsza strona artykułu NEURON: A Tool for Neuroscientist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665" y="1645920"/>
            <a:ext cx="4833190" cy="201168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22960" y="379476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NEURON: A Tool for Neuroscientists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42519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M. L. Hines, N. T. Carnevale</a:t>
            </a:r>
            <a:endParaRPr lang="en-US" sz="1500" dirty="0"/>
          </a:p>
          <a:p>
            <a:pPr marL="0" indent="0">
              <a:buNone/>
            </a:pPr>
            <a:r>
              <a:rPr lang="en-US" sz="1500" i="1" dirty="0">
                <a:solidFill>
                  <a:schemeClr val="accent1"/>
                </a:solidFill>
              </a:rPr>
              <a:t>The Neuroscientist 7(2):123–135, 2001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DOI: 10.1177/107385840100700207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52578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Przegląd możliwości symulatora; omawia m.in. dobór siatki przestrzennej i dokładność obliczeń w czasie.</a:t>
            </a:r>
            <a:endParaRPr lang="en-US" sz="1400" dirty="0"/>
          </a:p>
        </p:txBody>
      </p:sp>
      <p:sp>
        <p:nvSpPr>
          <p:cNvPr id="9" name="Karta publikacji 2"/>
          <p:cNvSpPr/>
          <p:nvPr/>
        </p:nvSpPr>
        <p:spPr>
          <a:xfrm>
            <a:off x="6263640" y="1417320"/>
            <a:ext cx="5349240" cy="4800600"/>
          </a:xfrm>
          <a:prstGeom prst="roundRect">
            <a:avLst>
              <a:gd name="adj" fmla="val 2286"/>
            </a:avLst>
          </a:prstGeom>
          <a:solidFill>
            <a:schemeClr val="bg2"/>
          </a:solidFill>
          <a:ln/>
        </p:spPr>
      </p:sp>
      <p:sp>
        <p:nvSpPr>
          <p:cNvPr id="10" name="Tło strony 2"/>
          <p:cNvSpPr/>
          <p:nvPr/>
        </p:nvSpPr>
        <p:spPr>
          <a:xfrm>
            <a:off x="6492240" y="1645920"/>
            <a:ext cx="4892040" cy="2011680"/>
          </a:xfrm>
          <a:prstGeom prst="rect">
            <a:avLst/>
          </a:prstGeom>
          <a:solidFill>
            <a:schemeClr val="bg1"/>
          </a:solidFill>
          <a:ln/>
        </p:spPr>
      </p:sp>
      <p:pic>
        <p:nvPicPr>
          <p:cNvPr id="11" name="Strona tytułowa NEURON and Python" descr="Pierwsza strona artykułu NEURON and Pyth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9034" y="1645920"/>
            <a:ext cx="3798452" cy="20116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537960" y="379476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NEURON and Python</a:t>
            </a:r>
            <a:endParaRPr lang="en-US" sz="1900" dirty="0"/>
          </a:p>
        </p:txBody>
      </p:sp>
      <p:sp>
        <p:nvSpPr>
          <p:cNvPr id="13" name="Text 9"/>
          <p:cNvSpPr txBox="1"/>
          <p:nvPr/>
        </p:nvSpPr>
        <p:spPr>
          <a:xfrm>
            <a:off x="6537960" y="4251960"/>
            <a:ext cx="4800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M. L. Hines, A. P. Davison, E. Muller</a:t>
            </a:r>
            <a:endParaRPr lang="en-US" sz="1500" dirty="0"/>
          </a:p>
          <a:p>
            <a:pPr marL="0" indent="0">
              <a:buNone/>
            </a:pPr>
            <a:r>
              <a:rPr lang="en-US" sz="1500" i="1" dirty="0">
                <a:solidFill>
                  <a:schemeClr val="accent1"/>
                </a:solidFill>
              </a:rPr>
              <a:t>Frontiers in Neuroinformatics 3:1, 2009</a:t>
            </a:r>
            <a:endParaRPr lang="en-US" sz="1500" dirty="0"/>
          </a:p>
          <a:p>
            <a:pPr marL="0" indent="0">
              <a:buNone/>
            </a:pPr>
            <a:r>
              <a:rPr lang="en-US" sz="1300" dirty="0">
                <a:solidFill>
                  <a:schemeClr val="accent6"/>
                </a:solidFill>
              </a:rPr>
              <a:t>DOI: 10.3389/neuro.11.001.2009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6537960" y="5257800"/>
            <a:ext cx="4800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Opisuje interfejs Pythona: Python jako alternatywa dla HOC lub razem z nim; istniejący kod HOC działa bez zmian.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NEURON i Python: moduł neuron</a:t>
            </a:r>
            <a:endParaRPr lang="en-US" sz="3600" dirty="0"/>
          </a:p>
        </p:txBody>
      </p:sp>
      <p:sp>
        <p:nvSpPr>
          <p:cNvPr id="3" name="Moduł neuron.n"/>
          <p:cNvSpPr/>
          <p:nvPr/>
        </p:nvSpPr>
        <p:spPr>
          <a:xfrm>
            <a:off x="548640" y="1463040"/>
            <a:ext cx="2103120" cy="640080"/>
          </a:xfrm>
          <a:prstGeom prst="roundRect">
            <a:avLst>
              <a:gd name="adj" fmla="val 14286"/>
            </a:avLst>
          </a:prstGeom>
          <a:solidFill>
            <a:schemeClr val="accent2"/>
          </a:solidFill>
          <a:ln/>
        </p:spPr>
      </p:sp>
      <p:sp>
        <p:nvSpPr>
          <p:cNvPr id="4" name="Nazwa neuron.n"/>
          <p:cNvSpPr txBox="1"/>
          <p:nvPr/>
        </p:nvSpPr>
        <p:spPr>
          <a:xfrm>
            <a:off x="548640" y="14630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neuron.n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834640" y="14630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główny dostęp do symulatora; wczytuje i wykonuje kod HOC i jego biblioteki</a:t>
            </a:r>
            <a:endParaRPr lang="en-US" sz="1500" dirty="0"/>
          </a:p>
        </p:txBody>
      </p:sp>
      <p:sp>
        <p:nvSpPr>
          <p:cNvPr id="6" name="Moduł neuron.rxd"/>
          <p:cNvSpPr/>
          <p:nvPr/>
        </p:nvSpPr>
        <p:spPr>
          <a:xfrm>
            <a:off x="548640" y="2377440"/>
            <a:ext cx="2103120" cy="640080"/>
          </a:xfrm>
          <a:prstGeom prst="roundRect">
            <a:avLst>
              <a:gd name="adj" fmla="val 14286"/>
            </a:avLst>
          </a:prstGeom>
          <a:solidFill>
            <a:schemeClr val="tx2"/>
          </a:solidFill>
          <a:ln/>
        </p:spPr>
      </p:sp>
      <p:sp>
        <p:nvSpPr>
          <p:cNvPr id="7" name="Nazwa neuron.rxd"/>
          <p:cNvSpPr txBox="1"/>
          <p:nvPr/>
        </p:nvSpPr>
        <p:spPr>
          <a:xfrm>
            <a:off x="548640" y="23774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neuron.rxd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2834640" y="23774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dynamika reakcji i dyfuzji</a:t>
            </a:r>
            <a:endParaRPr lang="en-US" sz="1500" dirty="0"/>
          </a:p>
        </p:txBody>
      </p:sp>
      <p:sp>
        <p:nvSpPr>
          <p:cNvPr id="9" name="Moduł neuron.gui2"/>
          <p:cNvSpPr/>
          <p:nvPr/>
        </p:nvSpPr>
        <p:spPr>
          <a:xfrm>
            <a:off x="548640" y="3291840"/>
            <a:ext cx="2103120" cy="640080"/>
          </a:xfrm>
          <a:prstGeom prst="roundRect">
            <a:avLst>
              <a:gd name="adj" fmla="val 14286"/>
            </a:avLst>
          </a:prstGeom>
          <a:solidFill>
            <a:schemeClr val="tx2"/>
          </a:solidFill>
          <a:ln/>
        </p:spPr>
      </p:sp>
      <p:sp>
        <p:nvSpPr>
          <p:cNvPr id="10" name="Nazwa neuron.gui2"/>
          <p:cNvSpPr txBox="1"/>
          <p:nvPr/>
        </p:nvSpPr>
        <p:spPr>
          <a:xfrm>
            <a:off x="548640" y="32918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neuron.gui2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32918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wykresy PlotShape, m.in. w Jupyterze</a:t>
            </a:r>
            <a:endParaRPr lang="en-US" sz="1500" dirty="0"/>
          </a:p>
        </p:txBody>
      </p:sp>
      <p:sp>
        <p:nvSpPr>
          <p:cNvPr id="12" name="Moduł neuron.gui"/>
          <p:cNvSpPr/>
          <p:nvPr/>
        </p:nvSpPr>
        <p:spPr>
          <a:xfrm>
            <a:off x="548640" y="4206240"/>
            <a:ext cx="2103120" cy="640080"/>
          </a:xfrm>
          <a:prstGeom prst="roundRect">
            <a:avLst>
              <a:gd name="adj" fmla="val 14286"/>
            </a:avLst>
          </a:prstGeom>
          <a:solidFill>
            <a:schemeClr val="tx2"/>
          </a:solidFill>
          <a:ln/>
        </p:spPr>
      </p:sp>
      <p:sp>
        <p:nvSpPr>
          <p:cNvPr id="13" name="Nazwa neuron.gui"/>
          <p:cNvSpPr txBox="1"/>
          <p:nvPr/>
        </p:nvSpPr>
        <p:spPr>
          <a:xfrm>
            <a:off x="548640" y="420624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neuron.gui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2834640" y="4206240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klasyczne narzędzia GUI</a:t>
            </a:r>
            <a:endParaRPr lang="en-US" sz="1500" dirty="0"/>
          </a:p>
        </p:txBody>
      </p:sp>
      <p:sp>
        <p:nvSpPr>
          <p:cNvPr id="15" name="Przykład importu tło"/>
          <p:cNvSpPr/>
          <p:nvPr/>
        </p:nvSpPr>
        <p:spPr>
          <a:xfrm>
            <a:off x="548640" y="5166360"/>
            <a:ext cx="6309360" cy="841248"/>
          </a:xfrm>
          <a:prstGeom prst="roundRect">
            <a:avLst>
              <a:gd name="adj" fmla="val 8696"/>
            </a:avLst>
          </a:prstGeom>
          <a:solidFill>
            <a:schemeClr val="tx2"/>
          </a:solidFill>
          <a:ln/>
        </p:spPr>
      </p:sp>
      <p:sp>
        <p:nvSpPr>
          <p:cNvPr id="16" name="Przykład importu"/>
          <p:cNvSpPr txBox="1"/>
          <p:nvPr/>
        </p:nvSpPr>
        <p:spPr>
          <a:xfrm>
            <a:off x="685800" y="5166360"/>
            <a:ext cx="6035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neuron import n, rxd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soma = n.Section("soma")</a:t>
            </a:r>
            <a:endParaRPr lang="en-US" sz="1400" dirty="0"/>
          </a:p>
        </p:txBody>
      </p:sp>
      <p:pic>
        <p:nvPicPr>
          <p:cNvPr id="17" name="Schemat HOC Python NEURON" descr="Schemat: HOC i Python współpracują ze sobą i z NEURON-e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554480"/>
            <a:ext cx="4297680" cy="1719072"/>
          </a:xfrm>
          <a:prstGeom prst="rect">
            <a:avLst/>
          </a:prstGeom>
        </p:spPr>
      </p:pic>
      <p:sp>
        <p:nvSpPr>
          <p:cNvPr id="18" name="Uwaga n vs h"/>
          <p:cNvSpPr/>
          <p:nvPr/>
        </p:nvSpPr>
        <p:spPr>
          <a:xfrm>
            <a:off x="7315200" y="3657600"/>
            <a:ext cx="4297680" cy="246888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589520" y="3886200"/>
            <a:ext cx="37490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 czy h?</a:t>
            </a:r>
            <a:endParaRPr lang="en-US" sz="15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Od wersji 9.0 zalecany jest obiekt neuron.n. W starszym kodzie i tutorialach występuje równoważny neuron.h (from neuron import h), który nadal działa.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377440"/>
            <a:ext cx="106984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Instalacja i pierwsze uruchomienie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3657600"/>
            <a:ext cx="106984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2"/>
                </a:solidFill>
              </a:rPr>
              <a:t>Środowisko wirtualne, NEURON, neurondemo, Jupyter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Środowisko wirtualne i instalacja</a:t>
            </a:r>
            <a:endParaRPr lang="en-US" sz="3600" dirty="0"/>
          </a:p>
        </p:txBody>
      </p:sp>
      <p:sp>
        <p:nvSpPr>
          <p:cNvPr id="3" name="Informacja o systemach"/>
          <p:cNvSpPr/>
          <p:nvPr/>
        </p:nvSpPr>
        <p:spPr>
          <a:xfrm>
            <a:off x="548640" y="1371600"/>
            <a:ext cx="11064240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37160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Linux (sala) i macOS: </a:t>
            </a:r>
            <a:r>
              <a:rPr lang="en-US" sz="1500" dirty="0">
                <a:solidFill>
                  <a:schemeClr val="tx1"/>
                </a:solidFill>
              </a:rPr>
              <a:t>polecenia poniżej. </a:t>
            </a:r>
            <a:r>
              <a:rPr lang="en-US" sz="1500" b="1" dirty="0">
                <a:solidFill>
                  <a:schemeClr val="accent1"/>
                </a:solidFill>
              </a:rPr>
              <a:t>Windows: </a:t>
            </a:r>
            <a:r>
              <a:rPr lang="en-US" sz="1500" dirty="0">
                <a:solidFill>
                  <a:schemeClr val="tx1"/>
                </a:solidFill>
              </a:rPr>
              <a:t>instalator ze strony NEURON-a lub WSL (Windows Subsystem for Linux) – nrn.readthedocs.io/en/release-9.0, zakładka Windows.</a:t>
            </a:r>
            <a:endParaRPr lang="en-US" sz="1500" dirty="0"/>
          </a:p>
        </p:txBody>
      </p:sp>
      <p:sp>
        <p:nvSpPr>
          <p:cNvPr id="5" name="Krok 1 kółko"/>
          <p:cNvSpPr/>
          <p:nvPr/>
        </p:nvSpPr>
        <p:spPr>
          <a:xfrm>
            <a:off x="54864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Krok 1 numer"/>
          <p:cNvSpPr txBox="1"/>
          <p:nvPr/>
        </p:nvSpPr>
        <p:spPr>
          <a:xfrm>
            <a:off x="5486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188720" y="25146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Sprawdzamy bieżący katalog</a:t>
            </a:r>
            <a:endParaRPr lang="en-US" sz="1700" dirty="0"/>
          </a:p>
        </p:txBody>
      </p:sp>
      <p:sp>
        <p:nvSpPr>
          <p:cNvPr id="8" name="Kod krok 1 tło"/>
          <p:cNvSpPr/>
          <p:nvPr/>
        </p:nvSpPr>
        <p:spPr>
          <a:xfrm>
            <a:off x="1188720" y="3063240"/>
            <a:ext cx="470916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</p:sp>
      <p:sp>
        <p:nvSpPr>
          <p:cNvPr id="9" name="Kod krok 1"/>
          <p:cNvSpPr txBox="1"/>
          <p:nvPr/>
        </p:nvSpPr>
        <p:spPr>
          <a:xfrm>
            <a:off x="1325880" y="3063240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modelowanie@lab4:~$ pwd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/home/modelowanie</a:t>
            </a:r>
            <a:endParaRPr lang="en-US" sz="1400" dirty="0"/>
          </a:p>
        </p:txBody>
      </p:sp>
      <p:sp>
        <p:nvSpPr>
          <p:cNvPr id="10" name="Krok 2 kółko"/>
          <p:cNvSpPr/>
          <p:nvPr/>
        </p:nvSpPr>
        <p:spPr>
          <a:xfrm>
            <a:off x="6263640" y="2514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Krok 2 numer"/>
          <p:cNvSpPr txBox="1"/>
          <p:nvPr/>
        </p:nvSpPr>
        <p:spPr>
          <a:xfrm>
            <a:off x="6263640" y="2514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6903720" y="251460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Tworzymy środowisko venv_neuron</a:t>
            </a:r>
            <a:endParaRPr lang="en-US" sz="1700" dirty="0"/>
          </a:p>
        </p:txBody>
      </p:sp>
      <p:sp>
        <p:nvSpPr>
          <p:cNvPr id="13" name="Kod krok 2 tło"/>
          <p:cNvSpPr/>
          <p:nvPr/>
        </p:nvSpPr>
        <p:spPr>
          <a:xfrm>
            <a:off x="6903720" y="3063240"/>
            <a:ext cx="470916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</p:sp>
      <p:sp>
        <p:nvSpPr>
          <p:cNvPr id="14" name="Kod krok 2"/>
          <p:cNvSpPr txBox="1"/>
          <p:nvPr/>
        </p:nvSpPr>
        <p:spPr>
          <a:xfrm>
            <a:off x="7040880" y="3063240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python3 -m venv venv_neuron</a:t>
            </a:r>
            <a:endParaRPr lang="en-US" sz="1400" dirty="0"/>
          </a:p>
        </p:txBody>
      </p:sp>
      <p:sp>
        <p:nvSpPr>
          <p:cNvPr id="15" name="Krok 3 kółko"/>
          <p:cNvSpPr/>
          <p:nvPr/>
        </p:nvSpPr>
        <p:spPr>
          <a:xfrm>
            <a:off x="548640" y="4389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Krok 3 numer"/>
          <p:cNvSpPr txBox="1"/>
          <p:nvPr/>
        </p:nvSpPr>
        <p:spPr>
          <a:xfrm>
            <a:off x="54864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43891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Aktywujemy środowisko</a:t>
            </a:r>
            <a:endParaRPr lang="en-US" sz="1700" dirty="0"/>
          </a:p>
        </p:txBody>
      </p:sp>
      <p:sp>
        <p:nvSpPr>
          <p:cNvPr id="18" name="Kod krok 3 tło"/>
          <p:cNvSpPr/>
          <p:nvPr/>
        </p:nvSpPr>
        <p:spPr>
          <a:xfrm>
            <a:off x="1188720" y="4937760"/>
            <a:ext cx="470916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</p:sp>
      <p:sp>
        <p:nvSpPr>
          <p:cNvPr id="19" name="Kod krok 3"/>
          <p:cNvSpPr txBox="1"/>
          <p:nvPr/>
        </p:nvSpPr>
        <p:spPr>
          <a:xfrm>
            <a:off x="1325880" y="4937760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 venv_neuron/bin/activate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188720" y="5715000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i="1" dirty="0">
                <a:solidFill>
                  <a:schemeClr val="accent6"/>
                </a:solidFill>
              </a:rPr>
              <a:t>Na początku wiersza poleceń pojawi się (venv_neuron).</a:t>
            </a:r>
            <a:endParaRPr lang="en-US" sz="1300" dirty="0"/>
          </a:p>
        </p:txBody>
      </p:sp>
      <p:sp>
        <p:nvSpPr>
          <p:cNvPr id="21" name="Krok 4 kółko"/>
          <p:cNvSpPr/>
          <p:nvPr/>
        </p:nvSpPr>
        <p:spPr>
          <a:xfrm>
            <a:off x="6263640" y="4389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Krok 4 numer"/>
          <p:cNvSpPr txBox="1"/>
          <p:nvPr/>
        </p:nvSpPr>
        <p:spPr>
          <a:xfrm>
            <a:off x="6263640" y="4389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903720" y="43891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Instalujemy NEURON-a i pakiety</a:t>
            </a:r>
            <a:endParaRPr lang="en-US" sz="1700" dirty="0"/>
          </a:p>
        </p:txBody>
      </p:sp>
      <p:sp>
        <p:nvSpPr>
          <p:cNvPr id="24" name="Kod krok 4 tło"/>
          <p:cNvSpPr/>
          <p:nvPr/>
        </p:nvSpPr>
        <p:spPr>
          <a:xfrm>
            <a:off x="6903720" y="4937760"/>
            <a:ext cx="470916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</p:sp>
      <p:sp>
        <p:nvSpPr>
          <p:cNvPr id="25" name="Kod krok 4"/>
          <p:cNvSpPr txBox="1"/>
          <p:nvPr/>
        </p:nvSpPr>
        <p:spPr>
          <a:xfrm>
            <a:off x="7040880" y="4937760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pip install neuron matplotlib jupyter bokeh</a:t>
            </a: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Sprawdzenie instalacji i neurondemo</a:t>
            </a:r>
            <a:endParaRPr lang="en-US" sz="3600" dirty="0"/>
          </a:p>
        </p:txBody>
      </p:sp>
      <p:sp>
        <p:nvSpPr>
          <p:cNvPr id="3" name="Krok 5 kółko"/>
          <p:cNvSpPr/>
          <p:nvPr/>
        </p:nvSpPr>
        <p:spPr>
          <a:xfrm>
            <a:off x="548640" y="1463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Krok 5 numer"/>
          <p:cNvSpPr txBox="1"/>
          <p:nvPr/>
        </p:nvSpPr>
        <p:spPr>
          <a:xfrm>
            <a:off x="54864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4630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Sprawdzamy wersję NEURON-a</a:t>
            </a:r>
            <a:endParaRPr lang="en-US" sz="1700" dirty="0"/>
          </a:p>
        </p:txBody>
      </p:sp>
      <p:sp>
        <p:nvSpPr>
          <p:cNvPr id="6" name="Kod krok 5 tło"/>
          <p:cNvSpPr/>
          <p:nvPr/>
        </p:nvSpPr>
        <p:spPr>
          <a:xfrm>
            <a:off x="1188720" y="2011680"/>
            <a:ext cx="4572000" cy="841248"/>
          </a:xfrm>
          <a:prstGeom prst="roundRect">
            <a:avLst>
              <a:gd name="adj" fmla="val 8696"/>
            </a:avLst>
          </a:prstGeom>
          <a:solidFill>
            <a:schemeClr val="tx2"/>
          </a:solidFill>
          <a:ln/>
        </p:spPr>
      </p:sp>
      <p:sp>
        <p:nvSpPr>
          <p:cNvPr id="7" name="Kod krok 5"/>
          <p:cNvSpPr txBox="1"/>
          <p:nvPr/>
        </p:nvSpPr>
        <p:spPr>
          <a:xfrm>
            <a:off x="1325880" y="2011680"/>
            <a:ext cx="42976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-c "import neuron;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print(neuron.__version__)"</a:t>
            </a:r>
            <a:endParaRPr lang="en-US" sz="1400" dirty="0"/>
          </a:p>
        </p:txBody>
      </p:sp>
      <p:sp>
        <p:nvSpPr>
          <p:cNvPr id="8" name="Krok 6 kółko"/>
          <p:cNvSpPr/>
          <p:nvPr/>
        </p:nvSpPr>
        <p:spPr>
          <a:xfrm>
            <a:off x="548640" y="32918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Krok 6 numer"/>
          <p:cNvSpPr txBox="1"/>
          <p:nvPr/>
        </p:nvSpPr>
        <p:spPr>
          <a:xfrm>
            <a:off x="5486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6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3291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Uruchamiamy neurondemo</a:t>
            </a:r>
            <a:endParaRPr lang="en-US" sz="1700" dirty="0"/>
          </a:p>
        </p:txBody>
      </p:sp>
      <p:sp>
        <p:nvSpPr>
          <p:cNvPr id="11" name="Kod krok 6 tło"/>
          <p:cNvSpPr/>
          <p:nvPr/>
        </p:nvSpPr>
        <p:spPr>
          <a:xfrm>
            <a:off x="1188720" y="3840480"/>
            <a:ext cx="4572000" cy="640080"/>
          </a:xfrm>
          <a:prstGeom prst="roundRect">
            <a:avLst>
              <a:gd name="adj" fmla="val 11429"/>
            </a:avLst>
          </a:prstGeom>
          <a:solidFill>
            <a:schemeClr val="tx2"/>
          </a:solidFill>
          <a:ln/>
        </p:spPr>
      </p:sp>
      <p:sp>
        <p:nvSpPr>
          <p:cNvPr id="12" name="Kod krok 6"/>
          <p:cNvSpPr txBox="1"/>
          <p:nvPr/>
        </p:nvSpPr>
        <p:spPr>
          <a:xfrm>
            <a:off x="1325880" y="384048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(venv_neuron) ...:~$ neurondemo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46634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 oknie demonstracyjnym wybieramy opcję </a:t>
            </a:r>
            <a:r>
              <a:rPr lang="en-US" sz="1500" b="1" dirty="0">
                <a:solidFill>
                  <a:schemeClr val="tx1"/>
                </a:solidFill>
              </a:rPr>
              <a:t>Pyramidal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Program zamykamy z menu </a:t>
            </a:r>
            <a:r>
              <a:rPr lang="en-US" sz="1500" b="1" dirty="0">
                <a:solidFill>
                  <a:schemeClr val="tx1"/>
                </a:solidFill>
              </a:rPr>
              <a:t>File → Quit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14" name="Kolejne zajęcia"/>
          <p:cNvSpPr/>
          <p:nvPr/>
        </p:nvSpPr>
        <p:spPr>
          <a:xfrm>
            <a:off x="6309360" y="1463040"/>
            <a:ext cx="5303520" cy="3840480"/>
          </a:xfrm>
          <a:prstGeom prst="roundRect">
            <a:avLst>
              <a:gd name="adj" fmla="val 2857"/>
            </a:avLst>
          </a:prstGeom>
          <a:solidFill>
            <a:schemeClr val="tx2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583680" y="1737360"/>
            <a:ext cx="47548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 kolejnych zajęciach</a:t>
            </a:r>
            <a:endParaRPr lang="en-US" sz="16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Niczego nie instalujemy ponownie – tylko aktywujemy środowisko: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583680" y="31546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 venv_neuron/bin/activate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583680" y="393192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Pracę kończymy poleceniem: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6583680" y="443484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deactivate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Jupyter Notebook i kończenie pracy</a:t>
            </a:r>
            <a:endParaRPr lang="en-US" sz="3600" dirty="0"/>
          </a:p>
        </p:txBody>
      </p:sp>
      <p:sp>
        <p:nvSpPr>
          <p:cNvPr id="3" name="Etap Uruchamiamy Jupyter"/>
          <p:cNvSpPr/>
          <p:nvPr/>
        </p:nvSpPr>
        <p:spPr>
          <a:xfrm>
            <a:off x="548640" y="1463040"/>
            <a:ext cx="347472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4" name="Etap 1 kółko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Etap 1 numer"/>
          <p:cNvSpPr txBox="1"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6916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Uruchamiamy Jupyter</a:t>
            </a:r>
            <a:endParaRPr lang="en-US" sz="1700" dirty="0"/>
          </a:p>
        </p:txBody>
      </p:sp>
      <p:sp>
        <p:nvSpPr>
          <p:cNvPr id="7" name="Kod etap 1 tło"/>
          <p:cNvSpPr/>
          <p:nvPr/>
        </p:nvSpPr>
        <p:spPr>
          <a:xfrm>
            <a:off x="777240" y="2377440"/>
            <a:ext cx="3017520" cy="9144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8" name="Kod etap 1"/>
          <p:cNvSpPr txBox="1"/>
          <p:nvPr/>
        </p:nvSpPr>
        <p:spPr>
          <a:xfrm>
            <a:off x="914400" y="23774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(venv_neuron) ...:~$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jupyter notebook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4747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Notatnik otwiera się w przeglądarce.</a:t>
            </a:r>
            <a:endParaRPr lang="en-US" sz="1400" dirty="0"/>
          </a:p>
        </p:txBody>
      </p:sp>
      <p:sp>
        <p:nvSpPr>
          <p:cNvPr id="10" name="Strzałka 0"/>
          <p:cNvSpPr/>
          <p:nvPr/>
        </p:nvSpPr>
        <p:spPr>
          <a:xfrm>
            <a:off x="4069080" y="2788920"/>
            <a:ext cx="274320" cy="32004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11" name="Etap Zamykamy Jupyter"/>
          <p:cNvSpPr/>
          <p:nvPr/>
        </p:nvSpPr>
        <p:spPr>
          <a:xfrm>
            <a:off x="4343400" y="1463040"/>
            <a:ext cx="347472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2" name="Etap 2 kółko"/>
          <p:cNvSpPr/>
          <p:nvPr/>
        </p:nvSpPr>
        <p:spPr>
          <a:xfrm>
            <a:off x="4572000" y="16916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Etap 2 numer"/>
          <p:cNvSpPr txBox="1"/>
          <p:nvPr/>
        </p:nvSpPr>
        <p:spPr>
          <a:xfrm>
            <a:off x="45720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16916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Zamykamy Jupyter</a:t>
            </a:r>
            <a:endParaRPr lang="en-US" sz="1700" dirty="0"/>
          </a:p>
        </p:txBody>
      </p:sp>
      <p:sp>
        <p:nvSpPr>
          <p:cNvPr id="15" name="Kod etap 2 tło"/>
          <p:cNvSpPr/>
          <p:nvPr/>
        </p:nvSpPr>
        <p:spPr>
          <a:xfrm>
            <a:off x="4572000" y="2377440"/>
            <a:ext cx="3017520" cy="9144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16" name="Kod etap 2"/>
          <p:cNvSpPr txBox="1"/>
          <p:nvPr/>
        </p:nvSpPr>
        <p:spPr>
          <a:xfrm>
            <a:off x="4709160" y="23774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File → Shut Down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lub Ctrl+C w terminalu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4572000" y="34747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Dopiero wtedy terminal jest wolny.</a:t>
            </a:r>
            <a:endParaRPr lang="en-US" sz="1400" dirty="0"/>
          </a:p>
        </p:txBody>
      </p:sp>
      <p:sp>
        <p:nvSpPr>
          <p:cNvPr id="18" name="Strzałka 1"/>
          <p:cNvSpPr/>
          <p:nvPr/>
        </p:nvSpPr>
        <p:spPr>
          <a:xfrm>
            <a:off x="7863840" y="2788920"/>
            <a:ext cx="274320" cy="320040"/>
          </a:xfrm>
          <a:prstGeom prst="rightArrow">
            <a:avLst/>
          </a:prstGeom>
          <a:solidFill>
            <a:schemeClr val="accent1"/>
          </a:solidFill>
          <a:ln/>
        </p:spPr>
      </p:sp>
      <p:sp>
        <p:nvSpPr>
          <p:cNvPr id="19" name="Etap Opuszczamy środowisko"/>
          <p:cNvSpPr/>
          <p:nvPr/>
        </p:nvSpPr>
        <p:spPr>
          <a:xfrm>
            <a:off x="8138160" y="1463040"/>
            <a:ext cx="3474720" cy="301752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20" name="Etap 3 kółko"/>
          <p:cNvSpPr/>
          <p:nvPr/>
        </p:nvSpPr>
        <p:spPr>
          <a:xfrm>
            <a:off x="8366760" y="16916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Etap 3 numer"/>
          <p:cNvSpPr txBox="1"/>
          <p:nvPr/>
        </p:nvSpPr>
        <p:spPr>
          <a:xfrm>
            <a:off x="836676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8961120" y="16916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Opuszczamy środowisko</a:t>
            </a:r>
            <a:endParaRPr lang="en-US" sz="1700" dirty="0"/>
          </a:p>
        </p:txBody>
      </p:sp>
      <p:sp>
        <p:nvSpPr>
          <p:cNvPr id="23" name="Kod etap 3 tło"/>
          <p:cNvSpPr/>
          <p:nvPr/>
        </p:nvSpPr>
        <p:spPr>
          <a:xfrm>
            <a:off x="8366760" y="2377440"/>
            <a:ext cx="3017520" cy="914400"/>
          </a:xfrm>
          <a:prstGeom prst="roundRect">
            <a:avLst>
              <a:gd name="adj" fmla="val 8000"/>
            </a:avLst>
          </a:prstGeom>
          <a:solidFill>
            <a:schemeClr val="tx2"/>
          </a:solidFill>
          <a:ln/>
        </p:spPr>
      </p:sp>
      <p:sp>
        <p:nvSpPr>
          <p:cNvPr id="24" name="Kod etap 3"/>
          <p:cNvSpPr txBox="1"/>
          <p:nvPr/>
        </p:nvSpPr>
        <p:spPr>
          <a:xfrm>
            <a:off x="8503920" y="237744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(venv_neuron) ...:~$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deactivate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8366760" y="3474720"/>
            <a:ext cx="3017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6"/>
                </a:solidFill>
              </a:rPr>
              <a:t>Znika przedrostek (venv_neuron).</a:t>
            </a:r>
            <a:endParaRPr lang="en-US" sz="1400" dirty="0"/>
          </a:p>
        </p:txBody>
      </p:sp>
      <p:sp>
        <p:nvSpPr>
          <p:cNvPr id="26" name="Usuwanie środowiska"/>
          <p:cNvSpPr/>
          <p:nvPr/>
        </p:nvSpPr>
        <p:spPr>
          <a:xfrm>
            <a:off x="548640" y="4800600"/>
            <a:ext cx="11064240" cy="13716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22960" y="480060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500" b="1" dirty="0">
                <a:solidFill>
                  <a:schemeClr val="accent4"/>
                </a:solidFill>
              </a:rPr>
              <a:t>W razie potrzeby usuwamy środowisko</a:t>
            </a:r>
            <a:endParaRPr lang="en-US" sz="15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Po deactivate, rm -rf usuwa bez pytania i bez kosza – </a:t>
            </a:r>
            <a:r>
              <a:rPr lang="en-US" sz="1500" dirty="0" err="1">
                <a:solidFill>
                  <a:schemeClr val="tx1"/>
                </a:solidFill>
              </a:rPr>
              <a:t>trzeba</a:t>
            </a:r>
            <a:r>
              <a:rPr lang="en-US" sz="1500" dirty="0">
                <a:solidFill>
                  <a:schemeClr val="tx1"/>
                </a:solidFill>
              </a:rPr>
              <a:t> </a:t>
            </a:r>
            <a:r>
              <a:rPr lang="en-US" sz="1500" dirty="0" err="1">
                <a:solidFill>
                  <a:schemeClr val="tx1"/>
                </a:solidFill>
              </a:rPr>
              <a:t>uważać</a:t>
            </a:r>
            <a:r>
              <a:rPr lang="en-US" sz="1500" dirty="0">
                <a:solidFill>
                  <a:schemeClr val="tx1"/>
                </a:solidFill>
              </a:rPr>
              <a:t>.</a:t>
            </a:r>
            <a:endParaRPr lang="en-US" sz="1500" dirty="0"/>
          </a:p>
        </p:txBody>
      </p:sp>
      <p:sp>
        <p:nvSpPr>
          <p:cNvPr id="28" name="Kod usuwania tło"/>
          <p:cNvSpPr/>
          <p:nvPr/>
        </p:nvSpPr>
        <p:spPr>
          <a:xfrm>
            <a:off x="6675120" y="5120640"/>
            <a:ext cx="4663440" cy="731520"/>
          </a:xfrm>
          <a:prstGeom prst="roundRect">
            <a:avLst>
              <a:gd name="adj" fmla="val 10000"/>
            </a:avLst>
          </a:prstGeom>
          <a:solidFill>
            <a:schemeClr val="tx2"/>
          </a:solidFill>
          <a:ln/>
        </p:spPr>
      </p:sp>
      <p:sp>
        <p:nvSpPr>
          <p:cNvPr id="29" name="Kod usuwania"/>
          <p:cNvSpPr txBox="1"/>
          <p:nvPr/>
        </p:nvSpPr>
        <p:spPr>
          <a:xfrm>
            <a:off x="6812280" y="5120640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modelowanie@lab4:~$ rm -rf venv_neuron</a:t>
            </a:r>
            <a:endParaRPr lang="en-US" sz="14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Alternatywa: Visual Studio Code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Visual Studio Code </a:t>
            </a:r>
            <a:r>
              <a:rPr lang="en-US" sz="1600" dirty="0">
                <a:solidFill>
                  <a:schemeClr val="tx1"/>
                </a:solidFill>
              </a:rPr>
              <a:t>to darmowy edytor kodu (Linux, macOS, Windows). Służy do pisania skryptów w Pythonie, a z rozszerzeniem Jupyter także jako notatnik (.ipynb) – zamiast Jupytera w przeglądarce.</a:t>
            </a:r>
            <a:endParaRPr lang="en-US" sz="1600" dirty="0"/>
          </a:p>
        </p:txBody>
      </p:sp>
      <p:sp>
        <p:nvSpPr>
          <p:cNvPr id="4" name="VS Code Rozszerzenia"/>
          <p:cNvSpPr/>
          <p:nvPr/>
        </p:nvSpPr>
        <p:spPr>
          <a:xfrm>
            <a:off x="548640" y="2423160"/>
            <a:ext cx="342900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</p:sp>
      <p:sp>
        <p:nvSpPr>
          <p:cNvPr id="5" name="VS Code krok 1 kółko"/>
          <p:cNvSpPr/>
          <p:nvPr/>
        </p:nvSpPr>
        <p:spPr>
          <a:xfrm>
            <a:off x="777240" y="2651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VS Code krok 1 numer"/>
          <p:cNvSpPr txBox="1"/>
          <p:nvPr/>
        </p:nvSpPr>
        <p:spPr>
          <a:xfrm>
            <a:off x="77724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26517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Rozszerzenia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20040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 zakładce Extensions (Ctrl+Shift+X) instalujemy rozszerzenia Python i Jupyter (Microsoft).</a:t>
            </a:r>
            <a:endParaRPr lang="en-US" sz="1400" dirty="0"/>
          </a:p>
        </p:txBody>
      </p:sp>
      <p:sp>
        <p:nvSpPr>
          <p:cNvPr id="9" name="VS Code Interpreter"/>
          <p:cNvSpPr/>
          <p:nvPr/>
        </p:nvSpPr>
        <p:spPr>
          <a:xfrm>
            <a:off x="4206240" y="2423160"/>
            <a:ext cx="342900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</p:sp>
      <p:sp>
        <p:nvSpPr>
          <p:cNvPr id="10" name="VS Code krok 2 kółko"/>
          <p:cNvSpPr/>
          <p:nvPr/>
        </p:nvSpPr>
        <p:spPr>
          <a:xfrm>
            <a:off x="4434840" y="2651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VS Code krok 2 numer"/>
          <p:cNvSpPr txBox="1"/>
          <p:nvPr/>
        </p:nvSpPr>
        <p:spPr>
          <a:xfrm>
            <a:off x="4434840" y="2651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029200" y="26517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Interpreter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4434840" y="320040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Ctrl+Shift+P → Python: Select Interpreter → wybieramy Pythona z venv_neuron.</a:t>
            </a:r>
            <a:endParaRPr lang="en-US" sz="1400" dirty="0"/>
          </a:p>
        </p:txBody>
      </p:sp>
      <p:sp>
        <p:nvSpPr>
          <p:cNvPr id="14" name="VS Code Skrypty .py"/>
          <p:cNvSpPr/>
          <p:nvPr/>
        </p:nvSpPr>
        <p:spPr>
          <a:xfrm>
            <a:off x="548640" y="4343400"/>
            <a:ext cx="342900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</p:sp>
      <p:sp>
        <p:nvSpPr>
          <p:cNvPr id="15" name="VS Code krok 3 kółko"/>
          <p:cNvSpPr/>
          <p:nvPr/>
        </p:nvSpPr>
        <p:spPr>
          <a:xfrm>
            <a:off x="777240" y="45720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VS Code krok 3 numer"/>
          <p:cNvSpPr txBox="1"/>
          <p:nvPr/>
        </p:nvSpPr>
        <p:spPr>
          <a:xfrm>
            <a:off x="7772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371600" y="45720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Skrypty .py</a:t>
            </a:r>
            <a:endParaRPr lang="en-US" sz="17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5120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Uruchamiamy przyciskiem ▷ w prawym górnym rogu lub w terminalu wbudowanym w VS Code.</a:t>
            </a:r>
            <a:endParaRPr lang="en-US" sz="1400" dirty="0"/>
          </a:p>
        </p:txBody>
      </p:sp>
      <p:sp>
        <p:nvSpPr>
          <p:cNvPr id="19" name="VS Code Notatniki .ipynb"/>
          <p:cNvSpPr/>
          <p:nvPr/>
        </p:nvSpPr>
        <p:spPr>
          <a:xfrm>
            <a:off x="4206240" y="4343400"/>
            <a:ext cx="342900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</p:sp>
      <p:sp>
        <p:nvSpPr>
          <p:cNvPr id="20" name="VS Code krok 4 kółko"/>
          <p:cNvSpPr/>
          <p:nvPr/>
        </p:nvSpPr>
        <p:spPr>
          <a:xfrm>
            <a:off x="4434840" y="45720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VS Code krok 4 numer"/>
          <p:cNvSpPr txBox="1"/>
          <p:nvPr/>
        </p:nvSpPr>
        <p:spPr>
          <a:xfrm>
            <a:off x="4434840" y="45720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029200" y="457200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Notatniki .ipynb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4434840" y="5120640"/>
            <a:ext cx="3017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Otwieramy plik notatnika i w prawym górnym rogu klikamy Select Kernel → venv_neuron.</a:t>
            </a:r>
            <a:endParaRPr lang="en-US" sz="1400" dirty="0"/>
          </a:p>
        </p:txBody>
      </p:sp>
      <p:sp>
        <p:nvSpPr>
          <p:cNvPr id="24" name="VS Code uruchomienie"/>
          <p:cNvSpPr/>
          <p:nvPr/>
        </p:nvSpPr>
        <p:spPr>
          <a:xfrm>
            <a:off x="8092440" y="2423160"/>
            <a:ext cx="3520440" cy="3611880"/>
          </a:xfrm>
          <a:prstGeom prst="roundRect">
            <a:avLst>
              <a:gd name="adj" fmla="val 3117"/>
            </a:avLst>
          </a:prstGeom>
          <a:solidFill>
            <a:schemeClr val="tx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321040" y="2651760"/>
            <a:ext cx="30632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Uruchomienie</a:t>
            </a:r>
            <a:endParaRPr lang="en-US" sz="15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Z aktywnym środowiskiem otwieramy VS Code w bieżącym katalogu: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8321040" y="41605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(venv_neuron) ...:~$ code .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8321040" y="5029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2"/>
                </a:solidFill>
              </a:rPr>
              <a:t>Pobieranie: code.visualstudio.com</a:t>
            </a:r>
            <a:endParaRPr lang="en-US" sz="14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Rozwiązywanie problemów (1)</a:t>
            </a:r>
            <a:endParaRPr lang="en-US" sz="3600" dirty="0"/>
          </a:p>
        </p:txBody>
      </p:sp>
      <p:sp>
        <p:nvSpPr>
          <p:cNvPr id="3" name="Problem 1"/>
          <p:cNvSpPr/>
          <p:nvPr/>
        </p:nvSpPr>
        <p:spPr>
          <a:xfrm>
            <a:off x="548640" y="1417320"/>
            <a:ext cx="5349240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160020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Kompilacja plików .mod na macOS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5740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Potrzebne są Xcode Command Line Tools:</a:t>
            </a:r>
            <a:endParaRPr lang="en-US" sz="1500" dirty="0"/>
          </a:p>
        </p:txBody>
      </p:sp>
      <p:sp>
        <p:nvSpPr>
          <p:cNvPr id="6" name="Kod problem 1 tło"/>
          <p:cNvSpPr/>
          <p:nvPr/>
        </p:nvSpPr>
        <p:spPr>
          <a:xfrm>
            <a:off x="822960" y="2651760"/>
            <a:ext cx="4800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</p:sp>
      <p:sp>
        <p:nvSpPr>
          <p:cNvPr id="7" name="Kod problem 1"/>
          <p:cNvSpPr txBox="1"/>
          <p:nvPr/>
        </p:nvSpPr>
        <p:spPr>
          <a:xfrm>
            <a:off x="960120" y="26517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xcode-select --install</a:t>
            </a:r>
            <a:endParaRPr lang="en-US" sz="1400" dirty="0"/>
          </a:p>
        </p:txBody>
      </p:sp>
      <p:sp>
        <p:nvSpPr>
          <p:cNvPr id="8" name="Problem 2"/>
          <p:cNvSpPr/>
          <p:nvPr/>
        </p:nvSpPr>
        <p:spPr>
          <a:xfrm>
            <a:off x="6263640" y="1417320"/>
            <a:ext cx="5349240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37960" y="160020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Gdzie są definicje jednostek?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537960" y="205740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Ścieżka zależy od wersji Pythona – sprawdzamy ją poleceniem:</a:t>
            </a:r>
            <a:endParaRPr lang="en-US" sz="1500" dirty="0"/>
          </a:p>
        </p:txBody>
      </p:sp>
      <p:sp>
        <p:nvSpPr>
          <p:cNvPr id="11" name="Kod problem 2 tło"/>
          <p:cNvSpPr/>
          <p:nvPr/>
        </p:nvSpPr>
        <p:spPr>
          <a:xfrm>
            <a:off x="6537960" y="2651760"/>
            <a:ext cx="4800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</p:sp>
      <p:sp>
        <p:nvSpPr>
          <p:cNvPr id="12" name="Kod problem 2"/>
          <p:cNvSpPr txBox="1"/>
          <p:nvPr/>
        </p:nvSpPr>
        <p:spPr>
          <a:xfrm>
            <a:off x="6675120" y="265176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-c "import neuron.units;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print(neuron.units.__file__)"</a:t>
            </a:r>
            <a:endParaRPr lang="en-US" sz="1400" dirty="0"/>
          </a:p>
        </p:txBody>
      </p:sp>
      <p:sp>
        <p:nvSpPr>
          <p:cNvPr id="13" name="Problem 3"/>
          <p:cNvSpPr/>
          <p:nvPr/>
        </p:nvSpPr>
        <p:spPr>
          <a:xfrm>
            <a:off x="548640" y="3886200"/>
            <a:ext cx="5349240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406908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Jupyter przestaje wyświetlać notatnik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822960" y="4526280"/>
            <a:ext cx="4800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Odświeżamy stronę z wyczyszczeniem pamięci podręcznej:</a:t>
            </a:r>
            <a:endParaRPr lang="en-US" sz="1500" dirty="0"/>
          </a:p>
        </p:txBody>
      </p:sp>
      <p:sp>
        <p:nvSpPr>
          <p:cNvPr id="16" name="Kod problem 3 tło"/>
          <p:cNvSpPr/>
          <p:nvPr/>
        </p:nvSpPr>
        <p:spPr>
          <a:xfrm>
            <a:off x="822960" y="5120640"/>
            <a:ext cx="4800600" cy="82296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</p:sp>
      <p:sp>
        <p:nvSpPr>
          <p:cNvPr id="17" name="Kod problem 3"/>
          <p:cNvSpPr txBox="1"/>
          <p:nvPr/>
        </p:nvSpPr>
        <p:spPr>
          <a:xfrm>
            <a:off x="960120" y="5120640"/>
            <a:ext cx="4526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Ctrl+Shift+R   (macOS: Cmd+Shift+R)</a:t>
            </a:r>
            <a:endParaRPr lang="en-US" sz="1400" dirty="0"/>
          </a:p>
        </p:txBody>
      </p:sp>
      <p:sp>
        <p:nvSpPr>
          <p:cNvPr id="18" name="Problem 4"/>
          <p:cNvSpPr/>
          <p:nvPr/>
        </p:nvSpPr>
        <p:spPr>
          <a:xfrm>
            <a:off x="6263640" y="3886200"/>
            <a:ext cx="5349240" cy="2240280"/>
          </a:xfrm>
          <a:prstGeom prst="roundRect">
            <a:avLst>
              <a:gd name="adj" fmla="val 4898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37960" y="406908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„Can't open display” na macOS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4526280"/>
            <a:ext cx="4800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Problem z XQuartz. Ustawienia systemowe → Ogólne → Rzeczy otwierane podczas logowania: zezwól XQuartz na działanie w tle.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Rozwiązywanie problemów (2): kernel Jupytera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4"/>
                </a:solidFill>
              </a:rPr>
              <a:t>Objaw: </a:t>
            </a:r>
            <a:r>
              <a:rPr lang="en-US" sz="1600" dirty="0">
                <a:solidFill>
                  <a:schemeClr val="tx1"/>
                </a:solidFill>
              </a:rPr>
              <a:t>Jupyter używa systemowego Pythona zamiast venv_neuron (np. brak modułu neuron).</a:t>
            </a:r>
            <a:endParaRPr lang="en-US" sz="1600" dirty="0"/>
          </a:p>
        </p:txBody>
      </p:sp>
      <p:sp>
        <p:nvSpPr>
          <p:cNvPr id="4" name="Kernel krok 1 kółko"/>
          <p:cNvSpPr/>
          <p:nvPr/>
        </p:nvSpPr>
        <p:spPr>
          <a:xfrm>
            <a:off x="548640" y="2057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Kernel krok 1 numer"/>
          <p:cNvSpPr txBox="1"/>
          <p:nvPr/>
        </p:nvSpPr>
        <p:spPr>
          <a:xfrm>
            <a:off x="548640" y="2057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188720" y="20574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Przy aktywnym venv_neuron instalujemy ipykernel</a:t>
            </a:r>
            <a:endParaRPr lang="en-US" sz="1600" dirty="0"/>
          </a:p>
        </p:txBody>
      </p:sp>
      <p:sp>
        <p:nvSpPr>
          <p:cNvPr id="7" name="Kod kernel 1 tło"/>
          <p:cNvSpPr/>
          <p:nvPr/>
        </p:nvSpPr>
        <p:spPr>
          <a:xfrm>
            <a:off x="1188720" y="2560320"/>
            <a:ext cx="6400800" cy="512064"/>
          </a:xfrm>
          <a:prstGeom prst="roundRect">
            <a:avLst>
              <a:gd name="adj" fmla="val 14286"/>
            </a:avLst>
          </a:prstGeom>
          <a:solidFill>
            <a:schemeClr val="tx2"/>
          </a:solidFill>
          <a:ln/>
        </p:spPr>
      </p:sp>
      <p:sp>
        <p:nvSpPr>
          <p:cNvPr id="8" name="Kod kernel 1"/>
          <p:cNvSpPr txBox="1"/>
          <p:nvPr/>
        </p:nvSpPr>
        <p:spPr>
          <a:xfrm>
            <a:off x="1325880" y="2560320"/>
            <a:ext cx="6126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pip install ipykernel</a:t>
            </a:r>
            <a:endParaRPr lang="en-US" sz="1400" dirty="0"/>
          </a:p>
        </p:txBody>
      </p:sp>
      <p:sp>
        <p:nvSpPr>
          <p:cNvPr id="9" name="Kernel krok 2 kółko"/>
          <p:cNvSpPr/>
          <p:nvPr/>
        </p:nvSpPr>
        <p:spPr>
          <a:xfrm>
            <a:off x="548640" y="334670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Kernel krok 2 numer"/>
          <p:cNvSpPr txBox="1"/>
          <p:nvPr/>
        </p:nvSpPr>
        <p:spPr>
          <a:xfrm>
            <a:off x="548640" y="33467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3346704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Rejestrujemy kernel o nazwie Python (NEURON)</a:t>
            </a:r>
            <a:endParaRPr lang="en-US" sz="1600" dirty="0"/>
          </a:p>
        </p:txBody>
      </p:sp>
      <p:sp>
        <p:nvSpPr>
          <p:cNvPr id="12" name="Kod kernel 2 tło"/>
          <p:cNvSpPr/>
          <p:nvPr/>
        </p:nvSpPr>
        <p:spPr>
          <a:xfrm>
            <a:off x="1188720" y="3849624"/>
            <a:ext cx="6400800" cy="841248"/>
          </a:xfrm>
          <a:prstGeom prst="roundRect">
            <a:avLst>
              <a:gd name="adj" fmla="val 8696"/>
            </a:avLst>
          </a:prstGeom>
          <a:solidFill>
            <a:schemeClr val="tx2"/>
          </a:solidFill>
          <a:ln/>
        </p:spPr>
      </p:sp>
      <p:sp>
        <p:nvSpPr>
          <p:cNvPr id="13" name="Kod kernel 2"/>
          <p:cNvSpPr txBox="1"/>
          <p:nvPr/>
        </p:nvSpPr>
        <p:spPr>
          <a:xfrm>
            <a:off x="1325880" y="3849624"/>
            <a:ext cx="61264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python -m ipykernel install --user \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--name venv_neuron --display-name "Python (NEURON)"</a:t>
            </a:r>
            <a:endParaRPr lang="en-US" sz="1400" dirty="0"/>
          </a:p>
        </p:txBody>
      </p:sp>
      <p:sp>
        <p:nvSpPr>
          <p:cNvPr id="14" name="Kernel krok 3 kółko"/>
          <p:cNvSpPr/>
          <p:nvPr/>
        </p:nvSpPr>
        <p:spPr>
          <a:xfrm>
            <a:off x="548640" y="4965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Kernel krok 3 numer"/>
          <p:cNvSpPr txBox="1"/>
          <p:nvPr/>
        </p:nvSpPr>
        <p:spPr>
          <a:xfrm>
            <a:off x="548640" y="49651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188720" y="4965192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Sprawdzamy dostępne kernele</a:t>
            </a:r>
            <a:endParaRPr lang="en-US" sz="1600" dirty="0"/>
          </a:p>
        </p:txBody>
      </p:sp>
      <p:sp>
        <p:nvSpPr>
          <p:cNvPr id="17" name="Kod kernel 3 tło"/>
          <p:cNvSpPr/>
          <p:nvPr/>
        </p:nvSpPr>
        <p:spPr>
          <a:xfrm>
            <a:off x="1188720" y="5468112"/>
            <a:ext cx="6400800" cy="512064"/>
          </a:xfrm>
          <a:prstGeom prst="roundRect">
            <a:avLst>
              <a:gd name="adj" fmla="val 14286"/>
            </a:avLst>
          </a:prstGeom>
          <a:solidFill>
            <a:schemeClr val="tx2"/>
          </a:solidFill>
          <a:ln/>
        </p:spPr>
      </p:sp>
      <p:sp>
        <p:nvSpPr>
          <p:cNvPr id="18" name="Kod kernel 3"/>
          <p:cNvSpPr txBox="1"/>
          <p:nvPr/>
        </p:nvSpPr>
        <p:spPr>
          <a:xfrm>
            <a:off x="1325880" y="5468112"/>
            <a:ext cx="61264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jupyter kernelspec list</a:t>
            </a:r>
            <a:endParaRPr lang="en-US" sz="1400" dirty="0"/>
          </a:p>
        </p:txBody>
      </p:sp>
      <p:sp>
        <p:nvSpPr>
          <p:cNvPr id="19" name="Wybór kernela"/>
          <p:cNvSpPr/>
          <p:nvPr/>
        </p:nvSpPr>
        <p:spPr>
          <a:xfrm>
            <a:off x="8138160" y="2057400"/>
            <a:ext cx="3474720" cy="2926080"/>
          </a:xfrm>
          <a:prstGeom prst="roundRect">
            <a:avLst>
              <a:gd name="adj" fmla="val 3750"/>
            </a:avLst>
          </a:prstGeom>
          <a:solidFill>
            <a:schemeClr val="tx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366760" y="2286000"/>
            <a:ext cx="301752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notatniku</a:t>
            </a:r>
            <a:endParaRPr lang="en-US" sz="16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600" dirty="0">
                <a:solidFill>
                  <a:schemeClr val="bg1"/>
                </a:solidFill>
              </a:rPr>
              <a:t>Rejestracja nie przełącza kernela automatycznie. Wybieramy go z menu:</a:t>
            </a:r>
            <a:endParaRPr lang="en-US" sz="16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600" b="1" dirty="0">
                <a:solidFill>
                  <a:schemeClr val="accent2"/>
                </a:solidFill>
              </a:rPr>
              <a:t>Kernel → Change Kernel → Python (NEURON)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Gdzie szukać pomocy</a:t>
            </a:r>
            <a:endParaRPr lang="en-US" sz="3600" dirty="0"/>
          </a:p>
        </p:txBody>
      </p:sp>
      <p:sp>
        <p:nvSpPr>
          <p:cNvPr id="3" name="Pomoc Dokumentacja"/>
          <p:cNvSpPr/>
          <p:nvPr/>
        </p:nvSpPr>
        <p:spPr>
          <a:xfrm>
            <a:off x="548640" y="1554480"/>
            <a:ext cx="110642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4" name="Ikona Dokumentacja"/>
          <p:cNvSpPr/>
          <p:nvPr/>
        </p:nvSpPr>
        <p:spPr>
          <a:xfrm>
            <a:off x="822960" y="1828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Znak Dokumentacja"/>
          <p:cNvSpPr txBox="1"/>
          <p:nvPr/>
        </p:nvSpPr>
        <p:spPr>
          <a:xfrm>
            <a:off x="822960" y="1828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?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1737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Dokumentacja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828800" y="224028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Oficjalna dokumentacja i tutoriale NEURON-a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126480" y="173736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nrn.readthedocs.io</a:t>
            </a:r>
            <a:endParaRPr lang="en-US" sz="1500" dirty="0"/>
          </a:p>
        </p:txBody>
      </p:sp>
      <p:sp>
        <p:nvSpPr>
          <p:cNvPr id="9" name="Pomoc GitHub Discussions"/>
          <p:cNvSpPr/>
          <p:nvPr/>
        </p:nvSpPr>
        <p:spPr>
          <a:xfrm>
            <a:off x="548640" y="3063240"/>
            <a:ext cx="110642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0" name="Ikona GitHub Discussions"/>
          <p:cNvSpPr/>
          <p:nvPr/>
        </p:nvSpPr>
        <p:spPr>
          <a:xfrm>
            <a:off x="822960" y="333756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Znak GitHub Discussions"/>
          <p:cNvSpPr txBox="1"/>
          <p:nvPr/>
        </p:nvSpPr>
        <p:spPr>
          <a:xfrm>
            <a:off x="822960" y="33375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?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3246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GitHub Discussions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828800" y="374904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Nowsza lista dyskusyjna, aktywnie prowadzona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126480" y="324612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github.com/neuronsimulator/nrn/discussions</a:t>
            </a:r>
            <a:endParaRPr lang="en-US" sz="1500" dirty="0"/>
          </a:p>
        </p:txBody>
      </p:sp>
      <p:sp>
        <p:nvSpPr>
          <p:cNvPr id="15" name="Pomoc Forum phpBB"/>
          <p:cNvSpPr/>
          <p:nvPr/>
        </p:nvSpPr>
        <p:spPr>
          <a:xfrm>
            <a:off x="548640" y="4572000"/>
            <a:ext cx="11064240" cy="1280160"/>
          </a:xfrm>
          <a:prstGeom prst="roundRect">
            <a:avLst>
              <a:gd name="adj" fmla="val 8571"/>
            </a:avLst>
          </a:prstGeom>
          <a:solidFill>
            <a:schemeClr val="bg2"/>
          </a:solidFill>
          <a:ln/>
        </p:spPr>
      </p:sp>
      <p:sp>
        <p:nvSpPr>
          <p:cNvPr id="16" name="Ikona Forum phpBB"/>
          <p:cNvSpPr/>
          <p:nvPr/>
        </p:nvSpPr>
        <p:spPr>
          <a:xfrm>
            <a:off x="822960" y="484632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Znak Forum phpBB"/>
          <p:cNvSpPr txBox="1"/>
          <p:nvPr/>
        </p:nvSpPr>
        <p:spPr>
          <a:xfrm>
            <a:off x="822960" y="48463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?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1828800" y="47548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Forum phpBB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828800" y="5257800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Archiwum wielu problemów i ich </a:t>
            </a:r>
            <a:r>
              <a:rPr lang="en-US" sz="1500" dirty="0" err="1">
                <a:solidFill>
                  <a:schemeClr val="accent6"/>
                </a:solidFill>
              </a:rPr>
              <a:t>rozwiązań</a:t>
            </a:r>
            <a:endParaRPr lang="en-US" sz="1500" dirty="0">
              <a:solidFill>
                <a:schemeClr val="accent6"/>
              </a:solidFill>
            </a:endParaRPr>
          </a:p>
          <a:p>
            <a:pPr marL="0" indent="0">
              <a:buNone/>
            </a:pPr>
            <a:r>
              <a:rPr lang="en-US" sz="1500" dirty="0">
                <a:solidFill>
                  <a:schemeClr val="accent6"/>
                </a:solidFill>
              </a:rPr>
              <a:t>(</a:t>
            </a:r>
            <a:r>
              <a:rPr lang="en-US" sz="1500" dirty="0" err="1">
                <a:solidFill>
                  <a:schemeClr val="accent6"/>
                </a:solidFill>
              </a:rPr>
              <a:t>często</a:t>
            </a:r>
            <a:r>
              <a:rPr lang="en-US" sz="1500" dirty="0">
                <a:solidFill>
                  <a:schemeClr val="accent6"/>
                </a:solidFill>
              </a:rPr>
              <a:t> </a:t>
            </a:r>
            <a:r>
              <a:rPr lang="en-US" sz="1500" dirty="0" err="1">
                <a:solidFill>
                  <a:schemeClr val="accent6"/>
                </a:solidFill>
              </a:rPr>
              <a:t>nieaktywne</a:t>
            </a:r>
            <a:r>
              <a:rPr lang="en-US" sz="1500" dirty="0">
                <a:solidFill>
                  <a:schemeClr val="accent6"/>
                </a:solidFill>
              </a:rPr>
              <a:t>)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126480" y="475488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u="sng" dirty="0">
                <a:solidFill>
                  <a:schemeClr val="accent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neuron.yale.edu/phpBB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Podstawy NEURON-a w Pythonie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630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Wprowadzenie do NEURON-a w Pythonie opisano w tutorialu:</a:t>
            </a:r>
            <a:endParaRPr lang="en-US" sz="17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1945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Scripting NEURON basics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nrn.readthedocs.io/en/release-9.0/tutorials/scripting-neuron-</a:t>
            </a:r>
            <a:r>
              <a:rPr lang="en-US" sz="1200" dirty="0" err="1">
                <a:solidFill>
                  <a:schemeClr val="accent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basics.html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5661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W tutorialu: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977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tworzymy pasywną błonę komórki (Section)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dodajemy kanały Hodgkina–Huxleya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stymulujemy komórkę prądem (IClamp)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zapisujemy i rysujemy potencjał błony</a:t>
            </a:r>
            <a:endParaRPr lang="en-US" sz="1600" dirty="0"/>
          </a:p>
        </p:txBody>
      </p:sp>
      <p:pic>
        <p:nvPicPr>
          <p:cNvPr id="8" name="Wykres potencjału czynnościowego" descr="Potencjał błony V (mV) w czasie t (ms) – potencjał czynnościow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1371600"/>
            <a:ext cx="5486400" cy="41148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126480" y="55778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accent6"/>
                </a:solidFill>
              </a:rPr>
              <a:t>Wynik: potencjał czynnościowy po stymulacji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2"/>
                </a:solidFill>
              </a:rPr>
              <a:t>Ćwiczenie: wpływ prądu stymulacji</a:t>
            </a:r>
            <a:endParaRPr lang="en-US" sz="3600" dirty="0"/>
          </a:p>
        </p:txBody>
      </p:sp>
      <p:sp>
        <p:nvSpPr>
          <p:cNvPr id="3" name="Polecenie"/>
          <p:cNvSpPr/>
          <p:nvPr/>
        </p:nvSpPr>
        <p:spPr>
          <a:xfrm>
            <a:off x="548640" y="1371600"/>
            <a:ext cx="3291840" cy="420624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77240" y="1600200"/>
            <a:ext cx="283464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Zadanie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Dodać wykres prądu stymulacji IClamp.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Zbadać wpływ amplitudy prądu IClamp na zachowanie modelu.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600" dirty="0">
                <a:solidFill>
                  <a:schemeClr val="bg1"/>
                </a:solidFill>
              </a:rPr>
              <a:t>Znaleźć próg, przy którym pojawia się potencjał czynnościowy.</a:t>
            </a:r>
            <a:endParaRPr lang="en-US" sz="1600" dirty="0"/>
          </a:p>
        </p:txBody>
      </p:sp>
      <p:pic>
        <p:nvPicPr>
          <p:cNvPr id="5" name="IClamp Prąd 0,9 nA" descr="Prąd stymulacji IClamp: Prąd 0,9 n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1371600"/>
            <a:ext cx="2926080" cy="2194560"/>
          </a:xfrm>
          <a:prstGeom prst="rect">
            <a:avLst/>
          </a:prstGeom>
        </p:spPr>
      </p:pic>
      <p:pic>
        <p:nvPicPr>
          <p:cNvPr id="6" name="Odpowiedź Prąd 0,9 nA" descr="Potencjał błony → potencjał czynnościowy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1371600"/>
            <a:ext cx="2926080" cy="219456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0195560" y="20116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Prąd 0,9 nA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</a:rPr>
              <a:t>→ potencjał czynnościowy</a:t>
            </a:r>
            <a:endParaRPr lang="en-US" sz="1400" dirty="0"/>
          </a:p>
        </p:txBody>
      </p:sp>
      <p:pic>
        <p:nvPicPr>
          <p:cNvPr id="8" name="IClamp Prąd 0,8 nA" descr="Prąd stymulacji IClamp: Prąd 0,8 n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3886200"/>
            <a:ext cx="2926080" cy="2194560"/>
          </a:xfrm>
          <a:prstGeom prst="rect">
            <a:avLst/>
          </a:prstGeom>
        </p:spPr>
      </p:pic>
      <p:pic>
        <p:nvPicPr>
          <p:cNvPr id="9" name="Odpowiedź Prąd 0,8 nA" descr="Potencjał błony → odpowiedź podprogow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0" y="3886200"/>
            <a:ext cx="2926080" cy="219456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10195560" y="4526280"/>
            <a:ext cx="1463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Prąd 0,8 nA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accent1"/>
                </a:solidFill>
              </a:rPr>
              <a:t>→ odpowiedź podprogowa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09360"/>
            <a:ext cx="548640" cy="3200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URON Wyklad">
  <a:themeElements>
    <a:clrScheme name="NEURON Wyklad">
      <a:dk1>
        <a:srgbClr val="1B2430"/>
      </a:dk1>
      <a:lt1>
        <a:srgbClr val="FFFFFF"/>
      </a:lt1>
      <a:dk2>
        <a:srgbClr val="14213D"/>
      </a:dk2>
      <a:lt2>
        <a:srgbClr val="EEF3F5"/>
      </a:lt2>
      <a:accent1>
        <a:srgbClr val="2A9D8F"/>
      </a:accent1>
      <a:accent2>
        <a:srgbClr val="F2A541"/>
      </a:accent2>
      <a:accent3>
        <a:srgbClr val="264653"/>
      </a:accent3>
      <a:accent4>
        <a:srgbClr val="E76F51"/>
      </a:accent4>
      <a:accent5>
        <a:srgbClr val="8AB17D"/>
      </a:accent5>
      <a:accent6>
        <a:srgbClr val="5C6B7A"/>
      </a:accent6>
      <a:hlink>
        <a:srgbClr val="1F7A70"/>
      </a:hlink>
      <a:folHlink>
        <a:srgbClr val="5C6B7A"/>
      </a:folHlink>
    </a:clrScheme>
    <a:fontScheme name="NEURON Wyklad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1321</Words>
  <Application>Microsoft Macintosh PowerPoint</Application>
  <PresentationFormat>Panoramiczny</PresentationFormat>
  <Paragraphs>231</Paragraphs>
  <Slides>16</Slides>
  <Notes>16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Courier New</vt:lpstr>
      <vt:lpstr>NEURON Wyklad</vt:lpstr>
      <vt:lpstr>Symulator NEURON</vt:lpstr>
      <vt:lpstr>NEURON – symulator neuronów i sieci neuronalnych</vt:lpstr>
      <vt:lpstr>Twórcy NEURON-a</vt:lpstr>
      <vt:lpstr>Programowanie w NEURON-ie</vt:lpstr>
      <vt:lpstr>Publikacje o NEURON-ie</vt:lpstr>
      <vt:lpstr>NEURON i Python: moduł neuron</vt:lpstr>
      <vt:lpstr>Instalacja i pierwsze uruchomienie</vt:lpstr>
      <vt:lpstr>Środowisko wirtualne i instalacja</vt:lpstr>
      <vt:lpstr>Sprawdzenie instalacji i neurondemo</vt:lpstr>
      <vt:lpstr>Jupyter Notebook i kończenie pracy</vt:lpstr>
      <vt:lpstr>Alternatywa: Visual Studio Code</vt:lpstr>
      <vt:lpstr>Rozwiązywanie problemów (1)</vt:lpstr>
      <vt:lpstr>Rozwiązywanie problemów (2): kernel Jupytera</vt:lpstr>
      <vt:lpstr>Gdzie szukać pomocy</vt:lpstr>
      <vt:lpstr>Podstawy NEURON-a w Pythonie</vt:lpstr>
      <vt:lpstr>Ćwiczenie: wpływ prądu stymulacji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 3 – symulator NEURON</dc:title>
  <dc:subject>PptxGenJS Presentation</dc:subject>
  <dc:creator>PptxGenJS</dc:creator>
  <cp:lastModifiedBy>Microsoft Office User</cp:lastModifiedBy>
  <cp:revision>4</cp:revision>
  <dcterms:created xsi:type="dcterms:W3CDTF">2026-10-29T08:44:50Z</dcterms:created>
  <dcterms:modified xsi:type="dcterms:W3CDTF">2026-10-29T09:34:11Z</dcterms:modified>
</cp:coreProperties>
</file>