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79" r:id="rId3"/>
    <p:sldId id="280" r:id="rId4"/>
    <p:sldId id="281" r:id="rId5"/>
    <p:sldId id="283" r:id="rId6"/>
    <p:sldId id="282" r:id="rId7"/>
    <p:sldId id="284" r:id="rId8"/>
    <p:sldId id="285" r:id="rId9"/>
    <p:sldId id="286" r:id="rId10"/>
    <p:sldId id="287" r:id="rId11"/>
    <p:sldId id="293" r:id="rId12"/>
    <p:sldId id="288" r:id="rId13"/>
    <p:sldId id="297" r:id="rId14"/>
    <p:sldId id="295" r:id="rId15"/>
    <p:sldId id="296" r:id="rId16"/>
    <p:sldId id="290" r:id="rId17"/>
    <p:sldId id="292" r:id="rId18"/>
    <p:sldId id="289" r:id="rId19"/>
    <p:sldId id="29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32"/>
    <p:restoredTop sz="94590"/>
  </p:normalViewPr>
  <p:slideViewPr>
    <p:cSldViewPr snapToGrid="0" snapToObjects="1">
      <p:cViewPr varScale="1">
        <p:scale>
          <a:sx n="99" d="100"/>
          <a:sy n="99" d="100"/>
        </p:scale>
        <p:origin x="177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4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9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8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12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24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0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72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59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8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9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6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3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9809E-A171-FC42-9BB3-8F1678E571C5}" type="datetimeFigureOut">
              <a:rPr lang="en-US" smtClean="0"/>
              <a:t>10/25/22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05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3.png"/><Relationship Id="rId4" Type="http://schemas.openxmlformats.org/officeDocument/2006/relationships/image" Target="../media/image9.emf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9.emf"/><Relationship Id="rId4" Type="http://schemas.openxmlformats.org/officeDocument/2006/relationships/image" Target="../media/image16.emf"/><Relationship Id="rId9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599311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</a:t>
            </a:r>
            <a:r>
              <a:rPr lang="en-US" dirty="0" err="1"/>
              <a:t>Lopesa</a:t>
            </a:r>
            <a:r>
              <a:rPr lang="en-US" dirty="0"/>
              <a:t> da </a:t>
            </a:r>
            <a:r>
              <a:rPr lang="en-US" dirty="0" err="1"/>
              <a:t>Silvy</a:t>
            </a:r>
            <a:r>
              <a:rPr lang="en-US" dirty="0"/>
              <a:t> –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matematyczny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68716"/>
            <a:ext cx="5652734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Zmienne</a:t>
            </a:r>
            <a:r>
              <a:rPr lang="en-US" dirty="0"/>
              <a:t> </a:t>
            </a:r>
            <a:r>
              <a:rPr lang="en-US" dirty="0" err="1"/>
              <a:t>modelu</a:t>
            </a:r>
            <a:r>
              <a:rPr lang="en-US" dirty="0"/>
              <a:t>:</a:t>
            </a:r>
          </a:p>
          <a:p>
            <a:r>
              <a:rPr lang="en-US" dirty="0" err="1"/>
              <a:t>V</a:t>
            </a:r>
            <a:r>
              <a:rPr lang="en-US" baseline="-25000" dirty="0" err="1"/>
              <a:t>e</a:t>
            </a:r>
            <a:r>
              <a:rPr lang="en-US" dirty="0"/>
              <a:t>(t) – </a:t>
            </a:r>
            <a:r>
              <a:rPr lang="en-US" dirty="0" err="1"/>
              <a:t>średni</a:t>
            </a:r>
            <a:r>
              <a:rPr lang="en-US" dirty="0"/>
              <a:t> </a:t>
            </a:r>
            <a:r>
              <a:rPr lang="en-US" dirty="0" err="1"/>
              <a:t>potencjał</a:t>
            </a:r>
            <a:r>
              <a:rPr lang="en-US" dirty="0"/>
              <a:t> w </a:t>
            </a:r>
            <a:r>
              <a:rPr lang="en-US" dirty="0" err="1"/>
              <a:t>populacji</a:t>
            </a:r>
            <a:r>
              <a:rPr lang="en-US" dirty="0"/>
              <a:t> </a:t>
            </a:r>
            <a:r>
              <a:rPr lang="en-US" dirty="0" err="1"/>
              <a:t>pobudzającej</a:t>
            </a:r>
            <a:endParaRPr lang="en-US" dirty="0"/>
          </a:p>
          <a:p>
            <a:r>
              <a:rPr lang="en-US" dirty="0"/>
              <a:t>E(t) – </a:t>
            </a:r>
            <a:r>
              <a:rPr lang="en-US" dirty="0" err="1"/>
              <a:t>średnia</a:t>
            </a:r>
            <a:r>
              <a:rPr lang="en-US" dirty="0"/>
              <a:t> </a:t>
            </a:r>
            <a:r>
              <a:rPr lang="en-US" dirty="0" err="1"/>
              <a:t>częstość</a:t>
            </a:r>
            <a:r>
              <a:rPr lang="en-US" dirty="0"/>
              <a:t> </a:t>
            </a:r>
            <a:r>
              <a:rPr lang="en-US" dirty="0" err="1"/>
              <a:t>odpalania</a:t>
            </a:r>
            <a:r>
              <a:rPr lang="en-US" dirty="0"/>
              <a:t> w </a:t>
            </a:r>
            <a:r>
              <a:rPr lang="en-US" dirty="0" err="1"/>
              <a:t>populacji</a:t>
            </a:r>
            <a:r>
              <a:rPr lang="en-US" dirty="0"/>
              <a:t> </a:t>
            </a:r>
            <a:r>
              <a:rPr lang="en-US" dirty="0" err="1"/>
              <a:t>pobudzającej</a:t>
            </a:r>
            <a:endParaRPr lang="en-US" dirty="0"/>
          </a:p>
          <a:p>
            <a:r>
              <a:rPr lang="en-US" dirty="0"/>
              <a:t>V</a:t>
            </a:r>
            <a:r>
              <a:rPr lang="en-US" baseline="-25000" dirty="0"/>
              <a:t>i</a:t>
            </a:r>
            <a:r>
              <a:rPr lang="en-US" dirty="0"/>
              <a:t>(t) – </a:t>
            </a:r>
            <a:r>
              <a:rPr lang="en-US" dirty="0" err="1"/>
              <a:t>średni</a:t>
            </a:r>
            <a:r>
              <a:rPr lang="en-US" dirty="0"/>
              <a:t> </a:t>
            </a:r>
            <a:r>
              <a:rPr lang="en-US" dirty="0" err="1"/>
              <a:t>potencjał</a:t>
            </a:r>
            <a:r>
              <a:rPr lang="en-US" dirty="0"/>
              <a:t> w </a:t>
            </a:r>
            <a:r>
              <a:rPr lang="en-US" dirty="0" err="1"/>
              <a:t>populacji</a:t>
            </a:r>
            <a:r>
              <a:rPr lang="en-US" dirty="0"/>
              <a:t> </a:t>
            </a:r>
            <a:r>
              <a:rPr lang="en-US" dirty="0" err="1"/>
              <a:t>hamującej</a:t>
            </a:r>
            <a:endParaRPr lang="en-US" dirty="0"/>
          </a:p>
          <a:p>
            <a:r>
              <a:rPr lang="en-US" dirty="0"/>
              <a:t>I(t) – </a:t>
            </a:r>
            <a:r>
              <a:rPr lang="en-US" dirty="0" err="1"/>
              <a:t>średnia</a:t>
            </a:r>
            <a:r>
              <a:rPr lang="en-US" dirty="0"/>
              <a:t> </a:t>
            </a:r>
            <a:r>
              <a:rPr lang="en-US" dirty="0" err="1"/>
              <a:t>częstość</a:t>
            </a:r>
            <a:r>
              <a:rPr lang="en-US" dirty="0"/>
              <a:t> </a:t>
            </a:r>
            <a:r>
              <a:rPr lang="en-US" dirty="0" err="1"/>
              <a:t>odpalania</a:t>
            </a:r>
            <a:r>
              <a:rPr lang="en-US" dirty="0"/>
              <a:t> w </a:t>
            </a:r>
            <a:r>
              <a:rPr lang="en-US" dirty="0" err="1"/>
              <a:t>populacji</a:t>
            </a:r>
            <a:r>
              <a:rPr lang="en-US" dirty="0"/>
              <a:t> </a:t>
            </a:r>
            <a:r>
              <a:rPr lang="en-US" dirty="0" err="1"/>
              <a:t>hamującej</a:t>
            </a:r>
            <a:endParaRPr lang="en-US" dirty="0"/>
          </a:p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364" y="3642504"/>
            <a:ext cx="4988032" cy="267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431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599311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</a:t>
            </a:r>
            <a:r>
              <a:rPr lang="en-US" dirty="0" err="1"/>
              <a:t>Lopesa</a:t>
            </a:r>
            <a:r>
              <a:rPr lang="en-US" dirty="0"/>
              <a:t> da </a:t>
            </a:r>
            <a:r>
              <a:rPr lang="en-US" dirty="0" err="1"/>
              <a:t>Silvy</a:t>
            </a:r>
            <a:r>
              <a:rPr lang="en-US" dirty="0"/>
              <a:t> –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matematyczny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68716"/>
            <a:ext cx="4101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 </a:t>
            </a:r>
            <a:r>
              <a:rPr lang="en-US" dirty="0" err="1"/>
              <a:t>opisuje</a:t>
            </a:r>
            <a:r>
              <a:rPr lang="en-US" dirty="0"/>
              <a:t> </a:t>
            </a:r>
            <a:r>
              <a:rPr lang="en-US" dirty="0" err="1"/>
              <a:t>następujący</a:t>
            </a:r>
            <a:r>
              <a:rPr lang="en-US" dirty="0"/>
              <a:t> </a:t>
            </a:r>
            <a:r>
              <a:rPr lang="en-US" dirty="0" err="1"/>
              <a:t>układ</a:t>
            </a:r>
            <a:r>
              <a:rPr lang="en-US" dirty="0"/>
              <a:t> </a:t>
            </a:r>
            <a:r>
              <a:rPr lang="en-US" dirty="0" err="1"/>
              <a:t>równań</a:t>
            </a:r>
            <a:r>
              <a:rPr lang="en-US" dirty="0"/>
              <a:t>: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188" y="2632984"/>
            <a:ext cx="3852001" cy="206382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651127"/>
              </p:ext>
            </p:extLst>
          </p:nvPr>
        </p:nvGraphicFramePr>
        <p:xfrm>
          <a:off x="685800" y="2129755"/>
          <a:ext cx="4370388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3" name="Equation" r:id="rId4" imgW="2832100" imgH="1574800" progId="Equation.3">
                  <p:embed/>
                </p:oleObj>
              </mc:Choice>
              <mc:Fallback>
                <p:oleObj name="Equation" r:id="rId4" imgW="2832100" imgH="157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" y="2129755"/>
                        <a:ext cx="4370388" cy="243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9017" y="4744734"/>
            <a:ext cx="7152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gdzie</a:t>
            </a:r>
            <a:r>
              <a:rPr lang="en-US" dirty="0"/>
              <a:t> </a:t>
            </a:r>
            <a:r>
              <a:rPr lang="en-US" i="1" dirty="0" err="1"/>
              <a:t>f</a:t>
            </a:r>
            <a:r>
              <a:rPr lang="en-US" i="1" baseline="-25000" dirty="0" err="1"/>
              <a:t>e,i</a:t>
            </a:r>
            <a:r>
              <a:rPr lang="en-US" dirty="0"/>
              <a:t>  - </a:t>
            </a:r>
            <a:r>
              <a:rPr lang="en-US" dirty="0" err="1"/>
              <a:t>funkcje</a:t>
            </a:r>
            <a:r>
              <a:rPr lang="en-US" dirty="0"/>
              <a:t> </a:t>
            </a:r>
            <a:r>
              <a:rPr lang="en-US" dirty="0" err="1"/>
              <a:t>sigmoidalne</a:t>
            </a:r>
            <a:r>
              <a:rPr lang="en-US" dirty="0"/>
              <a:t> </a:t>
            </a:r>
            <a:r>
              <a:rPr lang="en-US" dirty="0" err="1"/>
              <a:t>opisujące</a:t>
            </a:r>
            <a:r>
              <a:rPr lang="en-US" dirty="0"/>
              <a:t>  </a:t>
            </a:r>
            <a:r>
              <a:rPr lang="en-US" dirty="0" err="1"/>
              <a:t>związek</a:t>
            </a:r>
            <a:r>
              <a:rPr lang="en-US" dirty="0"/>
              <a:t> </a:t>
            </a:r>
            <a:r>
              <a:rPr lang="en-US" dirty="0" err="1"/>
              <a:t>pomiędzy</a:t>
            </a:r>
            <a:r>
              <a:rPr lang="en-US" dirty="0"/>
              <a:t> </a:t>
            </a:r>
            <a:r>
              <a:rPr lang="en-US" dirty="0" err="1"/>
              <a:t>częstością</a:t>
            </a:r>
            <a:r>
              <a:rPr lang="en-US" dirty="0"/>
              <a:t> </a:t>
            </a:r>
            <a:r>
              <a:rPr lang="en-US" dirty="0" err="1"/>
              <a:t>odpalania</a:t>
            </a:r>
            <a:r>
              <a:rPr lang="en-US" dirty="0"/>
              <a:t>, a </a:t>
            </a:r>
            <a:r>
              <a:rPr lang="en-US" dirty="0" err="1"/>
              <a:t>potencjałami</a:t>
            </a:r>
            <a:r>
              <a:rPr lang="en-US" dirty="0"/>
              <a:t> </a:t>
            </a:r>
            <a:r>
              <a:rPr lang="en-US" dirty="0" err="1"/>
              <a:t>błonowymi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044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599311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</a:t>
            </a:r>
            <a:r>
              <a:rPr lang="en-US" dirty="0" err="1"/>
              <a:t>Lopesa</a:t>
            </a:r>
            <a:r>
              <a:rPr lang="en-US" dirty="0"/>
              <a:t> da </a:t>
            </a:r>
            <a:r>
              <a:rPr lang="en-US" dirty="0" err="1"/>
              <a:t>Silvy</a:t>
            </a:r>
            <a:r>
              <a:rPr lang="en-US" dirty="0"/>
              <a:t> –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matematyczny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68716"/>
            <a:ext cx="82223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Znajdźmy</a:t>
            </a:r>
            <a:r>
              <a:rPr lang="en-US" dirty="0"/>
              <a:t> </a:t>
            </a:r>
            <a:r>
              <a:rPr lang="en-US" dirty="0" err="1"/>
              <a:t>punkty</a:t>
            </a:r>
            <a:r>
              <a:rPr lang="en-US" dirty="0"/>
              <a:t> </a:t>
            </a:r>
            <a:r>
              <a:rPr lang="en-US" dirty="0" err="1"/>
              <a:t>stacjonarne</a:t>
            </a:r>
            <a:r>
              <a:rPr lang="en-US" dirty="0"/>
              <a:t> </a:t>
            </a:r>
            <a:r>
              <a:rPr lang="en-US" dirty="0" err="1"/>
              <a:t>dla</a:t>
            </a:r>
            <a:r>
              <a:rPr lang="en-US" dirty="0"/>
              <a:t> </a:t>
            </a:r>
            <a:r>
              <a:rPr lang="en-US" dirty="0" err="1"/>
              <a:t>tego</a:t>
            </a:r>
            <a:r>
              <a:rPr lang="en-US" dirty="0"/>
              <a:t> </a:t>
            </a:r>
            <a:r>
              <a:rPr lang="en-US" dirty="0" err="1"/>
              <a:t>modelu</a:t>
            </a:r>
            <a:r>
              <a:rPr lang="en-US" dirty="0"/>
              <a:t>. W </a:t>
            </a:r>
            <a:r>
              <a:rPr lang="en-US" dirty="0" err="1"/>
              <a:t>tym</a:t>
            </a:r>
            <a:r>
              <a:rPr lang="en-US" dirty="0"/>
              <a:t> </a:t>
            </a:r>
            <a:r>
              <a:rPr lang="en-US" dirty="0" err="1"/>
              <a:t>celu</a:t>
            </a:r>
            <a:r>
              <a:rPr lang="en-US" dirty="0"/>
              <a:t> </a:t>
            </a:r>
            <a:r>
              <a:rPr lang="en-US" dirty="0" err="1"/>
              <a:t>zakładamy</a:t>
            </a:r>
            <a:r>
              <a:rPr lang="en-US" dirty="0"/>
              <a:t>, </a:t>
            </a:r>
            <a:r>
              <a:rPr lang="en-US" dirty="0" err="1"/>
              <a:t>że</a:t>
            </a:r>
            <a:r>
              <a:rPr lang="en-US" dirty="0"/>
              <a:t> </a:t>
            </a:r>
            <a:r>
              <a:rPr lang="en-US" dirty="0" err="1"/>
              <a:t>zmienne</a:t>
            </a:r>
            <a:r>
              <a:rPr lang="en-US" dirty="0"/>
              <a:t> </a:t>
            </a:r>
            <a:r>
              <a:rPr lang="en-US" dirty="0" err="1"/>
              <a:t>przyjmują</a:t>
            </a:r>
            <a:r>
              <a:rPr lang="en-US" dirty="0"/>
              <a:t> </a:t>
            </a:r>
            <a:r>
              <a:rPr lang="en-US" dirty="0" err="1"/>
              <a:t>wartości</a:t>
            </a:r>
            <a:r>
              <a:rPr lang="en-US" dirty="0"/>
              <a:t> </a:t>
            </a:r>
            <a:r>
              <a:rPr lang="en-US" dirty="0" err="1"/>
              <a:t>stałe</a:t>
            </a:r>
            <a:r>
              <a:rPr lang="en-US" dirty="0"/>
              <a:t>, a </a:t>
            </a:r>
            <a:r>
              <a:rPr lang="en-US" dirty="0" err="1"/>
              <a:t>wejście</a:t>
            </a:r>
            <a:r>
              <a:rPr lang="en-US" dirty="0"/>
              <a:t> </a:t>
            </a:r>
            <a:r>
              <a:rPr lang="en-US" dirty="0" err="1"/>
              <a:t>zachowuje</a:t>
            </a:r>
            <a:r>
              <a:rPr lang="en-US" dirty="0"/>
              <a:t> </a:t>
            </a:r>
            <a:r>
              <a:rPr lang="en-US" dirty="0" err="1"/>
              <a:t>się</a:t>
            </a:r>
            <a:r>
              <a:rPr lang="en-US" dirty="0"/>
              <a:t> </a:t>
            </a:r>
            <a:r>
              <a:rPr lang="en-US" dirty="0" err="1"/>
              <a:t>stacjonarnie</a:t>
            </a:r>
            <a:r>
              <a:rPr lang="en-US" dirty="0"/>
              <a:t>. </a:t>
            </a:r>
            <a:r>
              <a:rPr lang="en-US" dirty="0" err="1"/>
              <a:t>Punkty</a:t>
            </a:r>
            <a:r>
              <a:rPr lang="en-US" dirty="0"/>
              <a:t> </a:t>
            </a:r>
            <a:r>
              <a:rPr lang="en-US" dirty="0" err="1"/>
              <a:t>stacjonarne</a:t>
            </a:r>
            <a:r>
              <a:rPr lang="en-US" dirty="0"/>
              <a:t> </a:t>
            </a:r>
            <a:r>
              <a:rPr lang="en-US" dirty="0" err="1"/>
              <a:t>oznaczamy</a:t>
            </a:r>
            <a:r>
              <a:rPr lang="en-US" dirty="0"/>
              <a:t> </a:t>
            </a:r>
            <a:r>
              <a:rPr lang="en-US" dirty="0" err="1"/>
              <a:t>przez</a:t>
            </a:r>
            <a:r>
              <a:rPr lang="en-US" dirty="0"/>
              <a:t> </a:t>
            </a:r>
            <a:r>
              <a:rPr lang="en-US" dirty="0" err="1"/>
              <a:t>nazwę</a:t>
            </a:r>
            <a:r>
              <a:rPr lang="en-US" dirty="0"/>
              <a:t> </a:t>
            </a:r>
            <a:r>
              <a:rPr lang="en-US" dirty="0" err="1"/>
              <a:t>zmiennej</a:t>
            </a:r>
            <a:r>
              <a:rPr lang="en-US" dirty="0"/>
              <a:t> z </a:t>
            </a:r>
            <a:r>
              <a:rPr lang="en-US" dirty="0" err="1"/>
              <a:t>kreską</a:t>
            </a:r>
            <a:r>
              <a:rPr lang="en-US" dirty="0"/>
              <a:t> </a:t>
            </a:r>
            <a:r>
              <a:rPr lang="en-US" dirty="0" err="1"/>
              <a:t>poziomą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górze</a:t>
            </a:r>
            <a:r>
              <a:rPr lang="en-US" dirty="0"/>
              <a:t>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359155"/>
              </p:ext>
            </p:extLst>
          </p:nvPr>
        </p:nvGraphicFramePr>
        <p:xfrm>
          <a:off x="3208338" y="2599912"/>
          <a:ext cx="2998787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1" name="Equation" r:id="rId3" imgW="1943100" imgH="1435100" progId="Equation.3">
                  <p:embed/>
                </p:oleObj>
              </mc:Choice>
              <mc:Fallback>
                <p:oleObj name="Equation" r:id="rId3" imgW="1943100" imgH="143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8338" y="2599912"/>
                        <a:ext cx="2998787" cy="222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044837"/>
            <a:ext cx="2722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Wprowadzając</a:t>
            </a:r>
            <a:r>
              <a:rPr lang="en-US" dirty="0"/>
              <a:t> </a:t>
            </a:r>
            <a:r>
              <a:rPr lang="en-US" dirty="0" err="1"/>
              <a:t>oznaczenia</a:t>
            </a:r>
            <a:r>
              <a:rPr lang="en-US" dirty="0"/>
              <a:t>: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30133"/>
              </p:ext>
            </p:extLst>
          </p:nvPr>
        </p:nvGraphicFramePr>
        <p:xfrm>
          <a:off x="3208338" y="5414169"/>
          <a:ext cx="1528763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2" name="Equation" r:id="rId5" imgW="990600" imgH="914400" progId="Equation.3">
                  <p:embed/>
                </p:oleObj>
              </mc:Choice>
              <mc:Fallback>
                <p:oleObj name="Equation" r:id="rId5" imgW="990600" imgH="914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8338" y="5414169"/>
                        <a:ext cx="1528763" cy="1414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3371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599311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</a:t>
            </a:r>
            <a:r>
              <a:rPr lang="en-US" dirty="0" err="1"/>
              <a:t>Lopesa</a:t>
            </a:r>
            <a:r>
              <a:rPr lang="en-US" dirty="0"/>
              <a:t> da </a:t>
            </a:r>
            <a:r>
              <a:rPr lang="en-US" dirty="0" err="1"/>
              <a:t>Silvy</a:t>
            </a:r>
            <a:r>
              <a:rPr lang="en-US" dirty="0"/>
              <a:t> –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matematyczny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68716"/>
            <a:ext cx="822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Dostajemy</a:t>
            </a:r>
            <a:r>
              <a:rPr lang="en-US" dirty="0"/>
              <a:t>: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6561112"/>
              </p:ext>
            </p:extLst>
          </p:nvPr>
        </p:nvGraphicFramePr>
        <p:xfrm>
          <a:off x="3894138" y="1838136"/>
          <a:ext cx="1625600" cy="155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4" name="Equation" r:id="rId3" imgW="1054100" imgH="1003300" progId="Equation.3">
                  <p:embed/>
                </p:oleObj>
              </mc:Choice>
              <mc:Fallback>
                <p:oleObj name="Equation" r:id="rId3" imgW="1054100" imgH="1003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94138" y="1838136"/>
                        <a:ext cx="1625600" cy="1554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3547537"/>
            <a:ext cx="8043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Zbadajmy</a:t>
            </a:r>
            <a:r>
              <a:rPr lang="en-US" dirty="0"/>
              <a:t> </a:t>
            </a:r>
            <a:r>
              <a:rPr lang="en-US" dirty="0" err="1"/>
              <a:t>własności</a:t>
            </a:r>
            <a:r>
              <a:rPr lang="en-US" dirty="0"/>
              <a:t> </a:t>
            </a:r>
            <a:r>
              <a:rPr lang="en-US" dirty="0" err="1"/>
              <a:t>modelu</a:t>
            </a:r>
            <a:r>
              <a:rPr lang="en-US" dirty="0"/>
              <a:t> w </a:t>
            </a:r>
            <a:r>
              <a:rPr lang="en-US" dirty="0" err="1"/>
              <a:t>punktach</a:t>
            </a:r>
            <a:r>
              <a:rPr lang="en-US" dirty="0"/>
              <a:t> </a:t>
            </a:r>
            <a:r>
              <a:rPr lang="en-US" dirty="0" err="1"/>
              <a:t>stacjonarnych</a:t>
            </a:r>
            <a:r>
              <a:rPr lang="en-US" dirty="0"/>
              <a:t>. W </a:t>
            </a:r>
            <a:r>
              <a:rPr lang="en-US" dirty="0" err="1"/>
              <a:t>tym</a:t>
            </a:r>
            <a:r>
              <a:rPr lang="en-US" dirty="0"/>
              <a:t> </a:t>
            </a:r>
            <a:r>
              <a:rPr lang="en-US" dirty="0" err="1"/>
              <a:t>celu</a:t>
            </a:r>
            <a:r>
              <a:rPr lang="en-US" dirty="0"/>
              <a:t> </a:t>
            </a:r>
            <a:r>
              <a:rPr lang="en-US" dirty="0" err="1"/>
              <a:t>załóżmy</a:t>
            </a:r>
            <a:r>
              <a:rPr lang="en-US" dirty="0"/>
              <a:t>, </a:t>
            </a:r>
            <a:r>
              <a:rPr lang="en-US" dirty="0" err="1"/>
              <a:t>że</a:t>
            </a:r>
            <a:r>
              <a:rPr lang="en-US" dirty="0"/>
              <a:t> </a:t>
            </a:r>
            <a:r>
              <a:rPr lang="en-US" dirty="0" err="1"/>
              <a:t>wejścia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zmienne</a:t>
            </a:r>
            <a:r>
              <a:rPr lang="en-US" dirty="0"/>
              <a:t> </a:t>
            </a:r>
            <a:r>
              <a:rPr lang="en-US" dirty="0" err="1"/>
              <a:t>mają</a:t>
            </a:r>
            <a:r>
              <a:rPr lang="en-US" dirty="0"/>
              <a:t> </a:t>
            </a:r>
            <a:r>
              <a:rPr lang="en-US" dirty="0" err="1"/>
              <a:t>małe</a:t>
            </a:r>
            <a:r>
              <a:rPr lang="en-US" dirty="0"/>
              <a:t> </a:t>
            </a:r>
            <a:r>
              <a:rPr lang="en-US" dirty="0" err="1"/>
              <a:t>losowe</a:t>
            </a:r>
            <a:r>
              <a:rPr lang="en-US" dirty="0"/>
              <a:t> </a:t>
            </a:r>
            <a:r>
              <a:rPr lang="en-US" dirty="0" err="1"/>
              <a:t>odchylenia</a:t>
            </a:r>
            <a:r>
              <a:rPr lang="en-US" dirty="0"/>
              <a:t> od </a:t>
            </a:r>
            <a:r>
              <a:rPr lang="en-US" dirty="0" err="1"/>
              <a:t>swoich</a:t>
            </a:r>
            <a:r>
              <a:rPr lang="en-US" dirty="0"/>
              <a:t> </a:t>
            </a:r>
            <a:r>
              <a:rPr lang="en-US" dirty="0" err="1"/>
              <a:t>średnich</a:t>
            </a:r>
            <a:r>
              <a:rPr lang="en-US" dirty="0"/>
              <a:t>. W </a:t>
            </a:r>
            <a:r>
              <a:rPr lang="en-US" dirty="0" err="1"/>
              <a:t>celu</a:t>
            </a:r>
            <a:r>
              <a:rPr lang="en-US" dirty="0"/>
              <a:t> </a:t>
            </a:r>
            <a:r>
              <a:rPr lang="en-US" dirty="0" err="1"/>
              <a:t>opisu</a:t>
            </a:r>
            <a:r>
              <a:rPr lang="en-US" dirty="0"/>
              <a:t> </a:t>
            </a:r>
            <a:r>
              <a:rPr lang="en-US" dirty="0" err="1"/>
              <a:t>tych</a:t>
            </a:r>
            <a:r>
              <a:rPr lang="en-US" dirty="0"/>
              <a:t> </a:t>
            </a:r>
            <a:r>
              <a:rPr lang="en-US" dirty="0" err="1"/>
              <a:t>odchyleń</a:t>
            </a:r>
            <a:r>
              <a:rPr lang="en-US" dirty="0"/>
              <a:t> </a:t>
            </a:r>
            <a:r>
              <a:rPr lang="en-US" dirty="0" err="1"/>
              <a:t>wprowadźmy</a:t>
            </a:r>
            <a:r>
              <a:rPr lang="en-US" dirty="0"/>
              <a:t> </a:t>
            </a:r>
            <a:r>
              <a:rPr lang="en-US" dirty="0" err="1"/>
              <a:t>nowe</a:t>
            </a:r>
            <a:r>
              <a:rPr lang="en-US" dirty="0"/>
              <a:t> </a:t>
            </a:r>
            <a:r>
              <a:rPr lang="en-US" dirty="0" err="1"/>
              <a:t>zmienne</a:t>
            </a:r>
            <a:r>
              <a:rPr lang="en-US" dirty="0"/>
              <a:t>: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5408489"/>
              </p:ext>
            </p:extLst>
          </p:nvPr>
        </p:nvGraphicFramePr>
        <p:xfrm>
          <a:off x="4084638" y="4693046"/>
          <a:ext cx="1547812" cy="196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5" name="Equation" r:id="rId5" imgW="1003300" imgH="1270000" progId="Equation.3">
                  <p:embed/>
                </p:oleObj>
              </mc:Choice>
              <mc:Fallback>
                <p:oleObj name="Equation" r:id="rId5" imgW="1003300" imgH="1270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84638" y="4693046"/>
                        <a:ext cx="1547812" cy="1966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600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599311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</a:t>
            </a:r>
            <a:r>
              <a:rPr lang="en-US" dirty="0" err="1"/>
              <a:t>Lopesa</a:t>
            </a:r>
            <a:r>
              <a:rPr lang="en-US" dirty="0"/>
              <a:t> da </a:t>
            </a:r>
            <a:r>
              <a:rPr lang="en-US" dirty="0" err="1"/>
              <a:t>Silvy</a:t>
            </a:r>
            <a:r>
              <a:rPr lang="en-US" dirty="0"/>
              <a:t> –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matematyczny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384050"/>
            <a:ext cx="822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Podstawiając</a:t>
            </a:r>
            <a:r>
              <a:rPr lang="en-US" dirty="0"/>
              <a:t> do </a:t>
            </a:r>
            <a:r>
              <a:rPr lang="en-US" dirty="0" err="1"/>
              <a:t>równań</a:t>
            </a:r>
            <a:r>
              <a:rPr lang="en-US" dirty="0"/>
              <a:t> </a:t>
            </a:r>
            <a:r>
              <a:rPr lang="en-US" dirty="0" err="1"/>
              <a:t>modelu</a:t>
            </a:r>
            <a:r>
              <a:rPr lang="en-US" dirty="0"/>
              <a:t> </a:t>
            </a:r>
            <a:r>
              <a:rPr lang="en-US" dirty="0" err="1"/>
              <a:t>dostajemy</a:t>
            </a:r>
            <a:r>
              <a:rPr lang="en-US" dirty="0"/>
              <a:t>: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1888188"/>
              </p:ext>
            </p:extLst>
          </p:nvPr>
        </p:nvGraphicFramePr>
        <p:xfrm>
          <a:off x="1686461" y="1915787"/>
          <a:ext cx="5762625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0" name="Equation" r:id="rId3" imgW="3733800" imgH="1435100" progId="Equation.3">
                  <p:embed/>
                </p:oleObj>
              </mc:Choice>
              <mc:Fallback>
                <p:oleObj name="Equation" r:id="rId3" imgW="3733800" imgH="143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6461" y="1915787"/>
                        <a:ext cx="5762625" cy="222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5800" y="4158003"/>
            <a:ext cx="822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Korzystając</a:t>
            </a:r>
            <a:r>
              <a:rPr lang="en-US" dirty="0"/>
              <a:t> z </a:t>
            </a:r>
            <a:r>
              <a:rPr lang="en-US" dirty="0" err="1"/>
              <a:t>równań</a:t>
            </a:r>
            <a:r>
              <a:rPr lang="en-US" dirty="0"/>
              <a:t> </a:t>
            </a:r>
            <a:r>
              <a:rPr lang="en-US" dirty="0" err="1"/>
              <a:t>wartości</a:t>
            </a:r>
            <a:r>
              <a:rPr lang="en-US" dirty="0"/>
              <a:t> </a:t>
            </a:r>
            <a:r>
              <a:rPr lang="en-US" dirty="0" err="1"/>
              <a:t>stałych</a:t>
            </a:r>
            <a:r>
              <a:rPr lang="en-US" dirty="0"/>
              <a:t> w </a:t>
            </a:r>
            <a:r>
              <a:rPr lang="en-US" dirty="0" err="1"/>
              <a:t>dwóch</a:t>
            </a:r>
            <a:r>
              <a:rPr lang="en-US" dirty="0"/>
              <a:t> </a:t>
            </a:r>
            <a:r>
              <a:rPr lang="en-US" dirty="0" err="1"/>
              <a:t>pierwszych</a:t>
            </a:r>
            <a:r>
              <a:rPr lang="en-US" dirty="0"/>
              <a:t> </a:t>
            </a:r>
            <a:r>
              <a:rPr lang="en-US" dirty="0" err="1"/>
              <a:t>równaniach</a:t>
            </a:r>
            <a:r>
              <a:rPr lang="en-US" dirty="0"/>
              <a:t>, </a:t>
            </a:r>
            <a:r>
              <a:rPr lang="en-US" dirty="0" err="1"/>
              <a:t>dostajemy</a:t>
            </a:r>
            <a:r>
              <a:rPr lang="en-US" dirty="0"/>
              <a:t>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467292"/>
              </p:ext>
            </p:extLst>
          </p:nvPr>
        </p:nvGraphicFramePr>
        <p:xfrm>
          <a:off x="2400300" y="4591050"/>
          <a:ext cx="4332288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1" name="Equation" r:id="rId5" imgW="2806700" imgH="1435100" progId="Equation.3">
                  <p:embed/>
                </p:oleObj>
              </mc:Choice>
              <mc:Fallback>
                <p:oleObj name="Equation" r:id="rId5" imgW="2806700" imgH="143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00300" y="4591050"/>
                        <a:ext cx="4332288" cy="222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5415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599311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</a:t>
            </a:r>
            <a:r>
              <a:rPr lang="en-US" dirty="0" err="1"/>
              <a:t>Lopesa</a:t>
            </a:r>
            <a:r>
              <a:rPr lang="en-US" dirty="0"/>
              <a:t> da </a:t>
            </a:r>
            <a:r>
              <a:rPr lang="en-US" dirty="0" err="1"/>
              <a:t>Silvy</a:t>
            </a:r>
            <a:r>
              <a:rPr lang="en-US" dirty="0"/>
              <a:t> –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matematyczny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384050"/>
            <a:ext cx="822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Rozwińmy</a:t>
            </a:r>
            <a:r>
              <a:rPr lang="en-US" dirty="0"/>
              <a:t> </a:t>
            </a:r>
            <a:r>
              <a:rPr lang="en-US" dirty="0" err="1"/>
              <a:t>funkcje</a:t>
            </a:r>
            <a:r>
              <a:rPr lang="en-US" dirty="0"/>
              <a:t> </a:t>
            </a:r>
            <a:r>
              <a:rPr lang="en-US" i="1" dirty="0"/>
              <a:t>f</a:t>
            </a:r>
            <a:r>
              <a:rPr lang="en-US" dirty="0"/>
              <a:t> w </a:t>
            </a:r>
            <a:r>
              <a:rPr lang="en-US" dirty="0" err="1"/>
              <a:t>szereg</a:t>
            </a:r>
            <a:r>
              <a:rPr lang="en-US" dirty="0"/>
              <a:t> </a:t>
            </a:r>
            <a:r>
              <a:rPr lang="en-US" dirty="0" err="1"/>
              <a:t>Taylora</a:t>
            </a:r>
            <a:r>
              <a:rPr lang="en-US" dirty="0"/>
              <a:t> 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897100"/>
              </p:ext>
            </p:extLst>
          </p:nvPr>
        </p:nvGraphicFramePr>
        <p:xfrm>
          <a:off x="2127250" y="1856447"/>
          <a:ext cx="4881563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86" name="Equation" r:id="rId3" imgW="3162300" imgH="393700" progId="Equation.3">
                  <p:embed/>
                </p:oleObj>
              </mc:Choice>
              <mc:Fallback>
                <p:oleObj name="Equation" r:id="rId3" imgW="31623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7250" y="1856447"/>
                        <a:ext cx="4881563" cy="608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654203"/>
              </p:ext>
            </p:extLst>
          </p:nvPr>
        </p:nvGraphicFramePr>
        <p:xfrm>
          <a:off x="3138488" y="3054351"/>
          <a:ext cx="3078162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87" name="Equation" r:id="rId5" imgW="1993900" imgH="241300" progId="Equation.3">
                  <p:embed/>
                </p:oleObj>
              </mc:Choice>
              <mc:Fallback>
                <p:oleObj name="Equation" r:id="rId5" imgW="1993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38488" y="3054351"/>
                        <a:ext cx="3078162" cy="3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722313" y="2464459"/>
            <a:ext cx="76002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zachowajmy</a:t>
            </a:r>
            <a:r>
              <a:rPr lang="en-US" dirty="0"/>
              <a:t> </a:t>
            </a:r>
            <a:r>
              <a:rPr lang="en-US" dirty="0" err="1"/>
              <a:t>jedynie</a:t>
            </a:r>
            <a:r>
              <a:rPr lang="en-US" dirty="0"/>
              <a:t> </a:t>
            </a:r>
            <a:r>
              <a:rPr lang="en-US" dirty="0" err="1"/>
              <a:t>pierwsze</a:t>
            </a:r>
            <a:r>
              <a:rPr lang="en-US" dirty="0"/>
              <a:t> </a:t>
            </a:r>
            <a:r>
              <a:rPr lang="en-US" dirty="0" err="1"/>
              <a:t>dwa</a:t>
            </a:r>
            <a:r>
              <a:rPr lang="en-US" dirty="0"/>
              <a:t> </a:t>
            </a:r>
            <a:r>
              <a:rPr lang="en-US" dirty="0" err="1"/>
              <a:t>wyrazy</a:t>
            </a:r>
            <a:r>
              <a:rPr lang="en-US" dirty="0"/>
              <a:t>, co </a:t>
            </a:r>
            <a:r>
              <a:rPr lang="en-US" dirty="0" err="1"/>
              <a:t>oznacza</a:t>
            </a:r>
            <a:r>
              <a:rPr lang="en-US" dirty="0"/>
              <a:t> </a:t>
            </a:r>
            <a:r>
              <a:rPr lang="en-US" dirty="0" err="1"/>
              <a:t>przyblizenie</a:t>
            </a:r>
            <a:r>
              <a:rPr lang="en-US" dirty="0"/>
              <a:t> </a:t>
            </a:r>
            <a:r>
              <a:rPr lang="en-US" dirty="0" err="1"/>
              <a:t>liniowe</a:t>
            </a:r>
            <a:r>
              <a:rPr lang="en-US" dirty="0"/>
              <a:t>: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467033"/>
              </p:ext>
            </p:extLst>
          </p:nvPr>
        </p:nvGraphicFramePr>
        <p:xfrm>
          <a:off x="3762160" y="3797329"/>
          <a:ext cx="156845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88" name="Equation" r:id="rId7" imgW="1016000" imgH="495300" progId="Equation.3">
                  <p:embed/>
                </p:oleObj>
              </mc:Choice>
              <mc:Fallback>
                <p:oleObj name="Equation" r:id="rId7" imgW="10160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62160" y="3797329"/>
                        <a:ext cx="1568450" cy="765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44478" y="3427997"/>
            <a:ext cx="1787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Mozemy</a:t>
            </a:r>
            <a:r>
              <a:rPr lang="en-US" dirty="0"/>
              <a:t> </a:t>
            </a:r>
            <a:r>
              <a:rPr lang="en-US" dirty="0" err="1"/>
              <a:t>zapisać</a:t>
            </a:r>
            <a:r>
              <a:rPr lang="en-US" dirty="0"/>
              <a:t>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4478" y="4591753"/>
            <a:ext cx="7824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Gdzie</a:t>
            </a:r>
            <a:r>
              <a:rPr lang="en-US" dirty="0"/>
              <a:t> </a:t>
            </a:r>
            <a:r>
              <a:rPr lang="en-US" i="1" dirty="0" err="1"/>
              <a:t>q</a:t>
            </a:r>
            <a:r>
              <a:rPr lang="en-US" i="1" baseline="-25000" dirty="0" err="1"/>
              <a:t>e</a:t>
            </a:r>
            <a:r>
              <a:rPr lang="en-US" dirty="0"/>
              <a:t> jest </a:t>
            </a:r>
            <a:r>
              <a:rPr lang="en-US" dirty="0" err="1"/>
              <a:t>nachyleniem</a:t>
            </a:r>
            <a:r>
              <a:rPr lang="en-US" dirty="0"/>
              <a:t> </a:t>
            </a:r>
            <a:r>
              <a:rPr lang="en-US" dirty="0" err="1"/>
              <a:t>funkcji</a:t>
            </a:r>
            <a:r>
              <a:rPr lang="en-US" dirty="0"/>
              <a:t> </a:t>
            </a:r>
            <a:r>
              <a:rPr lang="en-US" i="1" dirty="0" err="1"/>
              <a:t>f</a:t>
            </a:r>
            <a:r>
              <a:rPr lang="en-US" i="1" baseline="-25000" dirty="0" err="1"/>
              <a:t>e</a:t>
            </a:r>
            <a:r>
              <a:rPr lang="en-US" i="1" dirty="0"/>
              <a:t>(V)</a:t>
            </a:r>
            <a:r>
              <a:rPr lang="en-US" dirty="0"/>
              <a:t> w </a:t>
            </a:r>
            <a:r>
              <a:rPr lang="en-US" dirty="0" err="1"/>
              <a:t>punkcie</a:t>
            </a:r>
            <a:r>
              <a:rPr lang="en-US" dirty="0"/>
              <a:t> ‘</a:t>
            </a:r>
            <a:r>
              <a:rPr lang="en-US" dirty="0" err="1"/>
              <a:t>pracy</a:t>
            </a:r>
            <a:r>
              <a:rPr lang="en-US" dirty="0"/>
              <a:t>’,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podobnie</a:t>
            </a:r>
            <a:r>
              <a:rPr lang="en-US" dirty="0"/>
              <a:t> </a:t>
            </a:r>
            <a:r>
              <a:rPr lang="en-US" i="1" dirty="0"/>
              <a:t>q</a:t>
            </a:r>
            <a:r>
              <a:rPr lang="en-US" i="1" baseline="-25000" dirty="0"/>
              <a:t>i</a:t>
            </a:r>
            <a:r>
              <a:rPr lang="en-US" dirty="0"/>
              <a:t>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644" y="5083597"/>
            <a:ext cx="2122488" cy="159186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05638" y="5083597"/>
            <a:ext cx="2122488" cy="159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00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599311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</a:t>
            </a:r>
            <a:r>
              <a:rPr lang="en-US" dirty="0" err="1"/>
              <a:t>Lopesa</a:t>
            </a:r>
            <a:r>
              <a:rPr lang="en-US" dirty="0"/>
              <a:t> da </a:t>
            </a:r>
            <a:r>
              <a:rPr lang="en-US" dirty="0" err="1"/>
              <a:t>Silvy</a:t>
            </a:r>
            <a:r>
              <a:rPr lang="en-US" dirty="0"/>
              <a:t> –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matematyczny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384050"/>
            <a:ext cx="822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Wracając</a:t>
            </a:r>
            <a:r>
              <a:rPr lang="en-US" dirty="0"/>
              <a:t> do </a:t>
            </a:r>
            <a:r>
              <a:rPr lang="en-US" dirty="0" err="1"/>
              <a:t>równań</a:t>
            </a:r>
            <a:r>
              <a:rPr lang="en-US" dirty="0"/>
              <a:t> </a:t>
            </a:r>
            <a:r>
              <a:rPr lang="en-US" dirty="0" err="1"/>
              <a:t>modelu</a:t>
            </a:r>
            <a:r>
              <a:rPr lang="en-US" dirty="0"/>
              <a:t> </a:t>
            </a:r>
            <a:r>
              <a:rPr lang="en-US" dirty="0" err="1"/>
              <a:t>dostajemy</a:t>
            </a:r>
            <a:r>
              <a:rPr lang="en-US" dirty="0"/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158003"/>
            <a:ext cx="822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Stosując</a:t>
            </a:r>
            <a:r>
              <a:rPr lang="en-US" dirty="0"/>
              <a:t> </a:t>
            </a:r>
            <a:r>
              <a:rPr lang="en-US" dirty="0" err="1"/>
              <a:t>transformatę</a:t>
            </a:r>
            <a:r>
              <a:rPr lang="en-US" dirty="0"/>
              <a:t> </a:t>
            </a:r>
            <a:r>
              <a:rPr lang="en-US" dirty="0" err="1"/>
              <a:t>Laplace’a</a:t>
            </a:r>
            <a:r>
              <a:rPr lang="en-US" dirty="0"/>
              <a:t> do </a:t>
            </a:r>
            <a:r>
              <a:rPr lang="en-US" dirty="0" err="1"/>
              <a:t>układu</a:t>
            </a:r>
            <a:r>
              <a:rPr lang="en-US" dirty="0"/>
              <a:t> </a:t>
            </a:r>
            <a:r>
              <a:rPr lang="en-US" dirty="0" err="1"/>
              <a:t>równań</a:t>
            </a:r>
            <a:r>
              <a:rPr lang="en-US" dirty="0"/>
              <a:t>, </a:t>
            </a:r>
            <a:r>
              <a:rPr lang="en-US" dirty="0" err="1"/>
              <a:t>dostajemy</a:t>
            </a:r>
            <a:r>
              <a:rPr lang="en-US" dirty="0"/>
              <a:t>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896721"/>
              </p:ext>
            </p:extLst>
          </p:nvPr>
        </p:nvGraphicFramePr>
        <p:xfrm>
          <a:off x="2400300" y="1820863"/>
          <a:ext cx="4332288" cy="214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2" name="Equation" r:id="rId3" imgW="2806700" imgH="1384300" progId="Equation.3">
                  <p:embed/>
                </p:oleObj>
              </mc:Choice>
              <mc:Fallback>
                <p:oleObj name="Equation" r:id="rId3" imgW="2806700" imgH="1384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00300" y="1820863"/>
                        <a:ext cx="4332288" cy="2144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000926"/>
              </p:ext>
            </p:extLst>
          </p:nvPr>
        </p:nvGraphicFramePr>
        <p:xfrm>
          <a:off x="3194050" y="4900613"/>
          <a:ext cx="2744788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3" name="Equation" r:id="rId5" imgW="1778000" imgH="901700" progId="Equation.3">
                  <p:embed/>
                </p:oleObj>
              </mc:Choice>
              <mc:Fallback>
                <p:oleObj name="Equation" r:id="rId5" imgW="1778000" imgH="901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94050" y="4900613"/>
                        <a:ext cx="2744788" cy="139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2367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599311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</a:t>
            </a:r>
            <a:r>
              <a:rPr lang="en-US" dirty="0" err="1"/>
              <a:t>Lopesa</a:t>
            </a:r>
            <a:r>
              <a:rPr lang="en-US" dirty="0"/>
              <a:t> da </a:t>
            </a:r>
            <a:r>
              <a:rPr lang="en-US" dirty="0" err="1"/>
              <a:t>Silvy</a:t>
            </a:r>
            <a:r>
              <a:rPr lang="en-US" dirty="0"/>
              <a:t> –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matematyczny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384050"/>
            <a:ext cx="822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Postawiajac</a:t>
            </a:r>
            <a:r>
              <a:rPr lang="en-US" dirty="0"/>
              <a:t> (3) </a:t>
            </a:r>
            <a:r>
              <a:rPr lang="en-US" dirty="0" err="1"/>
              <a:t>i</a:t>
            </a:r>
            <a:r>
              <a:rPr lang="en-US" dirty="0"/>
              <a:t> (4) </a:t>
            </a:r>
            <a:r>
              <a:rPr lang="en-US" dirty="0" err="1"/>
              <a:t>równanie</a:t>
            </a:r>
            <a:r>
              <a:rPr lang="en-US" dirty="0"/>
              <a:t> do (1) </a:t>
            </a:r>
            <a:r>
              <a:rPr lang="en-US" dirty="0" err="1"/>
              <a:t>i</a:t>
            </a:r>
            <a:r>
              <a:rPr lang="en-US" dirty="0"/>
              <a:t> (2) </a:t>
            </a:r>
            <a:r>
              <a:rPr lang="en-US" dirty="0" err="1"/>
              <a:t>dostajemy</a:t>
            </a:r>
            <a:r>
              <a:rPr lang="en-US" dirty="0"/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844673"/>
            <a:ext cx="8222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</a:t>
            </a:r>
            <a:r>
              <a:rPr lang="en-US" dirty="0" err="1"/>
              <a:t>następnie</a:t>
            </a:r>
            <a:r>
              <a:rPr lang="en-US" dirty="0"/>
              <a:t> </a:t>
            </a:r>
            <a:r>
              <a:rPr lang="en-US" dirty="0" err="1"/>
              <a:t>wyznaczamy</a:t>
            </a:r>
            <a:r>
              <a:rPr lang="en-US" dirty="0"/>
              <a:t> </a:t>
            </a:r>
            <a:r>
              <a:rPr lang="en-US" i="1" dirty="0" err="1"/>
              <a:t>v</a:t>
            </a:r>
            <a:r>
              <a:rPr lang="en-US" i="1" baseline="-25000" dirty="0" err="1"/>
              <a:t>e</a:t>
            </a:r>
            <a:r>
              <a:rPr lang="en-US" i="1" dirty="0"/>
              <a:t>(s)</a:t>
            </a:r>
            <a:r>
              <a:rPr lang="en-US" dirty="0"/>
              <a:t>: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150129"/>
              </p:ext>
            </p:extLst>
          </p:nvPr>
        </p:nvGraphicFramePr>
        <p:xfrm>
          <a:off x="2722563" y="4062413"/>
          <a:ext cx="358616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84" name="Equation" r:id="rId3" imgW="2324100" imgH="215900" progId="Equation.3">
                  <p:embed/>
                </p:oleObj>
              </mc:Choice>
              <mc:Fallback>
                <p:oleObj name="Equation" r:id="rId3" imgW="2324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22563" y="4062413"/>
                        <a:ext cx="3586162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6217595"/>
              </p:ext>
            </p:extLst>
          </p:nvPr>
        </p:nvGraphicFramePr>
        <p:xfrm>
          <a:off x="3133725" y="2127906"/>
          <a:ext cx="299878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85" name="Equation" r:id="rId5" imgW="1943100" imgH="444500" progId="Equation.3">
                  <p:embed/>
                </p:oleObj>
              </mc:Choice>
              <mc:Fallback>
                <p:oleObj name="Equation" r:id="rId5" imgW="19431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33725" y="2127906"/>
                        <a:ext cx="2998788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285798"/>
              </p:ext>
            </p:extLst>
          </p:nvPr>
        </p:nvGraphicFramePr>
        <p:xfrm>
          <a:off x="3481388" y="5640431"/>
          <a:ext cx="260667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86" name="Equation" r:id="rId7" imgW="1689100" imgH="431800" progId="Equation.3">
                  <p:embed/>
                </p:oleObj>
              </mc:Choice>
              <mc:Fallback>
                <p:oleObj name="Equation" r:id="rId7" imgW="16891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81388" y="5640431"/>
                        <a:ext cx="2606675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13759" y="4795977"/>
            <a:ext cx="1347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Ostatecznie</a:t>
            </a:r>
            <a:r>
              <a:rPr lang="en-US" dirty="0"/>
              <a:t>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804079"/>
              </p:ext>
            </p:extLst>
          </p:nvPr>
        </p:nvGraphicFramePr>
        <p:xfrm>
          <a:off x="2722563" y="3392488"/>
          <a:ext cx="382111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87" name="Equation" r:id="rId9" imgW="2476500" imgH="215900" progId="Equation.3">
                  <p:embed/>
                </p:oleObj>
              </mc:Choice>
              <mc:Fallback>
                <p:oleObj name="Equation" r:id="rId9" imgW="247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22563" y="3392488"/>
                        <a:ext cx="3821112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091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599311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</a:t>
            </a:r>
            <a:r>
              <a:rPr lang="en-US" dirty="0" err="1"/>
              <a:t>Lopesa</a:t>
            </a:r>
            <a:r>
              <a:rPr lang="en-US" dirty="0"/>
              <a:t> da </a:t>
            </a:r>
            <a:r>
              <a:rPr lang="en-US" dirty="0" err="1"/>
              <a:t>Silvy</a:t>
            </a:r>
            <a:r>
              <a:rPr lang="en-US" dirty="0"/>
              <a:t> –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matematyczny</a:t>
            </a:r>
            <a:r>
              <a:rPr lang="en-US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298" y="1591569"/>
            <a:ext cx="4532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Uwzględniając</a:t>
            </a:r>
            <a:r>
              <a:rPr lang="en-US" dirty="0"/>
              <a:t> </a:t>
            </a:r>
            <a:r>
              <a:rPr lang="en-US" dirty="0" err="1"/>
              <a:t>postać</a:t>
            </a:r>
            <a:r>
              <a:rPr lang="en-US" dirty="0"/>
              <a:t> </a:t>
            </a:r>
            <a:r>
              <a:rPr lang="en-US" i="1" dirty="0"/>
              <a:t>h</a:t>
            </a:r>
            <a:r>
              <a:rPr lang="en-US" i="1" baseline="-25000" dirty="0"/>
              <a:t>e</a:t>
            </a:r>
            <a:r>
              <a:rPr lang="en-US" i="1" dirty="0"/>
              <a:t>(s), h</a:t>
            </a:r>
            <a:r>
              <a:rPr lang="en-US" i="1" baseline="-25000" dirty="0"/>
              <a:t>i</a:t>
            </a:r>
            <a:r>
              <a:rPr lang="en-US" i="1" dirty="0"/>
              <a:t>(s)</a:t>
            </a:r>
            <a:r>
              <a:rPr lang="en-US" dirty="0"/>
              <a:t>, </a:t>
            </a:r>
            <a:r>
              <a:rPr lang="en-US" dirty="0" err="1"/>
              <a:t>dostajemy</a:t>
            </a:r>
            <a:r>
              <a:rPr lang="en-US" dirty="0"/>
              <a:t>: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84566"/>
              </p:ext>
            </p:extLst>
          </p:nvPr>
        </p:nvGraphicFramePr>
        <p:xfrm>
          <a:off x="2702502" y="3927642"/>
          <a:ext cx="3350739" cy="581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1" name="Equation" r:id="rId3" imgW="2501900" imgH="431800" progId="Equation.3">
                  <p:embed/>
                </p:oleObj>
              </mc:Choice>
              <mc:Fallback>
                <p:oleObj name="Equation" r:id="rId3" imgW="25019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02502" y="3927642"/>
                        <a:ext cx="3350739" cy="581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05298" y="4309350"/>
            <a:ext cx="673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gdzie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871816"/>
              </p:ext>
            </p:extLst>
          </p:nvPr>
        </p:nvGraphicFramePr>
        <p:xfrm>
          <a:off x="3035506" y="4891308"/>
          <a:ext cx="2907668" cy="316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2" name="Equation" r:id="rId5" imgW="1993900" imgH="215900" progId="Equation.3">
                  <p:embed/>
                </p:oleObj>
              </mc:Choice>
              <mc:Fallback>
                <p:oleObj name="Equation" r:id="rId5" imgW="1993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35506" y="4891308"/>
                        <a:ext cx="2907668" cy="3165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5298" y="5255251"/>
            <a:ext cx="84707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Współczynnik</a:t>
            </a:r>
            <a:r>
              <a:rPr lang="en-US" dirty="0"/>
              <a:t> </a:t>
            </a:r>
            <a:r>
              <a:rPr lang="en-US" i="1" dirty="0"/>
              <a:t>K</a:t>
            </a:r>
            <a:r>
              <a:rPr lang="en-US" dirty="0"/>
              <a:t> jest </a:t>
            </a:r>
            <a:r>
              <a:rPr lang="en-US" dirty="0" err="1"/>
              <a:t>charakterystyczny</a:t>
            </a:r>
            <a:r>
              <a:rPr lang="en-US" dirty="0"/>
              <a:t> </a:t>
            </a:r>
            <a:r>
              <a:rPr lang="en-US" dirty="0" err="1"/>
              <a:t>dla</a:t>
            </a:r>
            <a:r>
              <a:rPr lang="en-US" dirty="0"/>
              <a:t> </a:t>
            </a:r>
            <a:r>
              <a:rPr lang="en-US" dirty="0" err="1"/>
              <a:t>modelu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opisuje</a:t>
            </a:r>
            <a:r>
              <a:rPr lang="en-US" dirty="0"/>
              <a:t> </a:t>
            </a:r>
            <a:r>
              <a:rPr lang="en-US" dirty="0" err="1"/>
              <a:t>wzmocnienie</a:t>
            </a:r>
            <a:r>
              <a:rPr lang="en-US" dirty="0"/>
              <a:t> w </a:t>
            </a:r>
            <a:r>
              <a:rPr lang="en-US" dirty="0" err="1"/>
              <a:t>pętli</a:t>
            </a:r>
            <a:r>
              <a:rPr lang="en-US" dirty="0"/>
              <a:t> </a:t>
            </a:r>
            <a:r>
              <a:rPr lang="en-US" dirty="0" err="1"/>
              <a:t>sprzężenia</a:t>
            </a:r>
            <a:r>
              <a:rPr lang="en-US" dirty="0"/>
              <a:t> </a:t>
            </a:r>
            <a:r>
              <a:rPr lang="en-US" dirty="0" err="1"/>
              <a:t>zwrotnego</a:t>
            </a:r>
            <a:r>
              <a:rPr lang="en-US" dirty="0"/>
              <a:t>. Jest to </a:t>
            </a:r>
            <a:r>
              <a:rPr lang="en-US" dirty="0" err="1"/>
              <a:t>liniowa</a:t>
            </a:r>
            <a:r>
              <a:rPr lang="en-US" dirty="0"/>
              <a:t> </a:t>
            </a:r>
            <a:r>
              <a:rPr lang="en-US" dirty="0" err="1"/>
              <a:t>kombinacja</a:t>
            </a:r>
            <a:r>
              <a:rPr lang="en-US" dirty="0"/>
              <a:t> </a:t>
            </a:r>
            <a:r>
              <a:rPr lang="en-US" dirty="0" err="1"/>
              <a:t>stałych</a:t>
            </a:r>
            <a:r>
              <a:rPr lang="en-US" dirty="0"/>
              <a:t> </a:t>
            </a:r>
            <a:r>
              <a:rPr lang="en-US" dirty="0" err="1"/>
              <a:t>sprzężenia</a:t>
            </a:r>
            <a:r>
              <a:rPr lang="en-US" dirty="0"/>
              <a:t> </a:t>
            </a:r>
            <a:r>
              <a:rPr lang="en-US" i="1" dirty="0"/>
              <a:t>c</a:t>
            </a:r>
            <a:r>
              <a:rPr lang="en-US" i="1" baseline="-25000" dirty="0"/>
              <a:t>1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i="1" dirty="0"/>
              <a:t>c</a:t>
            </a:r>
            <a:r>
              <a:rPr lang="en-US" i="1" baseline="-25000" dirty="0"/>
              <a:t>2</a:t>
            </a:r>
            <a:r>
              <a:rPr lang="en-US" dirty="0"/>
              <a:t>, </a:t>
            </a:r>
            <a:r>
              <a:rPr lang="en-US" dirty="0" err="1"/>
              <a:t>pochodnych</a:t>
            </a:r>
            <a:r>
              <a:rPr lang="en-US" dirty="0"/>
              <a:t> </a:t>
            </a:r>
            <a:r>
              <a:rPr lang="en-US" dirty="0" err="1"/>
              <a:t>funkcji</a:t>
            </a:r>
            <a:r>
              <a:rPr lang="en-US" dirty="0"/>
              <a:t> </a:t>
            </a:r>
            <a:r>
              <a:rPr lang="en-US" dirty="0" err="1"/>
              <a:t>sigmoidalnych</a:t>
            </a:r>
            <a:r>
              <a:rPr lang="en-US" dirty="0"/>
              <a:t> w </a:t>
            </a:r>
            <a:r>
              <a:rPr lang="en-US" dirty="0" err="1"/>
              <a:t>punktach</a:t>
            </a:r>
            <a:r>
              <a:rPr lang="en-US" dirty="0"/>
              <a:t> ‘</a:t>
            </a:r>
            <a:r>
              <a:rPr lang="en-US" dirty="0" err="1"/>
              <a:t>pracy</a:t>
            </a:r>
            <a:r>
              <a:rPr lang="en-US" dirty="0"/>
              <a:t>’, </a:t>
            </a:r>
            <a:r>
              <a:rPr lang="en-US" i="1" dirty="0" err="1"/>
              <a:t>q</a:t>
            </a:r>
            <a:r>
              <a:rPr lang="en-US" i="1" baseline="-25000" dirty="0" err="1"/>
              <a:t>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i="1" dirty="0"/>
              <a:t>q</a:t>
            </a:r>
            <a:r>
              <a:rPr lang="en-US" i="1" baseline="-25000" dirty="0"/>
              <a:t>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parametrów</a:t>
            </a:r>
            <a:r>
              <a:rPr lang="en-US" dirty="0"/>
              <a:t> </a:t>
            </a:r>
            <a:r>
              <a:rPr lang="en-US" dirty="0" err="1"/>
              <a:t>odpowiedzi</a:t>
            </a:r>
            <a:r>
              <a:rPr lang="en-US" dirty="0"/>
              <a:t> </a:t>
            </a:r>
            <a:r>
              <a:rPr lang="en-US" dirty="0" err="1"/>
              <a:t>synaptycznych</a:t>
            </a:r>
            <a:r>
              <a:rPr lang="en-US" dirty="0"/>
              <a:t>. </a:t>
            </a:r>
            <a:r>
              <a:rPr lang="en-US" dirty="0" err="1"/>
              <a:t>Widmo</a:t>
            </a:r>
            <a:r>
              <a:rPr lang="en-US" dirty="0"/>
              <a:t> </a:t>
            </a:r>
            <a:r>
              <a:rPr lang="en-US" dirty="0" err="1"/>
              <a:t>mocy</a:t>
            </a:r>
            <a:r>
              <a:rPr lang="en-US" dirty="0"/>
              <a:t> </a:t>
            </a:r>
            <a:r>
              <a:rPr lang="en-US" i="1" dirty="0" err="1"/>
              <a:t>V</a:t>
            </a:r>
            <a:r>
              <a:rPr lang="en-US" i="1" baseline="-25000" dirty="0" err="1"/>
              <a:t>e</a:t>
            </a:r>
            <a:r>
              <a:rPr lang="en-US" dirty="0"/>
              <a:t>(</a:t>
            </a:r>
            <a:r>
              <a:rPr lang="en-US" i="1" dirty="0"/>
              <a:t>t</a:t>
            </a:r>
            <a:r>
              <a:rPr lang="en-US" dirty="0"/>
              <a:t>) </a:t>
            </a:r>
            <a:r>
              <a:rPr lang="en-US" dirty="0" err="1"/>
              <a:t>możemy</a:t>
            </a:r>
            <a:r>
              <a:rPr lang="en-US" dirty="0"/>
              <a:t> </a:t>
            </a:r>
            <a:r>
              <a:rPr lang="en-US" dirty="0" err="1"/>
              <a:t>otrzymac</a:t>
            </a:r>
            <a:r>
              <a:rPr lang="en-US" dirty="0"/>
              <a:t>́ z </a:t>
            </a:r>
            <a:r>
              <a:rPr lang="en-US" dirty="0" err="1"/>
              <a:t>wyrażeniana</a:t>
            </a:r>
            <a:r>
              <a:rPr lang="en-US" dirty="0"/>
              <a:t> </a:t>
            </a:r>
            <a:r>
              <a:rPr lang="en-US" i="1" dirty="0" err="1"/>
              <a:t>v</a:t>
            </a:r>
            <a:r>
              <a:rPr lang="en-US" i="1" baseline="-25000" dirty="0" err="1"/>
              <a:t>e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</a:t>
            </a:r>
            <a:r>
              <a:rPr lang="en-US" dirty="0" err="1"/>
              <a:t>przez</a:t>
            </a:r>
            <a:r>
              <a:rPr lang="en-US" dirty="0"/>
              <a:t> </a:t>
            </a:r>
            <a:r>
              <a:rPr lang="en-US" dirty="0" err="1"/>
              <a:t>podstawienie</a:t>
            </a:r>
            <a:r>
              <a:rPr lang="en-US" dirty="0"/>
              <a:t> </a:t>
            </a:r>
            <a:r>
              <a:rPr lang="en-US" i="1" dirty="0" err="1"/>
              <a:t>iω</a:t>
            </a:r>
            <a:r>
              <a:rPr lang="en-US" dirty="0"/>
              <a:t> w </a:t>
            </a:r>
            <a:r>
              <a:rPr lang="en-US" dirty="0" err="1"/>
              <a:t>miejsce</a:t>
            </a:r>
            <a:r>
              <a:rPr lang="en-US" dirty="0"/>
              <a:t> </a:t>
            </a:r>
            <a:r>
              <a:rPr lang="en-US" i="1" dirty="0"/>
              <a:t>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kładąc</a:t>
            </a:r>
            <a:r>
              <a:rPr lang="en-US" dirty="0"/>
              <a:t> </a:t>
            </a:r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</a:t>
            </a:r>
            <a:r>
              <a:rPr lang="en-US" dirty="0" err="1"/>
              <a:t>stałe</a:t>
            </a:r>
            <a:r>
              <a:rPr lang="en-US" dirty="0"/>
              <a:t>, </a:t>
            </a:r>
            <a:r>
              <a:rPr lang="en-US" dirty="0" err="1"/>
              <a:t>poniewaz</a:t>
            </a:r>
            <a:r>
              <a:rPr lang="en-US" dirty="0"/>
              <a:t>̇ </a:t>
            </a:r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/>
              <a:t>t</a:t>
            </a:r>
            <a:r>
              <a:rPr lang="en-US" dirty="0"/>
              <a:t>) jest </a:t>
            </a:r>
            <a:r>
              <a:rPr lang="en-US" dirty="0" err="1"/>
              <a:t>białym</a:t>
            </a:r>
            <a:r>
              <a:rPr lang="en-US" dirty="0"/>
              <a:t> </a:t>
            </a:r>
            <a:r>
              <a:rPr lang="en-US" dirty="0" err="1"/>
              <a:t>szumem</a:t>
            </a:r>
            <a:r>
              <a:rPr lang="en-US" dirty="0"/>
              <a:t>.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276312"/>
              </p:ext>
            </p:extLst>
          </p:nvPr>
        </p:nvGraphicFramePr>
        <p:xfrm>
          <a:off x="685800" y="2057699"/>
          <a:ext cx="8136467" cy="1330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3" name="Equation" r:id="rId7" imgW="6477000" imgH="1054100" progId="Equation.3">
                  <p:embed/>
                </p:oleObj>
              </mc:Choice>
              <mc:Fallback>
                <p:oleObj name="Equation" r:id="rId7" imgW="6477000" imgH="1054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5800" y="2057699"/>
                        <a:ext cx="8136467" cy="13308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5298" y="3522134"/>
            <a:ext cx="1347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Ostatecznie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57521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03300"/>
            <a:ext cx="8001000" cy="58547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00100" y="141471"/>
            <a:ext cx="7772400" cy="58941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Implementacja</a:t>
            </a:r>
            <a:r>
              <a:rPr lang="en-US" dirty="0"/>
              <a:t> w </a:t>
            </a:r>
            <a:r>
              <a:rPr lang="en-US" dirty="0" err="1"/>
              <a:t>Matlabie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709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00100" y="141471"/>
            <a:ext cx="7772400" cy="58941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Gdy</a:t>
            </a:r>
            <a:r>
              <a:rPr lang="en-US" dirty="0"/>
              <a:t> symbolic toolbox </a:t>
            </a:r>
            <a:r>
              <a:rPr lang="en-US" dirty="0" err="1"/>
              <a:t>nie</a:t>
            </a:r>
            <a:r>
              <a:rPr lang="en-US" dirty="0"/>
              <a:t> </a:t>
            </a:r>
            <a:r>
              <a:rPr lang="en-US" dirty="0" err="1"/>
              <a:t>dziala</a:t>
            </a:r>
            <a:r>
              <a:rPr lang="en-US" dirty="0"/>
              <a:t>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1" y="1087917"/>
            <a:ext cx="6913032" cy="56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61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81643" y="175106"/>
            <a:ext cx="7772400" cy="829043"/>
          </a:xfrm>
        </p:spPr>
        <p:txBody>
          <a:bodyPr>
            <a:noAutofit/>
          </a:bodyPr>
          <a:lstStyle/>
          <a:p>
            <a:r>
              <a:rPr lang="en-US" sz="3200" dirty="0" err="1"/>
              <a:t>Funkcja</a:t>
            </a:r>
            <a:r>
              <a:rPr lang="en-US" sz="3200" dirty="0"/>
              <a:t> </a:t>
            </a:r>
            <a:r>
              <a:rPr lang="en-US" sz="3200" dirty="0" err="1"/>
              <a:t>przenoszenia</a:t>
            </a:r>
            <a:r>
              <a:rPr lang="en-US" sz="3200" dirty="0"/>
              <a:t> </a:t>
            </a:r>
            <a:r>
              <a:rPr lang="en-US" sz="3200" dirty="0" err="1"/>
              <a:t>modelu</a:t>
            </a:r>
            <a:endParaRPr lang="en-US" sz="32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12F0AD5-2660-EB40-BE04-474F6DCF6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111876"/>
            <a:ext cx="7112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07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81643" y="175106"/>
            <a:ext cx="7772400" cy="829043"/>
          </a:xfrm>
        </p:spPr>
        <p:txBody>
          <a:bodyPr>
            <a:noAutofit/>
          </a:bodyPr>
          <a:lstStyle/>
          <a:p>
            <a:r>
              <a:rPr lang="en-US" sz="3200" dirty="0" err="1"/>
              <a:t>Funkcja</a:t>
            </a:r>
            <a:r>
              <a:rPr lang="en-US" sz="3200" dirty="0"/>
              <a:t> </a:t>
            </a:r>
            <a:r>
              <a:rPr lang="en-US" sz="3200" dirty="0" err="1"/>
              <a:t>przenoszenia</a:t>
            </a:r>
            <a:r>
              <a:rPr lang="en-US" sz="3200" dirty="0"/>
              <a:t> </a:t>
            </a:r>
            <a:r>
              <a:rPr lang="en-US" sz="3200" dirty="0" err="1"/>
              <a:t>modelu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widmo</a:t>
            </a:r>
            <a:r>
              <a:rPr lang="en-US" sz="3200" dirty="0"/>
              <a:t> </a:t>
            </a:r>
            <a:r>
              <a:rPr lang="en-US" sz="3200" dirty="0" err="1"/>
              <a:t>mocy</a:t>
            </a:r>
            <a:r>
              <a:rPr lang="en-US" sz="3200" dirty="0"/>
              <a:t> </a:t>
            </a:r>
            <a:r>
              <a:rPr lang="en-US" sz="3200" dirty="0" err="1"/>
              <a:t>sygnału</a:t>
            </a:r>
            <a:endParaRPr lang="en-US" sz="3200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347A7C6-B343-1842-AFD7-C178BC9AF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202029"/>
            <a:ext cx="7112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00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AA34B98-00D8-F14F-BA87-997B990807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599896"/>
          </a:xfrm>
        </p:spPr>
        <p:txBody>
          <a:bodyPr>
            <a:normAutofit/>
          </a:bodyPr>
          <a:lstStyle/>
          <a:p>
            <a:r>
              <a:rPr lang="en-US" sz="3200" dirty="0" err="1"/>
              <a:t>Implementacja</a:t>
            </a:r>
            <a:r>
              <a:rPr lang="en-US" sz="3200" dirty="0"/>
              <a:t> w </a:t>
            </a:r>
            <a:r>
              <a:rPr lang="en-US" sz="3200" dirty="0" err="1"/>
              <a:t>Matlabie</a:t>
            </a:r>
            <a:endParaRPr lang="en-US" sz="3200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219B459E-9987-8C44-9427-5CADB6075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104" y="698500"/>
            <a:ext cx="8013700" cy="615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61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2B257B6-8C2F-E046-9356-4BB6D9DF9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217" y="3220"/>
            <a:ext cx="6333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09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81643" y="175106"/>
            <a:ext cx="7772400" cy="829043"/>
          </a:xfrm>
        </p:spPr>
        <p:txBody>
          <a:bodyPr>
            <a:noAutofit/>
          </a:bodyPr>
          <a:lstStyle/>
          <a:p>
            <a:r>
              <a:rPr lang="en-US" sz="3200" dirty="0"/>
              <a:t>EEG </a:t>
            </a:r>
            <a:r>
              <a:rPr lang="en-US" sz="3200" dirty="0" err="1"/>
              <a:t>jako</a:t>
            </a:r>
            <a:r>
              <a:rPr lang="en-US" sz="3200" dirty="0"/>
              <a:t> </a:t>
            </a:r>
            <a:r>
              <a:rPr lang="en-US" sz="3200" dirty="0" err="1"/>
              <a:t>filtrowany</a:t>
            </a:r>
            <a:r>
              <a:rPr lang="en-US" sz="3200" dirty="0"/>
              <a:t> </a:t>
            </a:r>
            <a:r>
              <a:rPr lang="en-US" sz="3200" dirty="0" err="1"/>
              <a:t>szum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83" y="2348361"/>
            <a:ext cx="3628171" cy="17364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272" y="2001282"/>
            <a:ext cx="3621920" cy="20834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696" y="1085387"/>
            <a:ext cx="8704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 </a:t>
            </a:r>
            <a:r>
              <a:rPr lang="en-US" dirty="0" err="1"/>
              <a:t>skali</a:t>
            </a:r>
            <a:r>
              <a:rPr lang="en-US" dirty="0"/>
              <a:t> </a:t>
            </a:r>
            <a:r>
              <a:rPr lang="en-US" dirty="0" err="1"/>
              <a:t>makroskopowej</a:t>
            </a:r>
            <a:r>
              <a:rPr lang="en-US" dirty="0"/>
              <a:t> EEG </a:t>
            </a:r>
            <a:r>
              <a:rPr lang="en-US" dirty="0" err="1"/>
              <a:t>mozna</a:t>
            </a:r>
            <a:r>
              <a:rPr lang="en-US" dirty="0"/>
              <a:t> </a:t>
            </a:r>
            <a:r>
              <a:rPr lang="en-US" dirty="0" err="1"/>
              <a:t>traktować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biały</a:t>
            </a:r>
            <a:r>
              <a:rPr lang="en-US" dirty="0"/>
              <a:t>, </a:t>
            </a:r>
            <a:r>
              <a:rPr lang="en-US" dirty="0" err="1"/>
              <a:t>gaussowski</a:t>
            </a:r>
            <a:r>
              <a:rPr lang="en-US" dirty="0"/>
              <a:t>, </a:t>
            </a:r>
            <a:r>
              <a:rPr lang="en-US" dirty="0" err="1"/>
              <a:t>filtrowany</a:t>
            </a:r>
            <a:r>
              <a:rPr lang="en-US" dirty="0"/>
              <a:t> </a:t>
            </a:r>
            <a:r>
              <a:rPr lang="en-US" dirty="0" err="1"/>
              <a:t>szum</a:t>
            </a:r>
            <a:r>
              <a:rPr lang="en-US" dirty="0"/>
              <a:t>.</a:t>
            </a:r>
          </a:p>
          <a:p>
            <a:r>
              <a:rPr lang="en-US" dirty="0" err="1"/>
              <a:t>Zarówno</a:t>
            </a:r>
            <a:r>
              <a:rPr lang="en-US" dirty="0"/>
              <a:t> </a:t>
            </a:r>
            <a:r>
              <a:rPr lang="en-US" dirty="0" err="1"/>
              <a:t>generatorem</a:t>
            </a:r>
            <a:r>
              <a:rPr lang="en-US" dirty="0"/>
              <a:t>, </a:t>
            </a:r>
            <a:r>
              <a:rPr lang="en-US" dirty="0" err="1"/>
              <a:t>jak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filtrem</a:t>
            </a:r>
            <a:r>
              <a:rPr lang="en-US" dirty="0"/>
              <a:t>, </a:t>
            </a:r>
            <a:r>
              <a:rPr lang="en-US" dirty="0" err="1"/>
              <a:t>szumu</a:t>
            </a:r>
            <a:r>
              <a:rPr lang="en-US" dirty="0"/>
              <a:t> </a:t>
            </a:r>
            <a:r>
              <a:rPr lang="en-US" dirty="0" err="1"/>
              <a:t>są</a:t>
            </a:r>
            <a:r>
              <a:rPr lang="en-US" dirty="0"/>
              <a:t> </a:t>
            </a:r>
            <a:r>
              <a:rPr lang="en-US" dirty="0" err="1"/>
              <a:t>procesy</a:t>
            </a:r>
            <a:r>
              <a:rPr lang="en-US" dirty="0"/>
              <a:t> </a:t>
            </a:r>
            <a:r>
              <a:rPr lang="en-US" dirty="0" err="1"/>
              <a:t>zachodzące</a:t>
            </a:r>
            <a:r>
              <a:rPr lang="en-US" dirty="0"/>
              <a:t> w </a:t>
            </a:r>
            <a:r>
              <a:rPr lang="en-US" dirty="0" err="1"/>
              <a:t>sieciach</a:t>
            </a:r>
            <a:r>
              <a:rPr lang="en-US" dirty="0"/>
              <a:t> </a:t>
            </a:r>
            <a:r>
              <a:rPr lang="en-US" dirty="0" err="1"/>
              <a:t>neuronalnych</a:t>
            </a:r>
            <a:r>
              <a:rPr lang="en-US" dirty="0"/>
              <a:t>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8054" y="6190078"/>
            <a:ext cx="6353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*Le Van </a:t>
            </a:r>
            <a:r>
              <a:rPr lang="en-US" sz="1200" dirty="0" err="1"/>
              <a:t>Quyen</a:t>
            </a:r>
            <a:r>
              <a:rPr lang="en-US" sz="1200" dirty="0"/>
              <a:t>, M. (2011). The </a:t>
            </a:r>
            <a:r>
              <a:rPr lang="en-US" sz="1200" dirty="0" err="1"/>
              <a:t>brainweb</a:t>
            </a:r>
            <a:r>
              <a:rPr lang="en-US" sz="1200" dirty="0"/>
              <a:t> of cross-scale interactions. </a:t>
            </a:r>
            <a:r>
              <a:rPr lang="en-US" sz="1200" i="1" dirty="0"/>
              <a:t>New Ideas Psychol.</a:t>
            </a:r>
            <a:r>
              <a:rPr lang="en-US" sz="1200" dirty="0"/>
              <a:t> 29, 57–63.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61259" y="2163695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72048" y="4861943"/>
            <a:ext cx="961021" cy="56065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33483" y="4861943"/>
            <a:ext cx="961021" cy="56065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77141" y="4873384"/>
            <a:ext cx="961021" cy="56065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483" y="4853110"/>
            <a:ext cx="954728" cy="5694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134" y="4873384"/>
            <a:ext cx="799120" cy="54921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807635" y="4483778"/>
            <a:ext cx="117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Biały</a:t>
            </a:r>
            <a:r>
              <a:rPr lang="en-US" dirty="0"/>
              <a:t> </a:t>
            </a:r>
            <a:r>
              <a:rPr lang="en-US" dirty="0" err="1"/>
              <a:t>szum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146200" y="4483198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Liniowy</a:t>
            </a:r>
            <a:r>
              <a:rPr lang="en-US" dirty="0"/>
              <a:t> </a:t>
            </a:r>
            <a:r>
              <a:rPr lang="en-US" dirty="0" err="1"/>
              <a:t>filtr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48753" y="4504052"/>
            <a:ext cx="5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EEG</a:t>
            </a:r>
          </a:p>
        </p:txBody>
      </p:sp>
      <p:cxnSp>
        <p:nvCxnSpPr>
          <p:cNvPr id="21" name="Straight Connector 20"/>
          <p:cNvCxnSpPr>
            <a:endCxn id="10" idx="1"/>
          </p:cNvCxnSpPr>
          <p:nvPr/>
        </p:nvCxnSpPr>
        <p:spPr>
          <a:xfrm flipV="1">
            <a:off x="2888211" y="5142270"/>
            <a:ext cx="383837" cy="252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2" idx="1"/>
          </p:cNvCxnSpPr>
          <p:nvPr/>
        </p:nvCxnSpPr>
        <p:spPr>
          <a:xfrm>
            <a:off x="4245353" y="5147329"/>
            <a:ext cx="1131788" cy="63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7141" y="4873384"/>
            <a:ext cx="961021" cy="54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10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81643" y="175106"/>
            <a:ext cx="7772400" cy="829043"/>
          </a:xfrm>
        </p:spPr>
        <p:txBody>
          <a:bodyPr>
            <a:noAutofit/>
          </a:bodyPr>
          <a:lstStyle/>
          <a:p>
            <a:r>
              <a:rPr lang="en-US" sz="3200" dirty="0"/>
              <a:t>EEG </a:t>
            </a:r>
            <a:r>
              <a:rPr lang="en-US" sz="3200" dirty="0" err="1"/>
              <a:t>jako</a:t>
            </a:r>
            <a:r>
              <a:rPr lang="en-US" sz="3200" dirty="0"/>
              <a:t> </a:t>
            </a:r>
            <a:r>
              <a:rPr lang="en-US" sz="3200" dirty="0" err="1"/>
              <a:t>nieliniowa</a:t>
            </a:r>
            <a:r>
              <a:rPr lang="en-US" sz="3200" dirty="0"/>
              <a:t> </a:t>
            </a:r>
            <a:r>
              <a:rPr lang="en-US" sz="3200" dirty="0" err="1"/>
              <a:t>oscylacja</a:t>
            </a:r>
            <a:r>
              <a:rPr lang="en-US" sz="3200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696" y="1085387"/>
            <a:ext cx="86732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Wybrane</a:t>
            </a:r>
            <a:r>
              <a:rPr lang="en-US" dirty="0"/>
              <a:t> </a:t>
            </a:r>
            <a:r>
              <a:rPr lang="en-US" dirty="0" err="1"/>
              <a:t>zapisy</a:t>
            </a:r>
            <a:r>
              <a:rPr lang="en-US" dirty="0"/>
              <a:t> EEG </a:t>
            </a:r>
            <a:r>
              <a:rPr lang="en-US" dirty="0" err="1"/>
              <a:t>można</a:t>
            </a:r>
            <a:r>
              <a:rPr lang="en-US" dirty="0"/>
              <a:t> </a:t>
            </a:r>
            <a:r>
              <a:rPr lang="en-US" dirty="0" err="1"/>
              <a:t>traktować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oscylację</a:t>
            </a:r>
            <a:r>
              <a:rPr lang="en-US" dirty="0"/>
              <a:t> </a:t>
            </a:r>
            <a:r>
              <a:rPr lang="en-US" dirty="0" err="1"/>
              <a:t>generowaną</a:t>
            </a:r>
            <a:r>
              <a:rPr lang="en-US" dirty="0"/>
              <a:t> </a:t>
            </a:r>
            <a:r>
              <a:rPr lang="en-US" dirty="0" err="1"/>
              <a:t>przez</a:t>
            </a:r>
            <a:r>
              <a:rPr lang="en-US" dirty="0"/>
              <a:t> </a:t>
            </a:r>
            <a:r>
              <a:rPr lang="en-US" dirty="0" err="1"/>
              <a:t>nieliniowy</a:t>
            </a:r>
            <a:r>
              <a:rPr lang="en-US" dirty="0"/>
              <a:t> </a:t>
            </a:r>
            <a:r>
              <a:rPr lang="en-US" dirty="0" err="1"/>
              <a:t>układ</a:t>
            </a:r>
            <a:r>
              <a:rPr lang="en-US" dirty="0"/>
              <a:t> </a:t>
            </a:r>
            <a:r>
              <a:rPr lang="en-US" dirty="0" err="1"/>
              <a:t>dynamiczny</a:t>
            </a:r>
            <a:r>
              <a:rPr lang="en-US" dirty="0"/>
              <a:t> </a:t>
            </a:r>
            <a:r>
              <a:rPr lang="en-US" dirty="0" err="1"/>
              <a:t>posiadający</a:t>
            </a:r>
            <a:r>
              <a:rPr lang="en-US" dirty="0"/>
              <a:t> </a:t>
            </a:r>
            <a:r>
              <a:rPr lang="en-US" dirty="0" err="1"/>
              <a:t>atraktor</a:t>
            </a:r>
            <a:r>
              <a:rPr lang="en-US" dirty="0"/>
              <a:t> w </a:t>
            </a:r>
            <a:r>
              <a:rPr lang="en-US" dirty="0" err="1"/>
              <a:t>postaci</a:t>
            </a:r>
            <a:r>
              <a:rPr lang="en-US" dirty="0"/>
              <a:t> </a:t>
            </a:r>
            <a:r>
              <a:rPr lang="en-US" dirty="0" err="1"/>
              <a:t>cyklu</a:t>
            </a:r>
            <a:r>
              <a:rPr lang="en-US" dirty="0"/>
              <a:t> </a:t>
            </a:r>
            <a:r>
              <a:rPr lang="en-US" dirty="0" err="1"/>
              <a:t>granicznego</a:t>
            </a:r>
            <a:r>
              <a:rPr lang="en-US" dirty="0"/>
              <a:t>. </a:t>
            </a:r>
            <a:r>
              <a:rPr lang="en-US" dirty="0" err="1"/>
              <a:t>Układ</a:t>
            </a:r>
            <a:r>
              <a:rPr lang="en-US" dirty="0"/>
              <a:t> </a:t>
            </a:r>
            <a:r>
              <a:rPr lang="en-US" dirty="0" err="1"/>
              <a:t>generuje</a:t>
            </a:r>
            <a:r>
              <a:rPr lang="en-US" dirty="0"/>
              <a:t> </a:t>
            </a:r>
            <a:r>
              <a:rPr lang="en-US" dirty="0" err="1"/>
              <a:t>oscylacje</a:t>
            </a:r>
            <a:r>
              <a:rPr lang="en-US" dirty="0"/>
              <a:t> </a:t>
            </a:r>
            <a:r>
              <a:rPr lang="en-US" dirty="0" err="1"/>
              <a:t>również</a:t>
            </a:r>
            <a:r>
              <a:rPr lang="en-US" dirty="0"/>
              <a:t> w </a:t>
            </a:r>
            <a:r>
              <a:rPr lang="en-US" dirty="0" err="1"/>
              <a:t>przypadku</a:t>
            </a:r>
            <a:r>
              <a:rPr lang="en-US" dirty="0"/>
              <a:t> </a:t>
            </a:r>
            <a:r>
              <a:rPr lang="en-US" dirty="0" err="1"/>
              <a:t>braku</a:t>
            </a:r>
            <a:r>
              <a:rPr lang="en-US" dirty="0"/>
              <a:t> </a:t>
            </a:r>
            <a:r>
              <a:rPr lang="en-US" dirty="0" err="1"/>
              <a:t>wejściowego</a:t>
            </a:r>
            <a:r>
              <a:rPr lang="en-US" dirty="0"/>
              <a:t> </a:t>
            </a:r>
            <a:r>
              <a:rPr lang="en-US" dirty="0" err="1"/>
              <a:t>szumu</a:t>
            </a:r>
            <a:r>
              <a:rPr lang="en-US" dirty="0"/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53863" y="3212373"/>
            <a:ext cx="961021" cy="56065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15298" y="3212373"/>
            <a:ext cx="961021" cy="56065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58956" y="3223814"/>
            <a:ext cx="961021" cy="56065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298" y="3203540"/>
            <a:ext cx="954728" cy="56948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889450" y="2834208"/>
            <a:ext cx="117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Biały</a:t>
            </a:r>
            <a:r>
              <a:rPr lang="en-US" dirty="0"/>
              <a:t> </a:t>
            </a:r>
            <a:r>
              <a:rPr lang="en-US" dirty="0" err="1"/>
              <a:t>szum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212128" y="2289043"/>
            <a:ext cx="12941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Nieliniowy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układ</a:t>
            </a:r>
            <a:endParaRPr lang="en-US" dirty="0"/>
          </a:p>
          <a:p>
            <a:pPr algn="ctr"/>
            <a:r>
              <a:rPr lang="en-US" dirty="0" err="1"/>
              <a:t>dynamiczny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630568" y="2854482"/>
            <a:ext cx="5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EEG</a:t>
            </a:r>
          </a:p>
        </p:txBody>
      </p:sp>
      <p:cxnSp>
        <p:nvCxnSpPr>
          <p:cNvPr id="21" name="Straight Connector 20"/>
          <p:cNvCxnSpPr>
            <a:endCxn id="10" idx="1"/>
          </p:cNvCxnSpPr>
          <p:nvPr/>
        </p:nvCxnSpPr>
        <p:spPr>
          <a:xfrm flipV="1">
            <a:off x="2970026" y="3492700"/>
            <a:ext cx="383837" cy="252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327168" y="3497759"/>
            <a:ext cx="1131788" cy="63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8956" y="3276468"/>
            <a:ext cx="961021" cy="508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2120" y="3238676"/>
            <a:ext cx="651722" cy="53092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353863" y="4386759"/>
            <a:ext cx="961021" cy="56065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58956" y="4398200"/>
            <a:ext cx="961021" cy="56065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4327168" y="4672145"/>
            <a:ext cx="1131788" cy="63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2120" y="4413062"/>
            <a:ext cx="651722" cy="5309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956" y="4464050"/>
            <a:ext cx="961021" cy="4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2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92131" y="4698"/>
            <a:ext cx="7772400" cy="700797"/>
          </a:xfrm>
        </p:spPr>
        <p:txBody>
          <a:bodyPr>
            <a:noAutofit/>
          </a:bodyPr>
          <a:lstStyle/>
          <a:p>
            <a:r>
              <a:rPr lang="en-US" sz="3200" dirty="0" err="1"/>
              <a:t>Liniowy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nieliniowy</a:t>
            </a:r>
            <a:r>
              <a:rPr lang="en-US" sz="3200" dirty="0"/>
              <a:t> </a:t>
            </a:r>
            <a:r>
              <a:rPr lang="en-US" sz="3200" dirty="0" err="1"/>
              <a:t>rytm</a:t>
            </a:r>
            <a:r>
              <a:rPr lang="en-US" sz="3200" dirty="0"/>
              <a:t> </a:t>
            </a:r>
            <a:r>
              <a:rPr lang="en-US" sz="3200" dirty="0" err="1"/>
              <a:t>alfa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43" y="2036944"/>
            <a:ext cx="3491461" cy="42492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191" y="2152453"/>
            <a:ext cx="3307108" cy="412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0431" y="1783121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Eksperyment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35195" y="1768488"/>
            <a:ext cx="792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8054" y="6315939"/>
            <a:ext cx="7914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Stam</a:t>
            </a:r>
            <a:r>
              <a:rPr lang="en-US" sz="1200" dirty="0"/>
              <a:t> C., </a:t>
            </a:r>
            <a:r>
              <a:rPr lang="en-US" sz="1200" dirty="0" err="1"/>
              <a:t>Pijn</a:t>
            </a:r>
            <a:r>
              <a:rPr lang="en-US" sz="1200" dirty="0"/>
              <a:t> J.P., Suffczynski P. and Lopes da Silva F. H. Dynamics of the human alpha rhythm: evidence for non-linearity? </a:t>
            </a:r>
            <a:r>
              <a:rPr lang="en-US" sz="1200" i="1" dirty="0" err="1"/>
              <a:t>Clin</a:t>
            </a:r>
            <a:r>
              <a:rPr lang="en-US" sz="1200" i="1" dirty="0"/>
              <a:t>. </a:t>
            </a:r>
            <a:r>
              <a:rPr lang="en-US" sz="1200" i="1" dirty="0" err="1"/>
              <a:t>Neurophysiol</a:t>
            </a:r>
            <a:r>
              <a:rPr lang="en-US" sz="1200" i="1" dirty="0"/>
              <a:t>.</a:t>
            </a:r>
            <a:r>
              <a:rPr lang="en-US" sz="1200" dirty="0"/>
              <a:t> 110: 1801-1813, 1999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542" y="847734"/>
            <a:ext cx="79140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Wyniki</a:t>
            </a:r>
            <a:r>
              <a:rPr lang="en-US" dirty="0"/>
              <a:t> </a:t>
            </a:r>
            <a:r>
              <a:rPr lang="en-US" dirty="0" err="1"/>
              <a:t>eksperymentalne</a:t>
            </a:r>
            <a:r>
              <a:rPr lang="en-US" dirty="0"/>
              <a:t>: 480 </a:t>
            </a:r>
            <a:r>
              <a:rPr lang="en-US" dirty="0" err="1"/>
              <a:t>zapisow</a:t>
            </a:r>
            <a:r>
              <a:rPr lang="en-US" dirty="0"/>
              <a:t>, 60 </a:t>
            </a:r>
            <a:r>
              <a:rPr lang="en-US" dirty="0" err="1"/>
              <a:t>osob</a:t>
            </a:r>
            <a:r>
              <a:rPr lang="en-US" dirty="0"/>
              <a:t>, 2 </a:t>
            </a:r>
            <a:r>
              <a:rPr lang="en-US" dirty="0" err="1"/>
              <a:t>kanaly</a:t>
            </a:r>
            <a:r>
              <a:rPr lang="en-US" dirty="0"/>
              <a:t>, 4 </a:t>
            </a:r>
            <a:r>
              <a:rPr lang="en-US" dirty="0" err="1"/>
              <a:t>zapisy</a:t>
            </a:r>
            <a:r>
              <a:rPr lang="en-US" dirty="0"/>
              <a:t>. 98.75% </a:t>
            </a:r>
            <a:r>
              <a:rPr lang="en-US" dirty="0" err="1"/>
              <a:t>sygnałów</a:t>
            </a:r>
            <a:r>
              <a:rPr lang="en-US" dirty="0"/>
              <a:t> </a:t>
            </a:r>
            <a:r>
              <a:rPr lang="en-US" dirty="0" err="1"/>
              <a:t>alfa</a:t>
            </a:r>
            <a:r>
              <a:rPr lang="en-US" dirty="0"/>
              <a:t> </a:t>
            </a:r>
            <a:r>
              <a:rPr lang="en-US" dirty="0" err="1"/>
              <a:t>reprezentuje</a:t>
            </a:r>
            <a:r>
              <a:rPr lang="en-US" dirty="0"/>
              <a:t> </a:t>
            </a:r>
            <a:r>
              <a:rPr lang="en-US" dirty="0" err="1"/>
              <a:t>filtrowany</a:t>
            </a:r>
            <a:r>
              <a:rPr lang="en-US" dirty="0"/>
              <a:t> </a:t>
            </a:r>
            <a:r>
              <a:rPr lang="en-US" dirty="0" err="1"/>
              <a:t>szum</a:t>
            </a:r>
            <a:r>
              <a:rPr lang="en-US" dirty="0"/>
              <a:t>. </a:t>
            </a:r>
            <a:r>
              <a:rPr lang="en-US" dirty="0" err="1"/>
              <a:t>Nieliniowy</a:t>
            </a:r>
            <a:r>
              <a:rPr lang="en-US" dirty="0"/>
              <a:t> </a:t>
            </a:r>
            <a:r>
              <a:rPr lang="en-US" dirty="0" err="1"/>
              <a:t>cykl</a:t>
            </a:r>
            <a:r>
              <a:rPr lang="en-US" dirty="0"/>
              <a:t> </a:t>
            </a:r>
            <a:r>
              <a:rPr lang="en-US" dirty="0" err="1"/>
              <a:t>graniczny</a:t>
            </a:r>
            <a:r>
              <a:rPr lang="en-US" dirty="0"/>
              <a:t> </a:t>
            </a:r>
            <a:r>
              <a:rPr lang="en-US" dirty="0" err="1"/>
              <a:t>występuje</a:t>
            </a:r>
            <a:r>
              <a:rPr lang="en-US" dirty="0"/>
              <a:t> w 1.25% </a:t>
            </a:r>
            <a:r>
              <a:rPr lang="en-US" dirty="0" err="1"/>
              <a:t>zapisów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76992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00100" y="141471"/>
            <a:ext cx="7772400" cy="58941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Czestość</a:t>
            </a:r>
            <a:r>
              <a:rPr lang="en-US" dirty="0"/>
              <a:t> </a:t>
            </a:r>
            <a:r>
              <a:rPr lang="en-US" dirty="0" err="1"/>
              <a:t>cyklu</a:t>
            </a:r>
            <a:r>
              <a:rPr lang="en-US" dirty="0"/>
              <a:t> </a:t>
            </a:r>
            <a:r>
              <a:rPr lang="en-US" dirty="0" err="1"/>
              <a:t>granicznego</a:t>
            </a:r>
            <a:r>
              <a:rPr lang="en-US" dirty="0"/>
              <a:t>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873588"/>
              </p:ext>
            </p:extLst>
          </p:nvPr>
        </p:nvGraphicFramePr>
        <p:xfrm>
          <a:off x="3176588" y="1633538"/>
          <a:ext cx="280670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quation" r:id="rId3" imgW="2095500" imgH="431800" progId="Equation.3">
                  <p:embed/>
                </p:oleObj>
              </mc:Choice>
              <mc:Fallback>
                <p:oleObj name="Equation" r:id="rId3" imgW="20955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6588" y="1633538"/>
                        <a:ext cx="2806700" cy="58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91514" y="965200"/>
            <a:ext cx="460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Czestość</a:t>
            </a:r>
            <a:r>
              <a:rPr lang="en-US" dirty="0"/>
              <a:t> </a:t>
            </a:r>
            <a:r>
              <a:rPr lang="en-US" dirty="0" err="1"/>
              <a:t>cyklu</a:t>
            </a:r>
            <a:r>
              <a:rPr lang="en-US" dirty="0"/>
              <a:t> </a:t>
            </a:r>
            <a:r>
              <a:rPr lang="en-US" dirty="0" err="1"/>
              <a:t>granicznego</a:t>
            </a:r>
            <a:r>
              <a:rPr lang="en-US" dirty="0"/>
              <a:t> </a:t>
            </a:r>
            <a:r>
              <a:rPr lang="en-US" dirty="0" err="1"/>
              <a:t>wyraża</a:t>
            </a:r>
            <a:r>
              <a:rPr lang="en-US" dirty="0"/>
              <a:t> </a:t>
            </a:r>
            <a:r>
              <a:rPr lang="en-US" dirty="0" err="1"/>
              <a:t>sie</a:t>
            </a:r>
            <a:r>
              <a:rPr lang="en-US" dirty="0"/>
              <a:t> </a:t>
            </a:r>
            <a:r>
              <a:rPr lang="en-US" dirty="0" err="1"/>
              <a:t>wzorem</a:t>
            </a:r>
            <a:r>
              <a:rPr lang="en-US" dirty="0"/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1514" y="2210859"/>
            <a:ext cx="1331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Sprawdźmy</a:t>
            </a:r>
            <a:r>
              <a:rPr lang="en-US" dirty="0"/>
              <a:t>:</a:t>
            </a:r>
          </a:p>
        </p:txBody>
      </p:sp>
      <p:pic>
        <p:nvPicPr>
          <p:cNvPr id="10" name="Picture 9" descr="Zrzut ekranu 2017-10-10 (godz. 16.54.44)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14" y="2858532"/>
            <a:ext cx="7403753" cy="29162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91514" y="5774802"/>
            <a:ext cx="69158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Wykonując</a:t>
            </a:r>
            <a:r>
              <a:rPr lang="en-US" dirty="0"/>
              <a:t> </a:t>
            </a:r>
            <a:r>
              <a:rPr lang="en-US" dirty="0" err="1"/>
              <a:t>skrypt</a:t>
            </a:r>
            <a:r>
              <a:rPr lang="en-US" dirty="0"/>
              <a:t> </a:t>
            </a:r>
            <a:r>
              <a:rPr lang="en-US" dirty="0" err="1"/>
              <a:t>dla</a:t>
            </a:r>
            <a:r>
              <a:rPr lang="en-US" dirty="0"/>
              <a:t> </a:t>
            </a:r>
            <a:r>
              <a:rPr lang="en-US" dirty="0" err="1"/>
              <a:t>parametrow</a:t>
            </a:r>
            <a:r>
              <a:rPr lang="en-US" dirty="0"/>
              <a:t> </a:t>
            </a:r>
            <a:r>
              <a:rPr lang="en-US" dirty="0" err="1"/>
              <a:t>modelu</a:t>
            </a:r>
            <a:r>
              <a:rPr lang="en-US" dirty="0"/>
              <a:t> </a:t>
            </a:r>
            <a:r>
              <a:rPr lang="en-US" dirty="0" err="1"/>
              <a:t>alfa</a:t>
            </a:r>
            <a:r>
              <a:rPr lang="en-US" dirty="0"/>
              <a:t> </a:t>
            </a:r>
            <a:r>
              <a:rPr lang="en-US" dirty="0" err="1"/>
              <a:t>otrzymujemy</a:t>
            </a:r>
            <a:r>
              <a:rPr lang="en-US" dirty="0"/>
              <a:t> f = 11.3 Hz.</a:t>
            </a:r>
          </a:p>
          <a:p>
            <a:endParaRPr lang="en-US" dirty="0"/>
          </a:p>
          <a:p>
            <a:r>
              <a:rPr lang="en-US" dirty="0"/>
              <a:t>Co </a:t>
            </a:r>
            <a:r>
              <a:rPr lang="en-US" dirty="0" err="1"/>
              <a:t>dostaniemy</a:t>
            </a:r>
            <a:r>
              <a:rPr lang="en-US" dirty="0"/>
              <a:t>, </a:t>
            </a:r>
            <a:r>
              <a:rPr lang="en-US" dirty="0" err="1"/>
              <a:t>gdy</a:t>
            </a:r>
            <a:r>
              <a:rPr lang="en-US" dirty="0"/>
              <a:t> </a:t>
            </a:r>
            <a:r>
              <a:rPr lang="en-US" dirty="0" err="1"/>
              <a:t>podwoimy</a:t>
            </a:r>
            <a:r>
              <a:rPr lang="en-US" dirty="0"/>
              <a:t> </a:t>
            </a:r>
            <a:r>
              <a:rPr lang="en-US" dirty="0" err="1"/>
              <a:t>wszystkie</a:t>
            </a:r>
            <a:r>
              <a:rPr lang="en-US" dirty="0"/>
              <a:t> </a:t>
            </a:r>
            <a:r>
              <a:rPr lang="en-US" dirty="0" err="1"/>
              <a:t>stałe</a:t>
            </a:r>
            <a:r>
              <a:rPr lang="en-US" dirty="0"/>
              <a:t> </a:t>
            </a:r>
            <a:r>
              <a:rPr lang="en-US" dirty="0" err="1"/>
              <a:t>narastania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zaniku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33887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4186</TotalTime>
  <Words>651</Words>
  <Application>Microsoft Macintosh PowerPoint</Application>
  <PresentationFormat>Pokaz na ekranie (4:3)</PresentationFormat>
  <Paragraphs>66</Paragraphs>
  <Slides>19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Arial</vt:lpstr>
      <vt:lpstr>Calibri</vt:lpstr>
      <vt:lpstr>Office Theme</vt:lpstr>
      <vt:lpstr>Equation</vt:lpstr>
      <vt:lpstr>Model Lopesa da Silvy – opis matematyczny </vt:lpstr>
      <vt:lpstr>Model Lopesa da Silvy – opis matematyczny </vt:lpstr>
      <vt:lpstr>Model Lopesa da Silvy – opis matematyczny </vt:lpstr>
      <vt:lpstr>Model Lopesa da Silvy – opis matematyczny </vt:lpstr>
      <vt:lpstr>Model Lopesa da Silvy – opis matematyczny </vt:lpstr>
      <vt:lpstr>Model Lopesa da Silvy – opis matematyczny </vt:lpstr>
      <vt:lpstr>Model Lopesa da Silvy – opis matematyczny </vt:lpstr>
      <vt:lpstr>Model Lopesa da Silvy – opis matematyczny </vt:lpstr>
      <vt:lpstr>Model Lopesa da Silvy – opis matematyczny </vt:lpstr>
      <vt:lpstr>Implementacja w Matlabie</vt:lpstr>
      <vt:lpstr>Gdy symbolic toolbox nie dziala…</vt:lpstr>
      <vt:lpstr>Funkcja przenoszenia modelu</vt:lpstr>
      <vt:lpstr>Funkcja przenoszenia modelu i widmo mocy sygnału</vt:lpstr>
      <vt:lpstr>Implementacja w Matlabie</vt:lpstr>
      <vt:lpstr>Prezentacja programu PowerPoint</vt:lpstr>
      <vt:lpstr>EEG jako filtrowany szum</vt:lpstr>
      <vt:lpstr>EEG jako nieliniowa oscylacja </vt:lpstr>
      <vt:lpstr>Liniowy i nieliniowy rytm alfa</vt:lpstr>
      <vt:lpstr>Czestość cyklu granicznego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Modelowanie ukladu nerwowego</dc:title>
  <dc:creator>Piotr Suffczynski</dc:creator>
  <cp:lastModifiedBy>Microsoft Office User</cp:lastModifiedBy>
  <cp:revision>143</cp:revision>
  <dcterms:created xsi:type="dcterms:W3CDTF">2013-10-01T11:26:52Z</dcterms:created>
  <dcterms:modified xsi:type="dcterms:W3CDTF">2022-10-25T11:29:05Z</dcterms:modified>
</cp:coreProperties>
</file>