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14"/>
  </p:handoutMasterIdLst>
  <p:sldIdLst>
    <p:sldId id="425" r:id="rId2"/>
    <p:sldId id="430" r:id="rId3"/>
    <p:sldId id="426" r:id="rId4"/>
    <p:sldId id="427" r:id="rId5"/>
    <p:sldId id="433" r:id="rId6"/>
    <p:sldId id="437" r:id="rId7"/>
    <p:sldId id="438" r:id="rId8"/>
    <p:sldId id="439" r:id="rId9"/>
    <p:sldId id="440" r:id="rId10"/>
    <p:sldId id="441" r:id="rId11"/>
    <p:sldId id="431" r:id="rId12"/>
    <p:sldId id="432" r:id="rId13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966"/>
    <p:restoredTop sz="94674"/>
  </p:normalViewPr>
  <p:slideViewPr>
    <p:cSldViewPr>
      <p:cViewPr varScale="1">
        <p:scale>
          <a:sx n="124" d="100"/>
          <a:sy n="124" d="100"/>
        </p:scale>
        <p:origin x="968" y="168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05F7AC9B-3EFC-4CAD-8DFF-F5B8174364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EF8F614C-61A7-5FDF-B316-5E4A964CCD9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A667B57E-E3E7-44C8-C966-A6E794B5C02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526987E2-64E8-F923-FCB6-934CEEAC964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6E4D89FE-B776-8742-89D2-47208E9CDF7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C3E130-A47A-16D8-FE57-C8C7A620F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7BA346-073E-7701-78DE-9BAF10B324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3B033C-3F06-1781-7F8A-143780E767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5D495-887C-314A-8A87-4945A5A1A24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04867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BC7975-8506-1F6F-869E-B0D5789B5F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9BD0A9-6BE4-4342-BAEF-9939A6571D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E56484-DE28-1EF8-C3BE-7547447473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D2538-ACDE-EE4A-9302-B22EF151820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088991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CE05A23-0414-B015-BC98-84DFB0B0AA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818C93-0B2D-0678-1A2B-5FE0277BC4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67F5E3-6AC0-509F-6048-6B30196579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8500E-DB53-544B-95E8-1ED11CDE683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98760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4D82D2-4150-4506-9D40-156633BD4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3891EC-41B2-3A83-8D96-B149D56630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B87C2E-10C4-CAD3-219F-D54512ED49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424E0-BC9A-8A4C-90CF-8CA971F99C5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82956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057883F-5B92-5E21-02D4-387804B75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CB85920-D7F4-4AB3-C2F7-936521370F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64A8C84-F8E1-077E-DCCE-F0B793C243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5D67A-E404-514C-BFFB-F08B08E71DC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1747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CF77DE2-1CE4-384D-82FA-666CCCB378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D94A44F-5BD2-3109-1843-0831E61A8A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410F289-8466-3C43-A9FB-EDD992AAC9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9E4FC-8603-3D4B-81FB-64DDE26516B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32181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D01C44B-8ECF-D45B-F737-D5829C52F0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145259-28A5-EB69-B473-BD28F683E7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D96CBA7-AE7C-5918-83F4-E20288C23F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AA7E7-C1A3-5A45-91ED-DAA3E332AED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62789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313780-61CE-1EF8-25F0-E8647C9615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F3D840-CAEC-53A0-FCF7-2F10EB74FD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A01952-DDFE-EFAB-D16A-EB8BCC6D63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ECB42-B145-2248-B8B4-AACD77D062F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33868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BD7D64-1B24-FF5C-9D60-B43AC6F81A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A0A33B-E081-16FA-82F9-A682AD3F02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26F6BB-00C5-A54D-E5C2-EBAD500C30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79C68-1CB5-0E4F-AC25-8D2719FA535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03417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57F7E0-B572-E561-5DFF-D07C73E11D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789915-4BDF-6C6E-3530-6F1AA1FF1C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5DF147-3157-8AC9-24AE-CC1C601619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D56E6-230A-E241-8CCC-609D38C20D8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7123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55FF16-DB59-CF2B-E3A6-A1F9DCB74D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F8643C-91D3-8E65-1939-75DEA89DE7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671B1E-CEEE-A102-7EFF-1B282C7546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51EBE-DE2A-6742-89BB-66B6825B804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861077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086B356-59EA-3F30-5331-DDDA88361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0ECFDB2-2285-DFF0-BC84-0F977DFB6B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922E0E9-9FFC-80CB-3D9F-AD0311278C6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2E2F3F9-A55A-7AA8-B1DF-4A07D3B014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A13A445-719D-4F3D-AB9C-4414DC46DF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F6ECA07-7210-204A-9455-87DFAC86678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47E45A15-28BF-B05D-C3D3-58A24EFDC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podwójnej warstwy komórkowej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l-PL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pic>
        <p:nvPicPr>
          <p:cNvPr id="14338" name="Obraz 9">
            <a:extLst>
              <a:ext uri="{FF2B5EF4-FFF2-40B4-BE49-F238E27FC236}">
                <a16:creationId xmlns:a16="http://schemas.microsoft.com/office/drawing/2014/main" id="{38754609-7A9B-7B9F-BE29-5C96A4D6C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1989138"/>
            <a:ext cx="69659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C39EE94C-8BD5-20E0-1832-2B7874576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podwójnej warstwy komórkowej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pl-PL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6" name="pole tekstowe 2">
            <a:extLst>
              <a:ext uri="{FF2B5EF4-FFF2-40B4-BE49-F238E27FC236}">
                <a16:creationId xmlns:a16="http://schemas.microsoft.com/office/drawing/2014/main" id="{AC65E273-404B-0CEF-8345-AB432EE53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12875"/>
            <a:ext cx="7986713" cy="5016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Stworzyć model podwójnej warstwy komórkowej  o następujących własnościach: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- Warstwa górna składa się z komórek pobudzających (np. 8x8).</a:t>
            </a:r>
          </a:p>
          <a:p>
            <a:pPr marL="342900" indent="-342900">
              <a:spcBef>
                <a:spcPct val="0"/>
              </a:spcBef>
              <a:buFontTx/>
              <a:buChar char="-"/>
              <a:defRPr/>
            </a:pPr>
            <a:endParaRPr lang="pl-PL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- Warstwa dolna składa się z komórek hamujących (np. 4x4).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- Każda komórka składa się z ciała neuronu (soma) i jest wyposażona w mechanizmy HH.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- Połączenia wewnątrz każdej warstwy i pomiędzy warstwami są typu ’każdy z każdym’ (</a:t>
            </a:r>
            <a:r>
              <a:rPr lang="pl-PL" alt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-to-</a:t>
            </a:r>
            <a:r>
              <a:rPr lang="pl-PL" alt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) z ustalonym prawdopodobieństwem, które jest osobno określone dla każdego rodzaju połączenia.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- Każda komórka pobudzająca dostaje nieskorelowane, losowe w</a:t>
            </a:r>
            <a:r>
              <a:rPr lang="en-US" alt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ejście</a:t>
            </a:r>
            <a:r>
              <a:rPr lang="en-US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l-PL" sz="2000" dirty="0" err="1">
                <a:latin typeface="Arial" panose="020B0604020202020204" pitchFamily="34" charset="0"/>
                <a:cs typeface="Arial" panose="020B0604020202020204" pitchFamily="34" charset="0"/>
              </a:rPr>
              <a:t>zewnętrzne</a:t>
            </a:r>
            <a:r>
              <a:rPr lang="en-US" altLang="pl-P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l-PL" alt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1">
            <a:extLst>
              <a:ext uri="{FF2B5EF4-FFF2-40B4-BE49-F238E27FC236}">
                <a16:creationId xmlns:a16="http://schemas.microsoft.com/office/drawing/2014/main" id="{38ABB88D-9150-321D-201E-A4091C764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9988" y="184150"/>
            <a:ext cx="3303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latin typeface="Arial" panose="020B0604020202020204" pitchFamily="34" charset="0"/>
                <a:cs typeface="Arial" panose="020B0604020202020204" pitchFamily="34" charset="0"/>
              </a:rPr>
              <a:t>Struktura modelu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794393-6161-2DDB-7949-2822E7871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1268413"/>
            <a:ext cx="503237" cy="504825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1610A93-6C4E-4C5E-BDC6-0FB3AA656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1268413"/>
            <a:ext cx="503237" cy="504825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19050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BA3C9A-0CFD-1623-E469-44316CEB9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565400"/>
            <a:ext cx="503237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D417602-0E9D-89FE-464A-69C15D8D7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2565400"/>
            <a:ext cx="503237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22E3A4-5E0A-42B1-E8A3-E6272F6CB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1916113"/>
            <a:ext cx="360362" cy="36036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B62B8F3-4708-160B-C011-DCD772655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1268413"/>
            <a:ext cx="504825" cy="504825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56284A5-8675-B1F9-8AC0-4463E7D98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1268413"/>
            <a:ext cx="504825" cy="504825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19050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3D930BC-AA0E-0FF9-F40A-AB51197DC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2565400"/>
            <a:ext cx="504825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16147B-F962-921C-85A3-9AB94FEB3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2565400"/>
            <a:ext cx="504825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B2B3E8C-2A24-FAD9-DD9B-86CDC1464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1916113"/>
            <a:ext cx="358775" cy="36036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33E4524-4350-D7E0-C3BE-F46B64BB2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365625"/>
            <a:ext cx="503238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B1AB6EB-D236-3143-EF22-20A95CB3F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365625"/>
            <a:ext cx="503238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19050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2E1AACC-C4D2-D1D8-760D-BD4C0DA73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5661025"/>
            <a:ext cx="503238" cy="504825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5F8D3B0-C892-09B6-0D8C-1FB19B2CC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5661025"/>
            <a:ext cx="503238" cy="504825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37C26C4-B2B3-837A-66DB-DF3A04AE7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5013325"/>
            <a:ext cx="360363" cy="36036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65697BF-CA2E-4E09-4483-44C2CE04C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4365625"/>
            <a:ext cx="503237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20B76E5-4436-C7B4-0211-7E25C4D41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365625"/>
            <a:ext cx="504825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19050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A2AFAF4-1AC1-29E2-2F4E-785376B25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5661025"/>
            <a:ext cx="503237" cy="504825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230E051-4398-8B74-7DA5-11E8FFB38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661025"/>
            <a:ext cx="504825" cy="504825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7CEE8C1-2FE4-32D7-183D-560541FE5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5013325"/>
            <a:ext cx="360362" cy="36036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E82A351-B55F-A7CF-1547-7984BE4EB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1341438"/>
            <a:ext cx="503238" cy="503237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19050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35EB92E-44E3-1FE1-FEB3-DEEE23BE0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2276475"/>
            <a:ext cx="360362" cy="36036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6408" name="TextBox 3">
            <a:extLst>
              <a:ext uri="{FF2B5EF4-FFF2-40B4-BE49-F238E27FC236}">
                <a16:creationId xmlns:a16="http://schemas.microsoft.com/office/drawing/2014/main" id="{42F53DAF-3062-5485-CD51-91A384866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7988" y="1341438"/>
            <a:ext cx="938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E cell</a:t>
            </a:r>
          </a:p>
        </p:txBody>
      </p:sp>
      <p:sp>
        <p:nvSpPr>
          <p:cNvPr id="16409" name="TextBox 4">
            <a:extLst>
              <a:ext uri="{FF2B5EF4-FFF2-40B4-BE49-F238E27FC236}">
                <a16:creationId xmlns:a16="http://schemas.microsoft.com/office/drawing/2014/main" id="{A90D4855-CFA4-E8DC-05BD-BF387F47E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1013" y="2205038"/>
            <a:ext cx="827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pl-PL" sz="2400">
                <a:latin typeface="Symbol" pitchFamily="2" charset="2"/>
                <a:cs typeface="Arial" panose="020B0604020202020204" pitchFamily="34" charset="0"/>
              </a:rPr>
              <a:t> </a:t>
            </a: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endParaRPr lang="en-US" altLang="pl-PL" sz="2400">
              <a:latin typeface="Symbol" pitchFamily="2" charset="2"/>
              <a:cs typeface="Arial" panose="020B0604020202020204" pitchFamily="34" charset="0"/>
            </a:endParaRPr>
          </a:p>
        </p:txBody>
      </p:sp>
      <p:sp>
        <p:nvSpPr>
          <p:cNvPr id="16410" name="TextBox 9">
            <a:extLst>
              <a:ext uri="{FF2B5EF4-FFF2-40B4-BE49-F238E27FC236}">
                <a16:creationId xmlns:a16="http://schemas.microsoft.com/office/drawing/2014/main" id="{EEDF7675-80D5-3B5E-9CAC-271583A0A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1244600"/>
            <a:ext cx="1908175" cy="1570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400">
              <a:latin typeface="Symbol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400">
              <a:latin typeface="Symbol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400">
              <a:latin typeface="Symbol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400">
              <a:latin typeface="Symbol" pitchFamily="2" charset="2"/>
            </a:endParaRPr>
          </a:p>
        </p:txBody>
      </p:sp>
      <p:sp>
        <p:nvSpPr>
          <p:cNvPr id="16411" name="TextBox 40">
            <a:extLst>
              <a:ext uri="{FF2B5EF4-FFF2-40B4-BE49-F238E27FC236}">
                <a16:creationId xmlns:a16="http://schemas.microsoft.com/office/drawing/2014/main" id="{1BE2E4A8-1482-5570-3CDB-0184998D8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075" y="4357688"/>
            <a:ext cx="2016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Stosunek liczby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E:I = 4:1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1">
            <a:extLst>
              <a:ext uri="{FF2B5EF4-FFF2-40B4-BE49-F238E27FC236}">
                <a16:creationId xmlns:a16="http://schemas.microsoft.com/office/drawing/2014/main" id="{3AD498E3-28A3-D7DA-E77C-12E862FD4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276225"/>
            <a:ext cx="4057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latin typeface="Arial" panose="020B0604020202020204" pitchFamily="34" charset="0"/>
                <a:cs typeface="Arial" panose="020B0604020202020204" pitchFamily="34" charset="0"/>
              </a:rPr>
              <a:t>Połączenia w modelu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76075E9-A6FD-724C-AC6E-9D9AA3CC6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3502025"/>
            <a:ext cx="503238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6BFFD1A-A35D-086D-C5DF-6065E5891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7275" y="3502025"/>
            <a:ext cx="503238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19050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74430C-95A9-60D0-6E04-F08318CFB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6550" y="4510088"/>
            <a:ext cx="360363" cy="358775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E7CD946-AC7B-8372-D73B-73D3BB4D6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375" y="3502025"/>
            <a:ext cx="504825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EBACD2F-C1CB-DA99-6A31-629E7484D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4700" y="3502025"/>
            <a:ext cx="504825" cy="503238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19050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4968B1D-7E6D-4D7E-2D4F-710C2820D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5563" y="4510088"/>
            <a:ext cx="358775" cy="358775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F2AEEEA-6B22-9757-9620-A41AEE04C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8663" y="3141663"/>
            <a:ext cx="504825" cy="503237"/>
          </a:xfrm>
          <a:prstGeom prst="ellipse">
            <a:avLst/>
          </a:prstGeom>
          <a:solidFill>
            <a:srgbClr val="008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19050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4A0B215-65C9-2681-B943-E1913B4C2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1688" y="4076700"/>
            <a:ext cx="358775" cy="36036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418" name="TextBox 3">
            <a:extLst>
              <a:ext uri="{FF2B5EF4-FFF2-40B4-BE49-F238E27FC236}">
                <a16:creationId xmlns:a16="http://schemas.microsoft.com/office/drawing/2014/main" id="{C21602FC-5504-6947-EEC0-EC24CD272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5288" y="3141663"/>
            <a:ext cx="390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7419" name="TextBox 4">
            <a:extLst>
              <a:ext uri="{FF2B5EF4-FFF2-40B4-BE49-F238E27FC236}">
                <a16:creationId xmlns:a16="http://schemas.microsoft.com/office/drawing/2014/main" id="{5CF595FA-A210-F3AC-9076-C2CD3371C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6725" y="4005263"/>
            <a:ext cx="269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4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7420" name="TextBox 2">
            <a:extLst>
              <a:ext uri="{FF2B5EF4-FFF2-40B4-BE49-F238E27FC236}">
                <a16:creationId xmlns:a16="http://schemas.microsoft.com/office/drawing/2014/main" id="{D2E39B55-C8F2-E904-761B-C3973DEF3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38" y="1406525"/>
            <a:ext cx="1793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Widok z boku: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3BD79D-26AC-BF2E-3A88-C309DC133BB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38350" y="4005263"/>
            <a:ext cx="504825" cy="431800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F2A5F30-FA6A-AD4B-8F6A-A7AEE1096649}"/>
              </a:ext>
            </a:extLst>
          </p:cNvPr>
          <p:cNvCxnSpPr>
            <a:cxnSpLocks noChangeShapeType="1"/>
            <a:stCxn id="23" idx="0"/>
            <a:endCxn id="44" idx="3"/>
          </p:cNvCxnSpPr>
          <p:nvPr/>
        </p:nvCxnSpPr>
        <p:spPr bwMode="auto">
          <a:xfrm flipV="1">
            <a:off x="5314950" y="4129088"/>
            <a:ext cx="633413" cy="3810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23EB2CB6-B2CA-770D-E652-51825F55D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6138" y="4005263"/>
            <a:ext cx="144462" cy="144462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1ABC73E-CB2C-F588-03F8-4AE295FB7250}"/>
              </a:ext>
            </a:extLst>
          </p:cNvPr>
          <p:cNvCxnSpPr>
            <a:cxnSpLocks noChangeShapeType="1"/>
            <a:stCxn id="23" idx="0"/>
          </p:cNvCxnSpPr>
          <p:nvPr/>
        </p:nvCxnSpPr>
        <p:spPr bwMode="auto">
          <a:xfrm flipH="1" flipV="1">
            <a:off x="4702175" y="4076700"/>
            <a:ext cx="612775" cy="433388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10CC0AF-6C54-6F73-EB8F-4E46EA0EEAC8}"/>
              </a:ext>
            </a:extLst>
          </p:cNvPr>
          <p:cNvCxnSpPr>
            <a:cxnSpLocks noChangeShapeType="1"/>
            <a:endCxn id="53" idx="3"/>
          </p:cNvCxnSpPr>
          <p:nvPr/>
        </p:nvCxnSpPr>
        <p:spPr bwMode="auto">
          <a:xfrm flipH="1" flipV="1">
            <a:off x="2881313" y="3984625"/>
            <a:ext cx="2397125" cy="525463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0E154979-29F4-AF3C-E243-48ECF03ECF33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1751013" y="4868863"/>
            <a:ext cx="142875" cy="152400"/>
          </a:xfrm>
          <a:prstGeom prst="ellipse">
            <a:avLst/>
          </a:prstGeom>
          <a:solidFill>
            <a:srgbClr val="FF66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E0C6D49-A698-6B43-C469-17C1E282512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59075" y="3860800"/>
            <a:ext cx="142875" cy="144463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B747324-A058-EE0C-D3C0-A8CD4BE43BD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93888" y="4437063"/>
            <a:ext cx="144462" cy="136525"/>
          </a:xfrm>
          <a:prstGeom prst="ellips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0" name="Arc 69">
            <a:extLst>
              <a:ext uri="{FF2B5EF4-FFF2-40B4-BE49-F238E27FC236}">
                <a16:creationId xmlns:a16="http://schemas.microsoft.com/office/drawing/2014/main" id="{A408569F-E841-3CC6-C936-BF05E7EB9E19}"/>
              </a:ext>
            </a:extLst>
          </p:cNvPr>
          <p:cNvSpPr>
            <a:spLocks/>
          </p:cNvSpPr>
          <p:nvPr/>
        </p:nvSpPr>
        <p:spPr bwMode="auto">
          <a:xfrm>
            <a:off x="958850" y="3068638"/>
            <a:ext cx="1655763" cy="649287"/>
          </a:xfrm>
          <a:custGeom>
            <a:avLst/>
            <a:gdLst>
              <a:gd name="T0" fmla="*/ 7 w 1655762"/>
              <a:gd name="T1" fmla="*/ 325939 h 649287"/>
              <a:gd name="T2" fmla="*/ 644656 w 1655762"/>
              <a:gd name="T3" fmla="*/ 8050 h 649287"/>
              <a:gd name="T4" fmla="*/ 1010479 w 1655762"/>
              <a:gd name="T5" fmla="*/ 7994 h 649287"/>
              <a:gd name="T6" fmla="*/ 1655763 w 1655762"/>
              <a:gd name="T7" fmla="*/ 324643 h 6492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55762" h="649287" stroke="0">
                <a:moveTo>
                  <a:pt x="7" y="325939"/>
                </a:moveTo>
                <a:cubicBezTo>
                  <a:pt x="-1541" y="173842"/>
                  <a:pt x="266405" y="41713"/>
                  <a:pt x="644656" y="8050"/>
                </a:cubicBezTo>
                <a:cubicBezTo>
                  <a:pt x="765061" y="-2665"/>
                  <a:pt x="890053" y="-2684"/>
                  <a:pt x="1010479" y="7994"/>
                </a:cubicBezTo>
                <a:cubicBezTo>
                  <a:pt x="1387825" y="41455"/>
                  <a:pt x="1655763" y="172935"/>
                  <a:pt x="1655763" y="324643"/>
                </a:cubicBezTo>
                <a:lnTo>
                  <a:pt x="827881" y="324644"/>
                </a:lnTo>
                <a:lnTo>
                  <a:pt x="7" y="325939"/>
                </a:lnTo>
                <a:close/>
              </a:path>
              <a:path w="1655762" h="649287" fill="none">
                <a:moveTo>
                  <a:pt x="7" y="325939"/>
                </a:moveTo>
                <a:cubicBezTo>
                  <a:pt x="-1541" y="173842"/>
                  <a:pt x="266405" y="41713"/>
                  <a:pt x="644656" y="8050"/>
                </a:cubicBezTo>
                <a:cubicBezTo>
                  <a:pt x="765061" y="-2665"/>
                  <a:pt x="890053" y="-2684"/>
                  <a:pt x="1010479" y="7994"/>
                </a:cubicBezTo>
                <a:cubicBezTo>
                  <a:pt x="1387825" y="41455"/>
                  <a:pt x="1655763" y="172935"/>
                  <a:pt x="1655763" y="324643"/>
                </a:cubicBez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pl-PL"/>
          </a:p>
        </p:txBody>
      </p:sp>
      <p:sp>
        <p:nvSpPr>
          <p:cNvPr id="71" name="Arc 70">
            <a:extLst>
              <a:ext uri="{FF2B5EF4-FFF2-40B4-BE49-F238E27FC236}">
                <a16:creationId xmlns:a16="http://schemas.microsoft.com/office/drawing/2014/main" id="{16A19422-A51C-E14D-48FF-1C7C2D128BFB}"/>
              </a:ext>
            </a:extLst>
          </p:cNvPr>
          <p:cNvSpPr>
            <a:spLocks/>
          </p:cNvSpPr>
          <p:nvPr/>
        </p:nvSpPr>
        <p:spPr bwMode="auto">
          <a:xfrm>
            <a:off x="958850" y="2781300"/>
            <a:ext cx="3527425" cy="1223963"/>
          </a:xfrm>
          <a:custGeom>
            <a:avLst/>
            <a:gdLst>
              <a:gd name="T0" fmla="*/ 18 w 3527425"/>
              <a:gd name="T1" fmla="*/ 614741 h 1223963"/>
              <a:gd name="T2" fmla="*/ 1416466 w 3527425"/>
              <a:gd name="T3" fmla="*/ 11978 h 1223963"/>
              <a:gd name="T4" fmla="*/ 2109757 w 3527425"/>
              <a:gd name="T5" fmla="*/ 11894 h 1223963"/>
              <a:gd name="T6" fmla="*/ 3527427 w 3527425"/>
              <a:gd name="T7" fmla="*/ 611981 h 122396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27425" h="1223963" stroke="0">
                <a:moveTo>
                  <a:pt x="18" y="614741"/>
                </a:moveTo>
                <a:cubicBezTo>
                  <a:pt x="-3784" y="322166"/>
                  <a:pt x="589770" y="69582"/>
                  <a:pt x="1416466" y="11978"/>
                </a:cubicBezTo>
                <a:cubicBezTo>
                  <a:pt x="1645271" y="-3965"/>
                  <a:pt x="1880920" y="-3994"/>
                  <a:pt x="2109757" y="11894"/>
                </a:cubicBezTo>
                <a:cubicBezTo>
                  <a:pt x="2934088" y="69126"/>
                  <a:pt x="3527427" y="320281"/>
                  <a:pt x="3527427" y="611981"/>
                </a:cubicBezTo>
                <a:lnTo>
                  <a:pt x="1763713" y="611982"/>
                </a:lnTo>
                <a:lnTo>
                  <a:pt x="18" y="614741"/>
                </a:lnTo>
                <a:close/>
              </a:path>
              <a:path w="3527425" h="1223963" fill="none">
                <a:moveTo>
                  <a:pt x="18" y="614741"/>
                </a:moveTo>
                <a:cubicBezTo>
                  <a:pt x="-3784" y="322166"/>
                  <a:pt x="589770" y="69582"/>
                  <a:pt x="1416466" y="11978"/>
                </a:cubicBezTo>
                <a:cubicBezTo>
                  <a:pt x="1645271" y="-3965"/>
                  <a:pt x="1880920" y="-3994"/>
                  <a:pt x="2109757" y="11894"/>
                </a:cubicBezTo>
                <a:cubicBezTo>
                  <a:pt x="2934088" y="69126"/>
                  <a:pt x="3527427" y="320281"/>
                  <a:pt x="3527427" y="611981"/>
                </a:cubicBez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pl-PL"/>
          </a:p>
        </p:txBody>
      </p:sp>
      <p:sp>
        <p:nvSpPr>
          <p:cNvPr id="72" name="Arc 71">
            <a:extLst>
              <a:ext uri="{FF2B5EF4-FFF2-40B4-BE49-F238E27FC236}">
                <a16:creationId xmlns:a16="http://schemas.microsoft.com/office/drawing/2014/main" id="{D68AD169-C4E3-1697-CECB-84B78F61BEBE}"/>
              </a:ext>
            </a:extLst>
          </p:cNvPr>
          <p:cNvSpPr>
            <a:spLocks/>
          </p:cNvSpPr>
          <p:nvPr/>
        </p:nvSpPr>
        <p:spPr bwMode="auto">
          <a:xfrm>
            <a:off x="958850" y="2565400"/>
            <a:ext cx="5111750" cy="1584325"/>
          </a:xfrm>
          <a:custGeom>
            <a:avLst/>
            <a:gdLst>
              <a:gd name="T0" fmla="*/ 33 w 5111750"/>
              <a:gd name="T1" fmla="*/ 796162 h 1584325"/>
              <a:gd name="T2" fmla="*/ 2104620 w 5111750"/>
              <a:gd name="T3" fmla="*/ 12444 h 1584325"/>
              <a:gd name="T4" fmla="*/ 3005555 w 5111750"/>
              <a:gd name="T5" fmla="*/ 12357 h 1584325"/>
              <a:gd name="T6" fmla="*/ 5111751 w 5111750"/>
              <a:gd name="T7" fmla="*/ 792163 h 15843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111750" h="1584325" stroke="0">
                <a:moveTo>
                  <a:pt x="33" y="796162"/>
                </a:moveTo>
                <a:cubicBezTo>
                  <a:pt x="-6239" y="411109"/>
                  <a:pt x="881765" y="80429"/>
                  <a:pt x="2104620" y="12444"/>
                </a:cubicBezTo>
                <a:cubicBezTo>
                  <a:pt x="2402546" y="-4119"/>
                  <a:pt x="2707596" y="-4149"/>
                  <a:pt x="3005555" y="12357"/>
                </a:cubicBezTo>
                <a:cubicBezTo>
                  <a:pt x="4224347" y="79871"/>
                  <a:pt x="5111751" y="408427"/>
                  <a:pt x="5111751" y="792163"/>
                </a:cubicBezTo>
                <a:lnTo>
                  <a:pt x="2555875" y="792163"/>
                </a:lnTo>
                <a:lnTo>
                  <a:pt x="33" y="796162"/>
                </a:lnTo>
                <a:close/>
              </a:path>
              <a:path w="5111750" h="1584325" fill="none">
                <a:moveTo>
                  <a:pt x="33" y="796162"/>
                </a:moveTo>
                <a:cubicBezTo>
                  <a:pt x="-6239" y="411109"/>
                  <a:pt x="881765" y="80429"/>
                  <a:pt x="2104620" y="12444"/>
                </a:cubicBezTo>
                <a:cubicBezTo>
                  <a:pt x="2402546" y="-4119"/>
                  <a:pt x="2707596" y="-4149"/>
                  <a:pt x="3005555" y="12357"/>
                </a:cubicBezTo>
                <a:cubicBezTo>
                  <a:pt x="4224347" y="79871"/>
                  <a:pt x="5111751" y="408427"/>
                  <a:pt x="5111751" y="792163"/>
                </a:cubicBez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pl-PL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47C3FCF-9581-62F8-40ED-C4703B481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175" y="3357563"/>
            <a:ext cx="142875" cy="144462"/>
          </a:xfrm>
          <a:prstGeom prst="ellipse">
            <a:avLst/>
          </a:prstGeom>
          <a:noFill/>
          <a:ln w="28575">
            <a:solidFill>
              <a:srgbClr val="009973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7B34DBA-EDB1-04A5-C4FD-00DA3FA60E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838" y="3357563"/>
            <a:ext cx="144462" cy="144462"/>
          </a:xfrm>
          <a:prstGeom prst="ellipse">
            <a:avLst/>
          </a:prstGeom>
          <a:noFill/>
          <a:ln w="28575">
            <a:solidFill>
              <a:srgbClr val="009973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95EA8FAC-5162-F26A-A107-FBDFD66FE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9163" y="3357563"/>
            <a:ext cx="144462" cy="144462"/>
          </a:xfrm>
          <a:prstGeom prst="ellipse">
            <a:avLst/>
          </a:prstGeom>
          <a:noFill/>
          <a:ln w="28575">
            <a:solidFill>
              <a:srgbClr val="009973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B48C2E4-527A-49A7-0CBE-3C66E2D3B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5113" y="4437063"/>
            <a:ext cx="142875" cy="144462"/>
          </a:xfrm>
          <a:prstGeom prst="ellipse">
            <a:avLst/>
          </a:prstGeom>
          <a:noFill/>
          <a:ln w="28575">
            <a:solidFill>
              <a:srgbClr val="3366F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62A11E2-FBFC-A46C-79BA-059F9CB4BD69}"/>
              </a:ext>
            </a:extLst>
          </p:cNvPr>
          <p:cNvCxnSpPr>
            <a:cxnSpLocks noChangeShapeType="1"/>
            <a:endCxn id="76" idx="1"/>
          </p:cNvCxnSpPr>
          <p:nvPr/>
        </p:nvCxnSpPr>
        <p:spPr bwMode="auto">
          <a:xfrm>
            <a:off x="1101725" y="4005263"/>
            <a:ext cx="454025" cy="454025"/>
          </a:xfrm>
          <a:prstGeom prst="line">
            <a:avLst/>
          </a:prstGeom>
          <a:noFill/>
          <a:ln w="25400">
            <a:solidFill>
              <a:srgbClr val="3366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5B39B19A-D28A-A1F4-857D-0848A01BFFF6}"/>
              </a:ext>
            </a:extLst>
          </p:cNvPr>
          <p:cNvSpPr txBox="1"/>
          <p:nvPr/>
        </p:nvSpPr>
        <p:spPr>
          <a:xfrm>
            <a:off x="5638800" y="4294188"/>
            <a:ext cx="62071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latin typeface="+mj-lt"/>
                <a:ea typeface="ＭＳ Ｐゴシック" charset="0"/>
                <a:cs typeface="ＭＳ Ｐゴシック" charset="0"/>
              </a:rPr>
              <a:t>GABA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905BD5D-F536-447C-36AF-69567D1ECFFA}"/>
              </a:ext>
            </a:extLst>
          </p:cNvPr>
          <p:cNvSpPr txBox="1"/>
          <p:nvPr/>
        </p:nvSpPr>
        <p:spPr>
          <a:xfrm>
            <a:off x="2614613" y="5013325"/>
            <a:ext cx="620712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latin typeface="+mj-lt"/>
                <a:ea typeface="ＭＳ Ｐゴシック" charset="0"/>
                <a:cs typeface="ＭＳ Ｐゴシック" charset="0"/>
              </a:rPr>
              <a:t>GABA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9165554-288A-3CF1-3279-E8578D8851D5}"/>
              </a:ext>
            </a:extLst>
          </p:cNvPr>
          <p:cNvSpPr txBox="1"/>
          <p:nvPr/>
        </p:nvSpPr>
        <p:spPr>
          <a:xfrm>
            <a:off x="598488" y="4076700"/>
            <a:ext cx="633412" cy="2778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latin typeface="+mj-lt"/>
                <a:ea typeface="ＭＳ Ｐゴシック" charset="0"/>
                <a:cs typeface="ＭＳ Ｐゴシック" charset="0"/>
              </a:rPr>
              <a:t>AMPA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40D4F0-8EA3-94BE-BC1D-3ECC4AD00B7F}"/>
              </a:ext>
            </a:extLst>
          </p:cNvPr>
          <p:cNvSpPr txBox="1"/>
          <p:nvPr/>
        </p:nvSpPr>
        <p:spPr>
          <a:xfrm>
            <a:off x="2759075" y="2852738"/>
            <a:ext cx="633413" cy="2778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200" dirty="0">
                <a:latin typeface="+mj-lt"/>
                <a:ea typeface="ＭＳ Ｐゴシック" charset="0"/>
                <a:cs typeface="ＭＳ Ｐゴシック" charset="0"/>
              </a:rPr>
              <a:t>AMPA</a:t>
            </a:r>
          </a:p>
        </p:txBody>
      </p:sp>
      <p:sp>
        <p:nvSpPr>
          <p:cNvPr id="84" name="Arc 83">
            <a:extLst>
              <a:ext uri="{FF2B5EF4-FFF2-40B4-BE49-F238E27FC236}">
                <a16:creationId xmlns:a16="http://schemas.microsoft.com/office/drawing/2014/main" id="{B83857B6-3BE0-588D-F59A-964F4F42D6EC}"/>
              </a:ext>
            </a:extLst>
          </p:cNvPr>
          <p:cNvSpPr>
            <a:spLocks/>
          </p:cNvSpPr>
          <p:nvPr/>
        </p:nvSpPr>
        <p:spPr bwMode="auto">
          <a:xfrm flipV="1">
            <a:off x="1822450" y="4581525"/>
            <a:ext cx="3529013" cy="720725"/>
          </a:xfrm>
          <a:custGeom>
            <a:avLst/>
            <a:gdLst>
              <a:gd name="T0" fmla="*/ 52 w 3529012"/>
              <a:gd name="T1" fmla="*/ 363123 h 720725"/>
              <a:gd name="T2" fmla="*/ 1557391 w 3529012"/>
              <a:gd name="T3" fmla="*/ 2490 h 720725"/>
              <a:gd name="T4" fmla="*/ 1970885 w 3529012"/>
              <a:gd name="T5" fmla="*/ 2472 h 720725"/>
              <a:gd name="T6" fmla="*/ 3529012 w 3529012"/>
              <a:gd name="T7" fmla="*/ 360362 h 7207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529012" h="720725" stroke="0">
                <a:moveTo>
                  <a:pt x="52" y="363123"/>
                </a:moveTo>
                <a:cubicBezTo>
                  <a:pt x="-6840" y="179414"/>
                  <a:pt x="664056" y="24054"/>
                  <a:pt x="1557391" y="2490"/>
                </a:cubicBezTo>
                <a:cubicBezTo>
                  <a:pt x="1694743" y="-826"/>
                  <a:pt x="1833527" y="-831"/>
                  <a:pt x="1970885" y="2472"/>
                </a:cubicBezTo>
                <a:cubicBezTo>
                  <a:pt x="2859420" y="23843"/>
                  <a:pt x="3529012" y="177643"/>
                  <a:pt x="3529012" y="360362"/>
                </a:cubicBezTo>
                <a:lnTo>
                  <a:pt x="1764506" y="360363"/>
                </a:lnTo>
                <a:lnTo>
                  <a:pt x="52" y="363123"/>
                </a:lnTo>
                <a:close/>
              </a:path>
              <a:path w="3529012" h="720725" fill="none">
                <a:moveTo>
                  <a:pt x="52" y="363123"/>
                </a:moveTo>
                <a:cubicBezTo>
                  <a:pt x="-6840" y="179414"/>
                  <a:pt x="664056" y="24054"/>
                  <a:pt x="1557391" y="2490"/>
                </a:cubicBezTo>
                <a:cubicBezTo>
                  <a:pt x="1694743" y="-826"/>
                  <a:pt x="1833527" y="-831"/>
                  <a:pt x="1970885" y="2472"/>
                </a:cubicBezTo>
                <a:cubicBezTo>
                  <a:pt x="2859420" y="23843"/>
                  <a:pt x="3529012" y="177643"/>
                  <a:pt x="3529012" y="360362"/>
                </a:cubicBezTo>
              </a:path>
            </a:pathLst>
          </a:custGeom>
          <a:noFill/>
          <a:ln w="25400" cap="flat" cmpd="sng">
            <a:solidFill>
              <a:srgbClr val="FF6600"/>
            </a:solidFill>
            <a:prstDash val="solid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pl-PL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DBC7807-6C0B-F444-5CF7-496CC5DE1EFC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4559300" y="3933825"/>
            <a:ext cx="142875" cy="15240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n w="28575" cmpd="sng">
                <a:solidFill>
                  <a:schemeClr val="tx1"/>
                </a:solidFill>
              </a:ln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443" name="TextBox 9">
            <a:extLst>
              <a:ext uri="{FF2B5EF4-FFF2-40B4-BE49-F238E27FC236}">
                <a16:creationId xmlns:a16="http://schemas.microsoft.com/office/drawing/2014/main" id="{9440EEA1-49DF-180B-09AE-F46716B70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738" y="3000375"/>
            <a:ext cx="1908175" cy="1570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400">
              <a:latin typeface="Symbol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400">
              <a:latin typeface="Symbol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400">
              <a:latin typeface="Symbol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400">
              <a:latin typeface="Symbol" pitchFamily="2" charset="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>
            <a:extLst>
              <a:ext uri="{FF2B5EF4-FFF2-40B4-BE49-F238E27FC236}">
                <a16:creationId xmlns:a16="http://schemas.microsoft.com/office/drawing/2014/main" id="{8116622E-3B41-1C67-88E4-AB2BCD17F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9363" y="276225"/>
            <a:ext cx="4057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latin typeface="Arial" panose="020B0604020202020204" pitchFamily="34" charset="0"/>
                <a:cs typeface="Arial" panose="020B0604020202020204" pitchFamily="34" charset="0"/>
              </a:rPr>
              <a:t>Połączenia w modelu</a:t>
            </a:r>
          </a:p>
        </p:txBody>
      </p:sp>
      <p:sp>
        <p:nvSpPr>
          <p:cNvPr id="18434" name="TextBox 40">
            <a:extLst>
              <a:ext uri="{FF2B5EF4-FFF2-40B4-BE49-F238E27FC236}">
                <a16:creationId xmlns:a16="http://schemas.microsoft.com/office/drawing/2014/main" id="{CF6814B2-5417-134E-A35E-696F98477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196975"/>
            <a:ext cx="8208963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Prawdopopodobienstwo oraz waga polaczenia synaptycznego sa ustalone osobno dla kazdego z czterech rodzajów polaczeń.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Parametry synapsy AMPA:  </a:t>
            </a:r>
            <a:r>
              <a:rPr lang="en-US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pl-PL" sz="2000" baseline="-25000">
                <a:latin typeface="Arial" panose="020B0604020202020204" pitchFamily="34" charset="0"/>
                <a:cs typeface="Arial" panose="020B0604020202020204" pitchFamily="34" charset="0"/>
              </a:rPr>
              <a:t>onset</a:t>
            </a:r>
            <a:r>
              <a:rPr lang="en-US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 0.5 ms, </a:t>
            </a:r>
            <a:r>
              <a:rPr lang="en-US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pl-PL" sz="2000" baseline="-25000">
                <a:latin typeface="Arial" panose="020B0604020202020204" pitchFamily="34" charset="0"/>
                <a:cs typeface="Arial" panose="020B0604020202020204" pitchFamily="34" charset="0"/>
              </a:rPr>
              <a:t>decay</a:t>
            </a:r>
            <a:r>
              <a:rPr lang="en-US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 2 ms, E</a:t>
            </a:r>
            <a:r>
              <a:rPr lang="en-US" altLang="pl-PL" sz="2000" baseline="-25000">
                <a:latin typeface="Arial" panose="020B0604020202020204" pitchFamily="34" charset="0"/>
                <a:cs typeface="Arial" panose="020B0604020202020204" pitchFamily="34" charset="0"/>
              </a:rPr>
              <a:t>AMPA</a:t>
            </a: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 = 0 mV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Parametry synapsy GABA:  </a:t>
            </a:r>
            <a:r>
              <a:rPr lang="en-US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pl-PL" sz="2000" baseline="-25000">
                <a:latin typeface="Arial" panose="020B0604020202020204" pitchFamily="34" charset="0"/>
                <a:cs typeface="Arial" panose="020B0604020202020204" pitchFamily="34" charset="0"/>
              </a:rPr>
              <a:t>onset</a:t>
            </a:r>
            <a:r>
              <a:rPr lang="en-US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 0.5 ms, </a:t>
            </a:r>
            <a:r>
              <a:rPr lang="en-US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pl-PL" sz="2000" baseline="-25000">
                <a:latin typeface="Arial" panose="020B0604020202020204" pitchFamily="34" charset="0"/>
                <a:cs typeface="Arial" panose="020B0604020202020204" pitchFamily="34" charset="0"/>
              </a:rPr>
              <a:t>decay</a:t>
            </a:r>
            <a:r>
              <a:rPr lang="en-US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 2 ms, E</a:t>
            </a:r>
            <a:r>
              <a:rPr lang="en-US" altLang="pl-PL" sz="2000" baseline="-25000">
                <a:latin typeface="Arial" panose="020B0604020202020204" pitchFamily="34" charset="0"/>
                <a:cs typeface="Arial" panose="020B0604020202020204" pitchFamily="34" charset="0"/>
              </a:rPr>
              <a:t>GABA</a:t>
            </a: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 = -70 mV</a:t>
            </a:r>
          </a:p>
        </p:txBody>
      </p:sp>
      <p:sp>
        <p:nvSpPr>
          <p:cNvPr id="18435" name="pole tekstowe 41">
            <a:extLst>
              <a:ext uri="{FF2B5EF4-FFF2-40B4-BE49-F238E27FC236}">
                <a16:creationId xmlns:a16="http://schemas.microsoft.com/office/drawing/2014/main" id="{6F677F89-8C0E-0161-0C56-1C355E320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3429000"/>
            <a:ext cx="63182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.syn_E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h.Exp2Syn(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.soma(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.syn_E.tau1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ms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.syn_E.tau2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2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ms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.syn_E.e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mV </a:t>
            </a:r>
          </a:p>
          <a:p>
            <a:pPr>
              <a:spcBef>
                <a:spcPct val="0"/>
              </a:spcBef>
              <a:buFontTx/>
              <a:buNone/>
            </a:pPr>
            <a:b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.syn_I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h.Exp2Syn(</a:t>
            </a: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.soma(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.syn_I.tau1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ms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.syn_I.tau2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2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ms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solidFill>
                  <a:srgbClr val="0000FF"/>
                </a:solidFill>
                <a:latin typeface="Menlo" panose="020B0609030804020204" pitchFamily="49" charset="0"/>
              </a:rPr>
              <a:t>self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.syn_I.e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-</a:t>
            </a:r>
            <a:r>
              <a:rPr lang="pl-PL" altLang="pl-PL" sz="2000">
                <a:solidFill>
                  <a:srgbClr val="098658"/>
                </a:solidFill>
                <a:latin typeface="Menlo" panose="020B0609030804020204" pitchFamily="49" charset="0"/>
              </a:rPr>
              <a:t>70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20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2000">
                <a:solidFill>
                  <a:srgbClr val="3B3B3B"/>
                </a:solidFill>
                <a:latin typeface="Menlo" panose="020B0609030804020204" pitchFamily="49" charset="0"/>
              </a:rPr>
              <a:t> mV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E576F982-73A0-A601-42EE-973A32AF3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19458" name="pole tekstowe 2">
            <a:extLst>
              <a:ext uri="{FF2B5EF4-FFF2-40B4-BE49-F238E27FC236}">
                <a16:creationId xmlns:a16="http://schemas.microsoft.com/office/drawing/2014/main" id="{8EAA0274-E8B3-6AF8-4483-7542A4BED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1116013"/>
            <a:ext cx="7653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Narysować przebieg potencjału dla pojedynczej komórki E oraz I</a:t>
            </a:r>
          </a:p>
        </p:txBody>
      </p:sp>
      <p:pic>
        <p:nvPicPr>
          <p:cNvPr id="19459" name="Obraz 2">
            <a:extLst>
              <a:ext uri="{FF2B5EF4-FFF2-40B4-BE49-F238E27FC236}">
                <a16:creationId xmlns:a16="http://schemas.microsoft.com/office/drawing/2014/main" id="{17087A3F-C5E4-F34E-E47D-23FAEDE3A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144000" cy="342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CD465AE-D960-DBFB-983E-FDB049A0C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20482" name="pole tekstowe 2">
            <a:extLst>
              <a:ext uri="{FF2B5EF4-FFF2-40B4-BE49-F238E27FC236}">
                <a16:creationId xmlns:a16="http://schemas.microsoft.com/office/drawing/2014/main" id="{5A9DDF39-0696-9B1F-30FD-0A18F3F40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1116013"/>
            <a:ext cx="71516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Narysować rasterplot dla komórek E, I oraz losowego wejścia</a:t>
            </a:r>
          </a:p>
        </p:txBody>
      </p:sp>
      <p:pic>
        <p:nvPicPr>
          <p:cNvPr id="20483" name="Obraz 7">
            <a:extLst>
              <a:ext uri="{FF2B5EF4-FFF2-40B4-BE49-F238E27FC236}">
                <a16:creationId xmlns:a16="http://schemas.microsoft.com/office/drawing/2014/main" id="{3F6928D0-402C-B870-C247-E6D2F8176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2060575"/>
            <a:ext cx="58420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B3F57B8A-1DBC-AC98-4C64-F5608E018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21506" name="pole tekstowe 2">
            <a:extLst>
              <a:ext uri="{FF2B5EF4-FFF2-40B4-BE49-F238E27FC236}">
                <a16:creationId xmlns:a16="http://schemas.microsoft.com/office/drawing/2014/main" id="{6CF5685A-7CED-C60E-00CC-D7F56C35A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" y="1116013"/>
            <a:ext cx="7850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Narysować sumę prądów synaptycznych we wszystkich komórkach</a:t>
            </a:r>
          </a:p>
        </p:txBody>
      </p:sp>
      <p:pic>
        <p:nvPicPr>
          <p:cNvPr id="21507" name="Obraz 2">
            <a:extLst>
              <a:ext uri="{FF2B5EF4-FFF2-40B4-BE49-F238E27FC236}">
                <a16:creationId xmlns:a16="http://schemas.microsoft.com/office/drawing/2014/main" id="{20E34822-88C0-B1AB-D03C-BC3E06110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88" y="1844675"/>
            <a:ext cx="58420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38D6C791-8C53-44FE-920F-CC28152C7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22530" name="pole tekstowe 2">
            <a:extLst>
              <a:ext uri="{FF2B5EF4-FFF2-40B4-BE49-F238E27FC236}">
                <a16:creationId xmlns:a16="http://schemas.microsoft.com/office/drawing/2014/main" id="{8D5397B4-9ED6-C77B-A168-19A727019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638" y="1196975"/>
            <a:ext cx="6816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Narysować chwilową czestość odpalania dla obu populacji</a:t>
            </a:r>
          </a:p>
        </p:txBody>
      </p:sp>
      <p:pic>
        <p:nvPicPr>
          <p:cNvPr id="22531" name="Obraz 3">
            <a:extLst>
              <a:ext uri="{FF2B5EF4-FFF2-40B4-BE49-F238E27FC236}">
                <a16:creationId xmlns:a16="http://schemas.microsoft.com/office/drawing/2014/main" id="{66AC9533-7EF1-AA5D-B0B3-2BFD9BF93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2060575"/>
            <a:ext cx="4214813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pole tekstowe 7">
            <a:extLst>
              <a:ext uri="{FF2B5EF4-FFF2-40B4-BE49-F238E27FC236}">
                <a16:creationId xmlns:a16="http://schemas.microsoft.com/office/drawing/2014/main" id="{FF1CA29A-23DC-95B3-C6A0-D651B9197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644775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plt.hist(spike_times_vec_E, 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bins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tstop)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plt.hist(spike_times_vec_I, </a:t>
            </a:r>
            <a:r>
              <a:rPr lang="pl-PL" altLang="pl-PL" sz="1800">
                <a:solidFill>
                  <a:srgbClr val="001080"/>
                </a:solidFill>
                <a:latin typeface="Menlo" panose="020B0609030804020204" pitchFamily="49" charset="0"/>
              </a:rPr>
              <a:t>bins</a:t>
            </a:r>
            <a:r>
              <a:rPr lang="pl-PL" altLang="pl-PL" sz="18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800">
                <a:solidFill>
                  <a:srgbClr val="3B3B3B"/>
                </a:solidFill>
                <a:latin typeface="Menlo" panose="020B0609030804020204" pitchFamily="49" charset="0"/>
              </a:rPr>
              <a:t>tstop)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560A77CC-21EA-5A07-8BEE-B31E2C851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035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</a:t>
            </a:r>
          </a:p>
        </p:txBody>
      </p:sp>
      <p:sp>
        <p:nvSpPr>
          <p:cNvPr id="23554" name="pole tekstowe 2">
            <a:extLst>
              <a:ext uri="{FF2B5EF4-FFF2-40B4-BE49-F238E27FC236}">
                <a16:creationId xmlns:a16="http://schemas.microsoft.com/office/drawing/2014/main" id="{E97FDB03-4822-C6CE-015D-97871B3D1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062038"/>
            <a:ext cx="8497887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Dostroić parametry modelu (siła wejścia, prawdopodobieństwo i siła połączeń), aby uzyskać oscylacje w zakresie gamma 40-80 Hz.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Oscylacja powinna powstawać w wyniku wzajemnego oddziaływania między komórkami E oraz I, tzn. powinna znikać po usunięciu połączeń E-&gt;I lub I-&gt;E.</a:t>
            </a:r>
          </a:p>
        </p:txBody>
      </p:sp>
      <p:pic>
        <p:nvPicPr>
          <p:cNvPr id="23555" name="Obraz 12">
            <a:extLst>
              <a:ext uri="{FF2B5EF4-FFF2-40B4-BE49-F238E27FC236}">
                <a16:creationId xmlns:a16="http://schemas.microsoft.com/office/drawing/2014/main" id="{66752CAB-462A-4335-2605-3B55F13A6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50" y="3433763"/>
            <a:ext cx="2901950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Obraz 14">
            <a:extLst>
              <a:ext uri="{FF2B5EF4-FFF2-40B4-BE49-F238E27FC236}">
                <a16:creationId xmlns:a16="http://schemas.microsoft.com/office/drawing/2014/main" id="{24621735-DC68-2037-676D-CF81AAEDB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19475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Obraz 16">
            <a:extLst>
              <a:ext uri="{FF2B5EF4-FFF2-40B4-BE49-F238E27FC236}">
                <a16:creationId xmlns:a16="http://schemas.microsoft.com/office/drawing/2014/main" id="{0E80B0E1-7F1E-931F-066B-1C7DCBE53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8" y="3419475"/>
            <a:ext cx="29210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>
            <a:extLst>
              <a:ext uri="{FF2B5EF4-FFF2-40B4-BE49-F238E27FC236}">
                <a16:creationId xmlns:a16="http://schemas.microsoft.com/office/drawing/2014/main" id="{42644A9D-0036-599B-E36C-EA39A5262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341438"/>
            <a:ext cx="447040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7B181F-B181-2512-47A9-6C1E3E4F47FD}"/>
              </a:ext>
            </a:extLst>
          </p:cNvPr>
          <p:cNvSpPr txBox="1"/>
          <p:nvPr/>
        </p:nvSpPr>
        <p:spPr>
          <a:xfrm>
            <a:off x="1476375" y="2349500"/>
            <a:ext cx="1136650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j-lt"/>
                <a:ea typeface="ＭＳ Ｐゴシック" charset="0"/>
                <a:cs typeface="ＭＳ Ｐゴシック" charset="0"/>
              </a:rPr>
              <a:t>Pyramidal cells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BDA11-8B03-E284-9787-D3EA8AECDDF6}"/>
              </a:ext>
            </a:extLst>
          </p:cNvPr>
          <p:cNvSpPr txBox="1"/>
          <p:nvPr/>
        </p:nvSpPr>
        <p:spPr>
          <a:xfrm>
            <a:off x="1547813" y="2997200"/>
            <a:ext cx="962025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latin typeface="+mj-lt"/>
                <a:ea typeface="ＭＳ Ｐゴシック" charset="0"/>
                <a:cs typeface="ＭＳ Ｐゴシック" charset="0"/>
              </a:rPr>
              <a:t>Interneurons</a:t>
            </a:r>
          </a:p>
        </p:txBody>
      </p:sp>
      <p:pic>
        <p:nvPicPr>
          <p:cNvPr id="24580" name="Picture 5">
            <a:extLst>
              <a:ext uri="{FF2B5EF4-FFF2-40B4-BE49-F238E27FC236}">
                <a16:creationId xmlns:a16="http://schemas.microsoft.com/office/drawing/2014/main" id="{53B16D4C-12E6-FF7E-750D-2A04CA2B83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300663"/>
            <a:ext cx="68961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Box 6">
            <a:extLst>
              <a:ext uri="{FF2B5EF4-FFF2-40B4-BE49-F238E27FC236}">
                <a16:creationId xmlns:a16="http://schemas.microsoft.com/office/drawing/2014/main" id="{0FBF6FB6-C1C5-A056-8BFA-03147CA52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338" y="458788"/>
            <a:ext cx="4762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l-PL">
                <a:latin typeface="Arial" panose="020B0604020202020204" pitchFamily="34" charset="0"/>
                <a:cs typeface="Arial" panose="020B0604020202020204" pitchFamily="34" charset="0"/>
              </a:rPr>
              <a:t>Spike-to-spike synchrony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>
            <a:extLst>
              <a:ext uri="{FF2B5EF4-FFF2-40B4-BE49-F238E27FC236}">
                <a16:creationId xmlns:a16="http://schemas.microsoft.com/office/drawing/2014/main" id="{D0D03C74-5A16-CC4E-79AA-DAE9314D5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557338"/>
            <a:ext cx="46609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2" name="Picture 2">
            <a:extLst>
              <a:ext uri="{FF2B5EF4-FFF2-40B4-BE49-F238E27FC236}">
                <a16:creationId xmlns:a16="http://schemas.microsoft.com/office/drawing/2014/main" id="{159610CE-DB73-8791-38BF-7A2BA4D4C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5373688"/>
            <a:ext cx="4860925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4">
            <a:extLst>
              <a:ext uri="{FF2B5EF4-FFF2-40B4-BE49-F238E27FC236}">
                <a16:creationId xmlns:a16="http://schemas.microsoft.com/office/drawing/2014/main" id="{D851C0B6-CBA4-98FC-E7DE-50268CA0A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188913"/>
            <a:ext cx="4032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l-PL">
                <a:latin typeface="Arial" panose="020B0604020202020204" pitchFamily="34" charset="0"/>
                <a:cs typeface="Arial" panose="020B0604020202020204" pitchFamily="34" charset="0"/>
              </a:rPr>
              <a:t>Firing-rate synchrony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7540</TotalTime>
  <Words>410</Words>
  <Application>Microsoft Macintosh PowerPoint</Application>
  <PresentationFormat>Pokaz na ekranie (4:3)</PresentationFormat>
  <Paragraphs>60</Paragraphs>
  <Slides>12</Slides>
  <Notes>0</Notes>
  <HiddenSlides>2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9" baseType="lpstr">
      <vt:lpstr>Symbol</vt:lpstr>
      <vt:lpstr>ＭＳ Ｐゴシック</vt:lpstr>
      <vt:lpstr>Arial</vt:lpstr>
      <vt:lpstr>Times New Roman</vt:lpstr>
      <vt:lpstr>Calibri</vt:lpstr>
      <vt:lpstr>Menlo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242</cp:revision>
  <dcterms:created xsi:type="dcterms:W3CDTF">2011-02-21T19:34:13Z</dcterms:created>
  <dcterms:modified xsi:type="dcterms:W3CDTF">2026-11-02T10:47:59Z</dcterms:modified>
</cp:coreProperties>
</file>