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compatMode="1" saveSubsetFonts="1" autoCompressPictures="0">
  <p:sldMasterIdLst>
    <p:sldMasterId id="2147483648" r:id="rId1"/>
  </p:sldMasterIdLst>
  <p:handoutMasterIdLst>
    <p:handoutMasterId r:id="rId11"/>
  </p:handoutMasterIdLst>
  <p:sldIdLst>
    <p:sldId id="425" r:id="rId2"/>
    <p:sldId id="430" r:id="rId3"/>
    <p:sldId id="443" r:id="rId4"/>
    <p:sldId id="444" r:id="rId5"/>
    <p:sldId id="445" r:id="rId6"/>
    <p:sldId id="446" r:id="rId7"/>
    <p:sldId id="442" r:id="rId8"/>
    <p:sldId id="438" r:id="rId9"/>
    <p:sldId id="440" r:id="rId10"/>
  </p:sldIdLst>
  <p:sldSz cx="9144000" cy="6858000" type="screen4x3"/>
  <p:notesSz cx="7099300" cy="1023461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888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/>
    <p:restoredTop sz="94674"/>
  </p:normalViewPr>
  <p:slideViewPr>
    <p:cSldViewPr>
      <p:cViewPr varScale="1">
        <p:scale>
          <a:sx n="124" d="100"/>
          <a:sy n="124" d="100"/>
        </p:scale>
        <p:origin x="816" y="168"/>
      </p:cViewPr>
      <p:guideLst>
        <p:guide orient="horz" pos="388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1026">
            <a:extLst>
              <a:ext uri="{FF2B5EF4-FFF2-40B4-BE49-F238E27FC236}">
                <a16:creationId xmlns:a16="http://schemas.microsoft.com/office/drawing/2014/main" id="{82272FC4-B745-1A40-C348-E8BB94F9558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defTabSz="990600" eaLnBrk="1" hangingPunct="1">
              <a:defRPr sz="1300">
                <a:latin typeface="Symbol" charset="2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3" name="Rectangle 1027">
            <a:extLst>
              <a:ext uri="{FF2B5EF4-FFF2-40B4-BE49-F238E27FC236}">
                <a16:creationId xmlns:a16="http://schemas.microsoft.com/office/drawing/2014/main" id="{0D7C2682-41EA-A568-1A5C-A1C867802788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>
                <a:latin typeface="Symbol" charset="2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4" name="Rectangle 1028">
            <a:extLst>
              <a:ext uri="{FF2B5EF4-FFF2-40B4-BE49-F238E27FC236}">
                <a16:creationId xmlns:a16="http://schemas.microsoft.com/office/drawing/2014/main" id="{657E7F8F-0C61-70BA-183E-72B0DFD6FD9A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defTabSz="990600" eaLnBrk="1" hangingPunct="1">
              <a:defRPr sz="1300">
                <a:latin typeface="Symbol" charset="2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5" name="Rectangle 1029">
            <a:extLst>
              <a:ext uri="{FF2B5EF4-FFF2-40B4-BE49-F238E27FC236}">
                <a16:creationId xmlns:a16="http://schemas.microsoft.com/office/drawing/2014/main" id="{89D67F00-F24E-8199-A8B2-B9E857E83419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/>
            </a:lvl1pPr>
          </a:lstStyle>
          <a:p>
            <a:pPr>
              <a:defRPr/>
            </a:pPr>
            <a:fld id="{9DB0B3EE-3499-7D40-A514-1F42ADC632BD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l-PL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E58F215-15DB-1D79-E97C-17857EE7CD0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6B4D996-E318-CB22-9F35-0844F77704C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C35FF4B-C6EA-1F83-53F8-A90705A6D1C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C165CD-0AE2-DC43-87C5-8870A3ADB08C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17872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Click to edit Master text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E21B5A4-7E57-FC1C-7AA8-E92632C930B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82E5222-CB99-5E4E-EA27-46D507ED11F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28903F6-BF40-0456-E1BF-3F3229A5539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6FD5F1-18C1-394E-8C8E-484707BDF6FB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3111520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FD3729A-124B-CBA0-5929-DB58ACABEDC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1F29A9E-5CA8-BD57-9BD9-01A5E59A71B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608C063-B8CF-8512-3768-BD002AEF082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3E35E6-753A-8941-B207-3DDFD04DAE98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8891743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Click to edit Master text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Click to edit Master text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6072752-4AED-F24E-5530-9CE52B3D99C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F4057D1-E881-FFA3-2EFC-B56D5B0A8B3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8D83EF2-467E-D7EC-D41D-39BD4D41148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308EB1-4201-6548-BC29-3A6DC6C5BA47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14330631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Click to edit Master text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Click to edit Master text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B4729330-8045-0218-1C29-EB99A606608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9C755355-13F0-5612-1F5F-005D83CA14A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B95C9E21-0599-99F9-76AF-0C6381886B6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95E0C4-A8BF-FE4C-A5AC-00E976889F56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733631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5AC66FCD-F9E6-0ECE-B960-3D7C3164284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F974AF3B-42FC-E34D-6377-0B18C88B28D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2D2764B5-9E53-D314-24E1-EAD9A12D2A9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9721EC-7CAF-814E-8134-68C645909831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14010843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EBFD2BB8-706D-218C-7FCC-57BFF23C166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6FDBCCBC-1EEC-5D11-B7F5-91A0C924B0A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DB822C26-D939-AFC0-59BC-34798C92E3D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B3CF54-88BC-7246-A2DA-A29B20BA1444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12373301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Click to edit Master text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F554546-BDB8-23CA-71D8-99BD62D3F1D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0DED336-1E2D-4727-0288-E2E9A662D66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AA42E8A-20F1-6B2E-FE84-83AABD80063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52EFBD-AF0E-D043-B1CA-4F7805C2BFA6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41641978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E80A75C-0998-3C8A-9081-6323285A8A8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3BFF511-8683-E2EA-689A-15FCBDABE9B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E13DC90-4AFF-4240-01D1-D9879B51E5A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518D10-8788-A54A-8C34-405E7F3AD1FE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42664650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Click to edit Master text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AC944F9-6937-8888-B483-1B3B85D286C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87AF270-B22A-51AD-ABE3-62D48147BDD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FA977D2-9F9B-0CB1-9549-66027B172C2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1B3DB2-D730-6D48-9E0E-0CA3BD08132E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4363212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pl-PL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pl-PL"/>
              <a:t>Click to edit Master text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BAC31C6-2D9A-7FA9-1BA7-E49EE159865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24940D5-FF6B-B3DA-55C2-0EBE764375E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55BFC16-4E1A-A096-77C8-A1CA2DC3B5C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5B4C11-53EA-464C-92E5-FCB8231E9C71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496925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0F88728A-827F-B7EF-6458-C007438C014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l-PL"/>
              <a:t>Kliknij, aby edytować styl wzorca tytułu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F8FED6A-A93C-A614-EAE1-9FEC6C03C3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l-PL"/>
              <a:t>Kliknij, aby edytować style wzorca tekstu</a:t>
            </a:r>
          </a:p>
          <a:p>
            <a:pPr lvl="1"/>
            <a:r>
              <a:rPr lang="en-US" altLang="pl-PL"/>
              <a:t>Drugi poziom</a:t>
            </a:r>
          </a:p>
          <a:p>
            <a:pPr lvl="2"/>
            <a:r>
              <a:rPr lang="en-US" altLang="pl-PL"/>
              <a:t>Trzeci poziom</a:t>
            </a:r>
          </a:p>
          <a:p>
            <a:pPr lvl="3"/>
            <a:r>
              <a:rPr lang="en-US" altLang="pl-PL"/>
              <a:t>Czwarty poziom</a:t>
            </a:r>
          </a:p>
          <a:p>
            <a:pPr lvl="4"/>
            <a:r>
              <a:rPr lang="en-US" altLang="pl-PL"/>
              <a:t>Piąty poziom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B8928FB8-2024-0484-C8B2-FF0884BE42B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79E69F4A-0392-8C6A-2EE6-911BE01DF5B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D8FC32AB-2E25-EDE8-4106-3E094D184BC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5A0A3BBE-08AA-384C-ABBF-98D69C38A93C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pl-P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>
            <a:extLst>
              <a:ext uri="{FF2B5EF4-FFF2-40B4-BE49-F238E27FC236}">
                <a16:creationId xmlns:a16="http://schemas.microsoft.com/office/drawing/2014/main" id="{94FA1243-8BD8-4473-76EA-DA56347367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60350"/>
            <a:ext cx="7772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l-PL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 warstwy komórkek IAF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l-PL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  <p:pic>
        <p:nvPicPr>
          <p:cNvPr id="14338" name="Obraz 4">
            <a:extLst>
              <a:ext uri="{FF2B5EF4-FFF2-40B4-BE49-F238E27FC236}">
                <a16:creationId xmlns:a16="http://schemas.microsoft.com/office/drawing/2014/main" id="{148438E6-120C-9CD4-E73C-4F74FBE252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836613"/>
            <a:ext cx="7772400" cy="482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>
            <a:extLst>
              <a:ext uri="{FF2B5EF4-FFF2-40B4-BE49-F238E27FC236}">
                <a16:creationId xmlns:a16="http://schemas.microsoft.com/office/drawing/2014/main" id="{6633AB93-D380-26C1-E511-509B4D9272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60350"/>
            <a:ext cx="7772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l-PL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 warstwy komórkowej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l-PL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  <p:sp>
        <p:nvSpPr>
          <p:cNvPr id="6" name="pole tekstowe 2">
            <a:extLst>
              <a:ext uri="{FF2B5EF4-FFF2-40B4-BE49-F238E27FC236}">
                <a16:creationId xmlns:a16="http://schemas.microsoft.com/office/drawing/2014/main" id="{5118C8B2-F026-5D18-3B75-3EB7FC1516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412875"/>
            <a:ext cx="7986713" cy="40941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pl-PL" altLang="pl-PL" sz="2000" dirty="0">
                <a:latin typeface="Arial" panose="020B0604020202020204" pitchFamily="34" charset="0"/>
                <a:cs typeface="Arial" panose="020B0604020202020204" pitchFamily="34" charset="0"/>
              </a:rPr>
              <a:t>Stworzyć model warstwy komórek IAF o następujących własnościach: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endParaRPr lang="pl-PL" altLang="pl-PL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pl-PL" altLang="pl-PL" sz="2000" dirty="0">
                <a:latin typeface="Arial" panose="020B0604020202020204" pitchFamily="34" charset="0"/>
                <a:cs typeface="Arial" panose="020B0604020202020204" pitchFamily="34" charset="0"/>
              </a:rPr>
              <a:t>- Warstwa górna składa się z komórek pobudzających (np. 8x8).</a:t>
            </a:r>
          </a:p>
          <a:p>
            <a:pPr marL="342900" indent="-342900">
              <a:spcBef>
                <a:spcPct val="0"/>
              </a:spcBef>
              <a:buFontTx/>
              <a:buChar char="-"/>
              <a:defRPr/>
            </a:pPr>
            <a:endParaRPr lang="pl-PL" altLang="pl-PL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pl-PL" altLang="pl-PL" sz="2000" dirty="0">
                <a:latin typeface="Arial" panose="020B0604020202020204" pitchFamily="34" charset="0"/>
                <a:cs typeface="Arial" panose="020B0604020202020204" pitchFamily="34" charset="0"/>
              </a:rPr>
              <a:t>- Każda komórka składa się z ciała neuronu (soma) i jest wyposażona w mechanizm IAF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endParaRPr lang="pl-PL" altLang="pl-PL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pl-PL" altLang="pl-PL" sz="2000" dirty="0">
                <a:latin typeface="Arial" panose="020B0604020202020204" pitchFamily="34" charset="0"/>
                <a:cs typeface="Arial" panose="020B0604020202020204" pitchFamily="34" charset="0"/>
              </a:rPr>
              <a:t>- Połączenia wewnątrz warstwy są typu ’każdy z każdym’ (</a:t>
            </a:r>
            <a:r>
              <a:rPr lang="pl-PL" altLang="pl-PL" sz="2000" dirty="0" err="1">
                <a:latin typeface="Arial" panose="020B0604020202020204" pitchFamily="34" charset="0"/>
                <a:cs typeface="Arial" panose="020B0604020202020204" pitchFamily="34" charset="0"/>
              </a:rPr>
              <a:t>all</a:t>
            </a:r>
            <a:r>
              <a:rPr lang="pl-PL" altLang="pl-PL" sz="2000" dirty="0">
                <a:latin typeface="Arial" panose="020B0604020202020204" pitchFamily="34" charset="0"/>
                <a:cs typeface="Arial" panose="020B0604020202020204" pitchFamily="34" charset="0"/>
              </a:rPr>
              <a:t>-to-</a:t>
            </a:r>
            <a:r>
              <a:rPr lang="pl-PL" altLang="pl-PL" sz="2000" dirty="0" err="1">
                <a:latin typeface="Arial" panose="020B0604020202020204" pitchFamily="34" charset="0"/>
                <a:cs typeface="Arial" panose="020B0604020202020204" pitchFamily="34" charset="0"/>
              </a:rPr>
              <a:t>all</a:t>
            </a:r>
            <a:r>
              <a:rPr lang="pl-PL" altLang="pl-PL" sz="2000" dirty="0">
                <a:latin typeface="Arial" panose="020B0604020202020204" pitchFamily="34" charset="0"/>
                <a:cs typeface="Arial" panose="020B0604020202020204" pitchFamily="34" charset="0"/>
              </a:rPr>
              <a:t>) z ustalonym prawdopodobieństwem.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endParaRPr lang="pl-PL" altLang="pl-PL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pl-PL" altLang="pl-PL" sz="2000" b="1" dirty="0">
                <a:latin typeface="Arial" panose="020B0604020202020204" pitchFamily="34" charset="0"/>
                <a:cs typeface="Arial" panose="020B0604020202020204" pitchFamily="34" charset="0"/>
              </a:rPr>
              <a:t>Każda</a:t>
            </a:r>
            <a:r>
              <a:rPr lang="pl-PL" altLang="pl-PL" sz="2000" dirty="0">
                <a:latin typeface="Arial" panose="020B0604020202020204" pitchFamily="34" charset="0"/>
                <a:cs typeface="Arial" panose="020B0604020202020204" pitchFamily="34" charset="0"/>
              </a:rPr>
              <a:t> komórka dostaje nieskorelowane, losowe w</a:t>
            </a:r>
            <a:r>
              <a:rPr lang="en-US" altLang="pl-PL" sz="2000" dirty="0" err="1">
                <a:latin typeface="Arial" panose="020B0604020202020204" pitchFamily="34" charset="0"/>
                <a:cs typeface="Arial" panose="020B0604020202020204" pitchFamily="34" charset="0"/>
              </a:rPr>
              <a:t>ejście</a:t>
            </a:r>
            <a:r>
              <a:rPr lang="en-US" altLang="pl-PL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l-PL" sz="2000" dirty="0" err="1">
                <a:latin typeface="Arial" panose="020B0604020202020204" pitchFamily="34" charset="0"/>
                <a:cs typeface="Arial" panose="020B0604020202020204" pitchFamily="34" charset="0"/>
              </a:rPr>
              <a:t>zewnętrzne</a:t>
            </a:r>
            <a:r>
              <a:rPr lang="en-US" altLang="pl-PL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spcBef>
                <a:spcPct val="0"/>
              </a:spcBef>
              <a:buFontTx/>
              <a:buChar char="-"/>
              <a:defRPr/>
            </a:pPr>
            <a:endParaRPr lang="en-US" altLang="pl-PL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>
            <a:extLst>
              <a:ext uri="{FF2B5EF4-FFF2-40B4-BE49-F238E27FC236}">
                <a16:creationId xmlns:a16="http://schemas.microsoft.com/office/drawing/2014/main" id="{B6FFA23E-1943-7C9C-FECA-995A17D83A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60350"/>
            <a:ext cx="7772400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l-PL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Tworzenie klasy Cell</a:t>
            </a:r>
          </a:p>
        </p:txBody>
      </p:sp>
      <p:sp>
        <p:nvSpPr>
          <p:cNvPr id="16386" name="pole tekstowe 5">
            <a:extLst>
              <a:ext uri="{FF2B5EF4-FFF2-40B4-BE49-F238E27FC236}">
                <a16:creationId xmlns:a16="http://schemas.microsoft.com/office/drawing/2014/main" id="{433C3A96-A113-8A9B-79AE-188D396B46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825" y="1619250"/>
            <a:ext cx="8134350" cy="378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solidFill>
                  <a:srgbClr val="0000FF"/>
                </a:solidFill>
                <a:latin typeface="Menlo" panose="020B0609030804020204" pitchFamily="49" charset="0"/>
              </a:rPr>
              <a:t>class</a:t>
            </a:r>
            <a: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2000">
                <a:solidFill>
                  <a:srgbClr val="267F99"/>
                </a:solidFill>
                <a:latin typeface="Menlo" panose="020B0609030804020204" pitchFamily="49" charset="0"/>
              </a:rPr>
              <a:t>Cell</a:t>
            </a:r>
            <a: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</a:rPr>
              <a:t>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solidFill>
                  <a:srgbClr val="0000FF"/>
                </a:solidFill>
                <a:latin typeface="Menlo" panose="020B0609030804020204" pitchFamily="49" charset="0"/>
              </a:rPr>
              <a:t>   def</a:t>
            </a:r>
            <a: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2000">
                <a:solidFill>
                  <a:srgbClr val="795E26"/>
                </a:solidFill>
                <a:latin typeface="Menlo" panose="020B0609030804020204" pitchFamily="49" charset="0"/>
              </a:rPr>
              <a:t>__init__</a:t>
            </a:r>
            <a: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</a:rPr>
              <a:t>(</a:t>
            </a:r>
            <a:r>
              <a:rPr lang="pl-PL" altLang="pl-PL" sz="2000">
                <a:solidFill>
                  <a:srgbClr val="001080"/>
                </a:solidFill>
                <a:latin typeface="Menlo" panose="020B0609030804020204" pitchFamily="49" charset="0"/>
              </a:rPr>
              <a:t>self</a:t>
            </a:r>
            <a: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</a:rPr>
              <a:t>, </a:t>
            </a:r>
            <a:r>
              <a:rPr lang="pl-PL" altLang="pl-PL" sz="2000">
                <a:solidFill>
                  <a:srgbClr val="001080"/>
                </a:solidFill>
                <a:latin typeface="Menlo" panose="020B0609030804020204" pitchFamily="49" charset="0"/>
              </a:rPr>
              <a:t>gid</a:t>
            </a:r>
            <a: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</a:rPr>
              <a:t>, </a:t>
            </a:r>
            <a:r>
              <a:rPr lang="pl-PL" altLang="pl-PL" sz="2000">
                <a:solidFill>
                  <a:srgbClr val="001080"/>
                </a:solidFill>
                <a:latin typeface="Menlo" panose="020B0609030804020204" pitchFamily="49" charset="0"/>
              </a:rPr>
              <a:t>x</a:t>
            </a:r>
            <a: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</a:rPr>
              <a:t>, </a:t>
            </a:r>
            <a:r>
              <a:rPr lang="pl-PL" altLang="pl-PL" sz="2000">
                <a:solidFill>
                  <a:srgbClr val="001080"/>
                </a:solidFill>
                <a:latin typeface="Menlo" panose="020B0609030804020204" pitchFamily="49" charset="0"/>
              </a:rPr>
              <a:t>y</a:t>
            </a:r>
            <a: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</a:rPr>
              <a:t>, </a:t>
            </a:r>
            <a:r>
              <a:rPr lang="pl-PL" altLang="pl-PL" sz="2000">
                <a:solidFill>
                  <a:srgbClr val="001080"/>
                </a:solidFill>
                <a:latin typeface="Menlo" panose="020B0609030804020204" pitchFamily="49" charset="0"/>
              </a:rPr>
              <a:t>z</a:t>
            </a:r>
            <a: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</a:rPr>
              <a:t>):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solidFill>
                  <a:srgbClr val="0000FF"/>
                </a:solidFill>
                <a:latin typeface="Menlo" panose="020B0609030804020204" pitchFamily="49" charset="0"/>
              </a:rPr>
              <a:t>      self</a:t>
            </a:r>
            <a: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</a:rPr>
              <a:t>._gid </a:t>
            </a:r>
            <a:r>
              <a:rPr lang="pl-PL" altLang="pl-PL" sz="20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</a:rPr>
              <a:t> gid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solidFill>
                  <a:srgbClr val="0000FF"/>
                </a:solidFill>
                <a:latin typeface="Menlo" panose="020B0609030804020204" pitchFamily="49" charset="0"/>
              </a:rPr>
              <a:t>      self</a:t>
            </a:r>
            <a: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</a:rPr>
              <a:t>._setup_morphology(x, y, z)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solidFill>
                  <a:srgbClr val="0000FF"/>
                </a:solidFill>
                <a:latin typeface="Menlo" panose="020B0609030804020204" pitchFamily="49" charset="0"/>
              </a:rPr>
              <a:t>      self</a:t>
            </a:r>
            <a: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</a:rPr>
              <a:t>._setup_biophysics()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solidFill>
                  <a:srgbClr val="0000FF"/>
                </a:solidFill>
                <a:latin typeface="Menlo" panose="020B0609030804020204" pitchFamily="49" charset="0"/>
              </a:rPr>
              <a:t>      self</a:t>
            </a:r>
            <a: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</a:rPr>
              <a:t>._set_position(x, y, z) </a:t>
            </a:r>
            <a:r>
              <a:rPr lang="pl-PL" altLang="pl-PL" sz="2000">
                <a:solidFill>
                  <a:srgbClr val="008000"/>
                </a:solidFill>
                <a:latin typeface="Menlo" panose="020B0609030804020204" pitchFamily="49" charset="0"/>
              </a:rPr>
              <a:t># &lt;-- NEW</a:t>
            </a:r>
            <a:endParaRPr lang="pl-PL" altLang="pl-PL" sz="2000">
              <a:solidFill>
                <a:srgbClr val="3B3B3B"/>
              </a:solidFill>
              <a:latin typeface="Menlo" panose="020B0609030804020204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b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</a:rPr>
            </a:br>
            <a: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</a:rPr>
              <a:t>   </a:t>
            </a:r>
            <a:r>
              <a:rPr lang="pl-PL" altLang="pl-PL" sz="2000">
                <a:solidFill>
                  <a:srgbClr val="0000FF"/>
                </a:solidFill>
                <a:latin typeface="Menlo" panose="020B0609030804020204" pitchFamily="49" charset="0"/>
              </a:rPr>
              <a:t>def</a:t>
            </a:r>
            <a: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2000">
                <a:solidFill>
                  <a:srgbClr val="795E26"/>
                </a:solidFill>
                <a:latin typeface="Menlo" panose="020B0609030804020204" pitchFamily="49" charset="0"/>
              </a:rPr>
              <a:t>__repr__</a:t>
            </a:r>
            <a: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</a:rPr>
              <a:t>(</a:t>
            </a:r>
            <a:r>
              <a:rPr lang="pl-PL" altLang="pl-PL" sz="2000">
                <a:solidFill>
                  <a:srgbClr val="001080"/>
                </a:solidFill>
                <a:latin typeface="Menlo" panose="020B0609030804020204" pitchFamily="49" charset="0"/>
              </a:rPr>
              <a:t>self</a:t>
            </a:r>
            <a: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</a:rPr>
              <a:t>):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solidFill>
                  <a:srgbClr val="AF00DB"/>
                </a:solidFill>
                <a:latin typeface="Menlo" panose="020B0609030804020204" pitchFamily="49" charset="0"/>
              </a:rPr>
              <a:t>      return</a:t>
            </a:r>
            <a: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2000">
                <a:solidFill>
                  <a:srgbClr val="A31515"/>
                </a:solidFill>
                <a:latin typeface="Menlo" panose="020B0609030804020204" pitchFamily="49" charset="0"/>
              </a:rPr>
              <a:t>"</a:t>
            </a:r>
            <a:r>
              <a:rPr lang="pl-PL" altLang="pl-PL" sz="2000">
                <a:solidFill>
                  <a:srgbClr val="0000FF"/>
                </a:solidFill>
                <a:latin typeface="Menlo" panose="020B0609030804020204" pitchFamily="49" charset="0"/>
              </a:rPr>
              <a:t>{}</a:t>
            </a:r>
            <a:r>
              <a:rPr lang="pl-PL" altLang="pl-PL" sz="2000">
                <a:solidFill>
                  <a:srgbClr val="A31515"/>
                </a:solidFill>
                <a:latin typeface="Menlo" panose="020B0609030804020204" pitchFamily="49" charset="0"/>
              </a:rPr>
              <a:t>[</a:t>
            </a:r>
            <a:r>
              <a:rPr lang="pl-PL" altLang="pl-PL" sz="2000">
                <a:solidFill>
                  <a:srgbClr val="0000FF"/>
                </a:solidFill>
                <a:latin typeface="Menlo" panose="020B0609030804020204" pitchFamily="49" charset="0"/>
              </a:rPr>
              <a:t>{}</a:t>
            </a:r>
            <a:r>
              <a:rPr lang="pl-PL" altLang="pl-PL" sz="2000">
                <a:solidFill>
                  <a:srgbClr val="A31515"/>
                </a:solidFill>
                <a:latin typeface="Menlo" panose="020B0609030804020204" pitchFamily="49" charset="0"/>
              </a:rPr>
              <a:t>]"</a:t>
            </a:r>
            <a: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</a:rPr>
              <a:t>.format(</a:t>
            </a:r>
            <a:r>
              <a:rPr lang="pl-PL" altLang="pl-PL" sz="2000">
                <a:solidFill>
                  <a:srgbClr val="0000FF"/>
                </a:solidFill>
                <a:latin typeface="Menlo" panose="020B0609030804020204" pitchFamily="49" charset="0"/>
              </a:rPr>
              <a:t>self</a:t>
            </a:r>
            <a: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</a:rPr>
              <a:t>.name, </a:t>
            </a:r>
            <a:r>
              <a:rPr lang="pl-PL" altLang="pl-PL" sz="2000">
                <a:solidFill>
                  <a:srgbClr val="0000FF"/>
                </a:solidFill>
                <a:latin typeface="Menlo" panose="020B0609030804020204" pitchFamily="49" charset="0"/>
              </a:rPr>
              <a:t>self</a:t>
            </a:r>
            <a: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</a:rPr>
              <a:t>._gid)</a:t>
            </a:r>
          </a:p>
          <a:p>
            <a:pPr>
              <a:spcBef>
                <a:spcPct val="0"/>
              </a:spcBef>
              <a:buFontTx/>
              <a:buNone/>
            </a:pPr>
            <a:b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</a:rPr>
            </a:br>
            <a: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</a:rPr>
              <a:t>    </a:t>
            </a:r>
            <a:r>
              <a:rPr lang="pl-PL" altLang="pl-PL" sz="2000">
                <a:solidFill>
                  <a:srgbClr val="0000FF"/>
                </a:solidFill>
                <a:latin typeface="Menlo" panose="020B0609030804020204" pitchFamily="49" charset="0"/>
              </a:rPr>
              <a:t>def</a:t>
            </a:r>
            <a: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2000">
                <a:solidFill>
                  <a:srgbClr val="795E26"/>
                </a:solidFill>
                <a:latin typeface="Menlo" panose="020B0609030804020204" pitchFamily="49" charset="0"/>
              </a:rPr>
              <a:t>_set_position</a:t>
            </a:r>
            <a: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</a:rPr>
              <a:t>(</a:t>
            </a:r>
            <a:r>
              <a:rPr lang="pl-PL" altLang="pl-PL" sz="2000">
                <a:solidFill>
                  <a:srgbClr val="001080"/>
                </a:solidFill>
                <a:latin typeface="Menlo" panose="020B0609030804020204" pitchFamily="49" charset="0"/>
              </a:rPr>
              <a:t>self</a:t>
            </a:r>
            <a: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</a:rPr>
              <a:t>, </a:t>
            </a:r>
            <a:r>
              <a:rPr lang="pl-PL" altLang="pl-PL" sz="2000">
                <a:solidFill>
                  <a:srgbClr val="001080"/>
                </a:solidFill>
                <a:latin typeface="Menlo" panose="020B0609030804020204" pitchFamily="49" charset="0"/>
              </a:rPr>
              <a:t>x</a:t>
            </a:r>
            <a: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</a:rPr>
              <a:t>, </a:t>
            </a:r>
            <a:r>
              <a:rPr lang="pl-PL" altLang="pl-PL" sz="2000">
                <a:solidFill>
                  <a:srgbClr val="001080"/>
                </a:solidFill>
                <a:latin typeface="Menlo" panose="020B0609030804020204" pitchFamily="49" charset="0"/>
              </a:rPr>
              <a:t>y</a:t>
            </a:r>
            <a: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</a:rPr>
              <a:t>, </a:t>
            </a:r>
            <a:r>
              <a:rPr lang="pl-PL" altLang="pl-PL" sz="2000">
                <a:solidFill>
                  <a:srgbClr val="001080"/>
                </a:solidFill>
                <a:latin typeface="Menlo" panose="020B0609030804020204" pitchFamily="49" charset="0"/>
              </a:rPr>
              <a:t>z</a:t>
            </a:r>
            <a: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</a:rPr>
              <a:t>):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solidFill>
                  <a:srgbClr val="0000FF"/>
                </a:solidFill>
                <a:latin typeface="Menlo" panose="020B0609030804020204" pitchFamily="49" charset="0"/>
              </a:rPr>
              <a:t>       self</a:t>
            </a:r>
            <a: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</a:rPr>
              <a:t>.x, </a:t>
            </a:r>
            <a:r>
              <a:rPr lang="pl-PL" altLang="pl-PL" sz="2000">
                <a:solidFill>
                  <a:srgbClr val="0000FF"/>
                </a:solidFill>
                <a:latin typeface="Menlo" panose="020B0609030804020204" pitchFamily="49" charset="0"/>
              </a:rPr>
              <a:t>self</a:t>
            </a:r>
            <a: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</a:rPr>
              <a:t>.y, </a:t>
            </a:r>
            <a:r>
              <a:rPr lang="pl-PL" altLang="pl-PL" sz="2000">
                <a:solidFill>
                  <a:srgbClr val="0000FF"/>
                </a:solidFill>
                <a:latin typeface="Menlo" panose="020B0609030804020204" pitchFamily="49" charset="0"/>
              </a:rPr>
              <a:t>self</a:t>
            </a:r>
            <a: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</a:rPr>
              <a:t>.z </a:t>
            </a:r>
            <a:r>
              <a:rPr lang="pl-PL" altLang="pl-PL" sz="20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</a:rPr>
              <a:t> x, y, z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>
            <a:extLst>
              <a:ext uri="{FF2B5EF4-FFF2-40B4-BE49-F238E27FC236}">
                <a16:creationId xmlns:a16="http://schemas.microsoft.com/office/drawing/2014/main" id="{DB71CECC-2602-7D0E-EB38-F0B06B4928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60350"/>
            <a:ext cx="7772400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l-PL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Tworzenie klasy IAF_Neuron</a:t>
            </a:r>
          </a:p>
        </p:txBody>
      </p:sp>
      <p:sp>
        <p:nvSpPr>
          <p:cNvPr id="17410" name="pole tekstowe 4">
            <a:extLst>
              <a:ext uri="{FF2B5EF4-FFF2-40B4-BE49-F238E27FC236}">
                <a16:creationId xmlns:a16="http://schemas.microsoft.com/office/drawing/2014/main" id="{6BD76118-FD75-2C04-589A-ED0C7E4912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238" y="1536700"/>
            <a:ext cx="8278812" cy="378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solidFill>
                  <a:srgbClr val="0000FF"/>
                </a:solidFill>
                <a:latin typeface="Menlo" panose="020B0609030804020204" pitchFamily="49" charset="0"/>
              </a:rPr>
              <a:t>class</a:t>
            </a:r>
            <a: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2000">
                <a:solidFill>
                  <a:srgbClr val="267F99"/>
                </a:solidFill>
                <a:latin typeface="Menlo" panose="020B0609030804020204" pitchFamily="49" charset="0"/>
              </a:rPr>
              <a:t>IAF_Neuron</a:t>
            </a:r>
            <a: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</a:rPr>
              <a:t>(</a:t>
            </a:r>
            <a:r>
              <a:rPr lang="pl-PL" altLang="pl-PL" sz="2000">
                <a:solidFill>
                  <a:srgbClr val="267F99"/>
                </a:solidFill>
                <a:latin typeface="Menlo" panose="020B0609030804020204" pitchFamily="49" charset="0"/>
              </a:rPr>
              <a:t>Cell</a:t>
            </a:r>
            <a: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</a:rPr>
              <a:t>):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</a:rPr>
              <a:t>   name </a:t>
            </a:r>
            <a:r>
              <a:rPr lang="pl-PL" altLang="pl-PL" sz="20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2000">
                <a:solidFill>
                  <a:srgbClr val="A31515"/>
                </a:solidFill>
                <a:latin typeface="Menlo" panose="020B0609030804020204" pitchFamily="49" charset="0"/>
              </a:rPr>
              <a:t>"IAF_Neuron"</a:t>
            </a:r>
            <a:endParaRPr lang="pl-PL" altLang="pl-PL" sz="2000">
              <a:solidFill>
                <a:srgbClr val="3B3B3B"/>
              </a:solidFill>
              <a:latin typeface="Menlo" panose="020B0609030804020204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b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</a:rPr>
            </a:br>
            <a: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</a:rPr>
              <a:t>   </a:t>
            </a:r>
            <a:r>
              <a:rPr lang="pl-PL" altLang="pl-PL" sz="2000">
                <a:solidFill>
                  <a:srgbClr val="0000FF"/>
                </a:solidFill>
                <a:latin typeface="Menlo" panose="020B0609030804020204" pitchFamily="49" charset="0"/>
              </a:rPr>
              <a:t>def</a:t>
            </a:r>
            <a: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2000">
                <a:solidFill>
                  <a:srgbClr val="795E26"/>
                </a:solidFill>
                <a:latin typeface="Menlo" panose="020B0609030804020204" pitchFamily="49" charset="0"/>
              </a:rPr>
              <a:t>_setup_morphology</a:t>
            </a:r>
            <a: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</a:rPr>
              <a:t>(</a:t>
            </a:r>
            <a:r>
              <a:rPr lang="pl-PL" altLang="pl-PL" sz="2000">
                <a:solidFill>
                  <a:srgbClr val="001080"/>
                </a:solidFill>
                <a:latin typeface="Menlo" panose="020B0609030804020204" pitchFamily="49" charset="0"/>
              </a:rPr>
              <a:t>self</a:t>
            </a:r>
            <a: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</a:rPr>
              <a:t>, </a:t>
            </a:r>
            <a:r>
              <a:rPr lang="pl-PL" altLang="pl-PL" sz="2000">
                <a:solidFill>
                  <a:srgbClr val="001080"/>
                </a:solidFill>
                <a:latin typeface="Menlo" panose="020B0609030804020204" pitchFamily="49" charset="0"/>
              </a:rPr>
              <a:t>x</a:t>
            </a:r>
            <a: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</a:rPr>
              <a:t>, </a:t>
            </a:r>
            <a:r>
              <a:rPr lang="pl-PL" altLang="pl-PL" sz="2000">
                <a:solidFill>
                  <a:srgbClr val="001080"/>
                </a:solidFill>
                <a:latin typeface="Menlo" panose="020B0609030804020204" pitchFamily="49" charset="0"/>
              </a:rPr>
              <a:t>y</a:t>
            </a:r>
            <a: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</a:rPr>
              <a:t>, </a:t>
            </a:r>
            <a:r>
              <a:rPr lang="pl-PL" altLang="pl-PL" sz="2000">
                <a:solidFill>
                  <a:srgbClr val="001080"/>
                </a:solidFill>
                <a:latin typeface="Menlo" panose="020B0609030804020204" pitchFamily="49" charset="0"/>
              </a:rPr>
              <a:t>z</a:t>
            </a:r>
            <a: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</a:rPr>
              <a:t>):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solidFill>
                  <a:srgbClr val="0000FF"/>
                </a:solidFill>
                <a:latin typeface="Menlo" panose="020B0609030804020204" pitchFamily="49" charset="0"/>
              </a:rPr>
              <a:t>      self</a:t>
            </a:r>
            <a: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</a:rPr>
              <a:t>.soma </a:t>
            </a:r>
            <a:r>
              <a:rPr lang="pl-PL" altLang="pl-PL" sz="20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</a:rPr>
              <a:t> h.Section(</a:t>
            </a:r>
            <a:r>
              <a:rPr lang="pl-PL" altLang="pl-PL" sz="2000">
                <a:solidFill>
                  <a:srgbClr val="001080"/>
                </a:solidFill>
                <a:latin typeface="Menlo" panose="020B0609030804020204" pitchFamily="49" charset="0"/>
              </a:rPr>
              <a:t>name</a:t>
            </a:r>
            <a:r>
              <a:rPr lang="pl-PL" altLang="pl-PL" sz="20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2000">
                <a:solidFill>
                  <a:srgbClr val="A31515"/>
                </a:solidFill>
                <a:latin typeface="Menlo" panose="020B0609030804020204" pitchFamily="49" charset="0"/>
              </a:rPr>
              <a:t>"soma"</a:t>
            </a:r>
            <a: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</a:rPr>
              <a:t>, </a:t>
            </a:r>
            <a:r>
              <a:rPr lang="pl-PL" altLang="pl-PL" sz="2000">
                <a:solidFill>
                  <a:srgbClr val="001080"/>
                </a:solidFill>
                <a:latin typeface="Menlo" panose="020B0609030804020204" pitchFamily="49" charset="0"/>
              </a:rPr>
              <a:t>cell</a:t>
            </a:r>
            <a:r>
              <a:rPr lang="pl-PL" altLang="pl-PL" sz="20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2000">
                <a:solidFill>
                  <a:srgbClr val="0000FF"/>
                </a:solidFill>
                <a:latin typeface="Menlo" panose="020B0609030804020204" pitchFamily="49" charset="0"/>
              </a:rPr>
              <a:t>self</a:t>
            </a:r>
            <a: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</a:rPr>
              <a:t>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solidFill>
                  <a:srgbClr val="0000FF"/>
                </a:solidFill>
                <a:latin typeface="Menlo" panose="020B0609030804020204" pitchFamily="49" charset="0"/>
              </a:rPr>
              <a:t>      self</a:t>
            </a:r>
            <a: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</a:rPr>
              <a:t>.soma.pt3dclear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solidFill>
                  <a:srgbClr val="0000FF"/>
                </a:solidFill>
                <a:latin typeface="Menlo" panose="020B0609030804020204" pitchFamily="49" charset="0"/>
              </a:rPr>
              <a:t>      self</a:t>
            </a:r>
            <a: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</a:rPr>
              <a:t>.soma.pt3dadd(x, y, z, </a:t>
            </a:r>
            <a:r>
              <a:rPr lang="pl-PL" altLang="pl-PL" sz="2000">
                <a:solidFill>
                  <a:srgbClr val="098658"/>
                </a:solidFill>
                <a:latin typeface="Menlo" panose="020B0609030804020204" pitchFamily="49" charset="0"/>
              </a:rPr>
              <a:t>10</a:t>
            </a:r>
            <a: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</a:rPr>
              <a:t>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solidFill>
                  <a:srgbClr val="0000FF"/>
                </a:solidFill>
                <a:latin typeface="Menlo" panose="020B0609030804020204" pitchFamily="49" charset="0"/>
              </a:rPr>
              <a:t>      self</a:t>
            </a:r>
            <a: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</a:rPr>
              <a:t>.soma.pt3dadd(x </a:t>
            </a:r>
            <a:r>
              <a:rPr lang="pl-PL" altLang="pl-PL" sz="2000">
                <a:solidFill>
                  <a:srgbClr val="000000"/>
                </a:solidFill>
                <a:latin typeface="Menlo" panose="020B0609030804020204" pitchFamily="49" charset="0"/>
              </a:rPr>
              <a:t>+</a:t>
            </a:r>
            <a: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2000">
                <a:solidFill>
                  <a:srgbClr val="098658"/>
                </a:solidFill>
                <a:latin typeface="Menlo" panose="020B0609030804020204" pitchFamily="49" charset="0"/>
              </a:rPr>
              <a:t>10</a:t>
            </a:r>
            <a: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</a:rPr>
              <a:t> , y, z, </a:t>
            </a:r>
            <a:r>
              <a:rPr lang="pl-PL" altLang="pl-PL" sz="2000">
                <a:solidFill>
                  <a:srgbClr val="098658"/>
                </a:solidFill>
                <a:latin typeface="Menlo" panose="020B0609030804020204" pitchFamily="49" charset="0"/>
              </a:rPr>
              <a:t>10</a:t>
            </a:r>
            <a: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</a:rPr>
              <a:t>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solidFill>
                  <a:srgbClr val="0000FF"/>
                </a:solidFill>
                <a:latin typeface="Menlo" panose="020B0609030804020204" pitchFamily="49" charset="0"/>
              </a:rPr>
              <a:t>   def</a:t>
            </a:r>
            <a: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2000">
                <a:solidFill>
                  <a:srgbClr val="795E26"/>
                </a:solidFill>
                <a:latin typeface="Menlo" panose="020B0609030804020204" pitchFamily="49" charset="0"/>
              </a:rPr>
              <a:t>_setup_biophysics</a:t>
            </a:r>
            <a: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</a:rPr>
              <a:t>(</a:t>
            </a:r>
            <a:r>
              <a:rPr lang="pl-PL" altLang="pl-PL" sz="2000">
                <a:solidFill>
                  <a:srgbClr val="001080"/>
                </a:solidFill>
                <a:latin typeface="Menlo" panose="020B0609030804020204" pitchFamily="49" charset="0"/>
              </a:rPr>
              <a:t>self</a:t>
            </a:r>
            <a: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</a:rPr>
              <a:t>):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solidFill>
                  <a:srgbClr val="0000FF"/>
                </a:solidFill>
                <a:latin typeface="Menlo" panose="020B0609030804020204" pitchFamily="49" charset="0"/>
              </a:rPr>
              <a:t>      self</a:t>
            </a:r>
            <a: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</a:rPr>
              <a:t>.IAF </a:t>
            </a:r>
            <a:r>
              <a:rPr lang="pl-PL" altLang="pl-PL" sz="20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</a:rPr>
              <a:t> h.IntFire1()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solidFill>
                  <a:srgbClr val="0000FF"/>
                </a:solidFill>
                <a:latin typeface="Menlo" panose="020B0609030804020204" pitchFamily="49" charset="0"/>
              </a:rPr>
              <a:t>      self</a:t>
            </a:r>
            <a: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</a:rPr>
              <a:t>.IAF.tau </a:t>
            </a:r>
            <a:r>
              <a:rPr lang="pl-PL" altLang="pl-PL" sz="20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2000">
                <a:solidFill>
                  <a:srgbClr val="098658"/>
                </a:solidFill>
                <a:latin typeface="Menlo" panose="020B0609030804020204" pitchFamily="49" charset="0"/>
              </a:rPr>
              <a:t>20</a:t>
            </a:r>
            <a:endParaRPr lang="pl-PL" altLang="pl-PL" sz="2000">
              <a:solidFill>
                <a:srgbClr val="3B3B3B"/>
              </a:solidFill>
              <a:latin typeface="Menlo" panose="020B0609030804020204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solidFill>
                  <a:srgbClr val="0000FF"/>
                </a:solidFill>
                <a:latin typeface="Menlo" panose="020B0609030804020204" pitchFamily="49" charset="0"/>
              </a:rPr>
              <a:t>      self</a:t>
            </a:r>
            <a: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</a:rPr>
              <a:t>.IAF.refrac </a:t>
            </a:r>
            <a:r>
              <a:rPr lang="pl-PL" altLang="pl-PL" sz="20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</a:rPr>
              <a:t> 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>
            <a:extLst>
              <a:ext uri="{FF2B5EF4-FFF2-40B4-BE49-F238E27FC236}">
                <a16:creationId xmlns:a16="http://schemas.microsoft.com/office/drawing/2014/main" id="{AD6D5491-F0F6-BDE0-CFD7-828DCB6A4B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60350"/>
            <a:ext cx="7772400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l-PL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Tworzenie komórek klasy IAF_Neuron</a:t>
            </a:r>
          </a:p>
        </p:txBody>
      </p:sp>
      <p:sp>
        <p:nvSpPr>
          <p:cNvPr id="18434" name="pole tekstowe 5">
            <a:extLst>
              <a:ext uri="{FF2B5EF4-FFF2-40B4-BE49-F238E27FC236}">
                <a16:creationId xmlns:a16="http://schemas.microsoft.com/office/drawing/2014/main" id="{4E182D91-2C83-B1EE-DD9C-53ABE451CB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900" y="1582738"/>
            <a:ext cx="8712200" cy="369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 sz="1800">
                <a:solidFill>
                  <a:srgbClr val="0000FF"/>
                </a:solidFill>
                <a:latin typeface="Menlo" panose="020B0609030804020204" pitchFamily="49" charset="0"/>
              </a:rPr>
              <a:t>def</a:t>
            </a:r>
            <a:r>
              <a:rPr lang="pl-PL" altLang="pl-PL" sz="1800">
                <a:solidFill>
                  <a:srgbClr val="795E26"/>
                </a:solidFill>
                <a:latin typeface="Menlo" panose="020B0609030804020204" pitchFamily="49" charset="0"/>
              </a:rPr>
              <a:t>create_n_IAF_Neurons</a:t>
            </a:r>
            <a:r>
              <a:rPr lang="pl-PL" altLang="pl-PL" sz="1800">
                <a:solidFill>
                  <a:srgbClr val="3B3B3B"/>
                </a:solidFill>
                <a:latin typeface="Menlo" panose="020B0609030804020204" pitchFamily="49" charset="0"/>
              </a:rPr>
              <a:t>(</a:t>
            </a:r>
            <a:r>
              <a:rPr lang="pl-PL" altLang="pl-PL" sz="1800">
                <a:solidFill>
                  <a:srgbClr val="001080"/>
                </a:solidFill>
                <a:latin typeface="Menlo" panose="020B0609030804020204" pitchFamily="49" charset="0"/>
              </a:rPr>
              <a:t>NETDIM_X</a:t>
            </a:r>
            <a:r>
              <a:rPr lang="pl-PL" altLang="pl-PL" sz="1800">
                <a:solidFill>
                  <a:srgbClr val="3B3B3B"/>
                </a:solidFill>
                <a:latin typeface="Menlo" panose="020B0609030804020204" pitchFamily="49" charset="0"/>
              </a:rPr>
              <a:t>,</a:t>
            </a:r>
            <a:r>
              <a:rPr lang="pl-PL" altLang="pl-PL" sz="1800">
                <a:solidFill>
                  <a:srgbClr val="001080"/>
                </a:solidFill>
                <a:latin typeface="Menlo" panose="020B0609030804020204" pitchFamily="49" charset="0"/>
              </a:rPr>
              <a:t>NETDIM_Y</a:t>
            </a:r>
            <a:r>
              <a:rPr lang="pl-PL" altLang="pl-PL" sz="1800">
                <a:solidFill>
                  <a:srgbClr val="3B3B3B"/>
                </a:solidFill>
                <a:latin typeface="Menlo" panose="020B0609030804020204" pitchFamily="49" charset="0"/>
              </a:rPr>
              <a:t>,</a:t>
            </a:r>
            <a:r>
              <a:rPr lang="pl-PL" altLang="pl-PL" sz="1800">
                <a:solidFill>
                  <a:srgbClr val="001080"/>
                </a:solidFill>
                <a:latin typeface="Menlo" panose="020B0609030804020204" pitchFamily="49" charset="0"/>
              </a:rPr>
              <a:t>NETDIM_Z</a:t>
            </a:r>
            <a:r>
              <a:rPr lang="pl-PL" altLang="pl-PL" sz="1800">
                <a:solidFill>
                  <a:srgbClr val="3B3B3B"/>
                </a:solidFill>
                <a:latin typeface="Menlo" panose="020B0609030804020204" pitchFamily="49" charset="0"/>
              </a:rPr>
              <a:t>,</a:t>
            </a:r>
            <a:r>
              <a:rPr lang="pl-PL" altLang="pl-PL" sz="1800">
                <a:solidFill>
                  <a:srgbClr val="001080"/>
                </a:solidFill>
                <a:latin typeface="Menlo" panose="020B0609030804020204" pitchFamily="49" charset="0"/>
              </a:rPr>
              <a:t>x0</a:t>
            </a:r>
            <a:r>
              <a:rPr lang="pl-PL" altLang="pl-PL" sz="1800">
                <a:solidFill>
                  <a:srgbClr val="3B3B3B"/>
                </a:solidFill>
                <a:latin typeface="Menlo" panose="020B0609030804020204" pitchFamily="49" charset="0"/>
              </a:rPr>
              <a:t>,</a:t>
            </a:r>
            <a:r>
              <a:rPr lang="pl-PL" altLang="pl-PL" sz="1800">
                <a:solidFill>
                  <a:srgbClr val="001080"/>
                </a:solidFill>
                <a:latin typeface="Menlo" panose="020B0609030804020204" pitchFamily="49" charset="0"/>
              </a:rPr>
              <a:t>y0</a:t>
            </a:r>
            <a:r>
              <a:rPr lang="pl-PL" altLang="pl-PL" sz="1800">
                <a:solidFill>
                  <a:srgbClr val="3B3B3B"/>
                </a:solidFill>
                <a:latin typeface="Menlo" panose="020B0609030804020204" pitchFamily="49" charset="0"/>
              </a:rPr>
              <a:t>,</a:t>
            </a:r>
            <a:r>
              <a:rPr lang="pl-PL" altLang="pl-PL" sz="1800">
                <a:solidFill>
                  <a:srgbClr val="001080"/>
                </a:solidFill>
                <a:latin typeface="Menlo" panose="020B0609030804020204" pitchFamily="49" charset="0"/>
              </a:rPr>
              <a:t>z0</a:t>
            </a:r>
            <a:r>
              <a:rPr lang="pl-PL" altLang="pl-PL" sz="1800">
                <a:solidFill>
                  <a:srgbClr val="3B3B3B"/>
                </a:solidFill>
                <a:latin typeface="Menlo" panose="020B0609030804020204" pitchFamily="49" charset="0"/>
              </a:rPr>
              <a:t>):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800">
                <a:solidFill>
                  <a:srgbClr val="3B3B3B"/>
                </a:solidFill>
                <a:latin typeface="Menlo" panose="020B0609030804020204" pitchFamily="49" charset="0"/>
              </a:rPr>
              <a:t>   Dx </a:t>
            </a:r>
            <a:r>
              <a:rPr lang="pl-PL" altLang="pl-PL" sz="18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18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800">
                <a:solidFill>
                  <a:srgbClr val="098658"/>
                </a:solidFill>
                <a:latin typeface="Menlo" panose="020B0609030804020204" pitchFamily="49" charset="0"/>
              </a:rPr>
              <a:t>50</a:t>
            </a:r>
            <a:endParaRPr lang="pl-PL" altLang="pl-PL" sz="1800">
              <a:solidFill>
                <a:srgbClr val="3B3B3B"/>
              </a:solidFill>
              <a:latin typeface="Menlo" panose="020B0609030804020204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800">
                <a:solidFill>
                  <a:srgbClr val="3B3B3B"/>
                </a:solidFill>
                <a:latin typeface="Menlo" panose="020B0609030804020204" pitchFamily="49" charset="0"/>
              </a:rPr>
              <a:t>   Dy </a:t>
            </a:r>
            <a:r>
              <a:rPr lang="pl-PL" altLang="pl-PL" sz="18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18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800">
                <a:solidFill>
                  <a:srgbClr val="098658"/>
                </a:solidFill>
                <a:latin typeface="Menlo" panose="020B0609030804020204" pitchFamily="49" charset="0"/>
              </a:rPr>
              <a:t>50</a:t>
            </a:r>
            <a:endParaRPr lang="pl-PL" altLang="pl-PL" sz="1800">
              <a:solidFill>
                <a:srgbClr val="3B3B3B"/>
              </a:solidFill>
              <a:latin typeface="Menlo" panose="020B0609030804020204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800">
                <a:solidFill>
                  <a:srgbClr val="3B3B3B"/>
                </a:solidFill>
                <a:latin typeface="Menlo" panose="020B0609030804020204" pitchFamily="49" charset="0"/>
              </a:rPr>
              <a:t>   Dz </a:t>
            </a:r>
            <a:r>
              <a:rPr lang="pl-PL" altLang="pl-PL" sz="18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18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800">
                <a:solidFill>
                  <a:srgbClr val="098658"/>
                </a:solidFill>
                <a:latin typeface="Menlo" panose="020B0609030804020204" pitchFamily="49" charset="0"/>
              </a:rPr>
              <a:t>50</a:t>
            </a:r>
            <a:endParaRPr lang="pl-PL" altLang="pl-PL" sz="1800">
              <a:solidFill>
                <a:srgbClr val="3B3B3B"/>
              </a:solidFill>
              <a:latin typeface="Menlo" panose="020B0609030804020204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800">
                <a:solidFill>
                  <a:srgbClr val="3B3B3B"/>
                </a:solidFill>
                <a:latin typeface="Menlo" panose="020B0609030804020204" pitchFamily="49" charset="0"/>
              </a:rPr>
              <a:t>   cells </a:t>
            </a:r>
            <a:r>
              <a:rPr lang="pl-PL" altLang="pl-PL" sz="18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1800">
                <a:solidFill>
                  <a:srgbClr val="3B3B3B"/>
                </a:solidFill>
                <a:latin typeface="Menlo" panose="020B0609030804020204" pitchFamily="49" charset="0"/>
              </a:rPr>
              <a:t> []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800">
                <a:solidFill>
                  <a:srgbClr val="3B3B3B"/>
                </a:solidFill>
                <a:latin typeface="Menlo" panose="020B0609030804020204" pitchFamily="49" charset="0"/>
              </a:rPr>
              <a:t>   l </a:t>
            </a:r>
            <a:r>
              <a:rPr lang="pl-PL" altLang="pl-PL" sz="18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18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800">
                <a:solidFill>
                  <a:srgbClr val="098658"/>
                </a:solidFill>
                <a:latin typeface="Menlo" panose="020B0609030804020204" pitchFamily="49" charset="0"/>
              </a:rPr>
              <a:t>0</a:t>
            </a:r>
            <a:endParaRPr lang="pl-PL" altLang="pl-PL" sz="1800">
              <a:solidFill>
                <a:srgbClr val="3B3B3B"/>
              </a:solidFill>
              <a:latin typeface="Menlo" panose="020B0609030804020204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800">
                <a:solidFill>
                  <a:srgbClr val="AF00DB"/>
                </a:solidFill>
                <a:latin typeface="Menlo" panose="020B0609030804020204" pitchFamily="49" charset="0"/>
              </a:rPr>
              <a:t>   for</a:t>
            </a:r>
            <a:r>
              <a:rPr lang="pl-PL" altLang="pl-PL" sz="1800">
                <a:solidFill>
                  <a:srgbClr val="3B3B3B"/>
                </a:solidFill>
                <a:latin typeface="Menlo" panose="020B0609030804020204" pitchFamily="49" charset="0"/>
              </a:rPr>
              <a:t> i </a:t>
            </a:r>
            <a:r>
              <a:rPr lang="pl-PL" altLang="pl-PL" sz="1800">
                <a:solidFill>
                  <a:srgbClr val="AF00DB"/>
                </a:solidFill>
                <a:latin typeface="Menlo" panose="020B0609030804020204" pitchFamily="49" charset="0"/>
              </a:rPr>
              <a:t>in</a:t>
            </a:r>
            <a:r>
              <a:rPr lang="pl-PL" altLang="pl-PL" sz="18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800">
                <a:solidFill>
                  <a:srgbClr val="795E26"/>
                </a:solidFill>
                <a:latin typeface="Menlo" panose="020B0609030804020204" pitchFamily="49" charset="0"/>
              </a:rPr>
              <a:t>range</a:t>
            </a:r>
            <a:r>
              <a:rPr lang="pl-PL" altLang="pl-PL" sz="1800">
                <a:solidFill>
                  <a:srgbClr val="3B3B3B"/>
                </a:solidFill>
                <a:latin typeface="Menlo" panose="020B0609030804020204" pitchFamily="49" charset="0"/>
              </a:rPr>
              <a:t>(NETDIM_X):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800">
                <a:solidFill>
                  <a:srgbClr val="AF00DB"/>
                </a:solidFill>
                <a:latin typeface="Menlo" panose="020B0609030804020204" pitchFamily="49" charset="0"/>
              </a:rPr>
              <a:t>      for</a:t>
            </a:r>
            <a:r>
              <a:rPr lang="pl-PL" altLang="pl-PL" sz="1800">
                <a:solidFill>
                  <a:srgbClr val="3B3B3B"/>
                </a:solidFill>
                <a:latin typeface="Menlo" panose="020B0609030804020204" pitchFamily="49" charset="0"/>
              </a:rPr>
              <a:t> j </a:t>
            </a:r>
            <a:r>
              <a:rPr lang="pl-PL" altLang="pl-PL" sz="1800">
                <a:solidFill>
                  <a:srgbClr val="AF00DB"/>
                </a:solidFill>
                <a:latin typeface="Menlo" panose="020B0609030804020204" pitchFamily="49" charset="0"/>
              </a:rPr>
              <a:t>in</a:t>
            </a:r>
            <a:r>
              <a:rPr lang="pl-PL" altLang="pl-PL" sz="18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800">
                <a:solidFill>
                  <a:srgbClr val="795E26"/>
                </a:solidFill>
                <a:latin typeface="Menlo" panose="020B0609030804020204" pitchFamily="49" charset="0"/>
              </a:rPr>
              <a:t>range</a:t>
            </a:r>
            <a:r>
              <a:rPr lang="pl-PL" altLang="pl-PL" sz="1800">
                <a:solidFill>
                  <a:srgbClr val="3B3B3B"/>
                </a:solidFill>
                <a:latin typeface="Menlo" panose="020B0609030804020204" pitchFamily="49" charset="0"/>
              </a:rPr>
              <a:t>(NETDIM_Y):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800">
                <a:solidFill>
                  <a:srgbClr val="AF00DB"/>
                </a:solidFill>
                <a:latin typeface="Menlo" panose="020B0609030804020204" pitchFamily="49" charset="0"/>
              </a:rPr>
              <a:t>         for</a:t>
            </a:r>
            <a:r>
              <a:rPr lang="pl-PL" altLang="pl-PL" sz="1800">
                <a:solidFill>
                  <a:srgbClr val="3B3B3B"/>
                </a:solidFill>
                <a:latin typeface="Menlo" panose="020B0609030804020204" pitchFamily="49" charset="0"/>
              </a:rPr>
              <a:t> k </a:t>
            </a:r>
            <a:r>
              <a:rPr lang="pl-PL" altLang="pl-PL" sz="1800">
                <a:solidFill>
                  <a:srgbClr val="AF00DB"/>
                </a:solidFill>
                <a:latin typeface="Menlo" panose="020B0609030804020204" pitchFamily="49" charset="0"/>
              </a:rPr>
              <a:t>in</a:t>
            </a:r>
            <a:r>
              <a:rPr lang="pl-PL" altLang="pl-PL" sz="18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800">
                <a:solidFill>
                  <a:srgbClr val="795E26"/>
                </a:solidFill>
                <a:latin typeface="Menlo" panose="020B0609030804020204" pitchFamily="49" charset="0"/>
              </a:rPr>
              <a:t>range</a:t>
            </a:r>
            <a:r>
              <a:rPr lang="pl-PL" altLang="pl-PL" sz="1800">
                <a:solidFill>
                  <a:srgbClr val="3B3B3B"/>
                </a:solidFill>
                <a:latin typeface="Menlo" panose="020B0609030804020204" pitchFamily="49" charset="0"/>
              </a:rPr>
              <a:t>(NETDIM_Z):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800">
                <a:solidFill>
                  <a:srgbClr val="3B3B3B"/>
                </a:solidFill>
                <a:latin typeface="Menlo" panose="020B0609030804020204" pitchFamily="49" charset="0"/>
              </a:rPr>
              <a:t>            cells.append(IAF_Neuron(l, x0 </a:t>
            </a:r>
            <a:r>
              <a:rPr lang="pl-PL" altLang="pl-PL" sz="1800">
                <a:solidFill>
                  <a:srgbClr val="000000"/>
                </a:solidFill>
                <a:latin typeface="Menlo" panose="020B0609030804020204" pitchFamily="49" charset="0"/>
              </a:rPr>
              <a:t>+</a:t>
            </a:r>
            <a:r>
              <a:rPr lang="pl-PL" altLang="pl-PL" sz="1800">
                <a:solidFill>
                  <a:srgbClr val="3B3B3B"/>
                </a:solidFill>
                <a:latin typeface="Menlo" panose="020B0609030804020204" pitchFamily="49" charset="0"/>
              </a:rPr>
              <a:t> i</a:t>
            </a:r>
            <a:r>
              <a:rPr lang="pl-PL" altLang="pl-PL" sz="1800">
                <a:solidFill>
                  <a:srgbClr val="000000"/>
                </a:solidFill>
                <a:latin typeface="Menlo" panose="020B0609030804020204" pitchFamily="49" charset="0"/>
              </a:rPr>
              <a:t>*</a:t>
            </a:r>
            <a:r>
              <a:rPr lang="pl-PL" altLang="pl-PL" sz="1800">
                <a:solidFill>
                  <a:srgbClr val="3B3B3B"/>
                </a:solidFill>
                <a:latin typeface="Menlo" panose="020B0609030804020204" pitchFamily="49" charset="0"/>
              </a:rPr>
              <a:t>Dx, y0 </a:t>
            </a:r>
            <a:r>
              <a:rPr lang="pl-PL" altLang="pl-PL" sz="1800">
                <a:solidFill>
                  <a:srgbClr val="000000"/>
                </a:solidFill>
                <a:latin typeface="Menlo" panose="020B0609030804020204" pitchFamily="49" charset="0"/>
              </a:rPr>
              <a:t>+</a:t>
            </a:r>
            <a:r>
              <a:rPr lang="pl-PL" altLang="pl-PL" sz="1800">
                <a:solidFill>
                  <a:srgbClr val="3B3B3B"/>
                </a:solidFill>
                <a:latin typeface="Menlo" panose="020B0609030804020204" pitchFamily="49" charset="0"/>
              </a:rPr>
              <a:t> j</a:t>
            </a:r>
            <a:r>
              <a:rPr lang="pl-PL" altLang="pl-PL" sz="1800">
                <a:solidFill>
                  <a:srgbClr val="000000"/>
                </a:solidFill>
                <a:latin typeface="Menlo" panose="020B0609030804020204" pitchFamily="49" charset="0"/>
              </a:rPr>
              <a:t>*</a:t>
            </a:r>
            <a:r>
              <a:rPr lang="pl-PL" altLang="pl-PL" sz="1800">
                <a:solidFill>
                  <a:srgbClr val="3B3B3B"/>
                </a:solidFill>
                <a:latin typeface="Menlo" panose="020B0609030804020204" pitchFamily="49" charset="0"/>
              </a:rPr>
              <a:t>Dy, z0 </a:t>
            </a:r>
            <a:r>
              <a:rPr lang="pl-PL" altLang="pl-PL" sz="1800">
                <a:solidFill>
                  <a:srgbClr val="000000"/>
                </a:solidFill>
                <a:latin typeface="Menlo" panose="020B0609030804020204" pitchFamily="49" charset="0"/>
              </a:rPr>
              <a:t>+</a:t>
            </a:r>
            <a:r>
              <a:rPr lang="pl-PL" altLang="pl-PL" sz="1800">
                <a:solidFill>
                  <a:srgbClr val="3B3B3B"/>
                </a:solidFill>
                <a:latin typeface="Menlo" panose="020B0609030804020204" pitchFamily="49" charset="0"/>
              </a:rPr>
              <a:t> k</a:t>
            </a:r>
            <a:r>
              <a:rPr lang="pl-PL" altLang="pl-PL" sz="1800">
                <a:solidFill>
                  <a:srgbClr val="000000"/>
                </a:solidFill>
                <a:latin typeface="Menlo" panose="020B0609030804020204" pitchFamily="49" charset="0"/>
              </a:rPr>
              <a:t>*</a:t>
            </a:r>
            <a:r>
              <a:rPr lang="pl-PL" altLang="pl-PL" sz="1800">
                <a:solidFill>
                  <a:srgbClr val="3B3B3B"/>
                </a:solidFill>
                <a:latin typeface="Menlo" panose="020B0609030804020204" pitchFamily="49" charset="0"/>
              </a:rPr>
              <a:t>Dz))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800">
                <a:solidFill>
                  <a:srgbClr val="3B3B3B"/>
                </a:solidFill>
                <a:latin typeface="Menlo" panose="020B0609030804020204" pitchFamily="49" charset="0"/>
              </a:rPr>
              <a:t>            l </a:t>
            </a:r>
            <a:r>
              <a:rPr lang="pl-PL" altLang="pl-PL" sz="18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1800">
                <a:solidFill>
                  <a:srgbClr val="3B3B3B"/>
                </a:solidFill>
                <a:latin typeface="Menlo" panose="020B0609030804020204" pitchFamily="49" charset="0"/>
              </a:rPr>
              <a:t> l </a:t>
            </a:r>
            <a:r>
              <a:rPr lang="pl-PL" altLang="pl-PL" sz="1800">
                <a:solidFill>
                  <a:srgbClr val="000000"/>
                </a:solidFill>
                <a:latin typeface="Menlo" panose="020B0609030804020204" pitchFamily="49" charset="0"/>
              </a:rPr>
              <a:t>+</a:t>
            </a:r>
            <a:r>
              <a:rPr lang="pl-PL" altLang="pl-PL" sz="18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800">
                <a:solidFill>
                  <a:srgbClr val="098658"/>
                </a:solidFill>
                <a:latin typeface="Menlo" panose="020B0609030804020204" pitchFamily="49" charset="0"/>
              </a:rPr>
              <a:t>1</a:t>
            </a:r>
            <a:endParaRPr lang="pl-PL" altLang="pl-PL" sz="1800">
              <a:solidFill>
                <a:srgbClr val="3B3B3B"/>
              </a:solidFill>
              <a:latin typeface="Menlo" panose="020B0609030804020204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800">
                <a:solidFill>
                  <a:srgbClr val="AF00DB"/>
                </a:solidFill>
                <a:latin typeface="Menlo" panose="020B0609030804020204" pitchFamily="49" charset="0"/>
              </a:rPr>
              <a:t>   return</a:t>
            </a:r>
            <a:r>
              <a:rPr lang="pl-PL" altLang="pl-PL" sz="1800">
                <a:solidFill>
                  <a:srgbClr val="3B3B3B"/>
                </a:solidFill>
                <a:latin typeface="Menlo" panose="020B0609030804020204" pitchFamily="49" charset="0"/>
              </a:rPr>
              <a:t> cells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>
            <a:extLst>
              <a:ext uri="{FF2B5EF4-FFF2-40B4-BE49-F238E27FC236}">
                <a16:creationId xmlns:a16="http://schemas.microsoft.com/office/drawing/2014/main" id="{11163802-D51E-7B6B-69AB-4306BE8444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60350"/>
            <a:ext cx="7772400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l-PL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Tworzenie połączeń pomiędzy komórkami klasy IAF_Neuron</a:t>
            </a:r>
          </a:p>
        </p:txBody>
      </p:sp>
      <p:sp>
        <p:nvSpPr>
          <p:cNvPr id="19458" name="pole tekstowe 4">
            <a:extLst>
              <a:ext uri="{FF2B5EF4-FFF2-40B4-BE49-F238E27FC236}">
                <a16:creationId xmlns:a16="http://schemas.microsoft.com/office/drawing/2014/main" id="{CDB4B79E-756F-18CC-B9A9-6216D461BB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5163" y="3284538"/>
            <a:ext cx="77724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 sz="2400">
                <a:solidFill>
                  <a:srgbClr val="3B3B3B"/>
                </a:solidFill>
                <a:latin typeface="Menlo" panose="020B0609030804020204" pitchFamily="49" charset="0"/>
              </a:rPr>
              <a:t>nc_EE </a:t>
            </a:r>
            <a:r>
              <a:rPr lang="pl-PL" altLang="pl-PL" sz="24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2400">
                <a:solidFill>
                  <a:srgbClr val="3B3B3B"/>
                </a:solidFill>
                <a:latin typeface="Menlo" panose="020B0609030804020204" pitchFamily="49" charset="0"/>
              </a:rPr>
              <a:t> h.NetCon(source.IAF, target.IAF)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2400">
                <a:solidFill>
                  <a:srgbClr val="3B3B3B"/>
                </a:solidFill>
                <a:latin typeface="Menlo" panose="020B0609030804020204" pitchFamily="49" charset="0"/>
              </a:rPr>
              <a:t>nc_EE.weight[</a:t>
            </a:r>
            <a:r>
              <a:rPr lang="pl-PL" altLang="pl-PL" sz="2400">
                <a:solidFill>
                  <a:srgbClr val="098658"/>
                </a:solidFill>
                <a:latin typeface="Menlo" panose="020B0609030804020204" pitchFamily="49" charset="0"/>
              </a:rPr>
              <a:t>0</a:t>
            </a:r>
            <a:r>
              <a:rPr lang="pl-PL" altLang="pl-PL" sz="2400">
                <a:solidFill>
                  <a:srgbClr val="3B3B3B"/>
                </a:solidFill>
                <a:latin typeface="Menlo" panose="020B0609030804020204" pitchFamily="49" charset="0"/>
              </a:rPr>
              <a:t>] </a:t>
            </a:r>
            <a:r>
              <a:rPr lang="pl-PL" altLang="pl-PL" sz="24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24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2400">
                <a:solidFill>
                  <a:srgbClr val="098658"/>
                </a:solidFill>
                <a:latin typeface="Menlo" panose="020B0609030804020204" pitchFamily="49" charset="0"/>
              </a:rPr>
              <a:t>0.3</a:t>
            </a:r>
            <a:endParaRPr lang="pl-PL" altLang="pl-PL" sz="2400">
              <a:solidFill>
                <a:srgbClr val="3B3B3B"/>
              </a:solidFill>
              <a:latin typeface="Menlo" panose="020B0609030804020204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2400">
                <a:solidFill>
                  <a:srgbClr val="3B3B3B"/>
                </a:solidFill>
                <a:latin typeface="Menlo" panose="020B0609030804020204" pitchFamily="49" charset="0"/>
              </a:rPr>
              <a:t>nc_EE.delay </a:t>
            </a:r>
            <a:r>
              <a:rPr lang="pl-PL" altLang="pl-PL" sz="24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24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2400">
                <a:solidFill>
                  <a:srgbClr val="098658"/>
                </a:solidFill>
                <a:latin typeface="Menlo" panose="020B0609030804020204" pitchFamily="49" charset="0"/>
              </a:rPr>
              <a:t>0.0005</a:t>
            </a:r>
            <a:r>
              <a:rPr lang="pl-PL" altLang="pl-PL" sz="2400">
                <a:solidFill>
                  <a:srgbClr val="000000"/>
                </a:solidFill>
                <a:latin typeface="Menlo" panose="020B0609030804020204" pitchFamily="49" charset="0"/>
              </a:rPr>
              <a:t>*</a:t>
            </a:r>
            <a:r>
              <a:rPr lang="pl-PL" altLang="pl-PL" sz="2400">
                <a:solidFill>
                  <a:srgbClr val="3B3B3B"/>
                </a:solidFill>
                <a:latin typeface="Menlo" panose="020B0609030804020204" pitchFamily="49" charset="0"/>
              </a:rPr>
              <a:t>dist</a:t>
            </a:r>
          </a:p>
        </p:txBody>
      </p:sp>
      <p:sp>
        <p:nvSpPr>
          <p:cNvPr id="19459" name="pole tekstowe 2">
            <a:extLst>
              <a:ext uri="{FF2B5EF4-FFF2-40B4-BE49-F238E27FC236}">
                <a16:creationId xmlns:a16="http://schemas.microsoft.com/office/drawing/2014/main" id="{9C7B2E5F-B1D7-0C6A-E23B-E5DC6A6B95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1917700"/>
            <a:ext cx="89677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 sz="2400">
                <a:latin typeface="Arial" panose="020B0604020202020204" pitchFamily="34" charset="0"/>
                <a:cs typeface="Arial" panose="020B0604020202020204" pitchFamily="34" charset="0"/>
              </a:rPr>
              <a:t>Dla </a:t>
            </a:r>
            <a:r>
              <a:rPr lang="pl-PL" altLang="pl-PL" sz="2400">
                <a:solidFill>
                  <a:srgbClr val="3B3B3B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source i target </a:t>
            </a:r>
            <a:r>
              <a:rPr lang="pl-PL" altLang="pl-PL" sz="2400">
                <a:solidFill>
                  <a:srgbClr val="3B3B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należących do klasy </a:t>
            </a:r>
            <a:r>
              <a:rPr lang="pl-PL" altLang="pl-PL" sz="2400">
                <a:solidFill>
                  <a:srgbClr val="3B3B3B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IAF_Neuron:  </a:t>
            </a:r>
            <a:endParaRPr lang="pl-PL" altLang="pl-PL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>
            <a:extLst>
              <a:ext uri="{FF2B5EF4-FFF2-40B4-BE49-F238E27FC236}">
                <a16:creationId xmlns:a16="http://schemas.microsoft.com/office/drawing/2014/main" id="{02C3E2AF-2E7D-6A56-BA9A-0D4729437D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60350"/>
            <a:ext cx="7772400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l-PL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Cwiczenie</a:t>
            </a:r>
          </a:p>
        </p:txBody>
      </p:sp>
      <p:sp>
        <p:nvSpPr>
          <p:cNvPr id="20482" name="pole tekstowe 2">
            <a:extLst>
              <a:ext uri="{FF2B5EF4-FFF2-40B4-BE49-F238E27FC236}">
                <a16:creationId xmlns:a16="http://schemas.microsoft.com/office/drawing/2014/main" id="{BC956523-32D0-9244-B236-0C9F87BE07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400" y="1116013"/>
            <a:ext cx="70818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latin typeface="Arial" panose="020B0604020202020204" pitchFamily="34" charset="0"/>
                <a:cs typeface="Arial" panose="020B0604020202020204" pitchFamily="34" charset="0"/>
              </a:rPr>
              <a:t>Narysować przebieg zmiennej </a:t>
            </a:r>
            <a:r>
              <a:rPr lang="pl-PL" altLang="pl-PL" sz="2000" i="1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pl-PL" altLang="pl-PL" sz="2000">
                <a:latin typeface="Arial" panose="020B0604020202020204" pitchFamily="34" charset="0"/>
                <a:cs typeface="Arial" panose="020B0604020202020204" pitchFamily="34" charset="0"/>
              </a:rPr>
              <a:t> dla pojedynczej komórki E </a:t>
            </a:r>
          </a:p>
        </p:txBody>
      </p:sp>
      <p:pic>
        <p:nvPicPr>
          <p:cNvPr id="20483" name="Obraz 4">
            <a:extLst>
              <a:ext uri="{FF2B5EF4-FFF2-40B4-BE49-F238E27FC236}">
                <a16:creationId xmlns:a16="http://schemas.microsoft.com/office/drawing/2014/main" id="{724AB1A3-D2B5-AB89-EA37-DF5973E443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1000" y="1844675"/>
            <a:ext cx="5842000" cy="438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>
            <a:extLst>
              <a:ext uri="{FF2B5EF4-FFF2-40B4-BE49-F238E27FC236}">
                <a16:creationId xmlns:a16="http://schemas.microsoft.com/office/drawing/2014/main" id="{7D40DE5A-AEBA-51F7-6339-E36F0E12E6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60350"/>
            <a:ext cx="7772400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l-PL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Cwiczenie</a:t>
            </a:r>
          </a:p>
        </p:txBody>
      </p:sp>
      <p:sp>
        <p:nvSpPr>
          <p:cNvPr id="21506" name="pole tekstowe 2">
            <a:extLst>
              <a:ext uri="{FF2B5EF4-FFF2-40B4-BE49-F238E27FC236}">
                <a16:creationId xmlns:a16="http://schemas.microsoft.com/office/drawing/2014/main" id="{E057D9C8-821F-DDA3-7F15-8B89C30C93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400" y="1116013"/>
            <a:ext cx="71516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latin typeface="Arial" panose="020B0604020202020204" pitchFamily="34" charset="0"/>
                <a:cs typeface="Arial" panose="020B0604020202020204" pitchFamily="34" charset="0"/>
              </a:rPr>
              <a:t>Narysować rasterplot dla komórek E oraz losowego wejścia</a:t>
            </a:r>
          </a:p>
        </p:txBody>
      </p:sp>
      <p:pic>
        <p:nvPicPr>
          <p:cNvPr id="21507" name="Obraz 4">
            <a:extLst>
              <a:ext uri="{FF2B5EF4-FFF2-40B4-BE49-F238E27FC236}">
                <a16:creationId xmlns:a16="http://schemas.microsoft.com/office/drawing/2014/main" id="{CF9FD099-3823-2B31-64E6-34295A5A0E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1000" y="1773238"/>
            <a:ext cx="5842000" cy="438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>
            <a:extLst>
              <a:ext uri="{FF2B5EF4-FFF2-40B4-BE49-F238E27FC236}">
                <a16:creationId xmlns:a16="http://schemas.microsoft.com/office/drawing/2014/main" id="{C88D60DD-701D-FEE1-0197-F623D263E8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60350"/>
            <a:ext cx="7772400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l-PL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Cwiczenie</a:t>
            </a:r>
          </a:p>
        </p:txBody>
      </p:sp>
      <p:sp>
        <p:nvSpPr>
          <p:cNvPr id="22530" name="pole tekstowe 2">
            <a:extLst>
              <a:ext uri="{FF2B5EF4-FFF2-40B4-BE49-F238E27FC236}">
                <a16:creationId xmlns:a16="http://schemas.microsoft.com/office/drawing/2014/main" id="{45B14A12-DD25-65DF-F321-6060CDB7FD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6475" y="1196975"/>
            <a:ext cx="71310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pl-PL" altLang="pl-PL" sz="2000">
                <a:latin typeface="Arial" panose="020B0604020202020204" pitchFamily="34" charset="0"/>
                <a:cs typeface="Arial" panose="020B0604020202020204" pitchFamily="34" charset="0"/>
              </a:rPr>
              <a:t>Narysować chwilową częstość odpalania dla całej populacji</a:t>
            </a:r>
          </a:p>
        </p:txBody>
      </p:sp>
      <p:pic>
        <p:nvPicPr>
          <p:cNvPr id="22531" name="Obraz 4">
            <a:extLst>
              <a:ext uri="{FF2B5EF4-FFF2-40B4-BE49-F238E27FC236}">
                <a16:creationId xmlns:a16="http://schemas.microsoft.com/office/drawing/2014/main" id="{A7E52DC4-2B57-F8F7-5997-B9B5B60674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4363" y="2298700"/>
            <a:ext cx="5375275" cy="403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2" name="pole tekstowe 6">
            <a:extLst>
              <a:ext uri="{FF2B5EF4-FFF2-40B4-BE49-F238E27FC236}">
                <a16:creationId xmlns:a16="http://schemas.microsoft.com/office/drawing/2014/main" id="{87575DE7-E5D3-8537-DD27-9753CDEF16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450" y="1714500"/>
            <a:ext cx="73453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solidFill>
                  <a:srgbClr val="267F99"/>
                </a:solidFill>
                <a:latin typeface="Menlo" panose="020B0609030804020204" pitchFamily="49" charset="0"/>
              </a:rPr>
              <a:t>plt</a:t>
            </a:r>
            <a: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</a:rPr>
              <a:t>.</a:t>
            </a:r>
            <a:r>
              <a:rPr lang="pl-PL" altLang="pl-PL" sz="2000">
                <a:solidFill>
                  <a:srgbClr val="795E26"/>
                </a:solidFill>
                <a:latin typeface="Menlo" panose="020B0609030804020204" pitchFamily="49" charset="0"/>
              </a:rPr>
              <a:t>hist</a:t>
            </a:r>
            <a: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</a:rPr>
              <a:t>(</a:t>
            </a:r>
            <a:r>
              <a:rPr lang="pl-PL" altLang="pl-PL" sz="2000">
                <a:solidFill>
                  <a:srgbClr val="001080"/>
                </a:solidFill>
                <a:latin typeface="Menlo" panose="020B0609030804020204" pitchFamily="49" charset="0"/>
              </a:rPr>
              <a:t>spike_times_vec_E</a:t>
            </a:r>
            <a: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</a:rPr>
              <a:t>, </a:t>
            </a:r>
            <a:r>
              <a:rPr lang="pl-PL" altLang="pl-PL" sz="2000">
                <a:solidFill>
                  <a:srgbClr val="001080"/>
                </a:solidFill>
                <a:latin typeface="Menlo" panose="020B0609030804020204" pitchFamily="49" charset="0"/>
              </a:rPr>
              <a:t>bins</a:t>
            </a:r>
            <a:r>
              <a:rPr lang="pl-PL" altLang="pl-PL" sz="20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2000">
                <a:solidFill>
                  <a:srgbClr val="001080"/>
                </a:solidFill>
                <a:latin typeface="Menlo" panose="020B0609030804020204" pitchFamily="49" charset="0"/>
              </a:rPr>
              <a:t>tstop</a:t>
            </a:r>
            <a: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</a:rPr>
              <a:t>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rojekt domyślny">
  <a:themeElements>
    <a:clrScheme name="Projekt domyślny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Projekt domyślny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7912</TotalTime>
  <Words>532</Words>
  <Application>Microsoft Macintosh PowerPoint</Application>
  <PresentationFormat>Pokaz na ekranie (4:3)</PresentationFormat>
  <Paragraphs>59</Paragraphs>
  <Slides>9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9</vt:i4>
      </vt:variant>
    </vt:vector>
  </HeadingPairs>
  <TitlesOfParts>
    <vt:vector size="16" baseType="lpstr">
      <vt:lpstr>Symbol</vt:lpstr>
      <vt:lpstr>ＭＳ Ｐゴシック</vt:lpstr>
      <vt:lpstr>Arial</vt:lpstr>
      <vt:lpstr>Times New Roman</vt:lpstr>
      <vt:lpstr>Calibri</vt:lpstr>
      <vt:lpstr>Menlo</vt:lpstr>
      <vt:lpstr>Projekt domyślny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Doktryna neuronu</dc:title>
  <cp:lastModifiedBy>Microsoft Office User</cp:lastModifiedBy>
  <cp:revision>261</cp:revision>
  <dcterms:created xsi:type="dcterms:W3CDTF">2011-02-21T19:34:13Z</dcterms:created>
  <dcterms:modified xsi:type="dcterms:W3CDTF">2026-11-02T10:47:46Z</dcterms:modified>
</cp:coreProperties>
</file>