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autoCompressPictures="0">
  <p:sldMasterIdLst>
    <p:sldMasterId id="2147483648" r:id="rId1"/>
  </p:sldMasterIdLst>
  <p:handoutMasterIdLst>
    <p:handoutMasterId r:id="rId21"/>
  </p:handoutMasterIdLst>
  <p:sldIdLst>
    <p:sldId id="428" r:id="rId2"/>
    <p:sldId id="441" r:id="rId3"/>
    <p:sldId id="440" r:id="rId4"/>
    <p:sldId id="410" r:id="rId5"/>
    <p:sldId id="406" r:id="rId6"/>
    <p:sldId id="429" r:id="rId7"/>
    <p:sldId id="431" r:id="rId8"/>
    <p:sldId id="432" r:id="rId9"/>
    <p:sldId id="430" r:id="rId10"/>
    <p:sldId id="433" r:id="rId11"/>
    <p:sldId id="434" r:id="rId12"/>
    <p:sldId id="420" r:id="rId13"/>
    <p:sldId id="422" r:id="rId14"/>
    <p:sldId id="435" r:id="rId15"/>
    <p:sldId id="436" r:id="rId16"/>
    <p:sldId id="437" r:id="rId17"/>
    <p:sldId id="438" r:id="rId18"/>
    <p:sldId id="427" r:id="rId19"/>
    <p:sldId id="439" r:id="rId20"/>
  </p:sldIdLst>
  <p:sldSz cx="9144000" cy="6858000" type="screen4x3"/>
  <p:notesSz cx="7099300" cy="10234613"/>
  <p:defaultTextStyle>
    <a:defPPr>
      <a:defRPr lang="en-US"/>
    </a:defPPr>
    <a:lvl1pPr algn="l" rtl="0" eaLnBrk="0" fontAlgn="base" hangingPunct="0">
      <a:spcBef>
        <a:spcPct val="0"/>
      </a:spcBef>
      <a:spcAft>
        <a:spcPct val="0"/>
      </a:spcAft>
      <a:defRPr sz="2400" kern="1200">
        <a:solidFill>
          <a:schemeClr val="tx1"/>
        </a:solidFill>
        <a:latin typeface="Symbol" pitchFamily="2" charset="2"/>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Symbol" pitchFamily="2" charset="2"/>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Symbol" pitchFamily="2" charset="2"/>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Symbol" pitchFamily="2" charset="2"/>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Symbol" pitchFamily="2" charset="2"/>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Symbol" pitchFamily="2" charset="2"/>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Symbol" pitchFamily="2" charset="2"/>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Symbol" pitchFamily="2" charset="2"/>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Symbol" pitchFamily="2" charset="2"/>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3888">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46"/>
    <p:restoredTop sz="94674"/>
  </p:normalViewPr>
  <p:slideViewPr>
    <p:cSldViewPr>
      <p:cViewPr varScale="1">
        <p:scale>
          <a:sx n="124" d="100"/>
          <a:sy n="124" d="100"/>
        </p:scale>
        <p:origin x="1624" y="168"/>
      </p:cViewPr>
      <p:guideLst>
        <p:guide orient="horz" pos="3888"/>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6082" name="Rectangle 1026">
            <a:extLst>
              <a:ext uri="{FF2B5EF4-FFF2-40B4-BE49-F238E27FC236}">
                <a16:creationId xmlns:a16="http://schemas.microsoft.com/office/drawing/2014/main" id="{8572747B-994A-8608-951A-CB1C78C9D149}"/>
              </a:ext>
            </a:extLst>
          </p:cNvPr>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eaLnBrk="1" hangingPunct="1">
              <a:defRPr sz="1300">
                <a:latin typeface="Symbol" charset="2"/>
                <a:ea typeface="+mn-ea"/>
                <a:cs typeface="+mn-cs"/>
              </a:defRPr>
            </a:lvl1pPr>
          </a:lstStyle>
          <a:p>
            <a:pPr>
              <a:defRPr/>
            </a:pPr>
            <a:endParaRPr lang="en-US"/>
          </a:p>
        </p:txBody>
      </p:sp>
      <p:sp>
        <p:nvSpPr>
          <p:cNvPr id="46083" name="Rectangle 1027">
            <a:extLst>
              <a:ext uri="{FF2B5EF4-FFF2-40B4-BE49-F238E27FC236}">
                <a16:creationId xmlns:a16="http://schemas.microsoft.com/office/drawing/2014/main" id="{C95C997B-FA4F-C969-83F9-FE67AA03B4CF}"/>
              </a:ext>
            </a:extLst>
          </p:cNvPr>
          <p:cNvSpPr>
            <a:spLocks noGrp="1" noChangeArrowheads="1"/>
          </p:cNvSpPr>
          <p:nvPr>
            <p:ph type="dt" sz="quarter" idx="1"/>
          </p:nvPr>
        </p:nvSpPr>
        <p:spPr bwMode="auto">
          <a:xfrm>
            <a:off x="4022725"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eaLnBrk="1" hangingPunct="1">
              <a:defRPr sz="1300">
                <a:latin typeface="Symbol" charset="2"/>
                <a:ea typeface="+mn-ea"/>
                <a:cs typeface="+mn-cs"/>
              </a:defRPr>
            </a:lvl1pPr>
          </a:lstStyle>
          <a:p>
            <a:pPr>
              <a:defRPr/>
            </a:pPr>
            <a:endParaRPr lang="en-US"/>
          </a:p>
        </p:txBody>
      </p:sp>
      <p:sp>
        <p:nvSpPr>
          <p:cNvPr id="46084" name="Rectangle 1028">
            <a:extLst>
              <a:ext uri="{FF2B5EF4-FFF2-40B4-BE49-F238E27FC236}">
                <a16:creationId xmlns:a16="http://schemas.microsoft.com/office/drawing/2014/main" id="{D911391E-4908-6F04-8AFE-D32B319EAE1E}"/>
              </a:ext>
            </a:extLst>
          </p:cNvPr>
          <p:cNvSpPr>
            <a:spLocks noGrp="1" noChangeArrowheads="1"/>
          </p:cNvSpPr>
          <p:nvPr>
            <p:ph type="ftr" sz="quarter" idx="2"/>
          </p:nvPr>
        </p:nvSpPr>
        <p:spPr bwMode="auto">
          <a:xfrm>
            <a:off x="0"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eaLnBrk="1" hangingPunct="1">
              <a:defRPr sz="1300">
                <a:latin typeface="Symbol" charset="2"/>
                <a:ea typeface="+mn-ea"/>
                <a:cs typeface="+mn-cs"/>
              </a:defRPr>
            </a:lvl1pPr>
          </a:lstStyle>
          <a:p>
            <a:pPr>
              <a:defRPr/>
            </a:pPr>
            <a:endParaRPr lang="en-US"/>
          </a:p>
        </p:txBody>
      </p:sp>
      <p:sp>
        <p:nvSpPr>
          <p:cNvPr id="46085" name="Rectangle 1029">
            <a:extLst>
              <a:ext uri="{FF2B5EF4-FFF2-40B4-BE49-F238E27FC236}">
                <a16:creationId xmlns:a16="http://schemas.microsoft.com/office/drawing/2014/main" id="{583253D5-B797-41F9-48F6-1CDD74875245}"/>
              </a:ext>
            </a:extLst>
          </p:cNvPr>
          <p:cNvSpPr>
            <a:spLocks noGrp="1" noChangeArrowheads="1"/>
          </p:cNvSpPr>
          <p:nvPr>
            <p:ph type="sldNum" sz="quarter" idx="3"/>
          </p:nvPr>
        </p:nvSpPr>
        <p:spPr bwMode="auto">
          <a:xfrm>
            <a:off x="4022725" y="9723438"/>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eaLnBrk="1" hangingPunct="1">
              <a:defRPr sz="1300"/>
            </a:lvl1pPr>
          </a:lstStyle>
          <a:p>
            <a:pPr>
              <a:defRPr/>
            </a:pPr>
            <a:fld id="{63BE7FBA-88FE-AB4C-BDAF-686641B8637C}" type="slidenum">
              <a:rPr lang="en-US" altLang="pl-PL"/>
              <a:pPr>
                <a:defRPr/>
              </a:pPr>
              <a:t>‹#›</a:t>
            </a:fld>
            <a:endParaRPr lang="en-US" altLang="pl-PL"/>
          </a:p>
        </p:txBody>
      </p:sp>
    </p:spTree>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pl-PL"/>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pl-PL"/>
              <a:t>Click to edit Master subtitle style</a:t>
            </a:r>
          </a:p>
        </p:txBody>
      </p:sp>
      <p:sp>
        <p:nvSpPr>
          <p:cNvPr id="4" name="Rectangle 4">
            <a:extLst>
              <a:ext uri="{FF2B5EF4-FFF2-40B4-BE49-F238E27FC236}">
                <a16:creationId xmlns:a16="http://schemas.microsoft.com/office/drawing/2014/main" id="{D04CA280-D362-6078-D580-7523A61CCF0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D77B6583-790C-FB97-06C8-66BCC5519D8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F55BF8C-F81A-C8C1-2FCC-04117C8FE9B3}"/>
              </a:ext>
            </a:extLst>
          </p:cNvPr>
          <p:cNvSpPr>
            <a:spLocks noGrp="1" noChangeArrowheads="1"/>
          </p:cNvSpPr>
          <p:nvPr>
            <p:ph type="sldNum" sz="quarter" idx="12"/>
          </p:nvPr>
        </p:nvSpPr>
        <p:spPr>
          <a:ln/>
        </p:spPr>
        <p:txBody>
          <a:bodyPr/>
          <a:lstStyle>
            <a:lvl1pPr>
              <a:defRPr/>
            </a:lvl1pPr>
          </a:lstStyle>
          <a:p>
            <a:pPr>
              <a:defRPr/>
            </a:pPr>
            <a:fld id="{754ED1EA-7AF6-EC48-A15E-B493259DDA8E}" type="slidenum">
              <a:rPr lang="en-US" altLang="pl-PL"/>
              <a:pPr>
                <a:defRPr/>
              </a:pPr>
              <a:t>‹#›</a:t>
            </a:fld>
            <a:endParaRPr lang="en-US" altLang="pl-PL"/>
          </a:p>
        </p:txBody>
      </p:sp>
    </p:spTree>
    <p:extLst>
      <p:ext uri="{BB962C8B-B14F-4D97-AF65-F5344CB8AC3E}">
        <p14:creationId xmlns:p14="http://schemas.microsoft.com/office/powerpoint/2010/main" val="646461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Click to edit Master title style</a:t>
            </a:r>
          </a:p>
        </p:txBody>
      </p:sp>
      <p:sp>
        <p:nvSpPr>
          <p:cNvPr id="3" name="Content Placeholder 2"/>
          <p:cNvSpPr>
            <a:spLocks noGrp="1"/>
          </p:cNvSpPr>
          <p:nvPr>
            <p:ph idx="1"/>
          </p:nvPr>
        </p:nvSpPr>
        <p:spPr/>
        <p:txBody>
          <a:body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Rectangle 4">
            <a:extLst>
              <a:ext uri="{FF2B5EF4-FFF2-40B4-BE49-F238E27FC236}">
                <a16:creationId xmlns:a16="http://schemas.microsoft.com/office/drawing/2014/main" id="{E52C4EB6-B07D-79E3-A4DC-7651EF36937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00C5C3F-7C40-9E8F-F2DB-33B9ECC123E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5ABBAB1D-F2DF-BC10-0D56-232115334C9C}"/>
              </a:ext>
            </a:extLst>
          </p:cNvPr>
          <p:cNvSpPr>
            <a:spLocks noGrp="1" noChangeArrowheads="1"/>
          </p:cNvSpPr>
          <p:nvPr>
            <p:ph type="sldNum" sz="quarter" idx="12"/>
          </p:nvPr>
        </p:nvSpPr>
        <p:spPr>
          <a:ln/>
        </p:spPr>
        <p:txBody>
          <a:bodyPr/>
          <a:lstStyle>
            <a:lvl1pPr>
              <a:defRPr/>
            </a:lvl1pPr>
          </a:lstStyle>
          <a:p>
            <a:pPr>
              <a:defRPr/>
            </a:pPr>
            <a:fld id="{8F2D66D0-E236-A441-9E32-744E022491D0}" type="slidenum">
              <a:rPr lang="en-US" altLang="pl-PL"/>
              <a:pPr>
                <a:defRPr/>
              </a:pPr>
              <a:t>‹#›</a:t>
            </a:fld>
            <a:endParaRPr lang="en-US" altLang="pl-PL"/>
          </a:p>
        </p:txBody>
      </p:sp>
    </p:spTree>
    <p:extLst>
      <p:ext uri="{BB962C8B-B14F-4D97-AF65-F5344CB8AC3E}">
        <p14:creationId xmlns:p14="http://schemas.microsoft.com/office/powerpoint/2010/main" val="15724363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pl-PL"/>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pl-PL"/>
              <a:t>Click to edit Master text styles</a:t>
            </a:r>
          </a:p>
        </p:txBody>
      </p:sp>
      <p:sp>
        <p:nvSpPr>
          <p:cNvPr id="4" name="Rectangle 4">
            <a:extLst>
              <a:ext uri="{FF2B5EF4-FFF2-40B4-BE49-F238E27FC236}">
                <a16:creationId xmlns:a16="http://schemas.microsoft.com/office/drawing/2014/main" id="{182CFF11-DE11-E596-A2B0-4BFE62F00DF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A2B8F4EC-B67E-A2B7-B65F-B71F2632A64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2E01A8BC-C6E1-D561-9201-733D376ABEF8}"/>
              </a:ext>
            </a:extLst>
          </p:cNvPr>
          <p:cNvSpPr>
            <a:spLocks noGrp="1" noChangeArrowheads="1"/>
          </p:cNvSpPr>
          <p:nvPr>
            <p:ph type="sldNum" sz="quarter" idx="12"/>
          </p:nvPr>
        </p:nvSpPr>
        <p:spPr>
          <a:ln/>
        </p:spPr>
        <p:txBody>
          <a:bodyPr/>
          <a:lstStyle>
            <a:lvl1pPr>
              <a:defRPr/>
            </a:lvl1pPr>
          </a:lstStyle>
          <a:p>
            <a:pPr>
              <a:defRPr/>
            </a:pPr>
            <a:fld id="{43C6CE4B-EC9E-C74B-921D-E78BFDA9C244}" type="slidenum">
              <a:rPr lang="en-US" altLang="pl-PL"/>
              <a:pPr>
                <a:defRPr/>
              </a:pPr>
              <a:t>‹#›</a:t>
            </a:fld>
            <a:endParaRPr lang="en-US" altLang="pl-PL"/>
          </a:p>
        </p:txBody>
      </p:sp>
    </p:spTree>
    <p:extLst>
      <p:ext uri="{BB962C8B-B14F-4D97-AF65-F5344CB8AC3E}">
        <p14:creationId xmlns:p14="http://schemas.microsoft.com/office/powerpoint/2010/main" val="27219322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5" name="Rectangle 4">
            <a:extLst>
              <a:ext uri="{FF2B5EF4-FFF2-40B4-BE49-F238E27FC236}">
                <a16:creationId xmlns:a16="http://schemas.microsoft.com/office/drawing/2014/main" id="{9774DEB9-DABB-8418-32A6-61742D4D3A0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85D03CC-0FE4-0FAF-2241-4FB15BC40C1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6CC5942-CCE0-ED8F-458A-E88A3F842757}"/>
              </a:ext>
            </a:extLst>
          </p:cNvPr>
          <p:cNvSpPr>
            <a:spLocks noGrp="1" noChangeArrowheads="1"/>
          </p:cNvSpPr>
          <p:nvPr>
            <p:ph type="sldNum" sz="quarter" idx="12"/>
          </p:nvPr>
        </p:nvSpPr>
        <p:spPr>
          <a:ln/>
        </p:spPr>
        <p:txBody>
          <a:bodyPr/>
          <a:lstStyle>
            <a:lvl1pPr>
              <a:defRPr/>
            </a:lvl1pPr>
          </a:lstStyle>
          <a:p>
            <a:pPr>
              <a:defRPr/>
            </a:pPr>
            <a:fld id="{958EFA04-7EE8-324D-9C11-BE45BA79CBCA}" type="slidenum">
              <a:rPr lang="en-US" altLang="pl-PL"/>
              <a:pPr>
                <a:defRPr/>
              </a:pPr>
              <a:t>‹#›</a:t>
            </a:fld>
            <a:endParaRPr lang="en-US" altLang="pl-PL"/>
          </a:p>
        </p:txBody>
      </p:sp>
    </p:spTree>
    <p:extLst>
      <p:ext uri="{BB962C8B-B14F-4D97-AF65-F5344CB8AC3E}">
        <p14:creationId xmlns:p14="http://schemas.microsoft.com/office/powerpoint/2010/main" val="13402378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pl-PL"/>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7" name="Rectangle 4">
            <a:extLst>
              <a:ext uri="{FF2B5EF4-FFF2-40B4-BE49-F238E27FC236}">
                <a16:creationId xmlns:a16="http://schemas.microsoft.com/office/drawing/2014/main" id="{401A76AB-B2B6-126B-CEBD-00415282C6A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E08B7A2E-90D8-3CB2-B8EF-2A02AFB02F11}"/>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27421956-96CE-09A3-863B-56B7FDFD9D8F}"/>
              </a:ext>
            </a:extLst>
          </p:cNvPr>
          <p:cNvSpPr>
            <a:spLocks noGrp="1" noChangeArrowheads="1"/>
          </p:cNvSpPr>
          <p:nvPr>
            <p:ph type="sldNum" sz="quarter" idx="12"/>
          </p:nvPr>
        </p:nvSpPr>
        <p:spPr>
          <a:ln/>
        </p:spPr>
        <p:txBody>
          <a:bodyPr/>
          <a:lstStyle>
            <a:lvl1pPr>
              <a:defRPr/>
            </a:lvl1pPr>
          </a:lstStyle>
          <a:p>
            <a:pPr>
              <a:defRPr/>
            </a:pPr>
            <a:fld id="{04756F66-235F-F14F-8EC9-1BA00955C9BF}" type="slidenum">
              <a:rPr lang="en-US" altLang="pl-PL"/>
              <a:pPr>
                <a:defRPr/>
              </a:pPr>
              <a:t>‹#›</a:t>
            </a:fld>
            <a:endParaRPr lang="en-US" altLang="pl-PL"/>
          </a:p>
        </p:txBody>
      </p:sp>
    </p:spTree>
    <p:extLst>
      <p:ext uri="{BB962C8B-B14F-4D97-AF65-F5344CB8AC3E}">
        <p14:creationId xmlns:p14="http://schemas.microsoft.com/office/powerpoint/2010/main" val="3737100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Click to edit Master title style</a:t>
            </a:r>
          </a:p>
        </p:txBody>
      </p:sp>
      <p:sp>
        <p:nvSpPr>
          <p:cNvPr id="3" name="Rectangle 4">
            <a:extLst>
              <a:ext uri="{FF2B5EF4-FFF2-40B4-BE49-F238E27FC236}">
                <a16:creationId xmlns:a16="http://schemas.microsoft.com/office/drawing/2014/main" id="{2FDD040D-307E-F367-AE53-331AE8A77C40}"/>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7DB31629-F53B-02E5-D895-85666B18A1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A74A564-CEA7-7B30-2133-4417950CF9D1}"/>
              </a:ext>
            </a:extLst>
          </p:cNvPr>
          <p:cNvSpPr>
            <a:spLocks noGrp="1" noChangeArrowheads="1"/>
          </p:cNvSpPr>
          <p:nvPr>
            <p:ph type="sldNum" sz="quarter" idx="12"/>
          </p:nvPr>
        </p:nvSpPr>
        <p:spPr>
          <a:ln/>
        </p:spPr>
        <p:txBody>
          <a:bodyPr/>
          <a:lstStyle>
            <a:lvl1pPr>
              <a:defRPr/>
            </a:lvl1pPr>
          </a:lstStyle>
          <a:p>
            <a:pPr>
              <a:defRPr/>
            </a:pPr>
            <a:fld id="{DB2BFC11-081F-9F4E-8142-91317AE4F0AB}" type="slidenum">
              <a:rPr lang="en-US" altLang="pl-PL"/>
              <a:pPr>
                <a:defRPr/>
              </a:pPr>
              <a:t>‹#›</a:t>
            </a:fld>
            <a:endParaRPr lang="en-US" altLang="pl-PL"/>
          </a:p>
        </p:txBody>
      </p:sp>
    </p:spTree>
    <p:extLst>
      <p:ext uri="{BB962C8B-B14F-4D97-AF65-F5344CB8AC3E}">
        <p14:creationId xmlns:p14="http://schemas.microsoft.com/office/powerpoint/2010/main" val="2523418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7D2D8E6F-D67C-9DB3-3958-C89956E5DE9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B92C0903-C226-5CC9-4351-D7C11E2F821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2CFD8D4D-2B81-0196-E9A5-61CAB13A0E4D}"/>
              </a:ext>
            </a:extLst>
          </p:cNvPr>
          <p:cNvSpPr>
            <a:spLocks noGrp="1" noChangeArrowheads="1"/>
          </p:cNvSpPr>
          <p:nvPr>
            <p:ph type="sldNum" sz="quarter" idx="12"/>
          </p:nvPr>
        </p:nvSpPr>
        <p:spPr>
          <a:ln/>
        </p:spPr>
        <p:txBody>
          <a:bodyPr/>
          <a:lstStyle>
            <a:lvl1pPr>
              <a:defRPr/>
            </a:lvl1pPr>
          </a:lstStyle>
          <a:p>
            <a:pPr>
              <a:defRPr/>
            </a:pPr>
            <a:fld id="{840A9D99-7539-6641-B11F-5F2A5D420755}" type="slidenum">
              <a:rPr lang="en-US" altLang="pl-PL"/>
              <a:pPr>
                <a:defRPr/>
              </a:pPr>
              <a:t>‹#›</a:t>
            </a:fld>
            <a:endParaRPr lang="en-US" altLang="pl-PL"/>
          </a:p>
        </p:txBody>
      </p:sp>
    </p:spTree>
    <p:extLst>
      <p:ext uri="{BB962C8B-B14F-4D97-AF65-F5344CB8AC3E}">
        <p14:creationId xmlns:p14="http://schemas.microsoft.com/office/powerpoint/2010/main" val="35482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pl-PL"/>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Click to edit Master text styles</a:t>
            </a:r>
          </a:p>
        </p:txBody>
      </p:sp>
      <p:sp>
        <p:nvSpPr>
          <p:cNvPr id="5" name="Rectangle 4">
            <a:extLst>
              <a:ext uri="{FF2B5EF4-FFF2-40B4-BE49-F238E27FC236}">
                <a16:creationId xmlns:a16="http://schemas.microsoft.com/office/drawing/2014/main" id="{91B8D3BB-0186-0D14-DAAE-68A79EA6AC0D}"/>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94964B08-21B9-EC2E-0BE0-EED2907B5DF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0DAF4E77-5E50-9245-2469-86F6BDCE3ACF}"/>
              </a:ext>
            </a:extLst>
          </p:cNvPr>
          <p:cNvSpPr>
            <a:spLocks noGrp="1" noChangeArrowheads="1"/>
          </p:cNvSpPr>
          <p:nvPr>
            <p:ph type="sldNum" sz="quarter" idx="12"/>
          </p:nvPr>
        </p:nvSpPr>
        <p:spPr>
          <a:ln/>
        </p:spPr>
        <p:txBody>
          <a:bodyPr/>
          <a:lstStyle>
            <a:lvl1pPr>
              <a:defRPr/>
            </a:lvl1pPr>
          </a:lstStyle>
          <a:p>
            <a:pPr>
              <a:defRPr/>
            </a:pPr>
            <a:fld id="{0881DB7A-17D5-8847-8EFE-31A31B3A3450}" type="slidenum">
              <a:rPr lang="en-US" altLang="pl-PL"/>
              <a:pPr>
                <a:defRPr/>
              </a:pPr>
              <a:t>‹#›</a:t>
            </a:fld>
            <a:endParaRPr lang="en-US" altLang="pl-PL"/>
          </a:p>
        </p:txBody>
      </p:sp>
    </p:spTree>
    <p:extLst>
      <p:ext uri="{BB962C8B-B14F-4D97-AF65-F5344CB8AC3E}">
        <p14:creationId xmlns:p14="http://schemas.microsoft.com/office/powerpoint/2010/main" val="25240366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pl-PL"/>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l-PL"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a:t>Click to edit Master text styles</a:t>
            </a:r>
          </a:p>
        </p:txBody>
      </p:sp>
      <p:sp>
        <p:nvSpPr>
          <p:cNvPr id="5" name="Rectangle 4">
            <a:extLst>
              <a:ext uri="{FF2B5EF4-FFF2-40B4-BE49-F238E27FC236}">
                <a16:creationId xmlns:a16="http://schemas.microsoft.com/office/drawing/2014/main" id="{D13B5D9D-3F38-3902-36F2-830EA0306B46}"/>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3F4271A5-368D-3C4D-2BB0-480D0D55F87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3647533-46DB-DF01-682B-BBF7539F3D72}"/>
              </a:ext>
            </a:extLst>
          </p:cNvPr>
          <p:cNvSpPr>
            <a:spLocks noGrp="1" noChangeArrowheads="1"/>
          </p:cNvSpPr>
          <p:nvPr>
            <p:ph type="sldNum" sz="quarter" idx="12"/>
          </p:nvPr>
        </p:nvSpPr>
        <p:spPr>
          <a:ln/>
        </p:spPr>
        <p:txBody>
          <a:bodyPr/>
          <a:lstStyle>
            <a:lvl1pPr>
              <a:defRPr/>
            </a:lvl1pPr>
          </a:lstStyle>
          <a:p>
            <a:pPr>
              <a:defRPr/>
            </a:pPr>
            <a:fld id="{49B3C487-326E-FF4C-804F-ED1124737481}" type="slidenum">
              <a:rPr lang="en-US" altLang="pl-PL"/>
              <a:pPr>
                <a:defRPr/>
              </a:pPr>
              <a:t>‹#›</a:t>
            </a:fld>
            <a:endParaRPr lang="en-US" altLang="pl-PL"/>
          </a:p>
        </p:txBody>
      </p:sp>
    </p:spTree>
    <p:extLst>
      <p:ext uri="{BB962C8B-B14F-4D97-AF65-F5344CB8AC3E}">
        <p14:creationId xmlns:p14="http://schemas.microsoft.com/office/powerpoint/2010/main" val="41844777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a:t>Click to edit Master title style</a:t>
            </a:r>
          </a:p>
        </p:txBody>
      </p:sp>
      <p:sp>
        <p:nvSpPr>
          <p:cNvPr id="3" name="Vertical Text Placeholder 2"/>
          <p:cNvSpPr>
            <a:spLocks noGrp="1"/>
          </p:cNvSpPr>
          <p:nvPr>
            <p:ph type="body" orient="vert" idx="1"/>
          </p:nvPr>
        </p:nvSpPr>
        <p:spPr/>
        <p:txBody>
          <a:bodyPr vert="eaVert"/>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Rectangle 4">
            <a:extLst>
              <a:ext uri="{FF2B5EF4-FFF2-40B4-BE49-F238E27FC236}">
                <a16:creationId xmlns:a16="http://schemas.microsoft.com/office/drawing/2014/main" id="{BDB27456-4592-E14A-8197-E08D6614F5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2483E0DF-54A0-3AD0-1410-86BB6CECBA2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F66E24B8-B296-961C-B1C8-8A041E83E511}"/>
              </a:ext>
            </a:extLst>
          </p:cNvPr>
          <p:cNvSpPr>
            <a:spLocks noGrp="1" noChangeArrowheads="1"/>
          </p:cNvSpPr>
          <p:nvPr>
            <p:ph type="sldNum" sz="quarter" idx="12"/>
          </p:nvPr>
        </p:nvSpPr>
        <p:spPr>
          <a:ln/>
        </p:spPr>
        <p:txBody>
          <a:bodyPr/>
          <a:lstStyle>
            <a:lvl1pPr>
              <a:defRPr/>
            </a:lvl1pPr>
          </a:lstStyle>
          <a:p>
            <a:pPr>
              <a:defRPr/>
            </a:pPr>
            <a:fld id="{5329CBE5-7956-2A46-A5BC-0AFB8670A495}" type="slidenum">
              <a:rPr lang="en-US" altLang="pl-PL"/>
              <a:pPr>
                <a:defRPr/>
              </a:pPr>
              <a:t>‹#›</a:t>
            </a:fld>
            <a:endParaRPr lang="en-US" altLang="pl-PL"/>
          </a:p>
        </p:txBody>
      </p:sp>
    </p:spTree>
    <p:extLst>
      <p:ext uri="{BB962C8B-B14F-4D97-AF65-F5344CB8AC3E}">
        <p14:creationId xmlns:p14="http://schemas.microsoft.com/office/powerpoint/2010/main" val="37513130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pl-PL"/>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pl-PL"/>
              <a:t>Click to edit Master text styles</a:t>
            </a:r>
          </a:p>
          <a:p>
            <a:pPr lvl="1"/>
            <a:r>
              <a:rPr lang="pl-PL"/>
              <a:t>Second level</a:t>
            </a:r>
          </a:p>
          <a:p>
            <a:pPr lvl="2"/>
            <a:r>
              <a:rPr lang="pl-PL"/>
              <a:t>Third level</a:t>
            </a:r>
          </a:p>
          <a:p>
            <a:pPr lvl="3"/>
            <a:r>
              <a:rPr lang="pl-PL"/>
              <a:t>Fourth level</a:t>
            </a:r>
          </a:p>
          <a:p>
            <a:pPr lvl="4"/>
            <a:r>
              <a:rPr lang="pl-PL"/>
              <a:t>Fifth level</a:t>
            </a:r>
          </a:p>
        </p:txBody>
      </p:sp>
      <p:sp>
        <p:nvSpPr>
          <p:cNvPr id="4" name="Rectangle 4">
            <a:extLst>
              <a:ext uri="{FF2B5EF4-FFF2-40B4-BE49-F238E27FC236}">
                <a16:creationId xmlns:a16="http://schemas.microsoft.com/office/drawing/2014/main" id="{55551E27-B189-1DA1-1DBF-CB79A1C8A9A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7F32FE99-F30F-1F3F-654E-4C0697BA550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61FEBF3F-CDE4-B340-9041-0DF4973A834F}"/>
              </a:ext>
            </a:extLst>
          </p:cNvPr>
          <p:cNvSpPr>
            <a:spLocks noGrp="1" noChangeArrowheads="1"/>
          </p:cNvSpPr>
          <p:nvPr>
            <p:ph type="sldNum" sz="quarter" idx="12"/>
          </p:nvPr>
        </p:nvSpPr>
        <p:spPr>
          <a:ln/>
        </p:spPr>
        <p:txBody>
          <a:bodyPr/>
          <a:lstStyle>
            <a:lvl1pPr>
              <a:defRPr/>
            </a:lvl1pPr>
          </a:lstStyle>
          <a:p>
            <a:pPr>
              <a:defRPr/>
            </a:pPr>
            <a:fld id="{4B6DC2D0-377D-3C4B-BA10-7679F9B271E9}" type="slidenum">
              <a:rPr lang="en-US" altLang="pl-PL"/>
              <a:pPr>
                <a:defRPr/>
              </a:pPr>
              <a:t>‹#›</a:t>
            </a:fld>
            <a:endParaRPr lang="en-US" altLang="pl-PL"/>
          </a:p>
        </p:txBody>
      </p:sp>
    </p:spTree>
    <p:extLst>
      <p:ext uri="{BB962C8B-B14F-4D97-AF65-F5344CB8AC3E}">
        <p14:creationId xmlns:p14="http://schemas.microsoft.com/office/powerpoint/2010/main" val="3717133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0CEF1C21-04FB-ED3E-42A3-FACE39828C78}"/>
              </a:ext>
            </a:extLst>
          </p:cNvPr>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pl-PL"/>
              <a:t>Kliknij, aby edytować styl wzorca tytułu</a:t>
            </a:r>
          </a:p>
        </p:txBody>
      </p:sp>
      <p:sp>
        <p:nvSpPr>
          <p:cNvPr id="1027" name="Rectangle 3">
            <a:extLst>
              <a:ext uri="{FF2B5EF4-FFF2-40B4-BE49-F238E27FC236}">
                <a16:creationId xmlns:a16="http://schemas.microsoft.com/office/drawing/2014/main" id="{B51F7813-0EE4-01B5-DEB1-C70D09C9407A}"/>
              </a:ext>
            </a:extLst>
          </p:cNvPr>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l-PL"/>
              <a:t>Kliknij, aby edytować style wzorca tekstu</a:t>
            </a:r>
          </a:p>
          <a:p>
            <a:pPr lvl="1"/>
            <a:r>
              <a:rPr lang="en-US" altLang="pl-PL"/>
              <a:t>Drugi poziom</a:t>
            </a:r>
          </a:p>
          <a:p>
            <a:pPr lvl="2"/>
            <a:r>
              <a:rPr lang="en-US" altLang="pl-PL"/>
              <a:t>Trzeci poziom</a:t>
            </a:r>
          </a:p>
          <a:p>
            <a:pPr lvl="3"/>
            <a:r>
              <a:rPr lang="en-US" altLang="pl-PL"/>
              <a:t>Czwarty poziom</a:t>
            </a:r>
          </a:p>
          <a:p>
            <a:pPr lvl="4"/>
            <a:r>
              <a:rPr lang="en-US" altLang="pl-PL"/>
              <a:t>Piąty poziom</a:t>
            </a:r>
          </a:p>
        </p:txBody>
      </p:sp>
      <p:sp>
        <p:nvSpPr>
          <p:cNvPr id="1028" name="Rectangle 4">
            <a:extLst>
              <a:ext uri="{FF2B5EF4-FFF2-40B4-BE49-F238E27FC236}">
                <a16:creationId xmlns:a16="http://schemas.microsoft.com/office/drawing/2014/main" id="{D5E17421-7F78-2695-1BDC-F7BBC9125699}"/>
              </a:ext>
            </a:extLst>
          </p:cNvPr>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latin typeface="+mn-lt"/>
                <a:ea typeface="+mn-ea"/>
                <a:cs typeface="+mn-cs"/>
              </a:defRPr>
            </a:lvl1pPr>
          </a:lstStyle>
          <a:p>
            <a:pPr>
              <a:defRPr/>
            </a:pPr>
            <a:endParaRPr lang="en-US"/>
          </a:p>
        </p:txBody>
      </p:sp>
      <p:sp>
        <p:nvSpPr>
          <p:cNvPr id="1029" name="Rectangle 5">
            <a:extLst>
              <a:ext uri="{FF2B5EF4-FFF2-40B4-BE49-F238E27FC236}">
                <a16:creationId xmlns:a16="http://schemas.microsoft.com/office/drawing/2014/main" id="{F6160046-793E-426F-6FB9-3B8EFB7D77ED}"/>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latin typeface="+mn-lt"/>
                <a:ea typeface="+mn-ea"/>
                <a:cs typeface="+mn-cs"/>
              </a:defRPr>
            </a:lvl1pPr>
          </a:lstStyle>
          <a:p>
            <a:pPr>
              <a:defRPr/>
            </a:pPr>
            <a:endParaRPr lang="en-US"/>
          </a:p>
        </p:txBody>
      </p:sp>
      <p:sp>
        <p:nvSpPr>
          <p:cNvPr id="1030" name="Rectangle 6">
            <a:extLst>
              <a:ext uri="{FF2B5EF4-FFF2-40B4-BE49-F238E27FC236}">
                <a16:creationId xmlns:a16="http://schemas.microsoft.com/office/drawing/2014/main" id="{FFCC1BCB-A2E9-5180-4F9A-B4F067BD9DBE}"/>
              </a:ext>
            </a:extLst>
          </p:cNvPr>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pPr>
              <a:defRPr/>
            </a:pPr>
            <a:fld id="{80F2E12C-7088-794E-BC3E-7A52DA04B189}" type="slidenum">
              <a:rPr lang="en-US" altLang="pl-PL"/>
              <a:pPr>
                <a:defRPr/>
              </a:pPr>
              <a:t>‹#›</a:t>
            </a:fld>
            <a:endParaRPr lang="en-US" altLang="pl-P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2pPr>
      <a:lvl3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3pPr>
      <a:lvl4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4pPr>
      <a:lvl5pPr algn="ctr" rtl="0" eaLnBrk="0" fontAlgn="base" hangingPunct="0">
        <a:spcBef>
          <a:spcPct val="0"/>
        </a:spcBef>
        <a:spcAft>
          <a:spcPct val="0"/>
        </a:spcAft>
        <a:defRPr sz="4400">
          <a:solidFill>
            <a:schemeClr val="tx2"/>
          </a:solidFill>
          <a:latin typeface="Times New Roman" charset="0"/>
          <a:ea typeface="ＭＳ Ｐゴシック" charset="-128"/>
          <a:cs typeface="ＭＳ Ｐゴシック" charset="-128"/>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Char char="–"/>
        <a:defRPr sz="2800">
          <a:solidFill>
            <a:schemeClr val="tx1"/>
          </a:solidFill>
          <a:latin typeface="+mn-lt"/>
          <a:ea typeface="ＭＳ Ｐゴシック" charset="-128"/>
        </a:defRPr>
      </a:lvl2pPr>
      <a:lvl3pPr marL="1143000" indent="-228600" algn="l" rtl="0" eaLnBrk="0" fontAlgn="base" hangingPunct="0">
        <a:spcBef>
          <a:spcPct val="20000"/>
        </a:spcBef>
        <a:spcAft>
          <a:spcPct val="0"/>
        </a:spcAft>
        <a:buChar char="•"/>
        <a:defRPr sz="2400">
          <a:solidFill>
            <a:schemeClr val="tx1"/>
          </a:solidFill>
          <a:latin typeface="+mn-lt"/>
          <a:ea typeface="ＭＳ Ｐゴシック" charset="-128"/>
        </a:defRPr>
      </a:lvl3pPr>
      <a:lvl4pPr marL="1600200" indent="-228600" algn="l" rtl="0" eaLnBrk="0" fontAlgn="base" hangingPunct="0">
        <a:spcBef>
          <a:spcPct val="20000"/>
        </a:spcBef>
        <a:spcAft>
          <a:spcPct val="0"/>
        </a:spcAft>
        <a:buChar char="–"/>
        <a:defRPr sz="2000">
          <a:solidFill>
            <a:schemeClr val="tx1"/>
          </a:solidFill>
          <a:latin typeface="+mn-lt"/>
          <a:ea typeface="ＭＳ Ｐゴシック" charset="-128"/>
        </a:defRPr>
      </a:lvl4pPr>
      <a:lvl5pPr marL="2057400" indent="-228600" algn="l" rtl="0" eaLnBrk="0" fontAlgn="base" hangingPunct="0">
        <a:spcBef>
          <a:spcPct val="20000"/>
        </a:spcBef>
        <a:spcAft>
          <a:spcPct val="0"/>
        </a:spcAft>
        <a:buChar char="»"/>
        <a:defRPr sz="2000">
          <a:solidFill>
            <a:schemeClr val="tx1"/>
          </a:solidFill>
          <a:latin typeface="+mn-lt"/>
          <a:ea typeface="ＭＳ Ｐゴシック" charset="-128"/>
        </a:defRPr>
      </a:lvl5pPr>
      <a:lvl6pPr marL="2514600" indent="-228600" algn="l" rtl="0" fontAlgn="base">
        <a:spcBef>
          <a:spcPct val="20000"/>
        </a:spcBef>
        <a:spcAft>
          <a:spcPct val="0"/>
        </a:spcAft>
        <a:buChar char="»"/>
        <a:defRPr sz="2000">
          <a:solidFill>
            <a:schemeClr val="tx1"/>
          </a:solidFill>
          <a:latin typeface="+mn-lt"/>
          <a:ea typeface="ＭＳ Ｐゴシック" charset="-128"/>
        </a:defRPr>
      </a:lvl6pPr>
      <a:lvl7pPr marL="2971800" indent="-228600" algn="l" rtl="0" fontAlgn="base">
        <a:spcBef>
          <a:spcPct val="20000"/>
        </a:spcBef>
        <a:spcAft>
          <a:spcPct val="0"/>
        </a:spcAft>
        <a:buChar char="»"/>
        <a:defRPr sz="2000">
          <a:solidFill>
            <a:schemeClr val="tx1"/>
          </a:solidFill>
          <a:latin typeface="+mn-lt"/>
          <a:ea typeface="ＭＳ Ｐゴシック" charset="-128"/>
        </a:defRPr>
      </a:lvl7pPr>
      <a:lvl8pPr marL="3429000" indent="-228600" algn="l" rtl="0" fontAlgn="base">
        <a:spcBef>
          <a:spcPct val="20000"/>
        </a:spcBef>
        <a:spcAft>
          <a:spcPct val="0"/>
        </a:spcAft>
        <a:buChar char="»"/>
        <a:defRPr sz="2000">
          <a:solidFill>
            <a:schemeClr val="tx1"/>
          </a:solidFill>
          <a:latin typeface="+mn-lt"/>
          <a:ea typeface="ＭＳ Ｐゴシック" charset="-128"/>
        </a:defRPr>
      </a:lvl8pPr>
      <a:lvl9pPr marL="3886200" indent="-228600" algn="l" rtl="0" fontAlgn="base">
        <a:spcBef>
          <a:spcPct val="20000"/>
        </a:spcBef>
        <a:spcAft>
          <a:spcPct val="0"/>
        </a:spcAft>
        <a:buChar char="»"/>
        <a:defRPr sz="2000">
          <a:solidFill>
            <a:schemeClr val="tx1"/>
          </a:solidFill>
          <a:latin typeface="+mn-lt"/>
          <a:ea typeface="ＭＳ Ｐゴシック" charset="-128"/>
        </a:defRPr>
      </a:lvl9pPr>
    </p:bodyStyle>
    <p:otherStyle>
      <a:defPPr>
        <a:defRPr lang="pl-PL"/>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7.emf"/><Relationship Id="rId3" Type="http://schemas.openxmlformats.org/officeDocument/2006/relationships/oleObject" Target="../embeddings/oleObject1.bin"/><Relationship Id="rId7" Type="http://schemas.openxmlformats.org/officeDocument/2006/relationships/oleObject" Target="../embeddings/oleObject3.bin"/><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oleObject" Target="../embeddings/oleObject2.bin"/><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oleObject" Target="../embeddings/oleObject4.bin"/><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7.xml"/><Relationship Id="rId4"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B8449238-4D05-F97C-B132-189F24655809}"/>
              </a:ext>
            </a:extLst>
          </p:cNvPr>
          <p:cNvSpPr txBox="1">
            <a:spLocks noChangeArrowheads="1"/>
          </p:cNvSpPr>
          <p:nvPr/>
        </p:nvSpPr>
        <p:spPr bwMode="auto">
          <a:xfrm>
            <a:off x="434975" y="271463"/>
            <a:ext cx="7772400"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pl-PL" altLang="pl-PL">
                <a:solidFill>
                  <a:schemeClr val="tx2"/>
                </a:solidFill>
                <a:latin typeface="Arial" panose="020B0604020202020204" pitchFamily="34" charset="0"/>
                <a:cs typeface="Arial" panose="020B0604020202020204" pitchFamily="34" charset="0"/>
              </a:rPr>
              <a:t>Modele rzeczywiste vs Artificial Cells</a:t>
            </a:r>
            <a:endParaRPr lang="en-US" altLang="pl-PL">
              <a:solidFill>
                <a:schemeClr val="tx2"/>
              </a:solidFill>
              <a:latin typeface="Arial" panose="020B0604020202020204" pitchFamily="34" charset="0"/>
              <a:cs typeface="Arial" panose="020B0604020202020204" pitchFamily="34" charset="0"/>
            </a:endParaRPr>
          </a:p>
        </p:txBody>
      </p:sp>
      <p:sp>
        <p:nvSpPr>
          <p:cNvPr id="14338" name="pole tekstowe 1">
            <a:extLst>
              <a:ext uri="{FF2B5EF4-FFF2-40B4-BE49-F238E27FC236}">
                <a16:creationId xmlns:a16="http://schemas.microsoft.com/office/drawing/2014/main" id="{BFC323A0-E71A-6E71-EBAB-EE8676FDF553}"/>
              </a:ext>
            </a:extLst>
          </p:cNvPr>
          <p:cNvSpPr txBox="1">
            <a:spLocks noChangeArrowheads="1"/>
          </p:cNvSpPr>
          <p:nvPr/>
        </p:nvSpPr>
        <p:spPr bwMode="auto">
          <a:xfrm>
            <a:off x="468313" y="1173163"/>
            <a:ext cx="8281987"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000">
                <a:latin typeface="Arial" panose="020B0604020202020204" pitchFamily="34" charset="0"/>
                <a:cs typeface="Arial" panose="020B0604020202020204" pitchFamily="34" charset="0"/>
              </a:rPr>
              <a:t>W NEURONIE oprócz modeli komórek rzeczywistych, istnieją modele zawierające obiekty typu Artificial Cell. Obiekty typu Artificial Cell są procesami punktowymi, nie maja więc rozmiarów fizycznych. Dodatkowo, ich zmienne nie odnoszą się do potencjału błonowego wyrażonego w mV, ani do żadnego rodzaju jonów.</a:t>
            </a:r>
            <a:endParaRPr lang="pl-PL" altLang="pl-PL" sz="2000">
              <a:latin typeface="Symbol" pitchFamily="2" charset="2"/>
              <a:cs typeface="Arial" panose="020B0604020202020204" pitchFamily="34" charset="0"/>
            </a:endParaRPr>
          </a:p>
        </p:txBody>
      </p:sp>
      <p:pic>
        <p:nvPicPr>
          <p:cNvPr id="14339" name="Obraz 4">
            <a:extLst>
              <a:ext uri="{FF2B5EF4-FFF2-40B4-BE49-F238E27FC236}">
                <a16:creationId xmlns:a16="http://schemas.microsoft.com/office/drawing/2014/main" id="{29365890-AB07-906F-A7CB-2EBD2FCB07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3889375"/>
            <a:ext cx="35401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Obraz 6">
            <a:extLst>
              <a:ext uri="{FF2B5EF4-FFF2-40B4-BE49-F238E27FC236}">
                <a16:creationId xmlns:a16="http://schemas.microsoft.com/office/drawing/2014/main" id="{ADF9FB02-1B09-BC7D-D8EE-DBB01C48299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84725" y="3789363"/>
            <a:ext cx="35814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41" name="pole tekstowe 8">
            <a:extLst>
              <a:ext uri="{FF2B5EF4-FFF2-40B4-BE49-F238E27FC236}">
                <a16:creationId xmlns:a16="http://schemas.microsoft.com/office/drawing/2014/main" id="{7AFDB9B2-E6A7-6439-BD9F-50E2CCE5F61D}"/>
              </a:ext>
            </a:extLst>
          </p:cNvPr>
          <p:cNvSpPr txBox="1">
            <a:spLocks noChangeArrowheads="1"/>
          </p:cNvSpPr>
          <p:nvPr/>
        </p:nvSpPr>
        <p:spPr bwMode="auto">
          <a:xfrm>
            <a:off x="1304925" y="5594350"/>
            <a:ext cx="1817688"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1400">
                <a:latin typeface="Arial" panose="020B0604020202020204" pitchFamily="34" charset="0"/>
                <a:cs typeface="Arial" panose="020B0604020202020204" pitchFamily="34" charset="0"/>
              </a:rPr>
              <a:t>Komórki rzeczywiste</a:t>
            </a:r>
          </a:p>
        </p:txBody>
      </p:sp>
      <p:sp>
        <p:nvSpPr>
          <p:cNvPr id="14342" name="pole tekstowe 12">
            <a:extLst>
              <a:ext uri="{FF2B5EF4-FFF2-40B4-BE49-F238E27FC236}">
                <a16:creationId xmlns:a16="http://schemas.microsoft.com/office/drawing/2014/main" id="{25938FF3-6ACF-3D34-65AF-9D9D1BFDBA85}"/>
              </a:ext>
            </a:extLst>
          </p:cNvPr>
          <p:cNvSpPr txBox="1">
            <a:spLocks noChangeArrowheads="1"/>
          </p:cNvSpPr>
          <p:nvPr/>
        </p:nvSpPr>
        <p:spPr bwMode="auto">
          <a:xfrm>
            <a:off x="5630863" y="5602288"/>
            <a:ext cx="230822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1400">
                <a:latin typeface="Arial" panose="020B0604020202020204" pitchFamily="34" charset="0"/>
                <a:cs typeface="Arial" panose="020B0604020202020204" pitchFamily="34" charset="0"/>
              </a:rPr>
              <a:t>Komórki typu Artificial Cell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662D0661-407F-0631-908A-5150EE3EAF00}"/>
              </a:ext>
            </a:extLst>
          </p:cNvPr>
          <p:cNvSpPr txBox="1">
            <a:spLocks noChangeArrowheads="1"/>
          </p:cNvSpPr>
          <p:nvPr/>
        </p:nvSpPr>
        <p:spPr bwMode="auto">
          <a:xfrm>
            <a:off x="434975" y="271463"/>
            <a:ext cx="7772400"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pl-PL" altLang="pl-PL">
                <a:solidFill>
                  <a:schemeClr val="tx2"/>
                </a:solidFill>
                <a:latin typeface="Arial" panose="020B0604020202020204" pitchFamily="34" charset="0"/>
                <a:cs typeface="Arial" panose="020B0604020202020204" pitchFamily="34" charset="0"/>
              </a:rPr>
              <a:t>Modele rzeczywiste vs Artificial Cells</a:t>
            </a:r>
            <a:endParaRPr lang="en-US" altLang="pl-PL">
              <a:solidFill>
                <a:schemeClr val="tx2"/>
              </a:solidFill>
              <a:latin typeface="Arial" panose="020B0604020202020204" pitchFamily="34" charset="0"/>
              <a:cs typeface="Arial" panose="020B0604020202020204" pitchFamily="34" charset="0"/>
            </a:endParaRPr>
          </a:p>
        </p:txBody>
      </p:sp>
      <p:sp>
        <p:nvSpPr>
          <p:cNvPr id="15362" name="pole tekstowe 2">
            <a:extLst>
              <a:ext uri="{FF2B5EF4-FFF2-40B4-BE49-F238E27FC236}">
                <a16:creationId xmlns:a16="http://schemas.microsoft.com/office/drawing/2014/main" id="{F95B2711-C36E-C313-D65E-0D21B2C96CEB}"/>
              </a:ext>
            </a:extLst>
          </p:cNvPr>
          <p:cNvSpPr txBox="1">
            <a:spLocks noChangeArrowheads="1"/>
          </p:cNvSpPr>
          <p:nvPr/>
        </p:nvSpPr>
        <p:spPr bwMode="auto">
          <a:xfrm>
            <a:off x="434975" y="1412875"/>
            <a:ext cx="8601075" cy="4646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400">
                <a:latin typeface="Arial" panose="020B0604020202020204" pitchFamily="34" charset="0"/>
                <a:ea typeface="Menlo" panose="020B0609030804020204" pitchFamily="49" charset="0"/>
                <a:cs typeface="Arial" panose="020B0604020202020204" pitchFamily="34" charset="0"/>
              </a:rPr>
              <a:t>NEURON posiada cztery zdefiniowane procesy punktowe, które mogą służyć do tworzenia obiektów typu Artificial Cell:</a:t>
            </a:r>
          </a:p>
          <a:p>
            <a:pPr>
              <a:spcBef>
                <a:spcPct val="0"/>
              </a:spcBef>
              <a:buFontTx/>
              <a:buNone/>
            </a:pPr>
            <a:endParaRPr lang="pl-PL" altLang="pl-PL" sz="2400">
              <a:latin typeface="Arial" panose="020B0604020202020204" pitchFamily="34" charset="0"/>
              <a:ea typeface="Menlo" panose="020B0609030804020204" pitchFamily="49" charset="0"/>
              <a:cs typeface="Arial" panose="020B0604020202020204" pitchFamily="34" charset="0"/>
            </a:endParaRPr>
          </a:p>
          <a:p>
            <a:pPr>
              <a:spcBef>
                <a:spcPct val="0"/>
              </a:spcBef>
              <a:buFontTx/>
              <a:buNone/>
            </a:pPr>
            <a:r>
              <a:rPr lang="pl-PL" altLang="pl-PL" sz="2000">
                <a:solidFill>
                  <a:srgbClr val="3B3B3B"/>
                </a:solidFill>
                <a:latin typeface="Menlo" panose="020B0609030804020204" pitchFamily="49" charset="0"/>
                <a:ea typeface="Menlo" panose="020B0609030804020204" pitchFamily="49" charset="0"/>
                <a:cs typeface="Arial" panose="020B0604020202020204" pitchFamily="34" charset="0"/>
              </a:rPr>
              <a:t>NetStim() </a:t>
            </a:r>
            <a:r>
              <a:rPr lang="pl-PL" altLang="pl-PL" sz="2000">
                <a:solidFill>
                  <a:srgbClr val="3B3B3B"/>
                </a:solidFill>
                <a:latin typeface="Arial" panose="020B0604020202020204" pitchFamily="34" charset="0"/>
                <a:ea typeface="Menlo" panose="020B0609030804020204" pitchFamily="49" charset="0"/>
                <a:cs typeface="Arial" panose="020B0604020202020204" pitchFamily="34" charset="0"/>
              </a:rPr>
              <a:t>– generator impulsów (spike train)</a:t>
            </a:r>
          </a:p>
          <a:p>
            <a:pPr>
              <a:spcBef>
                <a:spcPct val="0"/>
              </a:spcBef>
              <a:buFontTx/>
              <a:buNone/>
            </a:pPr>
            <a:endParaRPr lang="pl-PL" altLang="pl-PL" sz="2000">
              <a:solidFill>
                <a:srgbClr val="3B3B3B"/>
              </a:solidFill>
              <a:latin typeface="Menlo" panose="020B0609030804020204" pitchFamily="49" charset="0"/>
              <a:ea typeface="Menlo" panose="020B0609030804020204" pitchFamily="49" charset="0"/>
              <a:cs typeface="Arial" panose="020B0604020202020204" pitchFamily="34" charset="0"/>
            </a:endParaRPr>
          </a:p>
          <a:p>
            <a:pPr>
              <a:spcBef>
                <a:spcPct val="0"/>
              </a:spcBef>
              <a:buFontTx/>
              <a:buNone/>
            </a:pPr>
            <a:r>
              <a:rPr lang="pl-PL" altLang="pl-PL" sz="2000">
                <a:solidFill>
                  <a:srgbClr val="3B3B3B"/>
                </a:solidFill>
                <a:latin typeface="Menlo" panose="020B0609030804020204" pitchFamily="49" charset="0"/>
                <a:ea typeface="Menlo" panose="020B0609030804020204" pitchFamily="49" charset="0"/>
                <a:cs typeface="Arial" panose="020B0604020202020204" pitchFamily="34" charset="0"/>
              </a:rPr>
              <a:t>IntFire1() </a:t>
            </a:r>
            <a:r>
              <a:rPr lang="pl-PL" altLang="pl-PL" sz="2000">
                <a:solidFill>
                  <a:srgbClr val="3B3B3B"/>
                </a:solidFill>
                <a:latin typeface="Arial" panose="020B0604020202020204" pitchFamily="34" charset="0"/>
                <a:ea typeface="Menlo" panose="020B0609030804020204" pitchFamily="49" charset="0"/>
                <a:cs typeface="Arial" panose="020B0604020202020204" pitchFamily="34" charset="0"/>
              </a:rPr>
              <a:t>– neuron leaky integrate and fire z wejściem w postaci funkcji delta Kroneckera</a:t>
            </a:r>
            <a:endParaRPr lang="pl-PL" altLang="pl-PL" sz="2000">
              <a:latin typeface="Arial" panose="020B0604020202020204" pitchFamily="34" charset="0"/>
              <a:ea typeface="Menlo" panose="020B0609030804020204" pitchFamily="49" charset="0"/>
              <a:cs typeface="Arial" panose="020B0604020202020204" pitchFamily="34" charset="0"/>
            </a:endParaRPr>
          </a:p>
          <a:p>
            <a:pPr>
              <a:spcBef>
                <a:spcPct val="0"/>
              </a:spcBef>
              <a:buFontTx/>
              <a:buNone/>
            </a:pPr>
            <a:endParaRPr lang="pl-PL" altLang="pl-PL" sz="2000">
              <a:solidFill>
                <a:srgbClr val="3B3B3B"/>
              </a:solidFill>
              <a:latin typeface="Menlo" panose="020B0609030804020204" pitchFamily="49" charset="0"/>
              <a:ea typeface="Menlo" panose="020B0609030804020204" pitchFamily="49" charset="0"/>
              <a:cs typeface="Arial" panose="020B0604020202020204" pitchFamily="34" charset="0"/>
            </a:endParaRPr>
          </a:p>
          <a:p>
            <a:pPr>
              <a:spcBef>
                <a:spcPct val="0"/>
              </a:spcBef>
              <a:buFontTx/>
              <a:buNone/>
            </a:pPr>
            <a:r>
              <a:rPr lang="pl-PL" altLang="pl-PL" sz="2000">
                <a:solidFill>
                  <a:srgbClr val="3B3B3B"/>
                </a:solidFill>
                <a:latin typeface="Menlo" panose="020B0609030804020204" pitchFamily="49" charset="0"/>
                <a:ea typeface="Menlo" panose="020B0609030804020204" pitchFamily="49" charset="0"/>
                <a:cs typeface="Arial" panose="020B0604020202020204" pitchFamily="34" charset="0"/>
              </a:rPr>
              <a:t>IntFire2() </a:t>
            </a:r>
            <a:r>
              <a:rPr lang="pl-PL" altLang="pl-PL" sz="2000">
                <a:solidFill>
                  <a:srgbClr val="3B3B3B"/>
                </a:solidFill>
                <a:latin typeface="Arial" panose="020B0604020202020204" pitchFamily="34" charset="0"/>
                <a:ea typeface="Menlo" panose="020B0609030804020204" pitchFamily="49" charset="0"/>
                <a:cs typeface="Arial" panose="020B0604020202020204" pitchFamily="34" charset="0"/>
              </a:rPr>
              <a:t>– neuron leaky integrate and fire z wejściem prądowym</a:t>
            </a:r>
            <a:endParaRPr lang="pl-PL" altLang="pl-PL" sz="2000">
              <a:latin typeface="Arial" panose="020B0604020202020204" pitchFamily="34" charset="0"/>
              <a:ea typeface="Menlo" panose="020B0609030804020204" pitchFamily="49" charset="0"/>
              <a:cs typeface="Arial" panose="020B0604020202020204" pitchFamily="34" charset="0"/>
            </a:endParaRPr>
          </a:p>
          <a:p>
            <a:pPr>
              <a:spcBef>
                <a:spcPct val="0"/>
              </a:spcBef>
              <a:buFontTx/>
              <a:buNone/>
            </a:pPr>
            <a:endParaRPr lang="pl-PL" altLang="pl-PL" sz="2000">
              <a:solidFill>
                <a:srgbClr val="3B3B3B"/>
              </a:solidFill>
              <a:latin typeface="Menlo" panose="020B0609030804020204" pitchFamily="49" charset="0"/>
              <a:ea typeface="Menlo" panose="020B0609030804020204" pitchFamily="49" charset="0"/>
              <a:cs typeface="Arial" panose="020B0604020202020204" pitchFamily="34" charset="0"/>
            </a:endParaRPr>
          </a:p>
          <a:p>
            <a:pPr>
              <a:spcBef>
                <a:spcPct val="0"/>
              </a:spcBef>
              <a:buFontTx/>
              <a:buNone/>
            </a:pPr>
            <a:r>
              <a:rPr lang="pl-PL" altLang="pl-PL" sz="2000">
                <a:solidFill>
                  <a:srgbClr val="3B3B3B"/>
                </a:solidFill>
                <a:latin typeface="Menlo" panose="020B0609030804020204" pitchFamily="49" charset="0"/>
                <a:ea typeface="Menlo" panose="020B0609030804020204" pitchFamily="49" charset="0"/>
                <a:cs typeface="Arial" panose="020B0604020202020204" pitchFamily="34" charset="0"/>
              </a:rPr>
              <a:t>IntFire4() </a:t>
            </a:r>
            <a:r>
              <a:rPr lang="pl-PL" altLang="pl-PL" sz="2000">
                <a:solidFill>
                  <a:srgbClr val="3B3B3B"/>
                </a:solidFill>
                <a:latin typeface="Arial" panose="020B0604020202020204" pitchFamily="34" charset="0"/>
                <a:ea typeface="Menlo" panose="020B0609030804020204" pitchFamily="49" charset="0"/>
                <a:cs typeface="Arial" panose="020B0604020202020204" pitchFamily="34" charset="0"/>
              </a:rPr>
              <a:t>– neuron leaky integrate and fire z wejściem synaptycznym</a:t>
            </a:r>
            <a:endParaRPr lang="pl-PL" altLang="pl-PL" sz="2000">
              <a:latin typeface="Arial" panose="020B0604020202020204" pitchFamily="34" charset="0"/>
              <a:ea typeface="Menlo" panose="020B0609030804020204" pitchFamily="49" charset="0"/>
              <a:cs typeface="Arial" panose="020B0604020202020204" pitchFamily="34" charset="0"/>
            </a:endParaRPr>
          </a:p>
          <a:p>
            <a:pPr>
              <a:spcBef>
                <a:spcPct val="0"/>
              </a:spcBef>
              <a:buFontTx/>
              <a:buNone/>
            </a:pPr>
            <a:endParaRPr lang="pl-PL" altLang="pl-PL" sz="2000">
              <a:solidFill>
                <a:srgbClr val="3B3B3B"/>
              </a:solidFill>
              <a:latin typeface="Menlo" panose="020B0609030804020204" pitchFamily="49" charset="0"/>
              <a:ea typeface="Menlo" panose="020B0609030804020204" pitchFamily="49" charset="0"/>
              <a:cs typeface="Arial" panose="020B0604020202020204" pitchFamily="34" charset="0"/>
            </a:endParaRPr>
          </a:p>
          <a:p>
            <a:pPr>
              <a:spcBef>
                <a:spcPct val="0"/>
              </a:spcBef>
              <a:buFontTx/>
              <a:buNone/>
            </a:pPr>
            <a:endParaRPr lang="pl-PL" altLang="pl-PL" sz="2000">
              <a:latin typeface="Arial" panose="020B0604020202020204" pitchFamily="34" charset="0"/>
              <a:ea typeface="Menlo" panose="020B0609030804020204" pitchFamily="49" charset="0"/>
              <a:cs typeface="Arial" panose="020B0604020202020204" pitchFamily="34" charset="0"/>
            </a:endParaRPr>
          </a:p>
          <a:p>
            <a:pPr>
              <a:spcBef>
                <a:spcPct val="0"/>
              </a:spcBef>
              <a:buFontTx/>
              <a:buNone/>
            </a:pPr>
            <a:endParaRPr lang="pl-PL" altLang="pl-PL" sz="2400">
              <a:latin typeface="Arial" panose="020B0604020202020204" pitchFamily="34" charset="0"/>
              <a:ea typeface="Menlo" panose="020B0609030804020204" pitchFamily="49" charset="0"/>
              <a:cs typeface="Arial" panose="020B060402020202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B2631F4B-E89C-E2CA-91ED-4E82DDED717F}"/>
              </a:ext>
            </a:extLst>
          </p:cNvPr>
          <p:cNvSpPr txBox="1">
            <a:spLocks noChangeArrowheads="1"/>
          </p:cNvSpPr>
          <p:nvPr/>
        </p:nvSpPr>
        <p:spPr bwMode="auto">
          <a:xfrm>
            <a:off x="685800" y="228600"/>
            <a:ext cx="77724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pl-PL" altLang="pl-PL">
                <a:solidFill>
                  <a:schemeClr val="tx2"/>
                </a:solidFill>
                <a:latin typeface="Arial" panose="020B0604020202020204" pitchFamily="34" charset="0"/>
                <a:cs typeface="Arial" panose="020B0604020202020204" pitchFamily="34" charset="0"/>
              </a:rPr>
              <a:t>Modele Integrate and Fire</a:t>
            </a:r>
            <a:endParaRPr lang="en-US" altLang="pl-PL">
              <a:solidFill>
                <a:schemeClr val="tx2"/>
              </a:solidFill>
              <a:latin typeface="Arial" panose="020B0604020202020204" pitchFamily="34" charset="0"/>
              <a:cs typeface="Arial" panose="020B0604020202020204" pitchFamily="34" charset="0"/>
            </a:endParaRPr>
          </a:p>
        </p:txBody>
      </p:sp>
      <p:pic>
        <p:nvPicPr>
          <p:cNvPr id="16386" name="Picture 1">
            <a:extLst>
              <a:ext uri="{FF2B5EF4-FFF2-40B4-BE49-F238E27FC236}">
                <a16:creationId xmlns:a16="http://schemas.microsoft.com/office/drawing/2014/main" id="{79BE52D7-C0F1-5551-B9C5-059160C5D6E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1268413"/>
            <a:ext cx="7200900" cy="293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 name="Rectangle 3">
            <a:extLst>
              <a:ext uri="{FF2B5EF4-FFF2-40B4-BE49-F238E27FC236}">
                <a16:creationId xmlns:a16="http://schemas.microsoft.com/office/drawing/2014/main" id="{F349EFE7-D663-CA0B-C736-3D47A61CB09A}"/>
              </a:ext>
            </a:extLst>
          </p:cNvPr>
          <p:cNvSpPr>
            <a:spLocks noChangeArrowheads="1"/>
          </p:cNvSpPr>
          <p:nvPr/>
        </p:nvSpPr>
        <p:spPr bwMode="auto">
          <a:xfrm>
            <a:off x="660400" y="4613275"/>
            <a:ext cx="82819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pl-PL" altLang="pl-PL" sz="1600">
                <a:latin typeface="Arial" panose="020B0604020202020204" pitchFamily="34" charset="0"/>
                <a:cs typeface="Arial" panose="020B0604020202020204" pitchFamily="34" charset="0"/>
              </a:rPr>
              <a:t>Obwód integrate and fire: perfect integrate and fire model składa się z kondensatora, progu i przełącznika. Gdy napięcie przekroczy próg, generowany jest impuls, a obwód jest zamykany na pewien czas, w którym napięcie wynosi 0. W wersji leaky, obwód zawiera również opornik, przez który upływa prąd, co odpowiada pasywnym prądom upływu (leak lub inaczej ‚pas’) w neuronach.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2" descr="img002.jpg">
            <a:extLst>
              <a:ext uri="{FF2B5EF4-FFF2-40B4-BE49-F238E27FC236}">
                <a16:creationId xmlns:a16="http://schemas.microsoft.com/office/drawing/2014/main" id="{ED1155A4-CF8D-A1AB-22F0-BAB8897272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9388" y="692150"/>
            <a:ext cx="4824412" cy="558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7410" name="Object 1">
            <a:extLst>
              <a:ext uri="{FF2B5EF4-FFF2-40B4-BE49-F238E27FC236}">
                <a16:creationId xmlns:a16="http://schemas.microsoft.com/office/drawing/2014/main" id="{1252962E-BEA8-F9D6-0456-59A9BEECF11B}"/>
              </a:ext>
            </a:extLst>
          </p:cNvPr>
          <p:cNvGraphicFramePr>
            <a:graphicFrameLocks noChangeAspect="1"/>
          </p:cNvGraphicFramePr>
          <p:nvPr/>
        </p:nvGraphicFramePr>
        <p:xfrm>
          <a:off x="5219700" y="4797425"/>
          <a:ext cx="1765300" cy="812800"/>
        </p:xfrm>
        <a:graphic>
          <a:graphicData uri="http://schemas.openxmlformats.org/presentationml/2006/ole">
            <mc:AlternateContent xmlns:mc="http://schemas.openxmlformats.org/markup-compatibility/2006">
              <mc:Choice xmlns:v="urn:schemas-microsoft-com:vml" Requires="v">
                <p:oleObj name="Equation" r:id="rId3" imgW="1765300" imgH="812800" progId="Equation.3">
                  <p:embed/>
                </p:oleObj>
              </mc:Choice>
              <mc:Fallback>
                <p:oleObj name="Equation" r:id="rId3" imgW="1765300" imgH="812800" progId="Equation.3">
                  <p:embed/>
                  <p:pic>
                    <p:nvPicPr>
                      <p:cNvPr id="0" name="Object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4797425"/>
                        <a:ext cx="17653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1" name="TextBox 2">
            <a:extLst>
              <a:ext uri="{FF2B5EF4-FFF2-40B4-BE49-F238E27FC236}">
                <a16:creationId xmlns:a16="http://schemas.microsoft.com/office/drawing/2014/main" id="{FA3AF9B3-A2F7-FC5C-31BC-CC2D6F081D20}"/>
              </a:ext>
            </a:extLst>
          </p:cNvPr>
          <p:cNvSpPr txBox="1">
            <a:spLocks noChangeArrowheads="1"/>
          </p:cNvSpPr>
          <p:nvPr/>
        </p:nvSpPr>
        <p:spPr bwMode="auto">
          <a:xfrm>
            <a:off x="5148263" y="5661025"/>
            <a:ext cx="381635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400">
                <a:latin typeface="Arial" panose="020B0604020202020204" pitchFamily="34" charset="0"/>
                <a:cs typeface="Arial" panose="020B0604020202020204" pitchFamily="34" charset="0"/>
              </a:rPr>
              <a:t>dla t’, w którym V(t’) = V</a:t>
            </a:r>
            <a:r>
              <a:rPr lang="en-US" altLang="pl-PL" sz="1400" baseline="-25000">
                <a:latin typeface="Arial" panose="020B0604020202020204" pitchFamily="34" charset="0"/>
                <a:cs typeface="Arial" panose="020B0604020202020204" pitchFamily="34" charset="0"/>
              </a:rPr>
              <a:t>th</a:t>
            </a:r>
            <a:r>
              <a:rPr lang="en-US" altLang="pl-PL" sz="1400">
                <a:latin typeface="Arial" panose="020B0604020202020204" pitchFamily="34" charset="0"/>
                <a:cs typeface="Arial" panose="020B0604020202020204" pitchFamily="34" charset="0"/>
              </a:rPr>
              <a:t>, </a:t>
            </a:r>
          </a:p>
          <a:p>
            <a:pPr eaLnBrk="1" hangingPunct="1">
              <a:spcBef>
                <a:spcPct val="0"/>
              </a:spcBef>
              <a:buFontTx/>
              <a:buNone/>
            </a:pPr>
            <a:r>
              <a:rPr lang="en-US" altLang="pl-PL" sz="1400">
                <a:latin typeface="Arial" panose="020B0604020202020204" pitchFamily="34" charset="0"/>
                <a:cs typeface="Arial" panose="020B0604020202020204" pitchFamily="34" charset="0"/>
              </a:rPr>
              <a:t>generowany jest impuls </a:t>
            </a:r>
            <a:r>
              <a:rPr lang="en-US" altLang="pl-PL" sz="1400">
                <a:latin typeface="Symbol" pitchFamily="2" charset="2"/>
                <a:cs typeface="Arial" panose="020B0604020202020204" pitchFamily="34" charset="0"/>
              </a:rPr>
              <a:t>d</a:t>
            </a:r>
            <a:r>
              <a:rPr lang="en-US" altLang="pl-PL" sz="1400">
                <a:latin typeface="Arial" panose="020B0604020202020204" pitchFamily="34" charset="0"/>
                <a:cs typeface="Arial" panose="020B0604020202020204" pitchFamily="34" charset="0"/>
              </a:rPr>
              <a:t>(t-t’), </a:t>
            </a:r>
          </a:p>
          <a:p>
            <a:pPr eaLnBrk="1" hangingPunct="1">
              <a:spcBef>
                <a:spcPct val="0"/>
              </a:spcBef>
              <a:buFontTx/>
              <a:buNone/>
            </a:pPr>
            <a:r>
              <a:rPr lang="en-US" altLang="pl-PL" sz="1400">
                <a:latin typeface="Arial" panose="020B0604020202020204" pitchFamily="34" charset="0"/>
                <a:cs typeface="Arial" panose="020B0604020202020204" pitchFamily="34" charset="0"/>
              </a:rPr>
              <a:t>g</a:t>
            </a:r>
            <a:r>
              <a:rPr lang="en-US" altLang="pl-PL" sz="1400" baseline="-25000">
                <a:latin typeface="Arial" panose="020B0604020202020204" pitchFamily="34" charset="0"/>
                <a:cs typeface="Arial" panose="020B0604020202020204" pitchFamily="34" charset="0"/>
              </a:rPr>
              <a:t>adapt</a:t>
            </a:r>
            <a:r>
              <a:rPr lang="en-US" altLang="pl-PL" sz="1400">
                <a:latin typeface="Arial" panose="020B0604020202020204" pitchFamily="34" charset="0"/>
                <a:cs typeface="Arial" panose="020B0604020202020204" pitchFamily="34" charset="0"/>
              </a:rPr>
              <a:t> = g</a:t>
            </a:r>
            <a:r>
              <a:rPr lang="en-US" altLang="pl-PL" sz="1400" baseline="-25000">
                <a:latin typeface="Arial" panose="020B0604020202020204" pitchFamily="34" charset="0"/>
                <a:cs typeface="Arial" panose="020B0604020202020204" pitchFamily="34" charset="0"/>
              </a:rPr>
              <a:t>adapt</a:t>
            </a:r>
            <a:r>
              <a:rPr lang="en-US" altLang="pl-PL" sz="1400">
                <a:latin typeface="Arial" panose="020B0604020202020204" pitchFamily="34" charset="0"/>
                <a:cs typeface="Arial" panose="020B0604020202020204" pitchFamily="34" charset="0"/>
              </a:rPr>
              <a:t> + G</a:t>
            </a:r>
            <a:r>
              <a:rPr lang="en-US" altLang="pl-PL" sz="1400" baseline="-25000">
                <a:latin typeface="Arial" panose="020B0604020202020204" pitchFamily="34" charset="0"/>
                <a:cs typeface="Arial" panose="020B0604020202020204" pitchFamily="34" charset="0"/>
              </a:rPr>
              <a:t>inc</a:t>
            </a:r>
            <a:r>
              <a:rPr lang="en-US" altLang="pl-PL" sz="1400">
                <a:latin typeface="Arial" panose="020B0604020202020204" pitchFamily="34" charset="0"/>
                <a:cs typeface="Arial" panose="020B0604020202020204" pitchFamily="34" charset="0"/>
              </a:rPr>
              <a:t>, </a:t>
            </a:r>
          </a:p>
          <a:p>
            <a:pPr eaLnBrk="1" hangingPunct="1">
              <a:spcBef>
                <a:spcPct val="0"/>
              </a:spcBef>
              <a:buFontTx/>
              <a:buNone/>
            </a:pPr>
            <a:r>
              <a:rPr lang="en-US" altLang="pl-PL" sz="1400">
                <a:latin typeface="Arial" panose="020B0604020202020204" pitchFamily="34" charset="0"/>
                <a:cs typeface="Arial" panose="020B0604020202020204" pitchFamily="34" charset="0"/>
              </a:rPr>
              <a:t>a V(t) = 0 przez t</a:t>
            </a:r>
            <a:r>
              <a:rPr lang="en-US" altLang="pl-PL" sz="1400" baseline="-25000">
                <a:latin typeface="Arial" panose="020B0604020202020204" pitchFamily="34" charset="0"/>
                <a:cs typeface="Arial" panose="020B0604020202020204" pitchFamily="34" charset="0"/>
              </a:rPr>
              <a:t>ref</a:t>
            </a:r>
            <a:r>
              <a:rPr lang="en-US" altLang="pl-PL" sz="1400">
                <a:cs typeface="Arial" panose="020B0604020202020204" pitchFamily="34" charset="0"/>
              </a:rPr>
              <a:t>.</a:t>
            </a:r>
          </a:p>
        </p:txBody>
      </p:sp>
      <p:graphicFrame>
        <p:nvGraphicFramePr>
          <p:cNvPr id="17412" name="Object 5">
            <a:extLst>
              <a:ext uri="{FF2B5EF4-FFF2-40B4-BE49-F238E27FC236}">
                <a16:creationId xmlns:a16="http://schemas.microsoft.com/office/drawing/2014/main" id="{A681AD36-3AFB-1329-9861-8FAC94F44306}"/>
              </a:ext>
            </a:extLst>
          </p:cNvPr>
          <p:cNvGraphicFramePr>
            <a:graphicFrameLocks noChangeAspect="1"/>
          </p:cNvGraphicFramePr>
          <p:nvPr/>
        </p:nvGraphicFramePr>
        <p:xfrm>
          <a:off x="5219700" y="1484313"/>
          <a:ext cx="736600" cy="393700"/>
        </p:xfrm>
        <a:graphic>
          <a:graphicData uri="http://schemas.openxmlformats.org/presentationml/2006/ole">
            <mc:AlternateContent xmlns:mc="http://schemas.openxmlformats.org/markup-compatibility/2006">
              <mc:Choice xmlns:v="urn:schemas-microsoft-com:vml" Requires="v">
                <p:oleObj name="Equation" r:id="rId5" imgW="736600" imgH="393700" progId="Equation.3">
                  <p:embed/>
                </p:oleObj>
              </mc:Choice>
              <mc:Fallback>
                <p:oleObj name="Equation" r:id="rId5" imgW="736600" imgH="393700" progId="Equation.3">
                  <p:embed/>
                  <p:pic>
                    <p:nvPicPr>
                      <p:cNvPr id="0"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19700" y="1484313"/>
                        <a:ext cx="7366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3" name="TextBox 6">
            <a:extLst>
              <a:ext uri="{FF2B5EF4-FFF2-40B4-BE49-F238E27FC236}">
                <a16:creationId xmlns:a16="http://schemas.microsoft.com/office/drawing/2014/main" id="{BD1995B4-07BC-2236-0A6A-48588887057F}"/>
              </a:ext>
            </a:extLst>
          </p:cNvPr>
          <p:cNvSpPr txBox="1">
            <a:spLocks noChangeArrowheads="1"/>
          </p:cNvSpPr>
          <p:nvPr/>
        </p:nvSpPr>
        <p:spPr bwMode="auto">
          <a:xfrm>
            <a:off x="5148263" y="1916113"/>
            <a:ext cx="33115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400">
                <a:latin typeface="Arial" panose="020B0604020202020204" pitchFamily="34" charset="0"/>
                <a:cs typeface="Arial" panose="020B0604020202020204" pitchFamily="34" charset="0"/>
              </a:rPr>
              <a:t>dla t’, w którym V(t’) = V</a:t>
            </a:r>
            <a:r>
              <a:rPr lang="en-US" altLang="pl-PL" sz="1400" baseline="-25000">
                <a:latin typeface="Arial" panose="020B0604020202020204" pitchFamily="34" charset="0"/>
                <a:cs typeface="Arial" panose="020B0604020202020204" pitchFamily="34" charset="0"/>
              </a:rPr>
              <a:t>th</a:t>
            </a:r>
            <a:r>
              <a:rPr lang="en-US" altLang="pl-PL" sz="1400">
                <a:latin typeface="Arial" panose="020B0604020202020204" pitchFamily="34" charset="0"/>
                <a:cs typeface="Arial" panose="020B0604020202020204" pitchFamily="34" charset="0"/>
              </a:rPr>
              <a:t>, </a:t>
            </a:r>
          </a:p>
          <a:p>
            <a:pPr eaLnBrk="1" hangingPunct="1">
              <a:spcBef>
                <a:spcPct val="0"/>
              </a:spcBef>
              <a:buFontTx/>
              <a:buNone/>
            </a:pPr>
            <a:r>
              <a:rPr lang="en-US" altLang="pl-PL" sz="1400">
                <a:latin typeface="Arial" panose="020B0604020202020204" pitchFamily="34" charset="0"/>
                <a:cs typeface="Arial" panose="020B0604020202020204" pitchFamily="34" charset="0"/>
              </a:rPr>
              <a:t>generowany jest impuls </a:t>
            </a:r>
            <a:r>
              <a:rPr lang="en-US" altLang="pl-PL" sz="1400">
                <a:latin typeface="Symbol" pitchFamily="2" charset="2"/>
                <a:cs typeface="Arial" panose="020B0604020202020204" pitchFamily="34" charset="0"/>
              </a:rPr>
              <a:t>d</a:t>
            </a:r>
            <a:r>
              <a:rPr lang="en-US" altLang="pl-PL" sz="1400">
                <a:latin typeface="Arial" panose="020B0604020202020204" pitchFamily="34" charset="0"/>
                <a:cs typeface="Arial" panose="020B0604020202020204" pitchFamily="34" charset="0"/>
              </a:rPr>
              <a:t>(t-t’), </a:t>
            </a:r>
          </a:p>
          <a:p>
            <a:pPr eaLnBrk="1" hangingPunct="1">
              <a:spcBef>
                <a:spcPct val="0"/>
              </a:spcBef>
              <a:buFontTx/>
              <a:buNone/>
            </a:pPr>
            <a:r>
              <a:rPr lang="en-US" altLang="pl-PL" sz="1400">
                <a:latin typeface="Arial" panose="020B0604020202020204" pitchFamily="34" charset="0"/>
                <a:cs typeface="Arial" panose="020B0604020202020204" pitchFamily="34" charset="0"/>
              </a:rPr>
              <a:t>a V(t) = 0, przez t</a:t>
            </a:r>
            <a:r>
              <a:rPr lang="en-US" altLang="pl-PL" sz="1400" baseline="-25000">
                <a:latin typeface="Arial" panose="020B0604020202020204" pitchFamily="34" charset="0"/>
                <a:cs typeface="Arial" panose="020B0604020202020204" pitchFamily="34" charset="0"/>
              </a:rPr>
              <a:t>ref</a:t>
            </a:r>
            <a:r>
              <a:rPr lang="en-US" altLang="pl-PL" sz="1400">
                <a:cs typeface="Arial" panose="020B0604020202020204" pitchFamily="34" charset="0"/>
              </a:rPr>
              <a:t>.</a:t>
            </a:r>
          </a:p>
        </p:txBody>
      </p:sp>
      <p:graphicFrame>
        <p:nvGraphicFramePr>
          <p:cNvPr id="17414" name="Object 7">
            <a:extLst>
              <a:ext uri="{FF2B5EF4-FFF2-40B4-BE49-F238E27FC236}">
                <a16:creationId xmlns:a16="http://schemas.microsoft.com/office/drawing/2014/main" id="{8404BF3E-EFEB-7799-FBF0-2E2451737061}"/>
              </a:ext>
            </a:extLst>
          </p:cNvPr>
          <p:cNvGraphicFramePr>
            <a:graphicFrameLocks noChangeAspect="1"/>
          </p:cNvGraphicFramePr>
          <p:nvPr/>
        </p:nvGraphicFramePr>
        <p:xfrm>
          <a:off x="5219700" y="3284538"/>
          <a:ext cx="1143000" cy="393700"/>
        </p:xfrm>
        <a:graphic>
          <a:graphicData uri="http://schemas.openxmlformats.org/presentationml/2006/ole">
            <mc:AlternateContent xmlns:mc="http://schemas.openxmlformats.org/markup-compatibility/2006">
              <mc:Choice xmlns:v="urn:schemas-microsoft-com:vml" Requires="v">
                <p:oleObj name="Equation" r:id="rId7" imgW="1143000" imgH="393700" progId="Equation.3">
                  <p:embed/>
                </p:oleObj>
              </mc:Choice>
              <mc:Fallback>
                <p:oleObj name="Equation" r:id="rId7" imgW="1143000" imgH="393700" progId="Equation.3">
                  <p:embed/>
                  <p:pic>
                    <p:nvPicPr>
                      <p:cNvPr id="0" name="Object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219700" y="3284538"/>
                        <a:ext cx="1143000"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5" name="TextBox 8">
            <a:extLst>
              <a:ext uri="{FF2B5EF4-FFF2-40B4-BE49-F238E27FC236}">
                <a16:creationId xmlns:a16="http://schemas.microsoft.com/office/drawing/2014/main" id="{D36EB0BE-04A3-F27B-C267-028F3ADE7F3A}"/>
              </a:ext>
            </a:extLst>
          </p:cNvPr>
          <p:cNvSpPr txBox="1">
            <a:spLocks noChangeArrowheads="1"/>
          </p:cNvSpPr>
          <p:nvPr/>
        </p:nvSpPr>
        <p:spPr bwMode="auto">
          <a:xfrm>
            <a:off x="5148263" y="3716338"/>
            <a:ext cx="331152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400">
                <a:latin typeface="Arial" panose="020B0604020202020204" pitchFamily="34" charset="0"/>
                <a:cs typeface="Arial" panose="020B0604020202020204" pitchFamily="34" charset="0"/>
              </a:rPr>
              <a:t>dla t’, w którym V(t’) = V</a:t>
            </a:r>
            <a:r>
              <a:rPr lang="en-US" altLang="pl-PL" sz="1400" baseline="-25000">
                <a:latin typeface="Arial" panose="020B0604020202020204" pitchFamily="34" charset="0"/>
                <a:cs typeface="Arial" panose="020B0604020202020204" pitchFamily="34" charset="0"/>
              </a:rPr>
              <a:t>th</a:t>
            </a:r>
            <a:r>
              <a:rPr lang="en-US" altLang="pl-PL" sz="1400">
                <a:latin typeface="Arial" panose="020B0604020202020204" pitchFamily="34" charset="0"/>
                <a:cs typeface="Arial" panose="020B0604020202020204" pitchFamily="34" charset="0"/>
              </a:rPr>
              <a:t>, </a:t>
            </a:r>
          </a:p>
          <a:p>
            <a:pPr eaLnBrk="1" hangingPunct="1">
              <a:spcBef>
                <a:spcPct val="0"/>
              </a:spcBef>
              <a:buFontTx/>
              <a:buNone/>
            </a:pPr>
            <a:r>
              <a:rPr lang="en-US" altLang="pl-PL" sz="1400">
                <a:latin typeface="Arial" panose="020B0604020202020204" pitchFamily="34" charset="0"/>
                <a:cs typeface="Arial" panose="020B0604020202020204" pitchFamily="34" charset="0"/>
              </a:rPr>
              <a:t>generowany jest impuls </a:t>
            </a:r>
            <a:r>
              <a:rPr lang="en-US" altLang="pl-PL" sz="1400">
                <a:latin typeface="Symbol" pitchFamily="2" charset="2"/>
                <a:cs typeface="Arial" panose="020B0604020202020204" pitchFamily="34" charset="0"/>
              </a:rPr>
              <a:t>d</a:t>
            </a:r>
            <a:r>
              <a:rPr lang="en-US" altLang="pl-PL" sz="1400">
                <a:latin typeface="Arial" panose="020B0604020202020204" pitchFamily="34" charset="0"/>
                <a:cs typeface="Arial" panose="020B0604020202020204" pitchFamily="34" charset="0"/>
              </a:rPr>
              <a:t>(t-t’), </a:t>
            </a:r>
          </a:p>
          <a:p>
            <a:pPr eaLnBrk="1" hangingPunct="1">
              <a:spcBef>
                <a:spcPct val="0"/>
              </a:spcBef>
              <a:buFontTx/>
              <a:buNone/>
            </a:pPr>
            <a:r>
              <a:rPr lang="en-US" altLang="pl-PL" sz="1400">
                <a:latin typeface="Arial" panose="020B0604020202020204" pitchFamily="34" charset="0"/>
                <a:cs typeface="Arial" panose="020B0604020202020204" pitchFamily="34" charset="0"/>
              </a:rPr>
              <a:t>a V(t) = 0 przez t</a:t>
            </a:r>
            <a:r>
              <a:rPr lang="en-US" altLang="pl-PL" sz="1400" baseline="-25000">
                <a:latin typeface="Arial" panose="020B0604020202020204" pitchFamily="34" charset="0"/>
                <a:cs typeface="Arial" panose="020B0604020202020204" pitchFamily="34" charset="0"/>
              </a:rPr>
              <a:t>ref</a:t>
            </a:r>
            <a:r>
              <a:rPr lang="en-US" altLang="pl-PL" sz="1400">
                <a:latin typeface="Arial" panose="020B0604020202020204" pitchFamily="34" charset="0"/>
                <a:cs typeface="Arial" panose="020B0604020202020204" pitchFamily="34" charset="0"/>
              </a:rPr>
              <a:t>.</a:t>
            </a:r>
          </a:p>
        </p:txBody>
      </p:sp>
      <p:sp>
        <p:nvSpPr>
          <p:cNvPr id="17416" name="Rectangle 2">
            <a:extLst>
              <a:ext uri="{FF2B5EF4-FFF2-40B4-BE49-F238E27FC236}">
                <a16:creationId xmlns:a16="http://schemas.microsoft.com/office/drawing/2014/main" id="{AEA97D05-D308-5709-0908-ADE76169CC6B}"/>
              </a:ext>
            </a:extLst>
          </p:cNvPr>
          <p:cNvSpPr txBox="1">
            <a:spLocks noChangeArrowheads="1"/>
          </p:cNvSpPr>
          <p:nvPr/>
        </p:nvSpPr>
        <p:spPr bwMode="auto">
          <a:xfrm>
            <a:off x="687388" y="171450"/>
            <a:ext cx="77724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pl-PL" altLang="pl-PL">
                <a:solidFill>
                  <a:schemeClr val="tx2"/>
                </a:solidFill>
                <a:latin typeface="Arial" panose="020B0604020202020204" pitchFamily="34" charset="0"/>
                <a:cs typeface="Arial" panose="020B0604020202020204" pitchFamily="34" charset="0"/>
              </a:rPr>
              <a:t>Modele Integrate and Fire</a:t>
            </a:r>
            <a:endParaRPr lang="en-US" altLang="pl-PL">
              <a:solidFill>
                <a:schemeClr val="tx2"/>
              </a:solidFill>
              <a:latin typeface="Arial" panose="020B0604020202020204" pitchFamily="34" charset="0"/>
              <a:cs typeface="Arial" panose="020B0604020202020204"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3" descr="img004.jpg">
            <a:extLst>
              <a:ext uri="{FF2B5EF4-FFF2-40B4-BE49-F238E27FC236}">
                <a16:creationId xmlns:a16="http://schemas.microsoft.com/office/drawing/2014/main" id="{D7BAD851-98D0-3F45-90CC-64C3CEE714D7}"/>
              </a:ext>
            </a:extLst>
          </p:cNvPr>
          <p:cNvPicPr>
            <a:picLocks noChangeAspect="1"/>
          </p:cNvPicPr>
          <p:nvPr/>
        </p:nvPicPr>
        <p:blipFill>
          <a:blip r:embed="rId2">
            <a:extLst>
              <a:ext uri="{28A0092B-C50C-407E-A947-70E740481C1C}">
                <a14:useLocalDpi xmlns:a14="http://schemas.microsoft.com/office/drawing/2010/main" val="0"/>
              </a:ext>
            </a:extLst>
          </a:blip>
          <a:srcRect l="2463" r="15283"/>
          <a:stretch>
            <a:fillRect/>
          </a:stretch>
        </p:blipFill>
        <p:spPr bwMode="auto">
          <a:xfrm rot="10800000">
            <a:off x="3059113" y="1196975"/>
            <a:ext cx="2701925" cy="527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a:extLst>
              <a:ext uri="{FF2B5EF4-FFF2-40B4-BE49-F238E27FC236}">
                <a16:creationId xmlns:a16="http://schemas.microsoft.com/office/drawing/2014/main" id="{BAEC3778-F9EC-C698-7202-64927B30C8F3}"/>
              </a:ext>
            </a:extLst>
          </p:cNvPr>
          <p:cNvSpPr txBox="1"/>
          <p:nvPr/>
        </p:nvSpPr>
        <p:spPr>
          <a:xfrm>
            <a:off x="3779838" y="2924175"/>
            <a:ext cx="936625" cy="277813"/>
          </a:xfrm>
          <a:prstGeom prst="rect">
            <a:avLst/>
          </a:prstGeom>
          <a:noFill/>
        </p:spPr>
        <p:txBody>
          <a:bodyPr>
            <a:spAutoFit/>
          </a:bodyPr>
          <a:lstStyle/>
          <a:p>
            <a:pPr eaLnBrk="1" hangingPunct="1">
              <a:defRPr/>
            </a:pPr>
            <a:r>
              <a:rPr lang="en-US" sz="1200" dirty="0">
                <a:latin typeface="+mj-lt"/>
                <a:ea typeface="ＭＳ Ｐゴシック" charset="0"/>
                <a:cs typeface="ＭＳ Ｐゴシック" charset="0"/>
              </a:rPr>
              <a:t>non-leaky</a:t>
            </a:r>
          </a:p>
        </p:txBody>
      </p:sp>
      <p:sp>
        <p:nvSpPr>
          <p:cNvPr id="7" name="TextBox 6">
            <a:extLst>
              <a:ext uri="{FF2B5EF4-FFF2-40B4-BE49-F238E27FC236}">
                <a16:creationId xmlns:a16="http://schemas.microsoft.com/office/drawing/2014/main" id="{AF98A241-F458-A57D-B2A9-03FB6909D852}"/>
              </a:ext>
            </a:extLst>
          </p:cNvPr>
          <p:cNvSpPr txBox="1"/>
          <p:nvPr/>
        </p:nvSpPr>
        <p:spPr>
          <a:xfrm>
            <a:off x="4716463" y="3068638"/>
            <a:ext cx="935037" cy="277812"/>
          </a:xfrm>
          <a:prstGeom prst="rect">
            <a:avLst/>
          </a:prstGeom>
          <a:noFill/>
        </p:spPr>
        <p:txBody>
          <a:bodyPr>
            <a:spAutoFit/>
          </a:bodyPr>
          <a:lstStyle/>
          <a:p>
            <a:pPr eaLnBrk="1" hangingPunct="1">
              <a:defRPr/>
            </a:pPr>
            <a:r>
              <a:rPr lang="en-US" sz="1200" dirty="0">
                <a:latin typeface="+mj-lt"/>
                <a:ea typeface="ＭＳ Ｐゴシック" charset="0"/>
                <a:cs typeface="ＭＳ Ｐゴシック" charset="0"/>
              </a:rPr>
              <a:t>leaky</a:t>
            </a:r>
          </a:p>
        </p:txBody>
      </p:sp>
      <p:sp>
        <p:nvSpPr>
          <p:cNvPr id="18436" name="TextBox 7">
            <a:extLst>
              <a:ext uri="{FF2B5EF4-FFF2-40B4-BE49-F238E27FC236}">
                <a16:creationId xmlns:a16="http://schemas.microsoft.com/office/drawing/2014/main" id="{348EAA60-C30A-0E82-8DF1-D3AEE653F2D7}"/>
              </a:ext>
            </a:extLst>
          </p:cNvPr>
          <p:cNvSpPr txBox="1">
            <a:spLocks noChangeArrowheads="1"/>
          </p:cNvSpPr>
          <p:nvPr/>
        </p:nvSpPr>
        <p:spPr bwMode="auto">
          <a:xfrm>
            <a:off x="7019925" y="5732463"/>
            <a:ext cx="14382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200">
                <a:latin typeface="Arial" panose="020B0604020202020204" pitchFamily="34" charset="0"/>
                <a:cs typeface="Arial" panose="020B0604020202020204" pitchFamily="34" charset="0"/>
              </a:rPr>
              <a:t>Adapting integrate and fire</a:t>
            </a:r>
          </a:p>
        </p:txBody>
      </p:sp>
      <p:sp>
        <p:nvSpPr>
          <p:cNvPr id="18437" name="TextBox 8">
            <a:extLst>
              <a:ext uri="{FF2B5EF4-FFF2-40B4-BE49-F238E27FC236}">
                <a16:creationId xmlns:a16="http://schemas.microsoft.com/office/drawing/2014/main" id="{7698F689-4ACD-B663-F0CD-BD688C36F63E}"/>
              </a:ext>
            </a:extLst>
          </p:cNvPr>
          <p:cNvSpPr txBox="1">
            <a:spLocks noChangeArrowheads="1"/>
          </p:cNvSpPr>
          <p:nvPr/>
        </p:nvSpPr>
        <p:spPr bwMode="auto">
          <a:xfrm>
            <a:off x="7032625" y="4868863"/>
            <a:ext cx="20875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200">
                <a:latin typeface="Arial" panose="020B0604020202020204" pitchFamily="34" charset="0"/>
                <a:cs typeface="Arial" panose="020B0604020202020204" pitchFamily="34" charset="0"/>
              </a:rPr>
              <a:t>Realistyczny model kompartmentowy komórki piramidalnej V warstwy kory</a:t>
            </a:r>
          </a:p>
        </p:txBody>
      </p:sp>
      <p:cxnSp>
        <p:nvCxnSpPr>
          <p:cNvPr id="10" name="Straight Connector 9">
            <a:extLst>
              <a:ext uri="{FF2B5EF4-FFF2-40B4-BE49-F238E27FC236}">
                <a16:creationId xmlns:a16="http://schemas.microsoft.com/office/drawing/2014/main" id="{DC646D24-DB5D-29D7-6C4B-B65DE26A97C7}"/>
              </a:ext>
            </a:extLst>
          </p:cNvPr>
          <p:cNvCxnSpPr>
            <a:cxnSpLocks noChangeShapeType="1"/>
          </p:cNvCxnSpPr>
          <p:nvPr/>
        </p:nvCxnSpPr>
        <p:spPr bwMode="auto">
          <a:xfrm>
            <a:off x="6084888" y="5229225"/>
            <a:ext cx="719137" cy="0"/>
          </a:xfrm>
          <a:prstGeom prst="line">
            <a:avLst/>
          </a:prstGeom>
          <a:noFill/>
          <a:ln w="25400">
            <a:solidFill>
              <a:schemeClr val="tx1"/>
            </a:solidFill>
            <a:prstDash val="dash"/>
            <a:round/>
            <a:headEnd/>
            <a:tailEnd/>
          </a:ln>
          <a:effectLst>
            <a:outerShdw blurRad="40000" dist="20000" dir="5400000" rotWithShape="0">
              <a:srgbClr val="808080">
                <a:alpha val="37999"/>
              </a:srgbClr>
            </a:outerShdw>
          </a:effectLst>
        </p:spPr>
      </p:cxnSp>
      <p:cxnSp>
        <p:nvCxnSpPr>
          <p:cNvPr id="12" name="Straight Connector 11">
            <a:extLst>
              <a:ext uri="{FF2B5EF4-FFF2-40B4-BE49-F238E27FC236}">
                <a16:creationId xmlns:a16="http://schemas.microsoft.com/office/drawing/2014/main" id="{CC2F4F5C-B9DB-5289-E050-9873255941B8}"/>
              </a:ext>
            </a:extLst>
          </p:cNvPr>
          <p:cNvCxnSpPr>
            <a:cxnSpLocks noChangeShapeType="1"/>
          </p:cNvCxnSpPr>
          <p:nvPr/>
        </p:nvCxnSpPr>
        <p:spPr bwMode="auto">
          <a:xfrm>
            <a:off x="6084888" y="5949950"/>
            <a:ext cx="719137" cy="0"/>
          </a:xfrm>
          <a:prstGeom prst="line">
            <a:avLst/>
          </a:prstGeom>
          <a:noFill/>
          <a:ln w="9525">
            <a:solidFill>
              <a:schemeClr val="tx1"/>
            </a:solidFill>
            <a:round/>
            <a:headEnd/>
            <a:tailEnd/>
          </a:ln>
          <a:effectLst>
            <a:outerShdw blurRad="40000" dist="20000" dir="5400000" rotWithShape="0">
              <a:srgbClr val="808080">
                <a:alpha val="37999"/>
              </a:srgbClr>
            </a:outerShdw>
          </a:effectLst>
        </p:spPr>
      </p:cxnSp>
      <p:sp>
        <p:nvSpPr>
          <p:cNvPr id="18440" name="TextBox 1">
            <a:extLst>
              <a:ext uri="{FF2B5EF4-FFF2-40B4-BE49-F238E27FC236}">
                <a16:creationId xmlns:a16="http://schemas.microsoft.com/office/drawing/2014/main" id="{E774702E-63B2-C0AA-2C1A-266608D03829}"/>
              </a:ext>
            </a:extLst>
          </p:cNvPr>
          <p:cNvSpPr txBox="1">
            <a:spLocks noChangeArrowheads="1"/>
          </p:cNvSpPr>
          <p:nvPr/>
        </p:nvSpPr>
        <p:spPr bwMode="auto">
          <a:xfrm>
            <a:off x="6588125" y="1484313"/>
            <a:ext cx="22479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200">
                <a:latin typeface="Arial" panose="020B0604020202020204" pitchFamily="34" charset="0"/>
                <a:cs typeface="Arial" panose="020B0604020202020204" pitchFamily="34" charset="0"/>
              </a:rPr>
              <a:t>Leaky integrate and fire model</a:t>
            </a:r>
          </a:p>
        </p:txBody>
      </p:sp>
      <p:sp>
        <p:nvSpPr>
          <p:cNvPr id="18441" name="Rectangle 2">
            <a:extLst>
              <a:ext uri="{FF2B5EF4-FFF2-40B4-BE49-F238E27FC236}">
                <a16:creationId xmlns:a16="http://schemas.microsoft.com/office/drawing/2014/main" id="{41A43A39-D7F5-247C-E10D-B5BDF11BF0EA}"/>
              </a:ext>
            </a:extLst>
          </p:cNvPr>
          <p:cNvSpPr txBox="1">
            <a:spLocks noChangeArrowheads="1"/>
          </p:cNvSpPr>
          <p:nvPr/>
        </p:nvSpPr>
        <p:spPr bwMode="auto">
          <a:xfrm>
            <a:off x="685800" y="203200"/>
            <a:ext cx="77724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pl-PL" altLang="pl-PL">
                <a:solidFill>
                  <a:schemeClr val="tx2"/>
                </a:solidFill>
                <a:latin typeface="Arial" panose="020B0604020202020204" pitchFamily="34" charset="0"/>
                <a:cs typeface="Arial" panose="020B0604020202020204" pitchFamily="34" charset="0"/>
              </a:rPr>
              <a:t>Modele Integrate and Fire</a:t>
            </a:r>
            <a:endParaRPr lang="en-US" altLang="pl-PL">
              <a:solidFill>
                <a:schemeClr val="tx2"/>
              </a:solidFill>
              <a:latin typeface="Arial" panose="020B0604020202020204" pitchFamily="34" charset="0"/>
              <a:cs typeface="Arial" panose="020B060402020202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55088236-2E1F-F41E-E2AD-70A900EF24AD}"/>
              </a:ext>
            </a:extLst>
          </p:cNvPr>
          <p:cNvSpPr txBox="1">
            <a:spLocks noChangeArrowheads="1"/>
          </p:cNvSpPr>
          <p:nvPr/>
        </p:nvSpPr>
        <p:spPr bwMode="auto">
          <a:xfrm>
            <a:off x="685800" y="228600"/>
            <a:ext cx="777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pl-PL" altLang="pl-PL">
                <a:solidFill>
                  <a:schemeClr val="tx2"/>
                </a:solidFill>
                <a:latin typeface="Arial" panose="020B0604020202020204" pitchFamily="34" charset="0"/>
                <a:cs typeface="Arial" panose="020B0604020202020204" pitchFamily="34" charset="0"/>
              </a:rPr>
              <a:t>Model integrate and fire</a:t>
            </a:r>
            <a:endParaRPr lang="en-US" altLang="pl-PL">
              <a:solidFill>
                <a:schemeClr val="tx2"/>
              </a:solidFill>
              <a:latin typeface="Arial" panose="020B0604020202020204" pitchFamily="34" charset="0"/>
              <a:cs typeface="Arial" panose="020B0604020202020204" pitchFamily="34" charset="0"/>
            </a:endParaRPr>
          </a:p>
        </p:txBody>
      </p:sp>
      <p:graphicFrame>
        <p:nvGraphicFramePr>
          <p:cNvPr id="19458" name="Object 7">
            <a:extLst>
              <a:ext uri="{FF2B5EF4-FFF2-40B4-BE49-F238E27FC236}">
                <a16:creationId xmlns:a16="http://schemas.microsoft.com/office/drawing/2014/main" id="{AC624608-BBD0-A829-46D8-9A5E9EF1E632}"/>
              </a:ext>
            </a:extLst>
          </p:cNvPr>
          <p:cNvGraphicFramePr>
            <a:graphicFrameLocks noChangeAspect="1"/>
          </p:cNvGraphicFramePr>
          <p:nvPr/>
        </p:nvGraphicFramePr>
        <p:xfrm>
          <a:off x="3203575" y="1477963"/>
          <a:ext cx="2300288" cy="792162"/>
        </p:xfrm>
        <a:graphic>
          <a:graphicData uri="http://schemas.openxmlformats.org/presentationml/2006/ole">
            <mc:AlternateContent xmlns:mc="http://schemas.openxmlformats.org/markup-compatibility/2006">
              <mc:Choice xmlns:v="urn:schemas-microsoft-com:vml" Requires="v">
                <p:oleObj name="Equation" r:id="rId2" imgW="1143000" imgH="393700" progId="Equation.3">
                  <p:embed/>
                </p:oleObj>
              </mc:Choice>
              <mc:Fallback>
                <p:oleObj name="Equation" r:id="rId2" imgW="1143000" imgH="393700" progId="Equation.3">
                  <p:embed/>
                  <p:pic>
                    <p:nvPicPr>
                      <p:cNvPr id="0" name="Object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3575" y="1477963"/>
                        <a:ext cx="2300288"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459" name="pole tekstowe 2">
            <a:extLst>
              <a:ext uri="{FF2B5EF4-FFF2-40B4-BE49-F238E27FC236}">
                <a16:creationId xmlns:a16="http://schemas.microsoft.com/office/drawing/2014/main" id="{B83771C3-5120-87D0-69F1-30B5042F512A}"/>
              </a:ext>
            </a:extLst>
          </p:cNvPr>
          <p:cNvSpPr txBox="1">
            <a:spLocks noChangeArrowheads="1"/>
          </p:cNvSpPr>
          <p:nvPr/>
        </p:nvSpPr>
        <p:spPr bwMode="auto">
          <a:xfrm>
            <a:off x="495300" y="1155700"/>
            <a:ext cx="1398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000">
                <a:latin typeface="Arial" panose="020B0604020202020204" pitchFamily="34" charset="0"/>
                <a:cs typeface="Arial" panose="020B0604020202020204" pitchFamily="34" charset="0"/>
              </a:rPr>
              <a:t>Równanie:</a:t>
            </a:r>
          </a:p>
        </p:txBody>
      </p:sp>
      <p:sp>
        <p:nvSpPr>
          <p:cNvPr id="19460" name="pole tekstowe 6">
            <a:extLst>
              <a:ext uri="{FF2B5EF4-FFF2-40B4-BE49-F238E27FC236}">
                <a16:creationId xmlns:a16="http://schemas.microsoft.com/office/drawing/2014/main" id="{75C592B2-8F36-A68C-03A6-2F0CD9D8FA3D}"/>
              </a:ext>
            </a:extLst>
          </p:cNvPr>
          <p:cNvSpPr txBox="1">
            <a:spLocks noChangeArrowheads="1"/>
          </p:cNvSpPr>
          <p:nvPr/>
        </p:nvSpPr>
        <p:spPr bwMode="auto">
          <a:xfrm>
            <a:off x="495300" y="2738438"/>
            <a:ext cx="7772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000">
                <a:latin typeface="Arial" panose="020B0604020202020204" pitchFamily="34" charset="0"/>
                <a:cs typeface="Arial" panose="020B0604020202020204" pitchFamily="34" charset="0"/>
              </a:rPr>
              <a:t>można zapisac, dla </a:t>
            </a:r>
            <a:r>
              <a:rPr lang="pl-PL" altLang="pl-PL" sz="2000" i="1">
                <a:latin typeface="Arial" panose="020B0604020202020204" pitchFamily="34" charset="0"/>
                <a:cs typeface="Arial" panose="020B0604020202020204" pitchFamily="34" charset="0"/>
              </a:rPr>
              <a:t>I(t)</a:t>
            </a:r>
            <a:r>
              <a:rPr lang="pl-PL" altLang="pl-PL" sz="2000">
                <a:latin typeface="Arial" panose="020B0604020202020204" pitchFamily="34" charset="0"/>
                <a:cs typeface="Arial" panose="020B0604020202020204" pitchFamily="34" charset="0"/>
              </a:rPr>
              <a:t> = 0 (okresy bez stymulacji), w postaci:</a:t>
            </a:r>
          </a:p>
        </p:txBody>
      </p:sp>
      <p:sp>
        <p:nvSpPr>
          <p:cNvPr id="19461" name="pole tekstowe 7">
            <a:extLst>
              <a:ext uri="{FF2B5EF4-FFF2-40B4-BE49-F238E27FC236}">
                <a16:creationId xmlns:a16="http://schemas.microsoft.com/office/drawing/2014/main" id="{73F87803-F657-ACBE-764F-AB711B9F1042}"/>
              </a:ext>
            </a:extLst>
          </p:cNvPr>
          <p:cNvSpPr txBox="1">
            <a:spLocks noChangeArrowheads="1"/>
          </p:cNvSpPr>
          <p:nvPr/>
        </p:nvSpPr>
        <p:spPr bwMode="auto">
          <a:xfrm>
            <a:off x="3254375" y="3570288"/>
            <a:ext cx="219868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400">
                <a:latin typeface="Symbol" pitchFamily="2" charset="2"/>
                <a:cs typeface="Arial" panose="020B0604020202020204" pitchFamily="34" charset="0"/>
              </a:rPr>
              <a:t>t</a:t>
            </a:r>
            <a:r>
              <a:rPr lang="pl-PL" altLang="pl-PL" sz="2400">
                <a:latin typeface="Arial" panose="020B0604020202020204" pitchFamily="34" charset="0"/>
                <a:cs typeface="Arial" panose="020B0604020202020204" pitchFamily="34" charset="0"/>
              </a:rPr>
              <a:t> dV/dt + V = 0</a:t>
            </a:r>
          </a:p>
        </p:txBody>
      </p:sp>
      <p:sp>
        <p:nvSpPr>
          <p:cNvPr id="19462" name="pole tekstowe 9">
            <a:extLst>
              <a:ext uri="{FF2B5EF4-FFF2-40B4-BE49-F238E27FC236}">
                <a16:creationId xmlns:a16="http://schemas.microsoft.com/office/drawing/2014/main" id="{C17818A8-DDE0-A649-E216-1A948D743B8E}"/>
              </a:ext>
            </a:extLst>
          </p:cNvPr>
          <p:cNvSpPr txBox="1">
            <a:spLocks noChangeArrowheads="1"/>
          </p:cNvSpPr>
          <p:nvPr/>
        </p:nvSpPr>
        <p:spPr bwMode="auto">
          <a:xfrm>
            <a:off x="465138" y="4386263"/>
            <a:ext cx="9398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000">
                <a:latin typeface="Arial" panose="020B0604020202020204" pitchFamily="34" charset="0"/>
                <a:cs typeface="Arial" panose="020B0604020202020204" pitchFamily="34" charset="0"/>
              </a:rPr>
              <a:t>gdzie: </a:t>
            </a:r>
          </a:p>
        </p:txBody>
      </p:sp>
      <p:sp>
        <p:nvSpPr>
          <p:cNvPr id="19463" name="pole tekstowe 10">
            <a:extLst>
              <a:ext uri="{FF2B5EF4-FFF2-40B4-BE49-F238E27FC236}">
                <a16:creationId xmlns:a16="http://schemas.microsoft.com/office/drawing/2014/main" id="{2E1A84E0-3447-0EAA-DF09-E33AA15887EB}"/>
              </a:ext>
            </a:extLst>
          </p:cNvPr>
          <p:cNvSpPr txBox="1">
            <a:spLocks noChangeArrowheads="1"/>
          </p:cNvSpPr>
          <p:nvPr/>
        </p:nvSpPr>
        <p:spPr bwMode="auto">
          <a:xfrm>
            <a:off x="3843338" y="5037138"/>
            <a:ext cx="11064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400">
                <a:latin typeface="Symbol" pitchFamily="2" charset="2"/>
              </a:rPr>
              <a:t>t </a:t>
            </a:r>
            <a:r>
              <a:rPr lang="pl-PL" altLang="pl-PL" sz="2400">
                <a:latin typeface="Arial" panose="020B0604020202020204" pitchFamily="34" charset="0"/>
                <a:cs typeface="Arial" panose="020B0604020202020204" pitchFamily="34" charset="0"/>
              </a:rPr>
              <a:t>= RC</a:t>
            </a:r>
            <a:endParaRPr lang="pl-PL" altLang="pl-PL" sz="2400" baseline="30000">
              <a:latin typeface="Arial" panose="020B0604020202020204" pitchFamily="34" charset="0"/>
              <a:cs typeface="Arial" panose="020B060402020202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0B50ACA2-7BC3-5E0B-C0EF-879D5AFD315B}"/>
              </a:ext>
            </a:extLst>
          </p:cNvPr>
          <p:cNvSpPr txBox="1">
            <a:spLocks noChangeArrowheads="1"/>
          </p:cNvSpPr>
          <p:nvPr/>
        </p:nvSpPr>
        <p:spPr bwMode="auto">
          <a:xfrm>
            <a:off x="685800" y="228600"/>
            <a:ext cx="777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pl-PL" altLang="pl-PL">
                <a:solidFill>
                  <a:schemeClr val="tx2"/>
                </a:solidFill>
                <a:latin typeface="Arial" panose="020B0604020202020204" pitchFamily="34" charset="0"/>
                <a:cs typeface="Arial" panose="020B0604020202020204" pitchFamily="34" charset="0"/>
              </a:rPr>
              <a:t>Model integrate and fire w NEURONIE</a:t>
            </a:r>
            <a:endParaRPr lang="en-US" altLang="pl-PL">
              <a:solidFill>
                <a:schemeClr val="tx2"/>
              </a:solidFill>
              <a:latin typeface="Arial" panose="020B0604020202020204" pitchFamily="34" charset="0"/>
              <a:cs typeface="Arial" panose="020B0604020202020204" pitchFamily="34" charset="0"/>
            </a:endParaRPr>
          </a:p>
        </p:txBody>
      </p:sp>
      <p:sp>
        <p:nvSpPr>
          <p:cNvPr id="20482" name="Rectangle 1">
            <a:extLst>
              <a:ext uri="{FF2B5EF4-FFF2-40B4-BE49-F238E27FC236}">
                <a16:creationId xmlns:a16="http://schemas.microsoft.com/office/drawing/2014/main" id="{4A2E2533-F200-56D4-DD98-FD906B81A321}"/>
              </a:ext>
            </a:extLst>
          </p:cNvPr>
          <p:cNvSpPr>
            <a:spLocks noChangeArrowheads="1"/>
          </p:cNvSpPr>
          <p:nvPr/>
        </p:nvSpPr>
        <p:spPr bwMode="auto">
          <a:xfrm>
            <a:off x="304800" y="1412875"/>
            <a:ext cx="85344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pl-PL" altLang="pl-PL" sz="2000">
                <a:latin typeface="Arial" panose="020B0604020202020204" pitchFamily="34" charset="0"/>
                <a:cs typeface="Arial" panose="020B0604020202020204" pitchFamily="34" charset="0"/>
              </a:rPr>
              <a:t>W NEURONIE obiekt klasy IntFire1() jest procesem punktowym typu Artificial Cell, który posiada ‘</a:t>
            </a:r>
            <a:r>
              <a:rPr lang="pl-PL" altLang="ja-JP" sz="2000">
                <a:latin typeface="Arial" panose="020B0604020202020204" pitchFamily="34" charset="0"/>
                <a:cs typeface="Arial" panose="020B0604020202020204" pitchFamily="34" charset="0"/>
              </a:rPr>
              <a:t>potencjał błonowy</a:t>
            </a:r>
            <a:r>
              <a:rPr lang="pl-PL" altLang="pl-PL" sz="2000">
                <a:latin typeface="Arial" panose="020B0604020202020204" pitchFamily="34" charset="0"/>
                <a:cs typeface="Arial" panose="020B0604020202020204" pitchFamily="34" charset="0"/>
              </a:rPr>
              <a:t>’</a:t>
            </a:r>
            <a:r>
              <a:rPr lang="pl-PL" altLang="ja-JP" sz="2000">
                <a:latin typeface="Arial" panose="020B0604020202020204" pitchFamily="34" charset="0"/>
                <a:cs typeface="Arial" panose="020B0604020202020204" pitchFamily="34" charset="0"/>
              </a:rPr>
              <a:t> </a:t>
            </a:r>
            <a:r>
              <a:rPr lang="pl-PL" altLang="ja-JP" sz="2000" i="1">
                <a:latin typeface="Arial" panose="020B0604020202020204" pitchFamily="34" charset="0"/>
                <a:cs typeface="Arial" panose="020B0604020202020204" pitchFamily="34" charset="0"/>
              </a:rPr>
              <a:t>m</a:t>
            </a:r>
            <a:r>
              <a:rPr lang="pl-PL" altLang="ja-JP" sz="2000">
                <a:latin typeface="Arial" panose="020B0604020202020204" pitchFamily="34" charset="0"/>
                <a:cs typeface="Arial" panose="020B0604020202020204" pitchFamily="34" charset="0"/>
              </a:rPr>
              <a:t>, opisany równaniem:</a:t>
            </a:r>
          </a:p>
          <a:p>
            <a:pPr eaLnBrk="1" hangingPunct="1">
              <a:spcBef>
                <a:spcPct val="0"/>
              </a:spcBef>
              <a:buFontTx/>
              <a:buNone/>
            </a:pPr>
            <a:endParaRPr lang="pl-PL" altLang="pl-PL" sz="2000">
              <a:latin typeface="Arial" panose="020B0604020202020204" pitchFamily="34" charset="0"/>
              <a:cs typeface="Arial" panose="020B0604020202020204" pitchFamily="34" charset="0"/>
            </a:endParaRPr>
          </a:p>
          <a:p>
            <a:pPr algn="ctr" eaLnBrk="1" hangingPunct="1">
              <a:spcBef>
                <a:spcPct val="0"/>
              </a:spcBef>
              <a:buFontTx/>
              <a:buNone/>
            </a:pPr>
            <a:r>
              <a:rPr lang="pl-PL" altLang="pl-PL" sz="2000">
                <a:latin typeface="Symbol" pitchFamily="2" charset="2"/>
                <a:cs typeface="Arial" panose="020B0604020202020204" pitchFamily="34" charset="0"/>
              </a:rPr>
              <a:t>t</a:t>
            </a:r>
            <a:r>
              <a:rPr lang="pl-PL" altLang="pl-PL" sz="2000">
                <a:latin typeface="Arial" panose="020B0604020202020204" pitchFamily="34" charset="0"/>
                <a:cs typeface="Arial" panose="020B0604020202020204" pitchFamily="34" charset="0"/>
              </a:rPr>
              <a:t> dm/dt + m = 0</a:t>
            </a:r>
          </a:p>
          <a:p>
            <a:pPr eaLnBrk="1" hangingPunct="1">
              <a:spcBef>
                <a:spcPct val="0"/>
              </a:spcBef>
              <a:buFontTx/>
              <a:buNone/>
            </a:pPr>
            <a:endParaRPr lang="pl-PL" altLang="pl-PL" sz="2000">
              <a:latin typeface="Arial" panose="020B0604020202020204" pitchFamily="34" charset="0"/>
              <a:cs typeface="Arial" panose="020B0604020202020204" pitchFamily="34" charset="0"/>
            </a:endParaRPr>
          </a:p>
          <a:p>
            <a:pPr eaLnBrk="1" hangingPunct="1">
              <a:spcBef>
                <a:spcPct val="0"/>
              </a:spcBef>
              <a:buFontTx/>
              <a:buNone/>
            </a:pPr>
            <a:r>
              <a:rPr lang="pl-PL" altLang="pl-PL" sz="2000">
                <a:latin typeface="Arial" panose="020B0604020202020204" pitchFamily="34" charset="0"/>
                <a:cs typeface="Arial" panose="020B0604020202020204" pitchFamily="34" charset="0"/>
              </a:rPr>
              <a:t>W wyniku pojedynczego wejścia NetCon w czasie t</a:t>
            </a:r>
            <a:r>
              <a:rPr lang="pl-PL" altLang="pl-PL" sz="2000" baseline="-25000">
                <a:latin typeface="Arial" panose="020B0604020202020204" pitchFamily="34" charset="0"/>
                <a:cs typeface="Arial" panose="020B0604020202020204" pitchFamily="34" charset="0"/>
              </a:rPr>
              <a:t>1</a:t>
            </a:r>
            <a:r>
              <a:rPr lang="pl-PL" altLang="pl-PL" sz="2000">
                <a:latin typeface="Arial" panose="020B0604020202020204" pitchFamily="34" charset="0"/>
                <a:cs typeface="Arial" panose="020B0604020202020204" pitchFamily="34" charset="0"/>
              </a:rPr>
              <a:t>, z wagą </a:t>
            </a:r>
            <a:r>
              <a:rPr lang="pl-PL" altLang="pl-PL" sz="2000" i="1">
                <a:latin typeface="Arial" panose="020B0604020202020204" pitchFamily="34" charset="0"/>
                <a:cs typeface="Arial" panose="020B0604020202020204" pitchFamily="34" charset="0"/>
              </a:rPr>
              <a:t>w:</a:t>
            </a:r>
          </a:p>
          <a:p>
            <a:pPr eaLnBrk="1" hangingPunct="1">
              <a:spcBef>
                <a:spcPct val="0"/>
              </a:spcBef>
              <a:buFontTx/>
              <a:buNone/>
            </a:pPr>
            <a:endParaRPr lang="pl-PL" altLang="pl-PL" sz="2000" i="1">
              <a:latin typeface="Arial" panose="020B0604020202020204" pitchFamily="34" charset="0"/>
              <a:cs typeface="Arial" panose="020B0604020202020204" pitchFamily="34" charset="0"/>
            </a:endParaRPr>
          </a:p>
          <a:p>
            <a:pPr algn="ctr" eaLnBrk="1" hangingPunct="1">
              <a:spcBef>
                <a:spcPct val="0"/>
              </a:spcBef>
              <a:buFontTx/>
              <a:buNone/>
            </a:pPr>
            <a:r>
              <a:rPr lang="pl-PL" altLang="pl-PL" sz="2000">
                <a:latin typeface="Arial" panose="020B0604020202020204" pitchFamily="34" charset="0"/>
                <a:cs typeface="Arial" panose="020B0604020202020204" pitchFamily="34" charset="0"/>
              </a:rPr>
              <a:t>m(t</a:t>
            </a:r>
            <a:r>
              <a:rPr lang="pl-PL" altLang="pl-PL" sz="2000" baseline="-25000">
                <a:latin typeface="Arial" panose="020B0604020202020204" pitchFamily="34" charset="0"/>
                <a:cs typeface="Arial" panose="020B0604020202020204" pitchFamily="34" charset="0"/>
              </a:rPr>
              <a:t>1</a:t>
            </a:r>
            <a:r>
              <a:rPr lang="pl-PL" altLang="pl-PL" sz="2000">
                <a:latin typeface="Arial" panose="020B0604020202020204" pitchFamily="34" charset="0"/>
                <a:cs typeface="Arial" panose="020B0604020202020204" pitchFamily="34" charset="0"/>
              </a:rPr>
              <a:t>)  = m(t</a:t>
            </a:r>
            <a:r>
              <a:rPr lang="pl-PL" altLang="pl-PL" sz="2000" baseline="-25000">
                <a:latin typeface="Arial" panose="020B0604020202020204" pitchFamily="34" charset="0"/>
                <a:cs typeface="Arial" panose="020B0604020202020204" pitchFamily="34" charset="0"/>
              </a:rPr>
              <a:t>1</a:t>
            </a:r>
            <a:r>
              <a:rPr lang="pl-PL" altLang="pl-PL" sz="2000">
                <a:latin typeface="Arial" panose="020B0604020202020204" pitchFamily="34" charset="0"/>
                <a:cs typeface="Arial" panose="020B0604020202020204" pitchFamily="34" charset="0"/>
              </a:rPr>
              <a:t>) + w</a:t>
            </a:r>
          </a:p>
          <a:p>
            <a:pPr eaLnBrk="1" hangingPunct="1">
              <a:spcBef>
                <a:spcPct val="0"/>
              </a:spcBef>
              <a:buFontTx/>
              <a:buNone/>
            </a:pPr>
            <a:endParaRPr lang="pl-PL" altLang="pl-PL" sz="2000" i="1">
              <a:latin typeface="Arial" panose="020B0604020202020204" pitchFamily="34" charset="0"/>
              <a:cs typeface="Arial" panose="020B0604020202020204" pitchFamily="34" charset="0"/>
            </a:endParaRPr>
          </a:p>
          <a:p>
            <a:pPr eaLnBrk="1" hangingPunct="1">
              <a:spcBef>
                <a:spcPct val="0"/>
              </a:spcBef>
              <a:buFontTx/>
              <a:buNone/>
            </a:pPr>
            <a:r>
              <a:rPr lang="pl-PL" altLang="pl-PL" sz="2000">
                <a:latin typeface="Arial" panose="020B0604020202020204" pitchFamily="34" charset="0"/>
                <a:cs typeface="Arial" panose="020B0604020202020204" pitchFamily="34" charset="0"/>
              </a:rPr>
              <a:t>a gdy </a:t>
            </a:r>
            <a:r>
              <a:rPr lang="pl-PL" altLang="pl-PL" sz="2000" i="1">
                <a:latin typeface="Arial" panose="020B0604020202020204" pitchFamily="34" charset="0"/>
                <a:cs typeface="Arial" panose="020B0604020202020204" pitchFamily="34" charset="0"/>
              </a:rPr>
              <a:t>m </a:t>
            </a:r>
            <a:r>
              <a:rPr lang="pl-PL" altLang="pl-PL" sz="2000">
                <a:latin typeface="Arial" panose="020B0604020202020204" pitchFamily="34" charset="0"/>
                <a:cs typeface="Arial" panose="020B0604020202020204" pitchFamily="34" charset="0"/>
              </a:rPr>
              <a:t>&gt; 1 generowany jest spike i wysyłany jest do wszystkich połączeń NetCon, których źrodłem (source) jest proces punktowy opisany danym </a:t>
            </a:r>
            <a:r>
              <a:rPr lang="pl-PL" altLang="pl-PL" sz="2000" i="1">
                <a:latin typeface="Arial" panose="020B0604020202020204" pitchFamily="34" charset="0"/>
                <a:cs typeface="Arial" panose="020B0604020202020204" pitchFamily="34" charset="0"/>
              </a:rPr>
              <a:t>m</a:t>
            </a:r>
            <a:r>
              <a:rPr lang="pl-PL" altLang="pl-PL" sz="2000">
                <a:latin typeface="Arial" panose="020B0604020202020204" pitchFamily="34" charset="0"/>
                <a:cs typeface="Arial" panose="020B0604020202020204" pitchFamily="34" charset="0"/>
              </a:rPr>
              <a:t>. </a:t>
            </a:r>
          </a:p>
          <a:p>
            <a:pPr eaLnBrk="1" hangingPunct="1">
              <a:spcBef>
                <a:spcPct val="0"/>
              </a:spcBef>
              <a:buFontTx/>
              <a:buNone/>
            </a:pPr>
            <a:endParaRPr lang="pl-PL" altLang="pl-PL" sz="2000">
              <a:latin typeface="Arial" panose="020B0604020202020204" pitchFamily="34" charset="0"/>
              <a:cs typeface="Arial" panose="020B0604020202020204" pitchFamily="34" charset="0"/>
            </a:endParaRPr>
          </a:p>
          <a:p>
            <a:pPr eaLnBrk="1" hangingPunct="1">
              <a:spcBef>
                <a:spcPct val="0"/>
              </a:spcBef>
              <a:buFontTx/>
              <a:buNone/>
            </a:pPr>
            <a:r>
              <a:rPr lang="pl-PL" altLang="pl-PL" sz="2000">
                <a:latin typeface="Arial" panose="020B0604020202020204" pitchFamily="34" charset="0"/>
                <a:cs typeface="Arial" panose="020B0604020202020204" pitchFamily="34" charset="0"/>
              </a:rPr>
              <a:t>Po odpaleniu, </a:t>
            </a:r>
            <a:r>
              <a:rPr lang="pl-PL" altLang="pl-PL" sz="2000" i="1">
                <a:latin typeface="Arial" panose="020B0604020202020204" pitchFamily="34" charset="0"/>
                <a:cs typeface="Arial" panose="020B0604020202020204" pitchFamily="34" charset="0"/>
              </a:rPr>
              <a:t>m </a:t>
            </a:r>
            <a:r>
              <a:rPr lang="pl-PL" altLang="pl-PL" sz="2000">
                <a:latin typeface="Arial" panose="020B0604020202020204" pitchFamily="34" charset="0"/>
                <a:cs typeface="Arial" panose="020B0604020202020204" pitchFamily="34" charset="0"/>
              </a:rPr>
              <a:t>jest przywracane do 0, a kolejne przychodzące wydarzenia są ignorowane przez czas trwania okresu refrakcji (</a:t>
            </a:r>
            <a:r>
              <a:rPr lang="pl-PL" altLang="pl-PL" sz="2000" i="1">
                <a:latin typeface="Arial" panose="020B0604020202020204" pitchFamily="34" charset="0"/>
                <a:cs typeface="Arial" panose="020B0604020202020204" pitchFamily="34" charset="0"/>
              </a:rPr>
              <a:t>refrac</a:t>
            </a:r>
            <a:r>
              <a:rPr lang="pl-PL" altLang="pl-PL" sz="2000">
                <a:latin typeface="Arial" panose="020B0604020202020204" pitchFamily="34" charset="0"/>
                <a:cs typeface="Arial" panose="020B0604020202020204" pitchFamily="34" charset="0"/>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EDE86F7E-3AE0-AD06-1E5A-9F0C9E9E5217}"/>
              </a:ext>
            </a:extLst>
          </p:cNvPr>
          <p:cNvSpPr txBox="1">
            <a:spLocks noChangeArrowheads="1"/>
          </p:cNvSpPr>
          <p:nvPr/>
        </p:nvSpPr>
        <p:spPr bwMode="auto">
          <a:xfrm>
            <a:off x="685800" y="228600"/>
            <a:ext cx="77724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pl-PL" altLang="pl-PL">
                <a:solidFill>
                  <a:schemeClr val="tx2"/>
                </a:solidFill>
                <a:latin typeface="Arial" panose="020B0604020202020204" pitchFamily="34" charset="0"/>
                <a:cs typeface="Arial" panose="020B0604020202020204" pitchFamily="34" charset="0"/>
              </a:rPr>
              <a:t>Model integrate and fire w NEURONIE</a:t>
            </a:r>
            <a:endParaRPr lang="en-US" altLang="pl-PL">
              <a:solidFill>
                <a:schemeClr val="tx2"/>
              </a:solidFill>
              <a:latin typeface="Arial" panose="020B0604020202020204" pitchFamily="34" charset="0"/>
              <a:cs typeface="Arial" panose="020B0604020202020204" pitchFamily="34" charset="0"/>
            </a:endParaRPr>
          </a:p>
        </p:txBody>
      </p:sp>
      <p:sp>
        <p:nvSpPr>
          <p:cNvPr id="21506" name="TextBox 3">
            <a:extLst>
              <a:ext uri="{FF2B5EF4-FFF2-40B4-BE49-F238E27FC236}">
                <a16:creationId xmlns:a16="http://schemas.microsoft.com/office/drawing/2014/main" id="{2FD0B10B-96F6-0286-CFF4-EB24F19A587A}"/>
              </a:ext>
            </a:extLst>
          </p:cNvPr>
          <p:cNvSpPr txBox="1">
            <a:spLocks noChangeArrowheads="1"/>
          </p:cNvSpPr>
          <p:nvPr/>
        </p:nvSpPr>
        <p:spPr bwMode="auto">
          <a:xfrm>
            <a:off x="692150" y="1111250"/>
            <a:ext cx="864076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pl-PL" altLang="pl-PL" sz="2000">
                <a:latin typeface="Arial" panose="020B0604020202020204" pitchFamily="34" charset="0"/>
                <a:cs typeface="Arial" panose="020B0604020202020204" pitchFamily="34" charset="0"/>
              </a:rPr>
              <a:t>Równanie różniczkowe opisujące proces punktowy IntFire1() w NEURONIE, posiada rozwiązanie analityczne:</a:t>
            </a:r>
          </a:p>
        </p:txBody>
      </p:sp>
      <p:sp>
        <p:nvSpPr>
          <p:cNvPr id="21507" name="pole tekstowe 9">
            <a:extLst>
              <a:ext uri="{FF2B5EF4-FFF2-40B4-BE49-F238E27FC236}">
                <a16:creationId xmlns:a16="http://schemas.microsoft.com/office/drawing/2014/main" id="{D2DA1043-1E25-6448-5F64-4CE4397CE3E2}"/>
              </a:ext>
            </a:extLst>
          </p:cNvPr>
          <p:cNvSpPr txBox="1">
            <a:spLocks noChangeArrowheads="1"/>
          </p:cNvSpPr>
          <p:nvPr/>
        </p:nvSpPr>
        <p:spPr bwMode="auto">
          <a:xfrm>
            <a:off x="2555875" y="2043113"/>
            <a:ext cx="46577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400">
                <a:latin typeface="Arial" panose="020B0604020202020204" pitchFamily="34" charset="0"/>
                <a:cs typeface="Arial" panose="020B0604020202020204" pitchFamily="34" charset="0"/>
              </a:rPr>
              <a:t>m(t) = m(t</a:t>
            </a:r>
            <a:r>
              <a:rPr lang="pl-PL" altLang="pl-PL" sz="2400" baseline="-25000">
                <a:latin typeface="Arial" panose="020B0604020202020204" pitchFamily="34" charset="0"/>
                <a:cs typeface="Arial" panose="020B0604020202020204" pitchFamily="34" charset="0"/>
              </a:rPr>
              <a:t>0</a:t>
            </a:r>
            <a:r>
              <a:rPr lang="pl-PL" altLang="pl-PL" sz="2400">
                <a:latin typeface="Arial" panose="020B0604020202020204" pitchFamily="34" charset="0"/>
                <a:cs typeface="Arial" panose="020B0604020202020204" pitchFamily="34" charset="0"/>
              </a:rPr>
              <a:t>)*exp(-(t - t</a:t>
            </a:r>
            <a:r>
              <a:rPr lang="pl-PL" altLang="pl-PL" sz="2400" baseline="-25000">
                <a:latin typeface="Arial" panose="020B0604020202020204" pitchFamily="34" charset="0"/>
                <a:cs typeface="Arial" panose="020B0604020202020204" pitchFamily="34" charset="0"/>
              </a:rPr>
              <a:t>0</a:t>
            </a:r>
            <a:r>
              <a:rPr lang="pl-PL" altLang="pl-PL" sz="2400">
                <a:latin typeface="Arial" panose="020B0604020202020204" pitchFamily="34" charset="0"/>
                <a:cs typeface="Arial" panose="020B0604020202020204" pitchFamily="34" charset="0"/>
              </a:rPr>
              <a:t>)/</a:t>
            </a:r>
            <a:r>
              <a:rPr lang="pl-PL" altLang="pl-PL" sz="2400">
                <a:latin typeface="Symbol" pitchFamily="2" charset="2"/>
                <a:cs typeface="Arial" panose="020B0604020202020204" pitchFamily="34" charset="0"/>
              </a:rPr>
              <a:t>t</a:t>
            </a:r>
            <a:r>
              <a:rPr lang="pl-PL" altLang="pl-PL" sz="2400">
                <a:latin typeface="Arial" panose="020B0604020202020204" pitchFamily="34" charset="0"/>
                <a:cs typeface="Arial" panose="020B0604020202020204" pitchFamily="34" charset="0"/>
              </a:rPr>
              <a:t>)</a:t>
            </a:r>
          </a:p>
        </p:txBody>
      </p:sp>
      <p:sp>
        <p:nvSpPr>
          <p:cNvPr id="21508" name="pole tekstowe 2">
            <a:extLst>
              <a:ext uri="{FF2B5EF4-FFF2-40B4-BE49-F238E27FC236}">
                <a16:creationId xmlns:a16="http://schemas.microsoft.com/office/drawing/2014/main" id="{1A00CD2C-C9FA-804B-3F65-BC112E829452}"/>
              </a:ext>
            </a:extLst>
          </p:cNvPr>
          <p:cNvSpPr txBox="1">
            <a:spLocks noChangeArrowheads="1"/>
          </p:cNvSpPr>
          <p:nvPr/>
        </p:nvSpPr>
        <p:spPr bwMode="auto">
          <a:xfrm>
            <a:off x="685800" y="2728913"/>
            <a:ext cx="72374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000" i="1">
                <a:latin typeface="Arial" panose="020B0604020202020204" pitchFamily="34" charset="0"/>
                <a:cs typeface="Arial" panose="020B0604020202020204" pitchFamily="34" charset="0"/>
              </a:rPr>
              <a:t>t</a:t>
            </a:r>
            <a:r>
              <a:rPr lang="pl-PL" altLang="pl-PL" sz="2000" baseline="-25000">
                <a:latin typeface="Arial" panose="020B0604020202020204" pitchFamily="34" charset="0"/>
                <a:cs typeface="Arial" panose="020B0604020202020204" pitchFamily="34" charset="0"/>
              </a:rPr>
              <a:t>0</a:t>
            </a:r>
            <a:r>
              <a:rPr lang="pl-PL" altLang="pl-PL" sz="2000">
                <a:latin typeface="Arial" panose="020B0604020202020204" pitchFamily="34" charset="0"/>
                <a:cs typeface="Arial" panose="020B0604020202020204" pitchFamily="34" charset="0"/>
              </a:rPr>
              <a:t> – czas wystąpienia ostatniego przychodzącego wydarzenia.</a:t>
            </a:r>
          </a:p>
        </p:txBody>
      </p:sp>
      <p:sp>
        <p:nvSpPr>
          <p:cNvPr id="5" name="pole tekstowe 4">
            <a:extLst>
              <a:ext uri="{FF2B5EF4-FFF2-40B4-BE49-F238E27FC236}">
                <a16:creationId xmlns:a16="http://schemas.microsoft.com/office/drawing/2014/main" id="{684E81E6-E94D-DD30-EE70-1B3C384246BE}"/>
              </a:ext>
            </a:extLst>
          </p:cNvPr>
          <p:cNvSpPr txBox="1"/>
          <p:nvPr/>
        </p:nvSpPr>
        <p:spPr>
          <a:xfrm>
            <a:off x="655638" y="3606800"/>
            <a:ext cx="8288337" cy="2863850"/>
          </a:xfrm>
          <a:prstGeom prst="rect">
            <a:avLst/>
          </a:prstGeom>
          <a:noFill/>
        </p:spPr>
        <p:txBody>
          <a:bodyPr>
            <a:spAutoFit/>
          </a:bodyPr>
          <a:lstStyle/>
          <a:p>
            <a:pPr>
              <a:defRPr/>
            </a:pPr>
            <a:r>
              <a:rPr lang="pl-PL" sz="2000" dirty="0">
                <a:latin typeface="Arial" panose="020B0604020202020204" pitchFamily="34" charset="0"/>
                <a:cs typeface="Arial" panose="020B0604020202020204" pitchFamily="34" charset="0"/>
              </a:rPr>
              <a:t>Można zauważyć, że proces ten wymaga </a:t>
            </a:r>
            <a:r>
              <a:rPr lang="pl-PL" sz="2000" dirty="0" err="1">
                <a:latin typeface="Arial" panose="020B0604020202020204" pitchFamily="34" charset="0"/>
                <a:cs typeface="Arial" panose="020B0604020202020204" pitchFamily="34" charset="0"/>
              </a:rPr>
              <a:t>update’u</a:t>
            </a:r>
            <a:r>
              <a:rPr lang="pl-PL" sz="2000" dirty="0">
                <a:latin typeface="Arial" panose="020B0604020202020204" pitchFamily="34" charset="0"/>
                <a:cs typeface="Arial" panose="020B0604020202020204" pitchFamily="34" charset="0"/>
              </a:rPr>
              <a:t> tylko w momencie wystąpienia przychodzącego wydarzenia. Dzięki temu:</a:t>
            </a:r>
          </a:p>
          <a:p>
            <a:pPr>
              <a:defRPr/>
            </a:pPr>
            <a:endParaRPr lang="pl-PL" sz="20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defRPr/>
            </a:pPr>
            <a:r>
              <a:rPr lang="pl-PL" altLang="pl-PL" sz="2000" dirty="0">
                <a:latin typeface="Arial" panose="020B0604020202020204" pitchFamily="34" charset="0"/>
                <a:cs typeface="Arial" panose="020B0604020202020204" pitchFamily="34" charset="0"/>
              </a:rPr>
              <a:t>Czas symulacji układu zawierającego tylko </a:t>
            </a:r>
            <a:r>
              <a:rPr lang="pl-PL" altLang="pl-PL" sz="2000" dirty="0" err="1">
                <a:latin typeface="Arial" panose="020B0604020202020204" pitchFamily="34" charset="0"/>
                <a:cs typeface="Arial" panose="020B0604020202020204" pitchFamily="34" charset="0"/>
              </a:rPr>
              <a:t>Artificial</a:t>
            </a:r>
            <a:r>
              <a:rPr lang="pl-PL" altLang="pl-PL" sz="2000" dirty="0">
                <a:latin typeface="Arial" panose="020B0604020202020204" pitchFamily="34" charset="0"/>
                <a:cs typeface="Arial" panose="020B0604020202020204" pitchFamily="34" charset="0"/>
              </a:rPr>
              <a:t> </a:t>
            </a:r>
            <a:r>
              <a:rPr lang="pl-PL" altLang="pl-PL" sz="2000" dirty="0" err="1">
                <a:latin typeface="Arial" panose="020B0604020202020204" pitchFamily="34" charset="0"/>
                <a:cs typeface="Arial" panose="020B0604020202020204" pitchFamily="34" charset="0"/>
              </a:rPr>
              <a:t>Cells</a:t>
            </a:r>
            <a:r>
              <a:rPr lang="pl-PL" altLang="pl-PL" sz="2000" dirty="0">
                <a:latin typeface="Arial" panose="020B0604020202020204" pitchFamily="34" charset="0"/>
                <a:cs typeface="Arial" panose="020B0604020202020204" pitchFamily="34" charset="0"/>
              </a:rPr>
              <a:t> jest proporcjonalny do liczby wydarzeń i nie zależy od liczby komórek i liczby połączeń. </a:t>
            </a:r>
          </a:p>
          <a:p>
            <a:pPr marL="342900" indent="-342900">
              <a:buFont typeface="Arial" panose="020B0604020202020204" pitchFamily="34" charset="0"/>
              <a:buChar char="•"/>
              <a:defRPr/>
            </a:pPr>
            <a:r>
              <a:rPr lang="pl-PL" altLang="pl-PL" sz="2000" dirty="0">
                <a:latin typeface="Arial" panose="020B0604020202020204" pitchFamily="34" charset="0"/>
                <a:cs typeface="Arial" panose="020B0604020202020204" pitchFamily="34" charset="0"/>
              </a:rPr>
              <a:t>Symulacja jest rzędy wielkości szybsza od numerycznego rozwiązywania równań różniczkowych. </a:t>
            </a:r>
          </a:p>
          <a:p>
            <a:pPr>
              <a:defRPr/>
            </a:pPr>
            <a:r>
              <a:rPr lang="pl-PL" sz="2000" dirty="0">
                <a:latin typeface="Arial" panose="020B0604020202020204" pitchFamily="34" charset="0"/>
                <a:cs typeface="Arial" panose="020B0604020202020204" pitchFamily="34"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a:extLst>
              <a:ext uri="{FF2B5EF4-FFF2-40B4-BE49-F238E27FC236}">
                <a16:creationId xmlns:a16="http://schemas.microsoft.com/office/drawing/2014/main" id="{A67528C3-2D00-3B3A-0F5B-6674803B856A}"/>
              </a:ext>
            </a:extLst>
          </p:cNvPr>
          <p:cNvSpPr txBox="1">
            <a:spLocks noChangeArrowheads="1"/>
          </p:cNvSpPr>
          <p:nvPr/>
        </p:nvSpPr>
        <p:spPr bwMode="auto">
          <a:xfrm>
            <a:off x="685800" y="228600"/>
            <a:ext cx="7772400"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pl-PL" altLang="pl-PL">
                <a:solidFill>
                  <a:schemeClr val="tx2"/>
                </a:solidFill>
                <a:latin typeface="Arial" panose="020B0604020202020204" pitchFamily="34" charset="0"/>
                <a:cs typeface="Arial" panose="020B0604020202020204" pitchFamily="34" charset="0"/>
              </a:rPr>
              <a:t>Model integrate and fire w NEURONIE</a:t>
            </a:r>
            <a:endParaRPr lang="en-US" altLang="pl-PL">
              <a:solidFill>
                <a:schemeClr val="tx2"/>
              </a:solidFill>
              <a:latin typeface="Arial" panose="020B0604020202020204" pitchFamily="34" charset="0"/>
              <a:cs typeface="Arial" panose="020B0604020202020204" pitchFamily="34" charset="0"/>
            </a:endParaRPr>
          </a:p>
        </p:txBody>
      </p:sp>
      <p:pic>
        <p:nvPicPr>
          <p:cNvPr id="22530" name="Picture 2">
            <a:extLst>
              <a:ext uri="{FF2B5EF4-FFF2-40B4-BE49-F238E27FC236}">
                <a16:creationId xmlns:a16="http://schemas.microsoft.com/office/drawing/2014/main" id="{E68131AC-AC6E-E4AE-A6F2-6D5A1C52AAE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35038" y="3714750"/>
            <a:ext cx="7272337" cy="2030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1" name="TextBox 3">
            <a:extLst>
              <a:ext uri="{FF2B5EF4-FFF2-40B4-BE49-F238E27FC236}">
                <a16:creationId xmlns:a16="http://schemas.microsoft.com/office/drawing/2014/main" id="{12654086-6DAB-25CC-DCF4-6FC8CED83D0D}"/>
              </a:ext>
            </a:extLst>
          </p:cNvPr>
          <p:cNvSpPr txBox="1">
            <a:spLocks noChangeArrowheads="1"/>
          </p:cNvSpPr>
          <p:nvPr/>
        </p:nvSpPr>
        <p:spPr bwMode="auto">
          <a:xfrm>
            <a:off x="360363" y="5888038"/>
            <a:ext cx="8640762"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pl-PL" altLang="pl-PL" sz="1600">
                <a:latin typeface="Arial" panose="020B0604020202020204" pitchFamily="34" charset="0"/>
                <a:cs typeface="Arial" panose="020B0604020202020204" pitchFamily="34" charset="0"/>
              </a:rPr>
              <a:t>Zmienna stanu neuronu IF, reprezentowana przez </a:t>
            </a:r>
            <a:r>
              <a:rPr lang="pl-PL" altLang="pl-PL" sz="1600" i="1">
                <a:latin typeface="Arial" panose="020B0604020202020204" pitchFamily="34" charset="0"/>
                <a:cs typeface="Arial" panose="020B0604020202020204" pitchFamily="34" charset="0"/>
              </a:rPr>
              <a:t>m</a:t>
            </a:r>
            <a:r>
              <a:rPr lang="pl-PL" altLang="pl-PL" sz="1600">
                <a:latin typeface="Arial" panose="020B0604020202020204" pitchFamily="34" charset="0"/>
                <a:cs typeface="Arial" panose="020B0604020202020204" pitchFamily="34" charset="0"/>
              </a:rPr>
              <a:t>, nie zmienia sie w okresie pomiedzy wydarzeniami (events). Do wizualizacji można uzywac zmiennej </a:t>
            </a:r>
            <a:r>
              <a:rPr lang="pl-PL" altLang="pl-PL" sz="1600" i="1">
                <a:latin typeface="Arial" panose="020B0604020202020204" pitchFamily="34" charset="0"/>
                <a:cs typeface="Arial" panose="020B0604020202020204" pitchFamily="34" charset="0"/>
              </a:rPr>
              <a:t>M</a:t>
            </a:r>
            <a:r>
              <a:rPr lang="pl-PL" altLang="pl-PL" sz="1600">
                <a:latin typeface="Arial" panose="020B0604020202020204" pitchFamily="34" charset="0"/>
                <a:cs typeface="Arial" panose="020B0604020202020204" pitchFamily="34" charset="0"/>
              </a:rPr>
              <a:t>, ktora podaje akutalną wartosc zmiennej </a:t>
            </a:r>
            <a:r>
              <a:rPr lang="pl-PL" altLang="pl-PL" sz="1600" i="1">
                <a:latin typeface="Arial" panose="020B0604020202020204" pitchFamily="34" charset="0"/>
                <a:cs typeface="Arial" panose="020B0604020202020204" pitchFamily="34" charset="0"/>
              </a:rPr>
              <a:t>m</a:t>
            </a:r>
            <a:r>
              <a:rPr lang="pl-PL" altLang="pl-PL" sz="1600">
                <a:latin typeface="Arial" panose="020B0604020202020204" pitchFamily="34" charset="0"/>
                <a:cs typeface="Arial" panose="020B0604020202020204" pitchFamily="34" charset="0"/>
              </a:rPr>
              <a:t>.</a:t>
            </a:r>
          </a:p>
        </p:txBody>
      </p:sp>
      <p:sp>
        <p:nvSpPr>
          <p:cNvPr id="6" name="TextBox 5">
            <a:extLst>
              <a:ext uri="{FF2B5EF4-FFF2-40B4-BE49-F238E27FC236}">
                <a16:creationId xmlns:a16="http://schemas.microsoft.com/office/drawing/2014/main" id="{6E2DE38E-0415-01AB-8D2A-B262D02AF976}"/>
              </a:ext>
            </a:extLst>
          </p:cNvPr>
          <p:cNvSpPr txBox="1"/>
          <p:nvPr/>
        </p:nvSpPr>
        <p:spPr>
          <a:xfrm>
            <a:off x="3965575" y="3451225"/>
            <a:ext cx="1211263" cy="276225"/>
          </a:xfrm>
          <a:prstGeom prst="rect">
            <a:avLst/>
          </a:prstGeom>
          <a:noFill/>
        </p:spPr>
        <p:txBody>
          <a:bodyPr wrap="none">
            <a:spAutoFit/>
          </a:bodyPr>
          <a:lstStyle/>
          <a:p>
            <a:pPr eaLnBrk="1" hangingPunct="1">
              <a:defRPr/>
            </a:pPr>
            <a:r>
              <a:rPr lang="en-US" sz="1200" dirty="0">
                <a:latin typeface="+mj-lt"/>
                <a:ea typeface="ＭＳ Ｐゴシック" charset="0"/>
                <a:cs typeface="ＭＳ Ｐゴシック" charset="0"/>
              </a:rPr>
              <a:t>M - fixed </a:t>
            </a:r>
            <a:r>
              <a:rPr lang="en-US" sz="1200" dirty="0" err="1">
                <a:latin typeface="+mj-lt"/>
                <a:ea typeface="ＭＳ Ｐゴシック" charset="0"/>
                <a:cs typeface="ＭＳ Ｐゴシック" charset="0"/>
              </a:rPr>
              <a:t>dt</a:t>
            </a:r>
            <a:r>
              <a:rPr lang="en-US" sz="1200" dirty="0">
                <a:latin typeface="+mj-lt"/>
                <a:ea typeface="ＭＳ Ｐゴシック" charset="0"/>
                <a:cs typeface="ＭＳ Ｐゴシック" charset="0"/>
              </a:rPr>
              <a:t> step</a:t>
            </a:r>
          </a:p>
        </p:txBody>
      </p:sp>
      <p:sp>
        <p:nvSpPr>
          <p:cNvPr id="22533" name="TextBox 13">
            <a:extLst>
              <a:ext uri="{FF2B5EF4-FFF2-40B4-BE49-F238E27FC236}">
                <a16:creationId xmlns:a16="http://schemas.microsoft.com/office/drawing/2014/main" id="{5C12DDF5-441A-0551-1B98-115C95CF5362}"/>
              </a:ext>
            </a:extLst>
          </p:cNvPr>
          <p:cNvSpPr txBox="1">
            <a:spLocks noChangeArrowheads="1"/>
          </p:cNvSpPr>
          <p:nvPr/>
        </p:nvSpPr>
        <p:spPr bwMode="auto">
          <a:xfrm>
            <a:off x="6156325" y="3451225"/>
            <a:ext cx="1416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200"/>
              <a:t>M – variable dt step</a:t>
            </a:r>
          </a:p>
        </p:txBody>
      </p:sp>
      <p:sp>
        <p:nvSpPr>
          <p:cNvPr id="15" name="TextBox 14">
            <a:extLst>
              <a:ext uri="{FF2B5EF4-FFF2-40B4-BE49-F238E27FC236}">
                <a16:creationId xmlns:a16="http://schemas.microsoft.com/office/drawing/2014/main" id="{928790CD-4C75-B0A9-B5A1-418D99055F9E}"/>
              </a:ext>
            </a:extLst>
          </p:cNvPr>
          <p:cNvSpPr txBox="1"/>
          <p:nvPr/>
        </p:nvSpPr>
        <p:spPr>
          <a:xfrm>
            <a:off x="2124075" y="3451225"/>
            <a:ext cx="304800" cy="276225"/>
          </a:xfrm>
          <a:prstGeom prst="rect">
            <a:avLst/>
          </a:prstGeom>
          <a:noFill/>
        </p:spPr>
        <p:txBody>
          <a:bodyPr wrap="none">
            <a:spAutoFit/>
          </a:bodyPr>
          <a:lstStyle/>
          <a:p>
            <a:pPr eaLnBrk="1" hangingPunct="1">
              <a:defRPr/>
            </a:pPr>
            <a:r>
              <a:rPr lang="en-US" sz="1200" dirty="0">
                <a:latin typeface="+mj-lt"/>
                <a:ea typeface="ＭＳ Ｐゴシック" charset="0"/>
                <a:cs typeface="ＭＳ Ｐゴシック" charset="0"/>
              </a:rPr>
              <a:t>m</a:t>
            </a:r>
          </a:p>
        </p:txBody>
      </p:sp>
      <p:pic>
        <p:nvPicPr>
          <p:cNvPr id="22535" name="Obraz 4">
            <a:extLst>
              <a:ext uri="{FF2B5EF4-FFF2-40B4-BE49-F238E27FC236}">
                <a16:creationId xmlns:a16="http://schemas.microsoft.com/office/drawing/2014/main" id="{9F5792FF-FD49-F0E1-039E-0B9B15AF8E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5038" y="836613"/>
            <a:ext cx="5508625" cy="231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C62E385E-4065-83CA-01D5-B5E9CB0FEE63}"/>
              </a:ext>
            </a:extLst>
          </p:cNvPr>
          <p:cNvSpPr txBox="1">
            <a:spLocks noChangeArrowheads="1"/>
          </p:cNvSpPr>
          <p:nvPr/>
        </p:nvSpPr>
        <p:spPr bwMode="auto">
          <a:xfrm>
            <a:off x="755650" y="188913"/>
            <a:ext cx="777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pl-PL" altLang="pl-PL">
                <a:solidFill>
                  <a:schemeClr val="tx2"/>
                </a:solidFill>
                <a:latin typeface="Arial" panose="020B0604020202020204" pitchFamily="34" charset="0"/>
                <a:cs typeface="Arial" panose="020B0604020202020204" pitchFamily="34" charset="0"/>
              </a:rPr>
              <a:t>Implementacja IntFire1()  </a:t>
            </a:r>
            <a:endParaRPr lang="en-US" altLang="pl-PL">
              <a:solidFill>
                <a:schemeClr val="tx2"/>
              </a:solidFill>
              <a:latin typeface="Arial" panose="020B0604020202020204" pitchFamily="34" charset="0"/>
              <a:cs typeface="Arial" panose="020B0604020202020204" pitchFamily="34" charset="0"/>
            </a:endParaRPr>
          </a:p>
        </p:txBody>
      </p:sp>
      <p:sp>
        <p:nvSpPr>
          <p:cNvPr id="23554" name="Rectangle 2">
            <a:extLst>
              <a:ext uri="{FF2B5EF4-FFF2-40B4-BE49-F238E27FC236}">
                <a16:creationId xmlns:a16="http://schemas.microsoft.com/office/drawing/2014/main" id="{57272C4C-1FD1-4272-B2AC-1AE158B7A5D4}"/>
              </a:ext>
            </a:extLst>
          </p:cNvPr>
          <p:cNvSpPr>
            <a:spLocks noChangeArrowheads="1"/>
          </p:cNvSpPr>
          <p:nvPr/>
        </p:nvSpPr>
        <p:spPr bwMode="auto">
          <a:xfrm>
            <a:off x="539750" y="881063"/>
            <a:ext cx="8496300" cy="600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1200">
                <a:solidFill>
                  <a:srgbClr val="3B3B3B"/>
                </a:solidFill>
                <a:latin typeface="Menlo" panose="020B0609030804020204" pitchFamily="49" charset="0"/>
              </a:rPr>
              <a:t>NEURON {</a:t>
            </a:r>
          </a:p>
          <a:p>
            <a:pPr>
              <a:spcBef>
                <a:spcPct val="0"/>
              </a:spcBef>
              <a:buFontTx/>
              <a:buNone/>
            </a:pPr>
            <a:r>
              <a:rPr lang="pl-PL" altLang="pl-PL" sz="1200">
                <a:solidFill>
                  <a:srgbClr val="3B3B3B"/>
                </a:solidFill>
                <a:latin typeface="Menlo" panose="020B0609030804020204" pitchFamily="49" charset="0"/>
              </a:rPr>
              <a:t>   : ARTIFICIAL_CELL means</a:t>
            </a:r>
          </a:p>
          <a:p>
            <a:pPr>
              <a:spcBef>
                <a:spcPct val="0"/>
              </a:spcBef>
              <a:buFontTx/>
              <a:buNone/>
            </a:pPr>
            <a:r>
              <a:rPr lang="pl-PL" altLang="pl-PL" sz="1200">
                <a:solidFill>
                  <a:srgbClr val="3B3B3B"/>
                </a:solidFill>
                <a:latin typeface="Menlo" panose="020B0609030804020204" pitchFamily="49" charset="0"/>
              </a:rPr>
              <a:t>   : that this model </a:t>
            </a:r>
            <a:r>
              <a:rPr lang="pl-PL" altLang="pl-PL" sz="1200">
                <a:solidFill>
                  <a:srgbClr val="0000FF"/>
                </a:solidFill>
                <a:latin typeface="Menlo" panose="020B0609030804020204" pitchFamily="49" charset="0"/>
              </a:rPr>
              <a:t>not</a:t>
            </a:r>
            <a:r>
              <a:rPr lang="pl-PL" altLang="pl-PL" sz="1200">
                <a:solidFill>
                  <a:srgbClr val="3B3B3B"/>
                </a:solidFill>
                <a:latin typeface="Menlo" panose="020B0609030804020204" pitchFamily="49" charset="0"/>
              </a:rPr>
              <a:t> only has a NET_RECEIVE block </a:t>
            </a:r>
            <a:r>
              <a:rPr lang="pl-PL" altLang="pl-PL" sz="1200">
                <a:solidFill>
                  <a:srgbClr val="0000FF"/>
                </a:solidFill>
                <a:latin typeface="Menlo" panose="020B0609030804020204" pitchFamily="49" charset="0"/>
              </a:rPr>
              <a:t>and</a:t>
            </a:r>
            <a:r>
              <a:rPr lang="pl-PL" altLang="pl-PL" sz="1200">
                <a:solidFill>
                  <a:srgbClr val="3B3B3B"/>
                </a:solidFill>
                <a:latin typeface="Menlo" panose="020B0609030804020204" pitchFamily="49" charset="0"/>
              </a:rPr>
              <a:t> does NOT</a:t>
            </a:r>
          </a:p>
          <a:p>
            <a:pPr>
              <a:spcBef>
                <a:spcPct val="0"/>
              </a:spcBef>
              <a:buFontTx/>
              <a:buNone/>
            </a:pPr>
            <a:r>
              <a:rPr lang="pl-PL" altLang="pl-PL" sz="1200">
                <a:solidFill>
                  <a:srgbClr val="3B3B3B"/>
                </a:solidFill>
                <a:latin typeface="Menlo" panose="020B0609030804020204" pitchFamily="49" charset="0"/>
              </a:rPr>
              <a:t>   : have a BREAKPOINT but </a:t>
            </a:r>
            <a:r>
              <a:rPr lang="pl-PL" altLang="pl-PL" sz="1200">
                <a:solidFill>
                  <a:srgbClr val="0000FF"/>
                </a:solidFill>
                <a:latin typeface="Menlo" panose="020B0609030804020204" pitchFamily="49" charset="0"/>
              </a:rPr>
              <a:t>is</a:t>
            </a:r>
            <a:r>
              <a:rPr lang="pl-PL" altLang="pl-PL" sz="1200">
                <a:solidFill>
                  <a:srgbClr val="3B3B3B"/>
                </a:solidFill>
                <a:latin typeface="Menlo" panose="020B0609030804020204" pitchFamily="49" charset="0"/>
              </a:rPr>
              <a:t> </a:t>
            </a:r>
            <a:r>
              <a:rPr lang="pl-PL" altLang="pl-PL" sz="1200">
                <a:solidFill>
                  <a:srgbClr val="0000FF"/>
                </a:solidFill>
                <a:latin typeface="Menlo" panose="020B0609030804020204" pitchFamily="49" charset="0"/>
              </a:rPr>
              <a:t>not</a:t>
            </a:r>
            <a:r>
              <a:rPr lang="pl-PL" altLang="pl-PL" sz="1200">
                <a:solidFill>
                  <a:srgbClr val="3B3B3B"/>
                </a:solidFill>
                <a:latin typeface="Menlo" panose="020B0609030804020204" pitchFamily="49" charset="0"/>
              </a:rPr>
              <a:t> associated </a:t>
            </a:r>
            <a:r>
              <a:rPr lang="pl-PL" altLang="pl-PL" sz="1200">
                <a:solidFill>
                  <a:srgbClr val="AF00DB"/>
                </a:solidFill>
                <a:latin typeface="Menlo" panose="020B0609030804020204" pitchFamily="49" charset="0"/>
              </a:rPr>
              <a:t>with</a:t>
            </a:r>
            <a:r>
              <a:rPr lang="pl-PL" altLang="pl-PL" sz="1200">
                <a:solidFill>
                  <a:srgbClr val="3B3B3B"/>
                </a:solidFill>
                <a:latin typeface="Menlo" panose="020B0609030804020204" pitchFamily="49" charset="0"/>
              </a:rPr>
              <a:t> a</a:t>
            </a:r>
          </a:p>
          <a:p>
            <a:pPr>
              <a:spcBef>
                <a:spcPct val="0"/>
              </a:spcBef>
              <a:buFontTx/>
              <a:buNone/>
            </a:pPr>
            <a:r>
              <a:rPr lang="pl-PL" altLang="pl-PL" sz="1200">
                <a:solidFill>
                  <a:srgbClr val="3B3B3B"/>
                </a:solidFill>
                <a:latin typeface="Menlo" panose="020B0609030804020204" pitchFamily="49" charset="0"/>
              </a:rPr>
              <a:t>   : section location </a:t>
            </a:r>
            <a:r>
              <a:rPr lang="pl-PL" altLang="pl-PL" sz="1200">
                <a:solidFill>
                  <a:srgbClr val="0000FF"/>
                </a:solidFill>
                <a:latin typeface="Menlo" panose="020B0609030804020204" pitchFamily="49" charset="0"/>
              </a:rPr>
              <a:t>or</a:t>
            </a:r>
            <a:r>
              <a:rPr lang="pl-PL" altLang="pl-PL" sz="1200">
                <a:solidFill>
                  <a:srgbClr val="3B3B3B"/>
                </a:solidFill>
                <a:latin typeface="Menlo" panose="020B0609030804020204" pitchFamily="49" charset="0"/>
              </a:rPr>
              <a:t> numerical integrator. i.e it does </a:t>
            </a:r>
            <a:r>
              <a:rPr lang="pl-PL" altLang="pl-PL" sz="1200">
                <a:solidFill>
                  <a:srgbClr val="0000FF"/>
                </a:solidFill>
                <a:latin typeface="Menlo" panose="020B0609030804020204" pitchFamily="49" charset="0"/>
              </a:rPr>
              <a:t>not</a:t>
            </a:r>
            <a:endParaRPr lang="pl-PL" altLang="pl-PL" sz="1200">
              <a:solidFill>
                <a:srgbClr val="3B3B3B"/>
              </a:solidFill>
              <a:latin typeface="Menlo" panose="020B0609030804020204" pitchFamily="49" charset="0"/>
            </a:endParaRPr>
          </a:p>
          <a:p>
            <a:pPr>
              <a:spcBef>
                <a:spcPct val="0"/>
              </a:spcBef>
              <a:buFontTx/>
              <a:buNone/>
            </a:pPr>
            <a:r>
              <a:rPr lang="pl-PL" altLang="pl-PL" sz="1200">
                <a:solidFill>
                  <a:srgbClr val="3B3B3B"/>
                </a:solidFill>
                <a:latin typeface="Menlo" panose="020B0609030804020204" pitchFamily="49" charset="0"/>
              </a:rPr>
              <a:t>   : refer to v </a:t>
            </a:r>
            <a:r>
              <a:rPr lang="pl-PL" altLang="pl-PL" sz="1200">
                <a:solidFill>
                  <a:srgbClr val="0000FF"/>
                </a:solidFill>
                <a:latin typeface="Menlo" panose="020B0609030804020204" pitchFamily="49" charset="0"/>
              </a:rPr>
              <a:t>or</a:t>
            </a:r>
            <a:r>
              <a:rPr lang="pl-PL" altLang="pl-PL" sz="1200">
                <a:solidFill>
                  <a:srgbClr val="3B3B3B"/>
                </a:solidFill>
                <a:latin typeface="Menlo" panose="020B0609030804020204" pitchFamily="49" charset="0"/>
              </a:rPr>
              <a:t> </a:t>
            </a:r>
            <a:r>
              <a:rPr lang="pl-PL" altLang="pl-PL" sz="1200">
                <a:solidFill>
                  <a:srgbClr val="795E26"/>
                </a:solidFill>
                <a:latin typeface="Menlo" panose="020B0609030804020204" pitchFamily="49" charset="0"/>
              </a:rPr>
              <a:t>any</a:t>
            </a:r>
            <a:r>
              <a:rPr lang="pl-PL" altLang="pl-PL" sz="1200">
                <a:solidFill>
                  <a:srgbClr val="3B3B3B"/>
                </a:solidFill>
                <a:latin typeface="Menlo" panose="020B0609030804020204" pitchFamily="49" charset="0"/>
              </a:rPr>
              <a:t> ions </a:t>
            </a:r>
            <a:r>
              <a:rPr lang="pl-PL" altLang="pl-PL" sz="1200">
                <a:solidFill>
                  <a:srgbClr val="0000FF"/>
                </a:solidFill>
                <a:latin typeface="Menlo" panose="020B0609030804020204" pitchFamily="49" charset="0"/>
              </a:rPr>
              <a:t>or</a:t>
            </a:r>
            <a:r>
              <a:rPr lang="pl-PL" altLang="pl-PL" sz="1200">
                <a:solidFill>
                  <a:srgbClr val="3B3B3B"/>
                </a:solidFill>
                <a:latin typeface="Menlo" panose="020B0609030804020204" pitchFamily="49" charset="0"/>
              </a:rPr>
              <a:t> have a POINTER. It </a:t>
            </a:r>
            <a:r>
              <a:rPr lang="pl-PL" altLang="pl-PL" sz="1200">
                <a:solidFill>
                  <a:srgbClr val="0000FF"/>
                </a:solidFill>
                <a:latin typeface="Menlo" panose="020B0609030804020204" pitchFamily="49" charset="0"/>
              </a:rPr>
              <a:t>is</a:t>
            </a:r>
            <a:r>
              <a:rPr lang="pl-PL" altLang="pl-PL" sz="1200">
                <a:solidFill>
                  <a:srgbClr val="3B3B3B"/>
                </a:solidFill>
                <a:latin typeface="Menlo" panose="020B0609030804020204" pitchFamily="49" charset="0"/>
              </a:rPr>
              <a:t> entirely isolated</a:t>
            </a:r>
          </a:p>
          <a:p>
            <a:pPr>
              <a:spcBef>
                <a:spcPct val="0"/>
              </a:spcBef>
              <a:buFontTx/>
              <a:buNone/>
            </a:pPr>
            <a:r>
              <a:rPr lang="pl-PL" altLang="pl-PL" sz="1200">
                <a:solidFill>
                  <a:srgbClr val="3B3B3B"/>
                </a:solidFill>
                <a:latin typeface="Menlo" panose="020B0609030804020204" pitchFamily="49" charset="0"/>
              </a:rPr>
              <a:t>   : </a:t>
            </a:r>
            <a:r>
              <a:rPr lang="pl-PL" altLang="pl-PL" sz="1200">
                <a:solidFill>
                  <a:srgbClr val="0000FF"/>
                </a:solidFill>
                <a:latin typeface="Menlo" panose="020B0609030804020204" pitchFamily="49" charset="0"/>
              </a:rPr>
              <a:t>and</a:t>
            </a:r>
            <a:r>
              <a:rPr lang="pl-PL" altLang="pl-PL" sz="1200">
                <a:solidFill>
                  <a:srgbClr val="3B3B3B"/>
                </a:solidFill>
                <a:latin typeface="Menlo" panose="020B0609030804020204" pitchFamily="49" charset="0"/>
              </a:rPr>
              <a:t> depends on discrete events </a:t>
            </a:r>
            <a:r>
              <a:rPr lang="pl-PL" altLang="pl-PL" sz="1200">
                <a:solidFill>
                  <a:srgbClr val="AF00DB"/>
                </a:solidFill>
                <a:latin typeface="Menlo" panose="020B0609030804020204" pitchFamily="49" charset="0"/>
              </a:rPr>
              <a:t>from</a:t>
            </a:r>
            <a:r>
              <a:rPr lang="pl-PL" altLang="pl-PL" sz="1200">
                <a:solidFill>
                  <a:srgbClr val="3B3B3B"/>
                </a:solidFill>
                <a:latin typeface="Menlo" panose="020B0609030804020204" pitchFamily="49" charset="0"/>
              </a:rPr>
              <a:t> the outside to affect it </a:t>
            </a:r>
            <a:r>
              <a:rPr lang="pl-PL" altLang="pl-PL" sz="1200">
                <a:solidFill>
                  <a:srgbClr val="0000FF"/>
                </a:solidFill>
                <a:latin typeface="Menlo" panose="020B0609030804020204" pitchFamily="49" charset="0"/>
              </a:rPr>
              <a:t>and</a:t>
            </a:r>
            <a:endParaRPr lang="pl-PL" altLang="pl-PL" sz="1200">
              <a:solidFill>
                <a:srgbClr val="3B3B3B"/>
              </a:solidFill>
              <a:latin typeface="Menlo" panose="020B0609030804020204" pitchFamily="49" charset="0"/>
            </a:endParaRPr>
          </a:p>
          <a:p>
            <a:pPr>
              <a:spcBef>
                <a:spcPct val="0"/>
              </a:spcBef>
              <a:buFontTx/>
              <a:buNone/>
            </a:pPr>
            <a:r>
              <a:rPr lang="pl-PL" altLang="pl-PL" sz="1200">
                <a:solidFill>
                  <a:srgbClr val="3B3B3B"/>
                </a:solidFill>
                <a:latin typeface="Menlo" panose="020B0609030804020204" pitchFamily="49" charset="0"/>
              </a:rPr>
              <a:t>   : affects the outside only by sending discrete events.</a:t>
            </a:r>
          </a:p>
          <a:p>
            <a:pPr>
              <a:spcBef>
                <a:spcPct val="0"/>
              </a:spcBef>
              <a:buFontTx/>
              <a:buNone/>
            </a:pPr>
            <a:r>
              <a:rPr lang="pl-PL" altLang="pl-PL" sz="1200">
                <a:solidFill>
                  <a:srgbClr val="3B3B3B"/>
                </a:solidFill>
                <a:latin typeface="Menlo" panose="020B0609030804020204" pitchFamily="49" charset="0"/>
              </a:rPr>
              <a:t>   ARTIFICIAL_CELL IntFire1</a:t>
            </a:r>
          </a:p>
          <a:p>
            <a:pPr>
              <a:spcBef>
                <a:spcPct val="0"/>
              </a:spcBef>
              <a:buFontTx/>
              <a:buNone/>
            </a:pPr>
            <a:r>
              <a:rPr lang="pl-PL" altLang="pl-PL" sz="1200">
                <a:solidFill>
                  <a:srgbClr val="3B3B3B"/>
                </a:solidFill>
                <a:latin typeface="Menlo" panose="020B0609030804020204" pitchFamily="49" charset="0"/>
              </a:rPr>
              <a:t>   RANGE tau, refrac, m</a:t>
            </a:r>
          </a:p>
          <a:p>
            <a:pPr>
              <a:spcBef>
                <a:spcPct val="0"/>
              </a:spcBef>
              <a:buFontTx/>
              <a:buNone/>
            </a:pPr>
            <a:r>
              <a:rPr lang="pl-PL" altLang="pl-PL" sz="1200">
                <a:solidFill>
                  <a:srgbClr val="3B3B3B"/>
                </a:solidFill>
                <a:latin typeface="Menlo" panose="020B0609030804020204" pitchFamily="49" charset="0"/>
              </a:rPr>
              <a:t>   : m plays the role of voltage</a:t>
            </a:r>
          </a:p>
          <a:p>
            <a:pPr>
              <a:spcBef>
                <a:spcPct val="0"/>
              </a:spcBef>
              <a:buFontTx/>
              <a:buNone/>
            </a:pPr>
            <a:r>
              <a:rPr lang="pl-PL" altLang="pl-PL" sz="1200">
                <a:solidFill>
                  <a:srgbClr val="3B3B3B"/>
                </a:solidFill>
                <a:latin typeface="Menlo" panose="020B0609030804020204" pitchFamily="49" charset="0"/>
              </a:rPr>
              <a:t>}</a:t>
            </a:r>
          </a:p>
          <a:p>
            <a:pPr>
              <a:spcBef>
                <a:spcPct val="0"/>
              </a:spcBef>
              <a:buFontTx/>
              <a:buNone/>
            </a:pPr>
            <a:br>
              <a:rPr lang="pl-PL" altLang="pl-PL" sz="1200">
                <a:solidFill>
                  <a:srgbClr val="3B3B3B"/>
                </a:solidFill>
                <a:latin typeface="Menlo" panose="020B0609030804020204" pitchFamily="49" charset="0"/>
              </a:rPr>
            </a:br>
            <a:r>
              <a:rPr lang="pl-PL" altLang="pl-PL" sz="1200">
                <a:solidFill>
                  <a:srgbClr val="3B3B3B"/>
                </a:solidFill>
                <a:latin typeface="Menlo" panose="020B0609030804020204" pitchFamily="49" charset="0"/>
              </a:rPr>
              <a:t>PARAMETER {</a:t>
            </a:r>
          </a:p>
          <a:p>
            <a:pPr>
              <a:spcBef>
                <a:spcPct val="0"/>
              </a:spcBef>
              <a:buFontTx/>
              <a:buNone/>
            </a:pPr>
            <a:r>
              <a:rPr lang="pl-PL" altLang="pl-PL" sz="1200">
                <a:solidFill>
                  <a:srgbClr val="3B3B3B"/>
                </a:solidFill>
                <a:latin typeface="Menlo" panose="020B0609030804020204" pitchFamily="49" charset="0"/>
              </a:rPr>
              <a:t>   tau = </a:t>
            </a:r>
            <a:r>
              <a:rPr lang="pl-PL" altLang="pl-PL" sz="1200">
                <a:solidFill>
                  <a:srgbClr val="098658"/>
                </a:solidFill>
                <a:latin typeface="Menlo" panose="020B0609030804020204" pitchFamily="49" charset="0"/>
              </a:rPr>
              <a:t>10</a:t>
            </a:r>
            <a:r>
              <a:rPr lang="pl-PL" altLang="pl-PL" sz="1200">
                <a:solidFill>
                  <a:srgbClr val="3B3B3B"/>
                </a:solidFill>
                <a:latin typeface="Menlo" panose="020B0609030804020204" pitchFamily="49" charset="0"/>
              </a:rPr>
              <a:t> (ms)</a:t>
            </a:r>
          </a:p>
          <a:p>
            <a:pPr>
              <a:spcBef>
                <a:spcPct val="0"/>
              </a:spcBef>
              <a:buFontTx/>
              <a:buNone/>
            </a:pPr>
            <a:r>
              <a:rPr lang="pl-PL" altLang="pl-PL" sz="1200">
                <a:solidFill>
                  <a:srgbClr val="001080"/>
                </a:solidFill>
                <a:latin typeface="Menlo" panose="020B0609030804020204" pitchFamily="49" charset="0"/>
              </a:rPr>
              <a:t>   refrac</a:t>
            </a:r>
            <a:r>
              <a:rPr lang="pl-PL" altLang="pl-PL" sz="1200">
                <a:solidFill>
                  <a:srgbClr val="3B3B3B"/>
                </a:solidFill>
                <a:latin typeface="Menlo" panose="020B0609030804020204" pitchFamily="49" charset="0"/>
              </a:rPr>
              <a:t> = </a:t>
            </a:r>
            <a:r>
              <a:rPr lang="pl-PL" altLang="pl-PL" sz="1200">
                <a:solidFill>
                  <a:srgbClr val="098658"/>
                </a:solidFill>
                <a:latin typeface="Menlo" panose="020B0609030804020204" pitchFamily="49" charset="0"/>
              </a:rPr>
              <a:t>5</a:t>
            </a:r>
            <a:r>
              <a:rPr lang="pl-PL" altLang="pl-PL" sz="1200">
                <a:solidFill>
                  <a:srgbClr val="3B3B3B"/>
                </a:solidFill>
                <a:latin typeface="Menlo" panose="020B0609030804020204" pitchFamily="49" charset="0"/>
              </a:rPr>
              <a:t> (ms)</a:t>
            </a:r>
          </a:p>
          <a:p>
            <a:pPr>
              <a:spcBef>
                <a:spcPct val="0"/>
              </a:spcBef>
              <a:buFontTx/>
              <a:buNone/>
            </a:pPr>
            <a:r>
              <a:rPr lang="pl-PL" altLang="pl-PL" sz="1200">
                <a:solidFill>
                  <a:srgbClr val="3B3B3B"/>
                </a:solidFill>
                <a:latin typeface="Menlo" panose="020B0609030804020204" pitchFamily="49" charset="0"/>
              </a:rPr>
              <a:t>}</a:t>
            </a:r>
          </a:p>
          <a:p>
            <a:pPr>
              <a:spcBef>
                <a:spcPct val="0"/>
              </a:spcBef>
              <a:buFontTx/>
              <a:buNone/>
            </a:pPr>
            <a:br>
              <a:rPr lang="pl-PL" altLang="pl-PL" sz="1200">
                <a:solidFill>
                  <a:srgbClr val="3B3B3B"/>
                </a:solidFill>
                <a:latin typeface="Menlo" panose="020B0609030804020204" pitchFamily="49" charset="0"/>
              </a:rPr>
            </a:br>
            <a:r>
              <a:rPr lang="pl-PL" altLang="pl-PL" sz="1200">
                <a:solidFill>
                  <a:srgbClr val="3B3B3B"/>
                </a:solidFill>
                <a:latin typeface="Menlo" panose="020B0609030804020204" pitchFamily="49" charset="0"/>
              </a:rPr>
              <a:t>ASSIGNED {</a:t>
            </a:r>
          </a:p>
          <a:p>
            <a:pPr>
              <a:spcBef>
                <a:spcPct val="0"/>
              </a:spcBef>
              <a:buFontTx/>
              <a:buNone/>
            </a:pPr>
            <a:r>
              <a:rPr lang="pl-PL" altLang="pl-PL" sz="1200">
                <a:solidFill>
                  <a:srgbClr val="3B3B3B"/>
                </a:solidFill>
                <a:latin typeface="Menlo" panose="020B0609030804020204" pitchFamily="49" charset="0"/>
              </a:rPr>
              <a:t>   m</a:t>
            </a:r>
          </a:p>
          <a:p>
            <a:pPr>
              <a:spcBef>
                <a:spcPct val="0"/>
              </a:spcBef>
              <a:buFontTx/>
              <a:buNone/>
            </a:pPr>
            <a:r>
              <a:rPr lang="pl-PL" altLang="pl-PL" sz="1200">
                <a:solidFill>
                  <a:srgbClr val="3B3B3B"/>
                </a:solidFill>
                <a:latin typeface="Menlo" panose="020B0609030804020204" pitchFamily="49" charset="0"/>
              </a:rPr>
              <a:t>   t0(ms)</a:t>
            </a:r>
          </a:p>
          <a:p>
            <a:pPr>
              <a:spcBef>
                <a:spcPct val="0"/>
              </a:spcBef>
              <a:buFontTx/>
              <a:buNone/>
            </a:pPr>
            <a:r>
              <a:rPr lang="pl-PL" altLang="pl-PL" sz="1200">
                <a:solidFill>
                  <a:srgbClr val="3B3B3B"/>
                </a:solidFill>
                <a:latin typeface="Menlo" panose="020B0609030804020204" pitchFamily="49" charset="0"/>
              </a:rPr>
              <a:t>   refractory</a:t>
            </a:r>
          </a:p>
          <a:p>
            <a:pPr>
              <a:spcBef>
                <a:spcPct val="0"/>
              </a:spcBef>
              <a:buFontTx/>
              <a:buNone/>
            </a:pPr>
            <a:r>
              <a:rPr lang="pl-PL" altLang="pl-PL" sz="1200">
                <a:solidFill>
                  <a:srgbClr val="3B3B3B"/>
                </a:solidFill>
                <a:latin typeface="Menlo" panose="020B0609030804020204" pitchFamily="49" charset="0"/>
              </a:rPr>
              <a:t>}</a:t>
            </a:r>
          </a:p>
          <a:p>
            <a:pPr>
              <a:spcBef>
                <a:spcPct val="0"/>
              </a:spcBef>
              <a:buFontTx/>
              <a:buNone/>
            </a:pPr>
            <a:br>
              <a:rPr lang="pl-PL" altLang="pl-PL" sz="1200">
                <a:solidFill>
                  <a:srgbClr val="3B3B3B"/>
                </a:solidFill>
                <a:latin typeface="Menlo" panose="020B0609030804020204" pitchFamily="49" charset="0"/>
              </a:rPr>
            </a:br>
            <a:r>
              <a:rPr lang="pl-PL" altLang="pl-PL" sz="1200">
                <a:solidFill>
                  <a:srgbClr val="3B3B3B"/>
                </a:solidFill>
                <a:latin typeface="Menlo" panose="020B0609030804020204" pitchFamily="49" charset="0"/>
              </a:rPr>
              <a:t>INITIAL {</a:t>
            </a:r>
          </a:p>
          <a:p>
            <a:pPr>
              <a:spcBef>
                <a:spcPct val="0"/>
              </a:spcBef>
              <a:buFontTx/>
              <a:buNone/>
            </a:pPr>
            <a:r>
              <a:rPr lang="pl-PL" altLang="pl-PL" sz="1200">
                <a:solidFill>
                  <a:srgbClr val="3B3B3B"/>
                </a:solidFill>
                <a:latin typeface="Menlo" panose="020B0609030804020204" pitchFamily="49" charset="0"/>
              </a:rPr>
              <a:t>   m = </a:t>
            </a:r>
            <a:r>
              <a:rPr lang="pl-PL" altLang="pl-PL" sz="1200">
                <a:solidFill>
                  <a:srgbClr val="098658"/>
                </a:solidFill>
                <a:latin typeface="Menlo" panose="020B0609030804020204" pitchFamily="49" charset="0"/>
              </a:rPr>
              <a:t>0</a:t>
            </a:r>
            <a:endParaRPr lang="pl-PL" altLang="pl-PL" sz="1200">
              <a:solidFill>
                <a:srgbClr val="3B3B3B"/>
              </a:solidFill>
              <a:latin typeface="Menlo" panose="020B0609030804020204" pitchFamily="49" charset="0"/>
            </a:endParaRPr>
          </a:p>
          <a:p>
            <a:pPr>
              <a:spcBef>
                <a:spcPct val="0"/>
              </a:spcBef>
              <a:buFontTx/>
              <a:buNone/>
            </a:pPr>
            <a:r>
              <a:rPr lang="pl-PL" altLang="pl-PL" sz="1200">
                <a:solidFill>
                  <a:srgbClr val="001080"/>
                </a:solidFill>
                <a:latin typeface="Menlo" panose="020B0609030804020204" pitchFamily="49" charset="0"/>
              </a:rPr>
              <a:t>  t0</a:t>
            </a:r>
            <a:r>
              <a:rPr lang="pl-PL" altLang="pl-PL" sz="1200">
                <a:solidFill>
                  <a:srgbClr val="3B3B3B"/>
                </a:solidFill>
                <a:latin typeface="Menlo" panose="020B0609030804020204" pitchFamily="49" charset="0"/>
              </a:rPr>
              <a:t> = t</a:t>
            </a:r>
          </a:p>
          <a:p>
            <a:pPr>
              <a:spcBef>
                <a:spcPct val="0"/>
              </a:spcBef>
              <a:buFontTx/>
              <a:buNone/>
            </a:pPr>
            <a:r>
              <a:rPr lang="pl-PL" altLang="pl-PL" sz="1200">
                <a:solidFill>
                  <a:srgbClr val="001080"/>
                </a:solidFill>
                <a:latin typeface="Menlo" panose="020B0609030804020204" pitchFamily="49" charset="0"/>
              </a:rPr>
              <a:t>  refractory</a:t>
            </a:r>
            <a:r>
              <a:rPr lang="pl-PL" altLang="pl-PL" sz="1200">
                <a:solidFill>
                  <a:srgbClr val="3B3B3B"/>
                </a:solidFill>
                <a:latin typeface="Menlo" panose="020B0609030804020204" pitchFamily="49" charset="0"/>
              </a:rPr>
              <a:t> = </a:t>
            </a:r>
            <a:r>
              <a:rPr lang="pl-PL" altLang="pl-PL" sz="1200">
                <a:solidFill>
                  <a:srgbClr val="098658"/>
                </a:solidFill>
                <a:latin typeface="Menlo" panose="020B0609030804020204" pitchFamily="49" charset="0"/>
              </a:rPr>
              <a:t>0</a:t>
            </a:r>
            <a:r>
              <a:rPr lang="pl-PL" altLang="pl-PL" sz="1200">
                <a:solidFill>
                  <a:srgbClr val="3B3B3B"/>
                </a:solidFill>
                <a:latin typeface="Menlo" panose="020B0609030804020204" pitchFamily="49" charset="0"/>
              </a:rPr>
              <a:t> : </a:t>
            </a:r>
            <a:r>
              <a:rPr lang="pl-PL" altLang="pl-PL" sz="1200">
                <a:solidFill>
                  <a:srgbClr val="098658"/>
                </a:solidFill>
                <a:latin typeface="Menlo" panose="020B0609030804020204" pitchFamily="49" charset="0"/>
              </a:rPr>
              <a:t>0</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integrates </a:t>
            </a:r>
            <a:r>
              <a:rPr lang="pl-PL" altLang="pl-PL" sz="1200">
                <a:solidFill>
                  <a:srgbClr val="795E26"/>
                </a:solidFill>
                <a:latin typeface="Menlo" panose="020B0609030804020204" pitchFamily="49" charset="0"/>
              </a:rPr>
              <a:t>input</a:t>
            </a:r>
            <a:r>
              <a:rPr lang="pl-PL" altLang="pl-PL" sz="1200">
                <a:solidFill>
                  <a:srgbClr val="3B3B3B"/>
                </a:solidFill>
                <a:latin typeface="Menlo" panose="020B0609030804020204" pitchFamily="49" charset="0"/>
              </a:rPr>
              <a:t>, </a:t>
            </a:r>
            <a:r>
              <a:rPr lang="pl-PL" altLang="pl-PL" sz="1200">
                <a:solidFill>
                  <a:srgbClr val="098658"/>
                </a:solidFill>
                <a:latin typeface="Menlo" panose="020B0609030804020204" pitchFamily="49" charset="0"/>
              </a:rPr>
              <a:t>1</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refractory</a:t>
            </a:r>
          </a:p>
          <a:p>
            <a:pPr>
              <a:spcBef>
                <a:spcPct val="0"/>
              </a:spcBef>
              <a:buFontTx/>
              <a:buNone/>
            </a:pPr>
            <a:r>
              <a:rPr lang="pl-PL" altLang="pl-PL" sz="1200">
                <a:solidFill>
                  <a:srgbClr val="3B3B3B"/>
                </a:solidFill>
                <a:latin typeface="Menlo" panose="020B0609030804020204" pitchFamily="49" charset="0"/>
              </a:rPr>
              <a:t>}</a:t>
            </a:r>
          </a:p>
          <a:p>
            <a:pPr>
              <a:spcBef>
                <a:spcPct val="0"/>
              </a:spcBef>
              <a:buFontTx/>
              <a:buNone/>
            </a:pPr>
            <a:endParaRPr lang="pl-PL" altLang="pl-PL" sz="1200">
              <a:solidFill>
                <a:srgbClr val="3B3B3B"/>
              </a:solidFill>
              <a:latin typeface="Menlo" panose="020B0609030804020204" pitchFamily="49" charset="0"/>
            </a:endParaRPr>
          </a:p>
          <a:p>
            <a:pPr>
              <a:spcBef>
                <a:spcPct val="0"/>
              </a:spcBef>
              <a:buFontTx/>
              <a:buNone/>
            </a:pPr>
            <a:r>
              <a:rPr lang="pl-PL" altLang="pl-PL" sz="1200">
                <a:solidFill>
                  <a:srgbClr val="3B3B3B"/>
                </a:solidFill>
                <a:latin typeface="Menlo" panose="020B0609030804020204" pitchFamily="49" charset="0"/>
              </a:rPr>
              <a:t>.</a:t>
            </a:r>
          </a:p>
          <a:p>
            <a:pPr>
              <a:spcBef>
                <a:spcPct val="0"/>
              </a:spcBef>
              <a:buFontTx/>
              <a:buNone/>
            </a:pPr>
            <a:r>
              <a:rPr lang="pl-PL" altLang="pl-PL" sz="1200">
                <a:solidFill>
                  <a:srgbClr val="3B3B3B"/>
                </a:solidFill>
                <a:latin typeface="Menlo" panose="020B0609030804020204" pitchFamily="49" charset="0"/>
              </a:rPr>
              <a: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FC56AB9C-71E1-EF47-B697-7FDDD97289C5}"/>
              </a:ext>
            </a:extLst>
          </p:cNvPr>
          <p:cNvSpPr txBox="1">
            <a:spLocks noChangeArrowheads="1"/>
          </p:cNvSpPr>
          <p:nvPr/>
        </p:nvSpPr>
        <p:spPr bwMode="auto">
          <a:xfrm>
            <a:off x="755650" y="188913"/>
            <a:ext cx="777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pl-PL" altLang="pl-PL">
                <a:solidFill>
                  <a:schemeClr val="tx2"/>
                </a:solidFill>
                <a:latin typeface="Arial" panose="020B0604020202020204" pitchFamily="34" charset="0"/>
                <a:cs typeface="Arial" panose="020B0604020202020204" pitchFamily="34" charset="0"/>
              </a:rPr>
              <a:t>Implementacja IntFire1()  </a:t>
            </a:r>
            <a:endParaRPr lang="en-US" altLang="pl-PL">
              <a:solidFill>
                <a:schemeClr val="tx2"/>
              </a:solidFill>
              <a:latin typeface="Arial" panose="020B0604020202020204" pitchFamily="34" charset="0"/>
              <a:cs typeface="Arial" panose="020B0604020202020204" pitchFamily="34" charset="0"/>
            </a:endParaRPr>
          </a:p>
        </p:txBody>
      </p:sp>
      <p:sp>
        <p:nvSpPr>
          <p:cNvPr id="24578" name="Rectangle 2">
            <a:extLst>
              <a:ext uri="{FF2B5EF4-FFF2-40B4-BE49-F238E27FC236}">
                <a16:creationId xmlns:a16="http://schemas.microsoft.com/office/drawing/2014/main" id="{41A1F743-7286-8CC9-7677-249203CC6E2F}"/>
              </a:ext>
            </a:extLst>
          </p:cNvPr>
          <p:cNvSpPr>
            <a:spLocks noChangeArrowheads="1"/>
          </p:cNvSpPr>
          <p:nvPr/>
        </p:nvSpPr>
        <p:spPr bwMode="auto">
          <a:xfrm>
            <a:off x="393700" y="908050"/>
            <a:ext cx="8750300"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1200">
                <a:solidFill>
                  <a:srgbClr val="3B3B3B"/>
                </a:solidFill>
                <a:latin typeface="Menlo" panose="020B0609030804020204" pitchFamily="49" charset="0"/>
              </a:rPr>
              <a:t>FUNCTION M() {</a:t>
            </a:r>
          </a:p>
          <a:p>
            <a:pPr>
              <a:spcBef>
                <a:spcPct val="0"/>
              </a:spcBef>
              <a:buFontTx/>
              <a:buNone/>
            </a:pPr>
            <a:r>
              <a:rPr lang="pl-PL" altLang="pl-PL" sz="1200">
                <a:solidFill>
                  <a:srgbClr val="AF00DB"/>
                </a:solidFill>
                <a:latin typeface="Menlo" panose="020B0609030804020204" pitchFamily="49" charset="0"/>
              </a:rPr>
              <a:t>   if</a:t>
            </a:r>
            <a:r>
              <a:rPr lang="pl-PL" altLang="pl-PL" sz="1200">
                <a:solidFill>
                  <a:srgbClr val="3B3B3B"/>
                </a:solidFill>
                <a:latin typeface="Menlo" panose="020B0609030804020204" pitchFamily="49" charset="0"/>
              </a:rPr>
              <a:t> (refractory </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 </a:t>
            </a:r>
            <a:r>
              <a:rPr lang="pl-PL" altLang="pl-PL" sz="1200">
                <a:solidFill>
                  <a:srgbClr val="098658"/>
                </a:solidFill>
                <a:latin typeface="Menlo" panose="020B0609030804020204" pitchFamily="49" charset="0"/>
              </a:rPr>
              <a:t>0</a:t>
            </a:r>
            <a:r>
              <a:rPr lang="pl-PL" altLang="pl-PL" sz="1200">
                <a:solidFill>
                  <a:srgbClr val="3B3B3B"/>
                </a:solidFill>
                <a:latin typeface="Menlo" panose="020B0609030804020204" pitchFamily="49" charset="0"/>
              </a:rPr>
              <a:t>) {</a:t>
            </a:r>
          </a:p>
          <a:p>
            <a:pPr>
              <a:spcBef>
                <a:spcPct val="0"/>
              </a:spcBef>
              <a:buFontTx/>
              <a:buNone/>
            </a:pPr>
            <a:r>
              <a:rPr lang="pl-PL" altLang="pl-PL" sz="1200">
                <a:solidFill>
                  <a:srgbClr val="3B3B3B"/>
                </a:solidFill>
                <a:latin typeface="Menlo" panose="020B0609030804020204" pitchFamily="49" charset="0"/>
              </a:rPr>
              <a:t>      M = m</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exp(</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(t </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 t0)</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tau)</a:t>
            </a:r>
          </a:p>
          <a:p>
            <a:pPr>
              <a:spcBef>
                <a:spcPct val="0"/>
              </a:spcBef>
              <a:buFontTx/>
              <a:buNone/>
            </a:pPr>
            <a:r>
              <a:rPr lang="pl-PL" altLang="pl-PL" sz="1200">
                <a:solidFill>
                  <a:srgbClr val="3B3B3B"/>
                </a:solidFill>
                <a:latin typeface="Menlo" panose="020B0609030804020204" pitchFamily="49" charset="0"/>
              </a:rPr>
              <a:t>   }</a:t>
            </a:r>
            <a:r>
              <a:rPr lang="pl-PL" altLang="pl-PL" sz="1200">
                <a:solidFill>
                  <a:srgbClr val="AF00DB"/>
                </a:solidFill>
                <a:latin typeface="Menlo" panose="020B0609030804020204" pitchFamily="49" charset="0"/>
              </a:rPr>
              <a:t>else</a:t>
            </a:r>
            <a:r>
              <a:rPr lang="pl-PL" altLang="pl-PL" sz="1200">
                <a:solidFill>
                  <a:srgbClr val="3B3B3B"/>
                </a:solidFill>
                <a:latin typeface="Menlo" panose="020B0609030804020204" pitchFamily="49" charset="0"/>
              </a:rPr>
              <a:t> </a:t>
            </a:r>
            <a:r>
              <a:rPr lang="pl-PL" altLang="pl-PL" sz="1200">
                <a:solidFill>
                  <a:srgbClr val="AF00DB"/>
                </a:solidFill>
                <a:latin typeface="Menlo" panose="020B0609030804020204" pitchFamily="49" charset="0"/>
              </a:rPr>
              <a:t>if</a:t>
            </a:r>
            <a:r>
              <a:rPr lang="pl-PL" altLang="pl-PL" sz="1200">
                <a:solidFill>
                  <a:srgbClr val="3B3B3B"/>
                </a:solidFill>
                <a:latin typeface="Menlo" panose="020B0609030804020204" pitchFamily="49" charset="0"/>
              </a:rPr>
              <a:t> (refractory </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 </a:t>
            </a:r>
            <a:r>
              <a:rPr lang="pl-PL" altLang="pl-PL" sz="1200">
                <a:solidFill>
                  <a:srgbClr val="098658"/>
                </a:solidFill>
                <a:latin typeface="Menlo" panose="020B0609030804020204" pitchFamily="49" charset="0"/>
              </a:rPr>
              <a:t>1</a:t>
            </a:r>
            <a:r>
              <a:rPr lang="pl-PL" altLang="pl-PL" sz="1200">
                <a:solidFill>
                  <a:srgbClr val="3B3B3B"/>
                </a:solidFill>
                <a:latin typeface="Menlo" panose="020B0609030804020204" pitchFamily="49" charset="0"/>
              </a:rPr>
              <a:t>) {</a:t>
            </a:r>
          </a:p>
          <a:p>
            <a:pPr>
              <a:spcBef>
                <a:spcPct val="0"/>
              </a:spcBef>
              <a:buFontTx/>
              <a:buNone/>
            </a:pPr>
            <a:r>
              <a:rPr lang="pl-PL" altLang="pl-PL" sz="1200">
                <a:solidFill>
                  <a:srgbClr val="AF00DB"/>
                </a:solidFill>
                <a:latin typeface="Menlo" panose="020B0609030804020204" pitchFamily="49" charset="0"/>
              </a:rPr>
              <a:t>      if</a:t>
            </a:r>
            <a:r>
              <a:rPr lang="pl-PL" altLang="pl-PL" sz="1200">
                <a:solidFill>
                  <a:srgbClr val="3B3B3B"/>
                </a:solidFill>
                <a:latin typeface="Menlo" panose="020B0609030804020204" pitchFamily="49" charset="0"/>
              </a:rPr>
              <a:t> (t </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 t0 </a:t>
            </a:r>
            <a:r>
              <a:rPr lang="pl-PL" altLang="pl-PL" sz="1200">
                <a:solidFill>
                  <a:srgbClr val="000000"/>
                </a:solidFill>
                <a:latin typeface="Menlo" panose="020B0609030804020204" pitchFamily="49" charset="0"/>
              </a:rPr>
              <a:t>&lt;</a:t>
            </a:r>
            <a:r>
              <a:rPr lang="pl-PL" altLang="pl-PL" sz="1200">
                <a:solidFill>
                  <a:srgbClr val="3B3B3B"/>
                </a:solidFill>
                <a:latin typeface="Menlo" panose="020B0609030804020204" pitchFamily="49" charset="0"/>
              </a:rPr>
              <a:t> </a:t>
            </a:r>
            <a:r>
              <a:rPr lang="pl-PL" altLang="pl-PL" sz="1200">
                <a:solidFill>
                  <a:srgbClr val="098658"/>
                </a:solidFill>
                <a:latin typeface="Menlo" panose="020B0609030804020204" pitchFamily="49" charset="0"/>
              </a:rPr>
              <a:t>.5</a:t>
            </a:r>
            <a:r>
              <a:rPr lang="pl-PL" altLang="pl-PL" sz="1200">
                <a:solidFill>
                  <a:srgbClr val="3B3B3B"/>
                </a:solidFill>
                <a:latin typeface="Menlo" panose="020B0609030804020204" pitchFamily="49" charset="0"/>
              </a:rPr>
              <a:t>) {</a:t>
            </a:r>
          </a:p>
          <a:p>
            <a:pPr>
              <a:spcBef>
                <a:spcPct val="0"/>
              </a:spcBef>
              <a:buFontTx/>
              <a:buNone/>
            </a:pPr>
            <a:r>
              <a:rPr lang="pl-PL" altLang="pl-PL" sz="1200">
                <a:solidFill>
                  <a:srgbClr val="3B3B3B"/>
                </a:solidFill>
                <a:latin typeface="Menlo" panose="020B0609030804020204" pitchFamily="49" charset="0"/>
              </a:rPr>
              <a:t>         M = </a:t>
            </a:r>
            <a:r>
              <a:rPr lang="pl-PL" altLang="pl-PL" sz="1200">
                <a:solidFill>
                  <a:srgbClr val="098658"/>
                </a:solidFill>
                <a:latin typeface="Menlo" panose="020B0609030804020204" pitchFamily="49" charset="0"/>
              </a:rPr>
              <a:t>2</a:t>
            </a:r>
            <a:endParaRPr lang="pl-PL" altLang="pl-PL" sz="1200">
              <a:solidFill>
                <a:srgbClr val="3B3B3B"/>
              </a:solidFill>
              <a:latin typeface="Menlo" panose="020B0609030804020204" pitchFamily="49" charset="0"/>
            </a:endParaRPr>
          </a:p>
          <a:p>
            <a:pPr>
              <a:spcBef>
                <a:spcPct val="0"/>
              </a:spcBef>
              <a:buFontTx/>
              <a:buNone/>
            </a:pPr>
            <a:r>
              <a:rPr lang="pl-PL" altLang="pl-PL" sz="1200">
                <a:solidFill>
                  <a:srgbClr val="3B3B3B"/>
                </a:solidFill>
                <a:latin typeface="Menlo" panose="020B0609030804020204" pitchFamily="49" charset="0"/>
              </a:rPr>
              <a:t>      }</a:t>
            </a:r>
            <a:r>
              <a:rPr lang="pl-PL" altLang="pl-PL" sz="1200">
                <a:solidFill>
                  <a:srgbClr val="AF00DB"/>
                </a:solidFill>
                <a:latin typeface="Menlo" panose="020B0609030804020204" pitchFamily="49" charset="0"/>
              </a:rPr>
              <a:t>else</a:t>
            </a:r>
            <a:r>
              <a:rPr lang="pl-PL" altLang="pl-PL" sz="1200">
                <a:solidFill>
                  <a:srgbClr val="3B3B3B"/>
                </a:solidFill>
                <a:latin typeface="Menlo" panose="020B0609030804020204" pitchFamily="49" charset="0"/>
              </a:rPr>
              <a:t>{</a:t>
            </a:r>
          </a:p>
          <a:p>
            <a:pPr>
              <a:spcBef>
                <a:spcPct val="0"/>
              </a:spcBef>
              <a:buFontTx/>
              <a:buNone/>
            </a:pPr>
            <a:r>
              <a:rPr lang="pl-PL" altLang="pl-PL" sz="1200">
                <a:solidFill>
                  <a:srgbClr val="3B3B3B"/>
                </a:solidFill>
                <a:latin typeface="Menlo" panose="020B0609030804020204" pitchFamily="49" charset="0"/>
              </a:rPr>
              <a:t>         M = </a:t>
            </a:r>
            <a:r>
              <a:rPr lang="pl-PL" altLang="pl-PL" sz="1200">
                <a:solidFill>
                  <a:srgbClr val="000000"/>
                </a:solidFill>
                <a:latin typeface="Menlo" panose="020B0609030804020204" pitchFamily="49" charset="0"/>
              </a:rPr>
              <a:t>-</a:t>
            </a:r>
            <a:r>
              <a:rPr lang="pl-PL" altLang="pl-PL" sz="1200">
                <a:solidFill>
                  <a:srgbClr val="098658"/>
                </a:solidFill>
                <a:latin typeface="Menlo" panose="020B0609030804020204" pitchFamily="49" charset="0"/>
              </a:rPr>
              <a:t>1</a:t>
            </a:r>
            <a:endParaRPr lang="pl-PL" altLang="pl-PL" sz="1200">
              <a:solidFill>
                <a:srgbClr val="3B3B3B"/>
              </a:solidFill>
              <a:latin typeface="Menlo" panose="020B0609030804020204" pitchFamily="49" charset="0"/>
            </a:endParaRPr>
          </a:p>
          <a:p>
            <a:pPr>
              <a:spcBef>
                <a:spcPct val="0"/>
              </a:spcBef>
              <a:buFontTx/>
              <a:buNone/>
            </a:pPr>
            <a:r>
              <a:rPr lang="pl-PL" altLang="pl-PL" sz="1200">
                <a:solidFill>
                  <a:srgbClr val="3B3B3B"/>
                </a:solidFill>
                <a:latin typeface="Menlo" panose="020B0609030804020204" pitchFamily="49" charset="0"/>
              </a:rPr>
              <a:t>      }</a:t>
            </a:r>
          </a:p>
          <a:p>
            <a:pPr>
              <a:spcBef>
                <a:spcPct val="0"/>
              </a:spcBef>
              <a:buFontTx/>
              <a:buNone/>
            </a:pPr>
            <a:r>
              <a:rPr lang="pl-PL" altLang="pl-PL" sz="1200">
                <a:solidFill>
                  <a:srgbClr val="3B3B3B"/>
                </a:solidFill>
                <a:latin typeface="Menlo" panose="020B0609030804020204" pitchFamily="49" charset="0"/>
              </a:rPr>
              <a:t>   }</a:t>
            </a:r>
          </a:p>
          <a:p>
            <a:pPr>
              <a:spcBef>
                <a:spcPct val="0"/>
              </a:spcBef>
              <a:buFontTx/>
              <a:buNone/>
            </a:pPr>
            <a:r>
              <a:rPr lang="pl-PL" altLang="pl-PL" sz="1200">
                <a:solidFill>
                  <a:srgbClr val="3B3B3B"/>
                </a:solidFill>
                <a:latin typeface="Menlo" panose="020B0609030804020204" pitchFamily="49" charset="0"/>
              </a:rPr>
              <a:t>}</a:t>
            </a:r>
          </a:p>
          <a:p>
            <a:pPr>
              <a:spcBef>
                <a:spcPct val="0"/>
              </a:spcBef>
              <a:buFontTx/>
              <a:buNone/>
            </a:pPr>
            <a:br>
              <a:rPr lang="pl-PL" altLang="pl-PL" sz="1200">
                <a:solidFill>
                  <a:srgbClr val="3B3B3B"/>
                </a:solidFill>
                <a:latin typeface="Menlo" panose="020B0609030804020204" pitchFamily="49" charset="0"/>
              </a:rPr>
            </a:br>
            <a:r>
              <a:rPr lang="pl-PL" altLang="pl-PL" sz="1200">
                <a:solidFill>
                  <a:srgbClr val="3B3B3B"/>
                </a:solidFill>
                <a:latin typeface="Menlo" panose="020B0609030804020204" pitchFamily="49" charset="0"/>
              </a:rPr>
              <a:t>NET_RECEIVE (w) {</a:t>
            </a:r>
          </a:p>
          <a:p>
            <a:pPr>
              <a:spcBef>
                <a:spcPct val="0"/>
              </a:spcBef>
              <a:buFontTx/>
              <a:buNone/>
            </a:pPr>
            <a:r>
              <a:rPr lang="pl-PL" altLang="pl-PL" sz="1200">
                <a:solidFill>
                  <a:srgbClr val="AF00DB"/>
                </a:solidFill>
                <a:latin typeface="Menlo" panose="020B0609030804020204" pitchFamily="49" charset="0"/>
              </a:rPr>
              <a:t>   if</a:t>
            </a:r>
            <a:r>
              <a:rPr lang="pl-PL" altLang="pl-PL" sz="1200">
                <a:solidFill>
                  <a:srgbClr val="3B3B3B"/>
                </a:solidFill>
                <a:latin typeface="Menlo" panose="020B0609030804020204" pitchFamily="49" charset="0"/>
              </a:rPr>
              <a:t> (refractory </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 </a:t>
            </a:r>
            <a:r>
              <a:rPr lang="pl-PL" altLang="pl-PL" sz="1200">
                <a:solidFill>
                  <a:srgbClr val="098658"/>
                </a:solidFill>
                <a:latin typeface="Menlo" panose="020B0609030804020204" pitchFamily="49" charset="0"/>
              </a:rPr>
              <a:t>0</a:t>
            </a:r>
            <a:r>
              <a:rPr lang="pl-PL" altLang="pl-PL" sz="1200">
                <a:solidFill>
                  <a:srgbClr val="3B3B3B"/>
                </a:solidFill>
                <a:latin typeface="Menlo" panose="020B0609030804020204" pitchFamily="49" charset="0"/>
              </a:rPr>
              <a:t>) { : inputs integrated only when excitable</a:t>
            </a:r>
          </a:p>
          <a:p>
            <a:pPr>
              <a:spcBef>
                <a:spcPct val="0"/>
              </a:spcBef>
              <a:buFontTx/>
              <a:buNone/>
            </a:pPr>
            <a:r>
              <a:rPr lang="pl-PL" altLang="pl-PL" sz="1200">
                <a:solidFill>
                  <a:srgbClr val="3B3B3B"/>
                </a:solidFill>
                <a:latin typeface="Menlo" panose="020B0609030804020204" pitchFamily="49" charset="0"/>
              </a:rPr>
              <a:t>      m = m</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exp(</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(t </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 t0)</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tau)</a:t>
            </a:r>
          </a:p>
          <a:p>
            <a:pPr>
              <a:spcBef>
                <a:spcPct val="0"/>
              </a:spcBef>
              <a:buFontTx/>
              <a:buNone/>
            </a:pPr>
            <a:r>
              <a:rPr lang="pl-PL" altLang="pl-PL" sz="1200">
                <a:solidFill>
                  <a:srgbClr val="3B3B3B"/>
                </a:solidFill>
                <a:latin typeface="Menlo" panose="020B0609030804020204" pitchFamily="49" charset="0"/>
              </a:rPr>
              <a:t>      t0 = t</a:t>
            </a:r>
          </a:p>
          <a:p>
            <a:pPr>
              <a:spcBef>
                <a:spcPct val="0"/>
              </a:spcBef>
              <a:buFontTx/>
              <a:buNone/>
            </a:pPr>
            <a:r>
              <a:rPr lang="pl-PL" altLang="pl-PL" sz="1200">
                <a:solidFill>
                  <a:srgbClr val="3B3B3B"/>
                </a:solidFill>
                <a:latin typeface="Menlo" panose="020B0609030804020204" pitchFamily="49" charset="0"/>
              </a:rPr>
              <a:t>      m = m </a:t>
            </a:r>
            <a:r>
              <a:rPr lang="pl-PL" altLang="pl-PL" sz="1200">
                <a:solidFill>
                  <a:srgbClr val="000000"/>
                </a:solidFill>
                <a:latin typeface="Menlo" panose="020B0609030804020204" pitchFamily="49" charset="0"/>
              </a:rPr>
              <a:t>+</a:t>
            </a:r>
            <a:r>
              <a:rPr lang="pl-PL" altLang="pl-PL" sz="1200">
                <a:solidFill>
                  <a:srgbClr val="3B3B3B"/>
                </a:solidFill>
                <a:latin typeface="Menlo" panose="020B0609030804020204" pitchFamily="49" charset="0"/>
              </a:rPr>
              <a:t> w</a:t>
            </a:r>
          </a:p>
          <a:p>
            <a:pPr>
              <a:spcBef>
                <a:spcPct val="0"/>
              </a:spcBef>
              <a:buFontTx/>
              <a:buNone/>
            </a:pPr>
            <a:r>
              <a:rPr lang="pl-PL" altLang="pl-PL" sz="1200">
                <a:solidFill>
                  <a:srgbClr val="AF00DB"/>
                </a:solidFill>
                <a:latin typeface="Menlo" panose="020B0609030804020204" pitchFamily="49" charset="0"/>
              </a:rPr>
              <a:t>      if</a:t>
            </a:r>
            <a:r>
              <a:rPr lang="pl-PL" altLang="pl-PL" sz="1200">
                <a:solidFill>
                  <a:srgbClr val="3B3B3B"/>
                </a:solidFill>
                <a:latin typeface="Menlo" panose="020B0609030804020204" pitchFamily="49" charset="0"/>
              </a:rPr>
              <a:t> (m </a:t>
            </a:r>
            <a:r>
              <a:rPr lang="pl-PL" altLang="pl-PL" sz="1200">
                <a:solidFill>
                  <a:srgbClr val="000000"/>
                </a:solidFill>
                <a:latin typeface="Menlo" panose="020B0609030804020204" pitchFamily="49" charset="0"/>
              </a:rPr>
              <a:t>&gt;</a:t>
            </a:r>
            <a:r>
              <a:rPr lang="pl-PL" altLang="pl-PL" sz="1200">
                <a:solidFill>
                  <a:srgbClr val="3B3B3B"/>
                </a:solidFill>
                <a:latin typeface="Menlo" panose="020B0609030804020204" pitchFamily="49" charset="0"/>
              </a:rPr>
              <a:t> </a:t>
            </a:r>
            <a:r>
              <a:rPr lang="pl-PL" altLang="pl-PL" sz="1200">
                <a:solidFill>
                  <a:srgbClr val="098658"/>
                </a:solidFill>
                <a:latin typeface="Menlo" panose="020B0609030804020204" pitchFamily="49" charset="0"/>
              </a:rPr>
              <a:t>1</a:t>
            </a:r>
            <a:r>
              <a:rPr lang="pl-PL" altLang="pl-PL" sz="1200">
                <a:solidFill>
                  <a:srgbClr val="3B3B3B"/>
                </a:solidFill>
                <a:latin typeface="Menlo" panose="020B0609030804020204" pitchFamily="49" charset="0"/>
              </a:rPr>
              <a:t>) {</a:t>
            </a:r>
          </a:p>
          <a:p>
            <a:pPr>
              <a:spcBef>
                <a:spcPct val="0"/>
              </a:spcBef>
              <a:buFontTx/>
              <a:buNone/>
            </a:pPr>
            <a:r>
              <a:rPr lang="pl-PL" altLang="pl-PL" sz="1200">
                <a:solidFill>
                  <a:srgbClr val="3B3B3B"/>
                </a:solidFill>
                <a:latin typeface="Menlo" panose="020B0609030804020204" pitchFamily="49" charset="0"/>
              </a:rPr>
              <a:t>         refractory = </a:t>
            </a:r>
            <a:r>
              <a:rPr lang="pl-PL" altLang="pl-PL" sz="1200">
                <a:solidFill>
                  <a:srgbClr val="098658"/>
                </a:solidFill>
                <a:latin typeface="Menlo" panose="020B0609030804020204" pitchFamily="49" charset="0"/>
              </a:rPr>
              <a:t>1</a:t>
            </a:r>
            <a:endParaRPr lang="pl-PL" altLang="pl-PL" sz="1200">
              <a:solidFill>
                <a:srgbClr val="3B3B3B"/>
              </a:solidFill>
              <a:latin typeface="Menlo" panose="020B0609030804020204" pitchFamily="49" charset="0"/>
            </a:endParaRPr>
          </a:p>
          <a:p>
            <a:pPr>
              <a:spcBef>
                <a:spcPct val="0"/>
              </a:spcBef>
              <a:buFontTx/>
              <a:buNone/>
            </a:pPr>
            <a:r>
              <a:rPr lang="pl-PL" altLang="pl-PL" sz="1200">
                <a:solidFill>
                  <a:srgbClr val="3B3B3B"/>
                </a:solidFill>
                <a:latin typeface="Menlo" panose="020B0609030804020204" pitchFamily="49" charset="0"/>
              </a:rPr>
              <a:t>         m = </a:t>
            </a:r>
            <a:r>
              <a:rPr lang="pl-PL" altLang="pl-PL" sz="1200">
                <a:solidFill>
                  <a:srgbClr val="098658"/>
                </a:solidFill>
                <a:latin typeface="Menlo" panose="020B0609030804020204" pitchFamily="49" charset="0"/>
              </a:rPr>
              <a:t>2</a:t>
            </a:r>
            <a:endParaRPr lang="pl-PL" altLang="pl-PL" sz="1200">
              <a:solidFill>
                <a:srgbClr val="3B3B3B"/>
              </a:solidFill>
              <a:latin typeface="Menlo" panose="020B0609030804020204" pitchFamily="49" charset="0"/>
            </a:endParaRPr>
          </a:p>
          <a:p>
            <a:pPr>
              <a:spcBef>
                <a:spcPct val="0"/>
              </a:spcBef>
              <a:buFontTx/>
              <a:buNone/>
            </a:pPr>
            <a:r>
              <a:rPr lang="pl-PL" altLang="pl-PL" sz="1200">
                <a:solidFill>
                  <a:srgbClr val="3B3B3B"/>
                </a:solidFill>
                <a:latin typeface="Menlo" panose="020B0609030804020204" pitchFamily="49" charset="0"/>
              </a:rPr>
              <a:t>         net_send(refrac, refractory)  </a:t>
            </a:r>
            <a:r>
              <a:rPr lang="pl-PL" altLang="pl-PL" sz="1200">
                <a:solidFill>
                  <a:srgbClr val="3B3B3B"/>
                </a:solidFill>
                <a:latin typeface="Menlo" panose="020B0609030804020204" pitchFamily="49" charset="0"/>
                <a:cs typeface="Menlo" panose="020B0609030804020204" pitchFamily="49" charset="0"/>
              </a:rPr>
              <a:t>:</a:t>
            </a:r>
            <a:r>
              <a:rPr lang="pl-PL" altLang="pl-PL" sz="1200">
                <a:latin typeface="Menlo" panose="020B0609030804020204" pitchFamily="49" charset="0"/>
                <a:cs typeface="Menlo" panose="020B0609030804020204" pitchFamily="49" charset="0"/>
              </a:rPr>
              <a:t>self-event is sent after time refrac with the flag 1</a:t>
            </a:r>
          </a:p>
          <a:p>
            <a:pPr>
              <a:spcBef>
                <a:spcPct val="0"/>
              </a:spcBef>
              <a:buFontTx/>
              <a:buNone/>
            </a:pPr>
            <a:r>
              <a:rPr lang="pl-PL" altLang="pl-PL" sz="1200">
                <a:solidFill>
                  <a:srgbClr val="3B3B3B"/>
                </a:solidFill>
                <a:latin typeface="Menlo" panose="020B0609030804020204" pitchFamily="49" charset="0"/>
                <a:cs typeface="Menlo" panose="020B0609030804020204" pitchFamily="49" charset="0"/>
              </a:rPr>
              <a:t>         net_event(t)         : Notify all NetCon objects for which this point process is a</a:t>
            </a:r>
          </a:p>
          <a:p>
            <a:pPr>
              <a:spcBef>
                <a:spcPct val="0"/>
              </a:spcBef>
              <a:buFontTx/>
              <a:buNone/>
            </a:pPr>
            <a:r>
              <a:rPr lang="pl-PL" altLang="pl-PL" sz="1200">
                <a:solidFill>
                  <a:srgbClr val="3B3B3B"/>
                </a:solidFill>
                <a:latin typeface="Menlo" panose="020B0609030804020204" pitchFamily="49" charset="0"/>
                <a:cs typeface="Menlo" panose="020B0609030804020204" pitchFamily="49" charset="0"/>
              </a:rPr>
              <a:t>			:source that it fired a spike at time t</a:t>
            </a:r>
          </a:p>
          <a:p>
            <a:pPr>
              <a:spcBef>
                <a:spcPct val="0"/>
              </a:spcBef>
              <a:buFontTx/>
              <a:buNone/>
            </a:pPr>
            <a:r>
              <a:rPr lang="pl-PL" altLang="pl-PL" sz="1200">
                <a:solidFill>
                  <a:srgbClr val="3B3B3B"/>
                </a:solidFill>
                <a:latin typeface="Menlo" panose="020B0609030804020204" pitchFamily="49" charset="0"/>
                <a:cs typeface="Menlo" panose="020B0609030804020204" pitchFamily="49" charset="0"/>
              </a:rPr>
              <a:t>      }</a:t>
            </a:r>
          </a:p>
          <a:p>
            <a:pPr>
              <a:spcBef>
                <a:spcPct val="0"/>
              </a:spcBef>
              <a:buFontTx/>
              <a:buNone/>
            </a:pPr>
            <a:r>
              <a:rPr lang="pl-PL" altLang="pl-PL" sz="1200">
                <a:solidFill>
                  <a:srgbClr val="3B3B3B"/>
                </a:solidFill>
                <a:latin typeface="Menlo" panose="020B0609030804020204" pitchFamily="49" charset="0"/>
                <a:cs typeface="Menlo" panose="020B0609030804020204" pitchFamily="49" charset="0"/>
              </a:rPr>
              <a:t>   }</a:t>
            </a:r>
            <a:r>
              <a:rPr lang="pl-PL" altLang="pl-PL" sz="1200">
                <a:solidFill>
                  <a:srgbClr val="AF00DB"/>
                </a:solidFill>
                <a:latin typeface="Menlo" panose="020B0609030804020204" pitchFamily="49" charset="0"/>
                <a:cs typeface="Menlo" panose="020B0609030804020204" pitchFamily="49" charset="0"/>
              </a:rPr>
              <a:t>else</a:t>
            </a:r>
            <a:r>
              <a:rPr lang="pl-PL" altLang="pl-PL" sz="1200">
                <a:solidFill>
                  <a:srgbClr val="3B3B3B"/>
                </a:solidFill>
                <a:latin typeface="Menlo" panose="020B0609030804020204" pitchFamily="49" charset="0"/>
                <a:cs typeface="Menlo" panose="020B0609030804020204" pitchFamily="49" charset="0"/>
              </a:rPr>
              <a:t> </a:t>
            </a:r>
            <a:r>
              <a:rPr lang="pl-PL" altLang="pl-PL" sz="1200">
                <a:solidFill>
                  <a:srgbClr val="AF00DB"/>
                </a:solidFill>
                <a:latin typeface="Menlo" panose="020B0609030804020204" pitchFamily="49" charset="0"/>
                <a:cs typeface="Menlo" panose="020B0609030804020204" pitchFamily="49" charset="0"/>
              </a:rPr>
              <a:t>if</a:t>
            </a:r>
            <a:r>
              <a:rPr lang="pl-PL" altLang="pl-PL" sz="1200">
                <a:solidFill>
                  <a:srgbClr val="3B3B3B"/>
                </a:solidFill>
                <a:latin typeface="Menlo" panose="020B0609030804020204" pitchFamily="49" charset="0"/>
                <a:cs typeface="Menlo" panose="020B0609030804020204" pitchFamily="49" charset="0"/>
              </a:rPr>
              <a:t> (flag </a:t>
            </a:r>
            <a:r>
              <a:rPr lang="pl-PL" altLang="pl-PL" sz="1200">
                <a:solidFill>
                  <a:srgbClr val="000000"/>
                </a:solidFill>
                <a:latin typeface="Menlo" panose="020B0609030804020204" pitchFamily="49" charset="0"/>
                <a:cs typeface="Menlo" panose="020B0609030804020204" pitchFamily="49" charset="0"/>
              </a:rPr>
              <a:t>==</a:t>
            </a:r>
            <a:r>
              <a:rPr lang="pl-PL" altLang="pl-PL" sz="1200">
                <a:solidFill>
                  <a:srgbClr val="3B3B3B"/>
                </a:solidFill>
                <a:latin typeface="Menlo" panose="020B0609030804020204" pitchFamily="49" charset="0"/>
                <a:cs typeface="Menlo" panose="020B0609030804020204" pitchFamily="49" charset="0"/>
              </a:rPr>
              <a:t> </a:t>
            </a:r>
            <a:r>
              <a:rPr lang="pl-PL" altLang="pl-PL" sz="1200">
                <a:solidFill>
                  <a:srgbClr val="098658"/>
                </a:solidFill>
                <a:latin typeface="Menlo" panose="020B0609030804020204" pitchFamily="49" charset="0"/>
                <a:cs typeface="Menlo" panose="020B0609030804020204" pitchFamily="49" charset="0"/>
              </a:rPr>
              <a:t>1</a:t>
            </a:r>
            <a:r>
              <a:rPr lang="pl-PL" altLang="pl-PL" sz="1200">
                <a:solidFill>
                  <a:srgbClr val="3B3B3B"/>
                </a:solidFill>
                <a:latin typeface="Menlo" panose="020B0609030804020204" pitchFamily="49" charset="0"/>
                <a:cs typeface="Menlo" panose="020B0609030804020204" pitchFamily="49" charset="0"/>
              </a:rPr>
              <a:t>) { : </a:t>
            </a:r>
            <a:r>
              <a:rPr lang="pl-PL" altLang="pl-PL" sz="1200">
                <a:latin typeface="Menlo" panose="020B0609030804020204" pitchFamily="49" charset="0"/>
                <a:cs typeface="Menlo" panose="020B0609030804020204" pitchFamily="49" charset="0"/>
              </a:rPr>
              <a:t>self-event arrived, </a:t>
            </a:r>
            <a:r>
              <a:rPr lang="pl-PL" altLang="pl-PL" sz="1200">
                <a:solidFill>
                  <a:srgbClr val="3B3B3B"/>
                </a:solidFill>
                <a:latin typeface="Menlo" panose="020B0609030804020204" pitchFamily="49" charset="0"/>
                <a:cs typeface="Menlo" panose="020B0609030804020204" pitchFamily="49" charset="0"/>
              </a:rPr>
              <a:t>ready to integrate again</a:t>
            </a:r>
          </a:p>
          <a:p>
            <a:pPr>
              <a:spcBef>
                <a:spcPct val="0"/>
              </a:spcBef>
              <a:buFontTx/>
              <a:buNone/>
            </a:pPr>
            <a:r>
              <a:rPr lang="pl-PL" altLang="pl-PL" sz="1200">
                <a:solidFill>
                  <a:srgbClr val="3B3B3B"/>
                </a:solidFill>
                <a:latin typeface="Menlo" panose="020B0609030804020204" pitchFamily="49" charset="0"/>
                <a:cs typeface="Menlo" panose="020B0609030804020204" pitchFamily="49" charset="0"/>
              </a:rPr>
              <a:t>       t0 = t</a:t>
            </a:r>
          </a:p>
          <a:p>
            <a:pPr>
              <a:spcBef>
                <a:spcPct val="0"/>
              </a:spcBef>
              <a:buFontTx/>
              <a:buNone/>
            </a:pPr>
            <a:r>
              <a:rPr lang="pl-PL" altLang="pl-PL" sz="1200">
                <a:solidFill>
                  <a:srgbClr val="3B3B3B"/>
                </a:solidFill>
                <a:latin typeface="Menlo" panose="020B0609030804020204" pitchFamily="49" charset="0"/>
                <a:cs typeface="Menlo" panose="020B0609030804020204" pitchFamily="49" charset="0"/>
              </a:rPr>
              <a:t>       refractory = </a:t>
            </a:r>
            <a:r>
              <a:rPr lang="pl-PL" altLang="pl-PL" sz="1200">
                <a:solidFill>
                  <a:srgbClr val="098658"/>
                </a:solidFill>
                <a:latin typeface="Menlo" panose="020B0609030804020204" pitchFamily="49" charset="0"/>
                <a:cs typeface="Menlo" panose="020B0609030804020204" pitchFamily="49" charset="0"/>
              </a:rPr>
              <a:t>0</a:t>
            </a:r>
            <a:endParaRPr lang="pl-PL" altLang="pl-PL" sz="1200">
              <a:solidFill>
                <a:srgbClr val="3B3B3B"/>
              </a:solidFill>
              <a:latin typeface="Menlo" panose="020B0609030804020204" pitchFamily="49" charset="0"/>
              <a:cs typeface="Menlo" panose="020B0609030804020204" pitchFamily="49" charset="0"/>
            </a:endParaRPr>
          </a:p>
          <a:p>
            <a:pPr>
              <a:spcBef>
                <a:spcPct val="0"/>
              </a:spcBef>
              <a:buFontTx/>
              <a:buNone/>
            </a:pPr>
            <a:r>
              <a:rPr lang="pl-PL" altLang="pl-PL" sz="1200">
                <a:solidFill>
                  <a:srgbClr val="3B3B3B"/>
                </a:solidFill>
                <a:latin typeface="Menlo" panose="020B0609030804020204" pitchFamily="49" charset="0"/>
                <a:cs typeface="Menlo" panose="020B0609030804020204" pitchFamily="49" charset="0"/>
              </a:rPr>
              <a:t>       m = </a:t>
            </a:r>
            <a:r>
              <a:rPr lang="pl-PL" altLang="pl-PL" sz="1200">
                <a:solidFill>
                  <a:srgbClr val="098658"/>
                </a:solidFill>
                <a:latin typeface="Menlo" panose="020B0609030804020204" pitchFamily="49" charset="0"/>
                <a:cs typeface="Menlo" panose="020B0609030804020204" pitchFamily="49" charset="0"/>
              </a:rPr>
              <a:t>0</a:t>
            </a:r>
            <a:endParaRPr lang="pl-PL" altLang="pl-PL" sz="1200">
              <a:solidFill>
                <a:srgbClr val="3B3B3B"/>
              </a:solidFill>
              <a:latin typeface="Menlo" panose="020B0609030804020204" pitchFamily="49" charset="0"/>
              <a:cs typeface="Menlo" panose="020B0609030804020204" pitchFamily="49" charset="0"/>
            </a:endParaRPr>
          </a:p>
          <a:p>
            <a:pPr>
              <a:spcBef>
                <a:spcPct val="0"/>
              </a:spcBef>
              <a:buFontTx/>
              <a:buNone/>
            </a:pPr>
            <a:r>
              <a:rPr lang="pl-PL" altLang="pl-PL" sz="1200">
                <a:solidFill>
                  <a:srgbClr val="3B3B3B"/>
                </a:solidFill>
                <a:latin typeface="Menlo" panose="020B0609030804020204" pitchFamily="49" charset="0"/>
                <a:cs typeface="Menlo" panose="020B0609030804020204" pitchFamily="49" charset="0"/>
              </a:rPr>
              <a:t>   }</a:t>
            </a:r>
          </a:p>
          <a:p>
            <a:pPr>
              <a:spcBef>
                <a:spcPct val="0"/>
              </a:spcBef>
              <a:buFontTx/>
              <a:buNone/>
            </a:pPr>
            <a:r>
              <a:rPr lang="pl-PL" altLang="pl-PL" sz="1200">
                <a:solidFill>
                  <a:srgbClr val="3B3B3B"/>
                </a:solidFill>
                <a:latin typeface="Menlo" panose="020B0609030804020204" pitchFamily="49" charset="0"/>
                <a:cs typeface="Menlo" panose="020B0609030804020204" pitchFamily="49" charset="0"/>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FB2DB19F-84A5-3B22-E8D0-BAAC1DF5E2C2}"/>
              </a:ext>
            </a:extLst>
          </p:cNvPr>
          <p:cNvSpPr txBox="1">
            <a:spLocks noChangeArrowheads="1"/>
          </p:cNvSpPr>
          <p:nvPr/>
        </p:nvSpPr>
        <p:spPr bwMode="auto">
          <a:xfrm>
            <a:off x="755650" y="188913"/>
            <a:ext cx="77724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a:spcBef>
                <a:spcPct val="0"/>
              </a:spcBef>
              <a:buFontTx/>
              <a:buNone/>
            </a:pPr>
            <a:r>
              <a:rPr lang="en-US" altLang="pl-PL">
                <a:latin typeface="Arial" panose="020B0604020202020204" pitchFamily="34" charset="0"/>
                <a:cs typeface="Arial" panose="020B0604020202020204" pitchFamily="34" charset="0"/>
              </a:rPr>
              <a:t>Funkcja M()</a:t>
            </a:r>
          </a:p>
        </p:txBody>
      </p:sp>
      <p:sp>
        <p:nvSpPr>
          <p:cNvPr id="3" name="Rectangle 2">
            <a:extLst>
              <a:ext uri="{FF2B5EF4-FFF2-40B4-BE49-F238E27FC236}">
                <a16:creationId xmlns:a16="http://schemas.microsoft.com/office/drawing/2014/main" id="{97307335-8194-88EE-39A6-7F3354045978}"/>
              </a:ext>
            </a:extLst>
          </p:cNvPr>
          <p:cNvSpPr/>
          <p:nvPr/>
        </p:nvSpPr>
        <p:spPr>
          <a:xfrm>
            <a:off x="31750" y="4244975"/>
            <a:ext cx="3532188" cy="2370138"/>
          </a:xfrm>
          <a:prstGeom prst="rect">
            <a:avLst/>
          </a:prstGeom>
        </p:spPr>
        <p:txBody>
          <a:bodyPr>
            <a:spAutoFit/>
          </a:bodyPr>
          <a:lstStyle/>
          <a:p>
            <a:pPr>
              <a:defRPr/>
            </a:pPr>
            <a:r>
              <a:rPr lang="pl-PL" sz="1200" dirty="0">
                <a:solidFill>
                  <a:srgbClr val="3B3B3B"/>
                </a:solidFill>
                <a:latin typeface="Menlo" panose="020B0609030804020204" pitchFamily="49" charset="0"/>
              </a:rPr>
              <a:t>FUNCTION M() {</a:t>
            </a:r>
          </a:p>
          <a:p>
            <a:pPr>
              <a:defRPr/>
            </a:pPr>
            <a:r>
              <a:rPr lang="pl-PL" sz="1200" dirty="0">
                <a:solidFill>
                  <a:srgbClr val="AF00DB"/>
                </a:solidFill>
                <a:latin typeface="Menlo" panose="020B0609030804020204" pitchFamily="49" charset="0"/>
              </a:rPr>
              <a:t>   </a:t>
            </a:r>
            <a:r>
              <a:rPr lang="pl-PL" sz="1200" dirty="0" err="1">
                <a:solidFill>
                  <a:srgbClr val="AF00DB"/>
                </a:solidFill>
                <a:latin typeface="Menlo" panose="020B0609030804020204" pitchFamily="49" charset="0"/>
              </a:rPr>
              <a:t>if</a:t>
            </a:r>
            <a:r>
              <a:rPr lang="pl-PL" sz="1200" dirty="0">
                <a:solidFill>
                  <a:srgbClr val="3B3B3B"/>
                </a:solidFill>
                <a:latin typeface="Menlo" panose="020B0609030804020204" pitchFamily="49" charset="0"/>
              </a:rPr>
              <a:t> (</a:t>
            </a:r>
            <a:r>
              <a:rPr lang="pl-PL" sz="1200" dirty="0" err="1">
                <a:solidFill>
                  <a:srgbClr val="3B3B3B"/>
                </a:solidFill>
                <a:latin typeface="Menlo" panose="020B0609030804020204" pitchFamily="49" charset="0"/>
              </a:rPr>
              <a:t>refractory</a:t>
            </a:r>
            <a:r>
              <a:rPr lang="pl-PL" sz="1200" dirty="0">
                <a:solidFill>
                  <a:srgbClr val="3B3B3B"/>
                </a:solidFill>
                <a:latin typeface="Menlo" panose="020B0609030804020204" pitchFamily="49" charset="0"/>
              </a:rPr>
              <a:t> </a:t>
            </a:r>
            <a:r>
              <a:rPr lang="pl-PL" sz="1200" dirty="0">
                <a:solidFill>
                  <a:srgbClr val="000000"/>
                </a:solidFill>
                <a:latin typeface="Menlo" panose="020B0609030804020204" pitchFamily="49" charset="0"/>
              </a:rPr>
              <a:t>==</a:t>
            </a:r>
            <a:r>
              <a:rPr lang="pl-PL" sz="1200" dirty="0">
                <a:solidFill>
                  <a:srgbClr val="3B3B3B"/>
                </a:solidFill>
                <a:latin typeface="Menlo" panose="020B0609030804020204" pitchFamily="49" charset="0"/>
              </a:rPr>
              <a:t> </a:t>
            </a:r>
            <a:r>
              <a:rPr lang="pl-PL" sz="1200" dirty="0">
                <a:solidFill>
                  <a:srgbClr val="098658"/>
                </a:solidFill>
                <a:latin typeface="Menlo" panose="020B0609030804020204" pitchFamily="49" charset="0"/>
              </a:rPr>
              <a:t>0</a:t>
            </a:r>
            <a:r>
              <a:rPr lang="pl-PL" sz="1200" dirty="0">
                <a:solidFill>
                  <a:srgbClr val="3B3B3B"/>
                </a:solidFill>
                <a:latin typeface="Menlo" panose="020B0609030804020204" pitchFamily="49" charset="0"/>
              </a:rPr>
              <a:t>) {</a:t>
            </a:r>
          </a:p>
          <a:p>
            <a:pPr>
              <a:defRPr/>
            </a:pPr>
            <a:r>
              <a:rPr lang="pl-PL" sz="1200" dirty="0">
                <a:solidFill>
                  <a:srgbClr val="3B3B3B"/>
                </a:solidFill>
                <a:latin typeface="Menlo" panose="020B0609030804020204" pitchFamily="49" charset="0"/>
              </a:rPr>
              <a:t>      M = m</a:t>
            </a:r>
            <a:r>
              <a:rPr lang="pl-PL" sz="1200" dirty="0">
                <a:solidFill>
                  <a:srgbClr val="000000"/>
                </a:solidFill>
                <a:latin typeface="Menlo" panose="020B0609030804020204" pitchFamily="49" charset="0"/>
              </a:rPr>
              <a:t>*</a:t>
            </a:r>
            <a:r>
              <a:rPr lang="pl-PL" sz="1200" dirty="0" err="1">
                <a:solidFill>
                  <a:srgbClr val="3B3B3B"/>
                </a:solidFill>
                <a:latin typeface="Menlo" panose="020B0609030804020204" pitchFamily="49" charset="0"/>
              </a:rPr>
              <a:t>exp</a:t>
            </a:r>
            <a:r>
              <a:rPr lang="pl-PL" sz="1200" dirty="0">
                <a:solidFill>
                  <a:srgbClr val="3B3B3B"/>
                </a:solidFill>
                <a:latin typeface="Menlo" panose="020B0609030804020204" pitchFamily="49" charset="0"/>
              </a:rPr>
              <a:t>(</a:t>
            </a:r>
            <a:r>
              <a:rPr lang="pl-PL" sz="1200" dirty="0">
                <a:solidFill>
                  <a:srgbClr val="000000"/>
                </a:solidFill>
                <a:latin typeface="Menlo" panose="020B0609030804020204" pitchFamily="49" charset="0"/>
              </a:rPr>
              <a:t>-</a:t>
            </a:r>
            <a:r>
              <a:rPr lang="pl-PL" sz="1200" dirty="0">
                <a:solidFill>
                  <a:srgbClr val="3B3B3B"/>
                </a:solidFill>
                <a:latin typeface="Menlo" panose="020B0609030804020204" pitchFamily="49" charset="0"/>
              </a:rPr>
              <a:t>(t </a:t>
            </a:r>
            <a:r>
              <a:rPr lang="pl-PL" sz="1200" dirty="0">
                <a:solidFill>
                  <a:srgbClr val="000000"/>
                </a:solidFill>
                <a:latin typeface="Menlo" panose="020B0609030804020204" pitchFamily="49" charset="0"/>
              </a:rPr>
              <a:t>-</a:t>
            </a:r>
            <a:r>
              <a:rPr lang="pl-PL" sz="1200" dirty="0">
                <a:solidFill>
                  <a:srgbClr val="3B3B3B"/>
                </a:solidFill>
                <a:latin typeface="Menlo" panose="020B0609030804020204" pitchFamily="49" charset="0"/>
              </a:rPr>
              <a:t> t0)</a:t>
            </a:r>
            <a:r>
              <a:rPr lang="pl-PL" sz="1200" dirty="0">
                <a:solidFill>
                  <a:srgbClr val="000000"/>
                </a:solidFill>
                <a:latin typeface="Menlo" panose="020B0609030804020204" pitchFamily="49" charset="0"/>
              </a:rPr>
              <a:t>/</a:t>
            </a:r>
            <a:r>
              <a:rPr lang="pl-PL" sz="1200" dirty="0">
                <a:solidFill>
                  <a:srgbClr val="3B3B3B"/>
                </a:solidFill>
                <a:latin typeface="Menlo" panose="020B0609030804020204" pitchFamily="49" charset="0"/>
              </a:rPr>
              <a:t>tau)</a:t>
            </a:r>
          </a:p>
          <a:p>
            <a:pPr>
              <a:defRPr/>
            </a:pPr>
            <a:r>
              <a:rPr lang="pl-PL" sz="1200" dirty="0">
                <a:solidFill>
                  <a:srgbClr val="3B3B3B"/>
                </a:solidFill>
                <a:latin typeface="Menlo" panose="020B0609030804020204" pitchFamily="49" charset="0"/>
              </a:rPr>
              <a:t>   }</a:t>
            </a:r>
            <a:r>
              <a:rPr lang="pl-PL" sz="1200" dirty="0" err="1">
                <a:solidFill>
                  <a:srgbClr val="AF00DB"/>
                </a:solidFill>
                <a:latin typeface="Menlo" panose="020B0609030804020204" pitchFamily="49" charset="0"/>
              </a:rPr>
              <a:t>else</a:t>
            </a:r>
            <a:r>
              <a:rPr lang="pl-PL" sz="1200" dirty="0">
                <a:solidFill>
                  <a:srgbClr val="3B3B3B"/>
                </a:solidFill>
                <a:latin typeface="Menlo" panose="020B0609030804020204" pitchFamily="49" charset="0"/>
              </a:rPr>
              <a:t> </a:t>
            </a:r>
            <a:r>
              <a:rPr lang="pl-PL" sz="1200" dirty="0" err="1">
                <a:solidFill>
                  <a:srgbClr val="AF00DB"/>
                </a:solidFill>
                <a:latin typeface="Menlo" panose="020B0609030804020204" pitchFamily="49" charset="0"/>
              </a:rPr>
              <a:t>if</a:t>
            </a:r>
            <a:r>
              <a:rPr lang="pl-PL" sz="1200" dirty="0">
                <a:solidFill>
                  <a:srgbClr val="3B3B3B"/>
                </a:solidFill>
                <a:latin typeface="Menlo" panose="020B0609030804020204" pitchFamily="49" charset="0"/>
              </a:rPr>
              <a:t> (</a:t>
            </a:r>
            <a:r>
              <a:rPr lang="pl-PL" sz="1200" dirty="0" err="1">
                <a:solidFill>
                  <a:srgbClr val="3B3B3B"/>
                </a:solidFill>
                <a:latin typeface="Menlo" panose="020B0609030804020204" pitchFamily="49" charset="0"/>
              </a:rPr>
              <a:t>refractory</a:t>
            </a:r>
            <a:r>
              <a:rPr lang="pl-PL" sz="1200" dirty="0">
                <a:solidFill>
                  <a:srgbClr val="3B3B3B"/>
                </a:solidFill>
                <a:latin typeface="Menlo" panose="020B0609030804020204" pitchFamily="49" charset="0"/>
              </a:rPr>
              <a:t> </a:t>
            </a:r>
            <a:r>
              <a:rPr lang="pl-PL" sz="1200" dirty="0">
                <a:solidFill>
                  <a:srgbClr val="000000"/>
                </a:solidFill>
                <a:latin typeface="Menlo" panose="020B0609030804020204" pitchFamily="49" charset="0"/>
              </a:rPr>
              <a:t>==</a:t>
            </a:r>
            <a:r>
              <a:rPr lang="pl-PL" sz="1200" dirty="0">
                <a:solidFill>
                  <a:srgbClr val="3B3B3B"/>
                </a:solidFill>
                <a:latin typeface="Menlo" panose="020B0609030804020204" pitchFamily="49" charset="0"/>
              </a:rPr>
              <a:t> </a:t>
            </a:r>
            <a:r>
              <a:rPr lang="pl-PL" sz="1200" dirty="0">
                <a:solidFill>
                  <a:srgbClr val="098658"/>
                </a:solidFill>
                <a:latin typeface="Menlo" panose="020B0609030804020204" pitchFamily="49" charset="0"/>
              </a:rPr>
              <a:t>1</a:t>
            </a:r>
            <a:r>
              <a:rPr lang="pl-PL" sz="1200" dirty="0">
                <a:solidFill>
                  <a:srgbClr val="3B3B3B"/>
                </a:solidFill>
                <a:latin typeface="Menlo" panose="020B0609030804020204" pitchFamily="49" charset="0"/>
              </a:rPr>
              <a:t>) {</a:t>
            </a:r>
          </a:p>
          <a:p>
            <a:pPr>
              <a:defRPr/>
            </a:pPr>
            <a:r>
              <a:rPr lang="pl-PL" sz="1200" dirty="0">
                <a:solidFill>
                  <a:srgbClr val="AF00DB"/>
                </a:solidFill>
                <a:latin typeface="Menlo" panose="020B0609030804020204" pitchFamily="49" charset="0"/>
              </a:rPr>
              <a:t>      </a:t>
            </a:r>
            <a:r>
              <a:rPr lang="pl-PL" sz="1200" dirty="0" err="1">
                <a:solidFill>
                  <a:srgbClr val="AF00DB"/>
                </a:solidFill>
                <a:latin typeface="Menlo" panose="020B0609030804020204" pitchFamily="49" charset="0"/>
              </a:rPr>
              <a:t>if</a:t>
            </a:r>
            <a:r>
              <a:rPr lang="pl-PL" sz="1200" dirty="0">
                <a:solidFill>
                  <a:srgbClr val="3B3B3B"/>
                </a:solidFill>
                <a:latin typeface="Menlo" panose="020B0609030804020204" pitchFamily="49" charset="0"/>
              </a:rPr>
              <a:t> (t </a:t>
            </a:r>
            <a:r>
              <a:rPr lang="pl-PL" sz="1200" dirty="0">
                <a:solidFill>
                  <a:srgbClr val="000000"/>
                </a:solidFill>
                <a:latin typeface="Menlo" panose="020B0609030804020204" pitchFamily="49" charset="0"/>
              </a:rPr>
              <a:t>-</a:t>
            </a:r>
            <a:r>
              <a:rPr lang="pl-PL" sz="1200" dirty="0">
                <a:solidFill>
                  <a:srgbClr val="3B3B3B"/>
                </a:solidFill>
                <a:latin typeface="Menlo" panose="020B0609030804020204" pitchFamily="49" charset="0"/>
              </a:rPr>
              <a:t> t0 </a:t>
            </a:r>
            <a:r>
              <a:rPr lang="pl-PL" sz="1200" dirty="0">
                <a:solidFill>
                  <a:srgbClr val="000000"/>
                </a:solidFill>
                <a:latin typeface="Menlo" panose="020B0609030804020204" pitchFamily="49" charset="0"/>
              </a:rPr>
              <a:t>&lt;</a:t>
            </a:r>
            <a:r>
              <a:rPr lang="pl-PL" sz="1200" dirty="0">
                <a:solidFill>
                  <a:srgbClr val="3B3B3B"/>
                </a:solidFill>
                <a:latin typeface="Menlo" panose="020B0609030804020204" pitchFamily="49" charset="0"/>
              </a:rPr>
              <a:t> </a:t>
            </a:r>
            <a:r>
              <a:rPr lang="pl-PL" sz="1200" dirty="0">
                <a:solidFill>
                  <a:srgbClr val="098658"/>
                </a:solidFill>
                <a:latin typeface="Menlo" panose="020B0609030804020204" pitchFamily="49" charset="0"/>
              </a:rPr>
              <a:t>.5</a:t>
            </a:r>
            <a:r>
              <a:rPr lang="pl-PL" sz="1200" dirty="0">
                <a:solidFill>
                  <a:srgbClr val="3B3B3B"/>
                </a:solidFill>
                <a:latin typeface="Menlo" panose="020B0609030804020204" pitchFamily="49" charset="0"/>
              </a:rPr>
              <a:t>) {</a:t>
            </a:r>
          </a:p>
          <a:p>
            <a:pPr>
              <a:defRPr/>
            </a:pPr>
            <a:r>
              <a:rPr lang="pl-PL" sz="1200" dirty="0">
                <a:solidFill>
                  <a:srgbClr val="3B3B3B"/>
                </a:solidFill>
                <a:latin typeface="Menlo" panose="020B0609030804020204" pitchFamily="49" charset="0"/>
              </a:rPr>
              <a:t>         M = </a:t>
            </a:r>
            <a:r>
              <a:rPr lang="pl-PL" sz="1200" dirty="0">
                <a:solidFill>
                  <a:srgbClr val="098658"/>
                </a:solidFill>
                <a:latin typeface="Menlo" panose="020B0609030804020204" pitchFamily="49" charset="0"/>
              </a:rPr>
              <a:t>2</a:t>
            </a:r>
            <a:endParaRPr lang="pl-PL" sz="1200" dirty="0">
              <a:solidFill>
                <a:srgbClr val="3B3B3B"/>
              </a:solidFill>
              <a:latin typeface="Menlo" panose="020B0609030804020204" pitchFamily="49" charset="0"/>
            </a:endParaRPr>
          </a:p>
          <a:p>
            <a:pPr>
              <a:defRPr/>
            </a:pPr>
            <a:r>
              <a:rPr lang="pl-PL" sz="1200" dirty="0">
                <a:solidFill>
                  <a:srgbClr val="3B3B3B"/>
                </a:solidFill>
                <a:latin typeface="Menlo" panose="020B0609030804020204" pitchFamily="49" charset="0"/>
              </a:rPr>
              <a:t>      }</a:t>
            </a:r>
            <a:r>
              <a:rPr lang="pl-PL" sz="1200" dirty="0" err="1">
                <a:solidFill>
                  <a:srgbClr val="AF00DB"/>
                </a:solidFill>
                <a:latin typeface="Menlo" panose="020B0609030804020204" pitchFamily="49" charset="0"/>
              </a:rPr>
              <a:t>else</a:t>
            </a:r>
            <a:r>
              <a:rPr lang="pl-PL" sz="1200" dirty="0">
                <a:solidFill>
                  <a:srgbClr val="3B3B3B"/>
                </a:solidFill>
                <a:latin typeface="Menlo" panose="020B0609030804020204" pitchFamily="49" charset="0"/>
              </a:rPr>
              <a:t>{</a:t>
            </a:r>
          </a:p>
          <a:p>
            <a:pPr>
              <a:defRPr/>
            </a:pPr>
            <a:r>
              <a:rPr lang="pl-PL" sz="1200" dirty="0">
                <a:solidFill>
                  <a:srgbClr val="3B3B3B"/>
                </a:solidFill>
                <a:latin typeface="Menlo" panose="020B0609030804020204" pitchFamily="49" charset="0"/>
              </a:rPr>
              <a:t>         M = </a:t>
            </a:r>
            <a:r>
              <a:rPr lang="pl-PL" sz="1200" dirty="0">
                <a:solidFill>
                  <a:srgbClr val="000000"/>
                </a:solidFill>
                <a:latin typeface="Menlo" panose="020B0609030804020204" pitchFamily="49" charset="0"/>
              </a:rPr>
              <a:t>-</a:t>
            </a:r>
            <a:r>
              <a:rPr lang="pl-PL" sz="1200" dirty="0">
                <a:solidFill>
                  <a:srgbClr val="098658"/>
                </a:solidFill>
                <a:latin typeface="Menlo" panose="020B0609030804020204" pitchFamily="49" charset="0"/>
              </a:rPr>
              <a:t>1</a:t>
            </a:r>
            <a:endParaRPr lang="pl-PL" sz="1200" dirty="0">
              <a:solidFill>
                <a:srgbClr val="3B3B3B"/>
              </a:solidFill>
              <a:latin typeface="Menlo" panose="020B0609030804020204" pitchFamily="49" charset="0"/>
            </a:endParaRPr>
          </a:p>
          <a:p>
            <a:pPr>
              <a:defRPr/>
            </a:pPr>
            <a:r>
              <a:rPr lang="pl-PL" sz="1200" dirty="0">
                <a:solidFill>
                  <a:srgbClr val="3B3B3B"/>
                </a:solidFill>
                <a:latin typeface="Menlo" panose="020B0609030804020204" pitchFamily="49" charset="0"/>
              </a:rPr>
              <a:t>      }</a:t>
            </a:r>
          </a:p>
          <a:p>
            <a:pPr>
              <a:defRPr/>
            </a:pPr>
            <a:r>
              <a:rPr lang="pl-PL" sz="1200" dirty="0">
                <a:solidFill>
                  <a:srgbClr val="3B3B3B"/>
                </a:solidFill>
                <a:latin typeface="Menlo" panose="020B0609030804020204" pitchFamily="49" charset="0"/>
              </a:rPr>
              <a:t>   }</a:t>
            </a:r>
          </a:p>
          <a:p>
            <a:pPr>
              <a:defRPr/>
            </a:pPr>
            <a:r>
              <a:rPr lang="pl-PL" sz="1200" dirty="0">
                <a:solidFill>
                  <a:srgbClr val="3B3B3B"/>
                </a:solidFill>
                <a:latin typeface="Menlo" panose="020B0609030804020204" pitchFamily="49" charset="0"/>
              </a:rPr>
              <a:t>}</a:t>
            </a:r>
          </a:p>
          <a:p>
            <a:pPr eaLnBrk="1" hangingPunct="1">
              <a:defRPr/>
            </a:pPr>
            <a:endParaRPr lang="en-US" sz="1600" dirty="0">
              <a:latin typeface="+mj-lt"/>
              <a:ea typeface="ＭＳ Ｐゴシック" charset="0"/>
              <a:cs typeface="ＭＳ Ｐゴシック" charset="0"/>
            </a:endParaRPr>
          </a:p>
        </p:txBody>
      </p:sp>
      <p:pic>
        <p:nvPicPr>
          <p:cNvPr id="25603" name="Picture 1">
            <a:extLst>
              <a:ext uri="{FF2B5EF4-FFF2-40B4-BE49-F238E27FC236}">
                <a16:creationId xmlns:a16="http://schemas.microsoft.com/office/drawing/2014/main" id="{5C029098-B75D-182B-41D6-7046A6C4435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33713" y="1362075"/>
            <a:ext cx="3216275" cy="512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02B4B245-6C0E-FF5E-51A6-CA5DB2CAFEF6}"/>
              </a:ext>
            </a:extLst>
          </p:cNvPr>
          <p:cNvSpPr txBox="1"/>
          <p:nvPr/>
        </p:nvSpPr>
        <p:spPr>
          <a:xfrm>
            <a:off x="6505575" y="1763713"/>
            <a:ext cx="1295400" cy="338137"/>
          </a:xfrm>
          <a:prstGeom prst="rect">
            <a:avLst/>
          </a:prstGeom>
          <a:noFill/>
        </p:spPr>
        <p:txBody>
          <a:bodyPr wrap="none">
            <a:spAutoFit/>
          </a:bodyPr>
          <a:lstStyle/>
          <a:p>
            <a:pPr eaLnBrk="1" hangingPunct="1">
              <a:defRPr/>
            </a:pPr>
            <a:r>
              <a:rPr lang="en-US" sz="1600" dirty="0">
                <a:latin typeface="+mj-lt"/>
                <a:ea typeface="ＭＳ Ｐゴシック" charset="0"/>
                <a:cs typeface="ＭＳ Ｐゴシック" charset="0"/>
              </a:rPr>
              <a:t>Stan </a:t>
            </a:r>
            <a:r>
              <a:rPr lang="en-US" sz="1600" dirty="0" err="1">
                <a:latin typeface="+mj-lt"/>
                <a:ea typeface="ＭＳ Ｐゴシック" charset="0"/>
                <a:cs typeface="ＭＳ Ｐゴシック" charset="0"/>
              </a:rPr>
              <a:t>refrakcji</a:t>
            </a:r>
            <a:endParaRPr lang="en-US" sz="1600" dirty="0">
              <a:latin typeface="+mj-lt"/>
              <a:ea typeface="ＭＳ Ｐゴシック" charset="0"/>
              <a:cs typeface="ＭＳ Ｐゴシック" charset="0"/>
            </a:endParaRPr>
          </a:p>
        </p:txBody>
      </p:sp>
      <p:sp>
        <p:nvSpPr>
          <p:cNvPr id="25605" name="TextBox 6">
            <a:extLst>
              <a:ext uri="{FF2B5EF4-FFF2-40B4-BE49-F238E27FC236}">
                <a16:creationId xmlns:a16="http://schemas.microsoft.com/office/drawing/2014/main" id="{878E8B1A-FFBF-F952-C096-8FCC86E6CE55}"/>
              </a:ext>
            </a:extLst>
          </p:cNvPr>
          <p:cNvSpPr txBox="1">
            <a:spLocks noChangeArrowheads="1"/>
          </p:cNvSpPr>
          <p:nvPr/>
        </p:nvSpPr>
        <p:spPr bwMode="auto">
          <a:xfrm>
            <a:off x="6451600" y="2449513"/>
            <a:ext cx="2700338"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1600"/>
              <a:t>Zmienna M rozszerzona o impuls zanika eksponencjalnie i ’</a:t>
            </a:r>
            <a:r>
              <a:rPr lang="en-US" altLang="ja-JP" sz="1600"/>
              <a:t>skacze</a:t>
            </a:r>
            <a:r>
              <a:rPr lang="en-US" altLang="pl-PL" sz="1600"/>
              <a:t>’</a:t>
            </a:r>
            <a:r>
              <a:rPr lang="en-US" altLang="ja-JP" sz="1600"/>
              <a:t> do 2, gdy m przekroczy prog. Po okresie refrakcji zmienna m (a wiec i M) jest inicjalizowana do 0.</a:t>
            </a:r>
            <a:endParaRPr lang="en-US" altLang="pl-PL" sz="1600"/>
          </a:p>
        </p:txBody>
      </p:sp>
      <p:sp>
        <p:nvSpPr>
          <p:cNvPr id="25606" name="TextBox 7">
            <a:extLst>
              <a:ext uri="{FF2B5EF4-FFF2-40B4-BE49-F238E27FC236}">
                <a16:creationId xmlns:a16="http://schemas.microsoft.com/office/drawing/2014/main" id="{35123A38-86D2-7840-0383-645451CC9FB3}"/>
              </a:ext>
            </a:extLst>
          </p:cNvPr>
          <p:cNvSpPr txBox="1">
            <a:spLocks noChangeArrowheads="1"/>
          </p:cNvSpPr>
          <p:nvPr/>
        </p:nvSpPr>
        <p:spPr bwMode="auto">
          <a:xfrm>
            <a:off x="6443663" y="4365625"/>
            <a:ext cx="2700337"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pl-PL" altLang="pl-PL" sz="1600"/>
              <a:t>Zmienna M rozszerzona o impuls i okres refrakcji zanika eksponencjalnie,’</a:t>
            </a:r>
            <a:r>
              <a:rPr lang="pl-PL" altLang="ja-JP" sz="1600"/>
              <a:t>skacze</a:t>
            </a:r>
            <a:r>
              <a:rPr lang="pl-PL" altLang="pl-PL" sz="1600"/>
              <a:t>’</a:t>
            </a:r>
            <a:r>
              <a:rPr lang="pl-PL" altLang="ja-JP" sz="1600"/>
              <a:t> do 2, gdy m przekroczy próg, pozostaje na 2 przez czas trwania impulsu, a następnie pozostaje w okresie refrakcji. Po jego zakończeniu zmienna m (a wiec i M) jest inicjalizowana do </a:t>
            </a:r>
            <a:r>
              <a:rPr lang="pl-PL" altLang="ja-JP" sz="1600">
                <a:latin typeface="Symbol" pitchFamily="2" charset="2"/>
              </a:rPr>
              <a:t>0.</a:t>
            </a:r>
            <a:endParaRPr lang="pl-PL" altLang="pl-PL" sz="16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extBox 1">
            <a:extLst>
              <a:ext uri="{FF2B5EF4-FFF2-40B4-BE49-F238E27FC236}">
                <a16:creationId xmlns:a16="http://schemas.microsoft.com/office/drawing/2014/main" id="{38FCE477-09EB-95F6-FA0D-1AB61F3D2E7C}"/>
              </a:ext>
            </a:extLst>
          </p:cNvPr>
          <p:cNvSpPr txBox="1">
            <a:spLocks noChangeArrowheads="1"/>
          </p:cNvSpPr>
          <p:nvPr/>
        </p:nvSpPr>
        <p:spPr bwMode="auto">
          <a:xfrm>
            <a:off x="1006475" y="436563"/>
            <a:ext cx="6878638" cy="1077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pl-PL">
                <a:latin typeface="Arial" panose="020B0604020202020204" pitchFamily="34" charset="0"/>
                <a:cs typeface="Arial" panose="020B0604020202020204" pitchFamily="34" charset="0"/>
              </a:rPr>
              <a:t>Cwiczenie: prosty model sieci z neuronem IntFire1()</a:t>
            </a:r>
          </a:p>
        </p:txBody>
      </p:sp>
      <p:pic>
        <p:nvPicPr>
          <p:cNvPr id="26626" name="Picture 2">
            <a:extLst>
              <a:ext uri="{FF2B5EF4-FFF2-40B4-BE49-F238E27FC236}">
                <a16:creationId xmlns:a16="http://schemas.microsoft.com/office/drawing/2014/main" id="{8145F663-BF05-D9BC-4564-7D218A68619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092450" y="2546350"/>
            <a:ext cx="295910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7" name="TextBox 3">
            <a:extLst>
              <a:ext uri="{FF2B5EF4-FFF2-40B4-BE49-F238E27FC236}">
                <a16:creationId xmlns:a16="http://schemas.microsoft.com/office/drawing/2014/main" id="{4E2F48C7-D342-28CA-2DBD-8CB3E98E2980}"/>
              </a:ext>
            </a:extLst>
          </p:cNvPr>
          <p:cNvSpPr txBox="1">
            <a:spLocks noChangeArrowheads="1"/>
          </p:cNvSpPr>
          <p:nvPr/>
        </p:nvSpPr>
        <p:spPr bwMode="auto">
          <a:xfrm>
            <a:off x="755650" y="4716463"/>
            <a:ext cx="7920038"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sz="2400">
                <a:latin typeface="Arial" panose="020B0604020202020204" pitchFamily="34" charset="0"/>
                <a:cs typeface="Arial" panose="020B0604020202020204" pitchFamily="34" charset="0"/>
              </a:rPr>
              <a:t>Pojedynczy neuron Integrate and Fire z przychodzącymi impulsami.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extBox 1">
            <a:extLst>
              <a:ext uri="{FF2B5EF4-FFF2-40B4-BE49-F238E27FC236}">
                <a16:creationId xmlns:a16="http://schemas.microsoft.com/office/drawing/2014/main" id="{964E53B4-0291-072E-913B-425837A3C1E0}"/>
              </a:ext>
            </a:extLst>
          </p:cNvPr>
          <p:cNvSpPr txBox="1">
            <a:spLocks noChangeArrowheads="1"/>
          </p:cNvSpPr>
          <p:nvPr/>
        </p:nvSpPr>
        <p:spPr bwMode="auto">
          <a:xfrm>
            <a:off x="1701800" y="404813"/>
            <a:ext cx="57404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a:latin typeface="Arial" panose="020B0604020202020204" pitchFamily="34" charset="0"/>
                <a:cs typeface="Arial" panose="020B0604020202020204" pitchFamily="34" charset="0"/>
              </a:rPr>
              <a:t>Tworzenie neuronów IntFire1()</a:t>
            </a:r>
          </a:p>
        </p:txBody>
      </p:sp>
      <p:sp>
        <p:nvSpPr>
          <p:cNvPr id="27650" name="pole tekstowe 5">
            <a:extLst>
              <a:ext uri="{FF2B5EF4-FFF2-40B4-BE49-F238E27FC236}">
                <a16:creationId xmlns:a16="http://schemas.microsoft.com/office/drawing/2014/main" id="{B963E508-F0A8-060E-BFF8-F35C12941F11}"/>
              </a:ext>
            </a:extLst>
          </p:cNvPr>
          <p:cNvSpPr txBox="1">
            <a:spLocks noChangeArrowheads="1"/>
          </p:cNvSpPr>
          <p:nvPr/>
        </p:nvSpPr>
        <p:spPr bwMode="auto">
          <a:xfrm>
            <a:off x="974725" y="2492375"/>
            <a:ext cx="6553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400">
                <a:solidFill>
                  <a:srgbClr val="3B3B3B"/>
                </a:solidFill>
                <a:latin typeface="Menlo" panose="020B0609030804020204" pitchFamily="49" charset="0"/>
              </a:rPr>
              <a:t>IAF </a:t>
            </a:r>
            <a:r>
              <a:rPr lang="pl-PL" altLang="pl-PL" sz="2400">
                <a:solidFill>
                  <a:srgbClr val="000000"/>
                </a:solidFill>
                <a:latin typeface="Menlo" panose="020B0609030804020204" pitchFamily="49" charset="0"/>
              </a:rPr>
              <a:t>=</a:t>
            </a:r>
            <a:r>
              <a:rPr lang="pl-PL" altLang="pl-PL" sz="2400">
                <a:solidFill>
                  <a:srgbClr val="3B3B3B"/>
                </a:solidFill>
                <a:latin typeface="Menlo" panose="020B0609030804020204" pitchFamily="49" charset="0"/>
              </a:rPr>
              <a:t> h.IntFire1()</a:t>
            </a:r>
          </a:p>
          <a:p>
            <a:pPr>
              <a:spcBef>
                <a:spcPct val="0"/>
              </a:spcBef>
              <a:buFontTx/>
              <a:buNone/>
            </a:pPr>
            <a:r>
              <a:rPr lang="pl-PL" altLang="pl-PL" sz="2400">
                <a:solidFill>
                  <a:srgbClr val="3B3B3B"/>
                </a:solidFill>
                <a:latin typeface="Menlo" panose="020B0609030804020204" pitchFamily="49" charset="0"/>
              </a:rPr>
              <a:t>IAF.tau </a:t>
            </a:r>
            <a:r>
              <a:rPr lang="pl-PL" altLang="pl-PL" sz="2400">
                <a:solidFill>
                  <a:srgbClr val="000000"/>
                </a:solidFill>
                <a:latin typeface="Menlo" panose="020B0609030804020204" pitchFamily="49" charset="0"/>
              </a:rPr>
              <a:t>=</a:t>
            </a:r>
            <a:r>
              <a:rPr lang="pl-PL" altLang="pl-PL" sz="2400">
                <a:solidFill>
                  <a:srgbClr val="3B3B3B"/>
                </a:solidFill>
                <a:latin typeface="Menlo" panose="020B0609030804020204" pitchFamily="49" charset="0"/>
              </a:rPr>
              <a:t> </a:t>
            </a:r>
            <a:r>
              <a:rPr lang="pl-PL" altLang="pl-PL" sz="2400">
                <a:solidFill>
                  <a:srgbClr val="098658"/>
                </a:solidFill>
                <a:latin typeface="Menlo" panose="020B0609030804020204" pitchFamily="49" charset="0"/>
              </a:rPr>
              <a:t>20</a:t>
            </a:r>
            <a:r>
              <a:rPr lang="pl-PL" altLang="pl-PL" sz="2400">
                <a:solidFill>
                  <a:srgbClr val="3B3B3B"/>
                </a:solidFill>
                <a:latin typeface="Menlo" panose="020B0609030804020204" pitchFamily="49" charset="0"/>
              </a:rPr>
              <a:t> </a:t>
            </a:r>
            <a:r>
              <a:rPr lang="pl-PL" altLang="pl-PL" sz="2400">
                <a:solidFill>
                  <a:srgbClr val="008000"/>
                </a:solidFill>
                <a:latin typeface="Menlo" panose="020B0609030804020204" pitchFamily="49" charset="0"/>
              </a:rPr>
              <a:t># time constant</a:t>
            </a:r>
            <a:endParaRPr lang="pl-PL" altLang="pl-PL" sz="2400">
              <a:solidFill>
                <a:srgbClr val="3B3B3B"/>
              </a:solidFill>
              <a:latin typeface="Menlo" panose="020B0609030804020204" pitchFamily="49" charset="0"/>
            </a:endParaRPr>
          </a:p>
          <a:p>
            <a:pPr>
              <a:spcBef>
                <a:spcPct val="0"/>
              </a:spcBef>
              <a:buFontTx/>
              <a:buNone/>
            </a:pPr>
            <a:r>
              <a:rPr lang="pl-PL" altLang="pl-PL" sz="2400">
                <a:solidFill>
                  <a:srgbClr val="3B3B3B"/>
                </a:solidFill>
                <a:latin typeface="Menlo" panose="020B0609030804020204" pitchFamily="49" charset="0"/>
              </a:rPr>
              <a:t>IAF.refrac </a:t>
            </a:r>
            <a:r>
              <a:rPr lang="pl-PL" altLang="pl-PL" sz="2400">
                <a:solidFill>
                  <a:srgbClr val="000000"/>
                </a:solidFill>
                <a:latin typeface="Menlo" panose="020B0609030804020204" pitchFamily="49" charset="0"/>
              </a:rPr>
              <a:t>=</a:t>
            </a:r>
            <a:r>
              <a:rPr lang="pl-PL" altLang="pl-PL" sz="2400">
                <a:solidFill>
                  <a:srgbClr val="3B3B3B"/>
                </a:solidFill>
                <a:latin typeface="Menlo" panose="020B0609030804020204" pitchFamily="49" charset="0"/>
              </a:rPr>
              <a:t> </a:t>
            </a:r>
            <a:r>
              <a:rPr lang="pl-PL" altLang="pl-PL" sz="2400">
                <a:solidFill>
                  <a:srgbClr val="098658"/>
                </a:solidFill>
                <a:latin typeface="Menlo" panose="020B0609030804020204" pitchFamily="49" charset="0"/>
              </a:rPr>
              <a:t>5</a:t>
            </a:r>
            <a:r>
              <a:rPr lang="pl-PL" altLang="pl-PL" sz="2400">
                <a:solidFill>
                  <a:srgbClr val="3B3B3B"/>
                </a:solidFill>
                <a:latin typeface="Menlo" panose="020B0609030804020204" pitchFamily="49" charset="0"/>
              </a:rPr>
              <a:t> </a:t>
            </a:r>
            <a:r>
              <a:rPr lang="pl-PL" altLang="pl-PL" sz="2400">
                <a:solidFill>
                  <a:srgbClr val="008000"/>
                </a:solidFill>
                <a:latin typeface="Menlo" panose="020B0609030804020204" pitchFamily="49" charset="0"/>
              </a:rPr>
              <a:t># refractory period</a:t>
            </a:r>
            <a:endParaRPr lang="pl-PL" altLang="pl-PL" sz="2400">
              <a:solidFill>
                <a:srgbClr val="3B3B3B"/>
              </a:solidFill>
              <a:latin typeface="Menlo" panose="020B0609030804020204" pitchFamily="49"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extBox 1">
            <a:extLst>
              <a:ext uri="{FF2B5EF4-FFF2-40B4-BE49-F238E27FC236}">
                <a16:creationId xmlns:a16="http://schemas.microsoft.com/office/drawing/2014/main" id="{EA1A79F2-C6C9-200F-E99E-090DB4A13AC6}"/>
              </a:ext>
            </a:extLst>
          </p:cNvPr>
          <p:cNvSpPr txBox="1">
            <a:spLocks noChangeArrowheads="1"/>
          </p:cNvSpPr>
          <p:nvPr/>
        </p:nvSpPr>
        <p:spPr bwMode="auto">
          <a:xfrm>
            <a:off x="2589213" y="476250"/>
            <a:ext cx="3965575"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a:latin typeface="Arial" panose="020B0604020202020204" pitchFamily="34" charset="0"/>
                <a:cs typeface="Arial" panose="020B0604020202020204" pitchFamily="34" charset="0"/>
              </a:rPr>
              <a:t>Tworzenie stymulacji</a:t>
            </a:r>
          </a:p>
        </p:txBody>
      </p:sp>
      <p:sp>
        <p:nvSpPr>
          <p:cNvPr id="28674" name="pole tekstowe 5">
            <a:extLst>
              <a:ext uri="{FF2B5EF4-FFF2-40B4-BE49-F238E27FC236}">
                <a16:creationId xmlns:a16="http://schemas.microsoft.com/office/drawing/2014/main" id="{9FA370BF-F6B9-FAC4-522D-1B64B561A9F5}"/>
              </a:ext>
            </a:extLst>
          </p:cNvPr>
          <p:cNvSpPr txBox="1">
            <a:spLocks noChangeArrowheads="1"/>
          </p:cNvSpPr>
          <p:nvPr/>
        </p:nvSpPr>
        <p:spPr bwMode="auto">
          <a:xfrm>
            <a:off x="971550" y="1916113"/>
            <a:ext cx="7488238" cy="2678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400">
                <a:solidFill>
                  <a:srgbClr val="3B3B3B"/>
                </a:solidFill>
                <a:latin typeface="Menlo" panose="020B0609030804020204" pitchFamily="49" charset="0"/>
              </a:rPr>
              <a:t>stim </a:t>
            </a:r>
            <a:r>
              <a:rPr lang="pl-PL" altLang="pl-PL" sz="2400">
                <a:solidFill>
                  <a:srgbClr val="000000"/>
                </a:solidFill>
                <a:latin typeface="Menlo" panose="020B0609030804020204" pitchFamily="49" charset="0"/>
              </a:rPr>
              <a:t>=</a:t>
            </a:r>
            <a:r>
              <a:rPr lang="pl-PL" altLang="pl-PL" sz="2400">
                <a:solidFill>
                  <a:srgbClr val="3B3B3B"/>
                </a:solidFill>
                <a:latin typeface="Menlo" panose="020B0609030804020204" pitchFamily="49" charset="0"/>
              </a:rPr>
              <a:t> h.NetStim()</a:t>
            </a:r>
          </a:p>
          <a:p>
            <a:pPr>
              <a:spcBef>
                <a:spcPct val="0"/>
              </a:spcBef>
              <a:buFontTx/>
              <a:buNone/>
            </a:pPr>
            <a:r>
              <a:rPr lang="pl-PL" altLang="pl-PL" sz="2400">
                <a:solidFill>
                  <a:srgbClr val="3B3B3B"/>
                </a:solidFill>
                <a:latin typeface="Menlo" panose="020B0609030804020204" pitchFamily="49" charset="0"/>
              </a:rPr>
              <a:t>stim.number </a:t>
            </a:r>
            <a:r>
              <a:rPr lang="pl-PL" altLang="pl-PL" sz="2400">
                <a:solidFill>
                  <a:srgbClr val="000000"/>
                </a:solidFill>
                <a:latin typeface="Menlo" panose="020B0609030804020204" pitchFamily="49" charset="0"/>
              </a:rPr>
              <a:t>=</a:t>
            </a:r>
            <a:r>
              <a:rPr lang="pl-PL" altLang="pl-PL" sz="2400">
                <a:solidFill>
                  <a:srgbClr val="3B3B3B"/>
                </a:solidFill>
                <a:latin typeface="Menlo" panose="020B0609030804020204" pitchFamily="49" charset="0"/>
              </a:rPr>
              <a:t> </a:t>
            </a:r>
            <a:r>
              <a:rPr lang="pl-PL" altLang="pl-PL" sz="2400">
                <a:solidFill>
                  <a:srgbClr val="098658"/>
                </a:solidFill>
                <a:latin typeface="Menlo" panose="020B0609030804020204" pitchFamily="49" charset="0"/>
              </a:rPr>
              <a:t>25</a:t>
            </a:r>
            <a:endParaRPr lang="pl-PL" altLang="pl-PL" sz="2400">
              <a:solidFill>
                <a:srgbClr val="3B3B3B"/>
              </a:solidFill>
              <a:latin typeface="Menlo" panose="020B0609030804020204" pitchFamily="49" charset="0"/>
            </a:endParaRPr>
          </a:p>
          <a:p>
            <a:pPr>
              <a:spcBef>
                <a:spcPct val="0"/>
              </a:spcBef>
              <a:buFontTx/>
              <a:buNone/>
            </a:pPr>
            <a:r>
              <a:rPr lang="pl-PL" altLang="pl-PL" sz="2400">
                <a:solidFill>
                  <a:srgbClr val="3B3B3B"/>
                </a:solidFill>
                <a:latin typeface="Menlo" panose="020B0609030804020204" pitchFamily="49" charset="0"/>
              </a:rPr>
              <a:t>stim.interval </a:t>
            </a:r>
            <a:r>
              <a:rPr lang="pl-PL" altLang="pl-PL" sz="2400">
                <a:solidFill>
                  <a:srgbClr val="000000"/>
                </a:solidFill>
                <a:latin typeface="Menlo" panose="020B0609030804020204" pitchFamily="49" charset="0"/>
              </a:rPr>
              <a:t>=</a:t>
            </a:r>
            <a:r>
              <a:rPr lang="pl-PL" altLang="pl-PL" sz="2400">
                <a:solidFill>
                  <a:srgbClr val="3B3B3B"/>
                </a:solidFill>
                <a:latin typeface="Menlo" panose="020B0609030804020204" pitchFamily="49" charset="0"/>
              </a:rPr>
              <a:t> </a:t>
            </a:r>
            <a:r>
              <a:rPr lang="pl-PL" altLang="pl-PL" sz="2400">
                <a:solidFill>
                  <a:srgbClr val="098658"/>
                </a:solidFill>
                <a:latin typeface="Menlo" panose="020B0609030804020204" pitchFamily="49" charset="0"/>
              </a:rPr>
              <a:t>2</a:t>
            </a:r>
            <a:endParaRPr lang="pl-PL" altLang="pl-PL" sz="2400">
              <a:solidFill>
                <a:srgbClr val="3B3B3B"/>
              </a:solidFill>
              <a:latin typeface="Menlo" panose="020B0609030804020204" pitchFamily="49" charset="0"/>
            </a:endParaRPr>
          </a:p>
          <a:p>
            <a:pPr>
              <a:spcBef>
                <a:spcPct val="0"/>
              </a:spcBef>
              <a:buFontTx/>
              <a:buNone/>
            </a:pPr>
            <a:r>
              <a:rPr lang="pl-PL" altLang="pl-PL" sz="2400">
                <a:solidFill>
                  <a:srgbClr val="3B3B3B"/>
                </a:solidFill>
                <a:latin typeface="Menlo" panose="020B0609030804020204" pitchFamily="49" charset="0"/>
              </a:rPr>
              <a:t>stim.start </a:t>
            </a:r>
            <a:r>
              <a:rPr lang="pl-PL" altLang="pl-PL" sz="2400">
                <a:solidFill>
                  <a:srgbClr val="000000"/>
                </a:solidFill>
                <a:latin typeface="Menlo" panose="020B0609030804020204" pitchFamily="49" charset="0"/>
              </a:rPr>
              <a:t>=</a:t>
            </a:r>
            <a:r>
              <a:rPr lang="pl-PL" altLang="pl-PL" sz="2400">
                <a:solidFill>
                  <a:srgbClr val="3B3B3B"/>
                </a:solidFill>
                <a:latin typeface="Menlo" panose="020B0609030804020204" pitchFamily="49" charset="0"/>
              </a:rPr>
              <a:t> </a:t>
            </a:r>
            <a:r>
              <a:rPr lang="pl-PL" altLang="pl-PL" sz="2400">
                <a:solidFill>
                  <a:srgbClr val="098658"/>
                </a:solidFill>
                <a:latin typeface="Menlo" panose="020B0609030804020204" pitchFamily="49" charset="0"/>
              </a:rPr>
              <a:t>0</a:t>
            </a:r>
            <a:endParaRPr lang="pl-PL" altLang="pl-PL" sz="2400">
              <a:solidFill>
                <a:srgbClr val="3B3B3B"/>
              </a:solidFill>
              <a:latin typeface="Menlo" panose="020B0609030804020204" pitchFamily="49" charset="0"/>
            </a:endParaRPr>
          </a:p>
          <a:p>
            <a:pPr>
              <a:spcBef>
                <a:spcPct val="0"/>
              </a:spcBef>
              <a:buFontTx/>
              <a:buNone/>
            </a:pPr>
            <a:r>
              <a:rPr lang="pl-PL" altLang="pl-PL" sz="2400">
                <a:solidFill>
                  <a:srgbClr val="3B3B3B"/>
                </a:solidFill>
                <a:latin typeface="Menlo" panose="020B0609030804020204" pitchFamily="49" charset="0"/>
              </a:rPr>
              <a:t>stim.noise </a:t>
            </a:r>
            <a:r>
              <a:rPr lang="pl-PL" altLang="pl-PL" sz="2400">
                <a:solidFill>
                  <a:srgbClr val="000000"/>
                </a:solidFill>
                <a:latin typeface="Menlo" panose="020B0609030804020204" pitchFamily="49" charset="0"/>
              </a:rPr>
              <a:t>=</a:t>
            </a:r>
            <a:r>
              <a:rPr lang="pl-PL" altLang="pl-PL" sz="2400">
                <a:solidFill>
                  <a:srgbClr val="3B3B3B"/>
                </a:solidFill>
                <a:latin typeface="Menlo" panose="020B0609030804020204" pitchFamily="49" charset="0"/>
              </a:rPr>
              <a:t> </a:t>
            </a:r>
            <a:r>
              <a:rPr lang="pl-PL" altLang="pl-PL" sz="2400">
                <a:solidFill>
                  <a:srgbClr val="098658"/>
                </a:solidFill>
                <a:latin typeface="Menlo" panose="020B0609030804020204" pitchFamily="49" charset="0"/>
              </a:rPr>
              <a:t>1</a:t>
            </a:r>
            <a:r>
              <a:rPr lang="pl-PL" altLang="pl-PL" sz="2400">
                <a:solidFill>
                  <a:srgbClr val="3B3B3B"/>
                </a:solidFill>
                <a:latin typeface="Menlo" panose="020B0609030804020204" pitchFamily="49" charset="0"/>
              </a:rPr>
              <a:t> </a:t>
            </a:r>
            <a:r>
              <a:rPr lang="pl-PL" altLang="pl-PL" sz="2400">
                <a:solidFill>
                  <a:srgbClr val="008000"/>
                </a:solidFill>
                <a:latin typeface="Menlo" panose="020B0609030804020204" pitchFamily="49" charset="0"/>
              </a:rPr>
              <a:t># 0 - deterministic, 1 - Poisson process</a:t>
            </a:r>
            <a:endParaRPr lang="pl-PL" altLang="pl-PL" sz="2400">
              <a:solidFill>
                <a:srgbClr val="3B3B3B"/>
              </a:solidFill>
              <a:latin typeface="Menlo" panose="020B0609030804020204" pitchFamily="49" charset="0"/>
            </a:endParaRPr>
          </a:p>
          <a:p>
            <a:pPr>
              <a:spcBef>
                <a:spcPct val="0"/>
              </a:spcBef>
              <a:buFontTx/>
              <a:buNone/>
            </a:pPr>
            <a:r>
              <a:rPr lang="pl-PL" altLang="pl-PL" sz="2400">
                <a:solidFill>
                  <a:srgbClr val="3B3B3B"/>
                </a:solidFill>
                <a:latin typeface="Menlo" panose="020B0609030804020204" pitchFamily="49" charset="0"/>
              </a:rPr>
              <a:t>ncstim </a:t>
            </a:r>
            <a:r>
              <a:rPr lang="pl-PL" altLang="pl-PL" sz="2400">
                <a:solidFill>
                  <a:srgbClr val="000000"/>
                </a:solidFill>
                <a:latin typeface="Menlo" panose="020B0609030804020204" pitchFamily="49" charset="0"/>
              </a:rPr>
              <a:t>=</a:t>
            </a:r>
            <a:r>
              <a:rPr lang="pl-PL" altLang="pl-PL" sz="2400">
                <a:solidFill>
                  <a:srgbClr val="3B3B3B"/>
                </a:solidFill>
                <a:latin typeface="Menlo" panose="020B0609030804020204" pitchFamily="49" charset="0"/>
              </a:rPr>
              <a:t> h.NetCon(stim, IAF, </a:t>
            </a:r>
            <a:r>
              <a:rPr lang="pl-PL" altLang="pl-PL" sz="2400">
                <a:solidFill>
                  <a:srgbClr val="098658"/>
                </a:solidFill>
                <a:latin typeface="Menlo" panose="020B0609030804020204" pitchFamily="49" charset="0"/>
              </a:rPr>
              <a:t>0</a:t>
            </a:r>
            <a:r>
              <a:rPr lang="pl-PL" altLang="pl-PL" sz="2400">
                <a:solidFill>
                  <a:srgbClr val="3B3B3B"/>
                </a:solidFill>
                <a:latin typeface="Menlo" panose="020B0609030804020204" pitchFamily="49" charset="0"/>
              </a:rPr>
              <a:t>, </a:t>
            </a:r>
            <a:r>
              <a:rPr lang="pl-PL" altLang="pl-PL" sz="2400">
                <a:solidFill>
                  <a:srgbClr val="098658"/>
                </a:solidFill>
                <a:latin typeface="Menlo" panose="020B0609030804020204" pitchFamily="49" charset="0"/>
              </a:rPr>
              <a:t>0</a:t>
            </a:r>
            <a:r>
              <a:rPr lang="pl-PL" altLang="pl-PL" sz="2400">
                <a:solidFill>
                  <a:srgbClr val="3B3B3B"/>
                </a:solidFill>
                <a:latin typeface="Menlo" panose="020B0609030804020204" pitchFamily="49" charset="0"/>
              </a:rPr>
              <a:t>, </a:t>
            </a:r>
            <a:r>
              <a:rPr lang="pl-PL" altLang="pl-PL" sz="2400">
                <a:solidFill>
                  <a:srgbClr val="098658"/>
                </a:solidFill>
                <a:latin typeface="Menlo" panose="020B0609030804020204" pitchFamily="49" charset="0"/>
              </a:rPr>
              <a:t>0.3</a:t>
            </a:r>
            <a:r>
              <a:rPr lang="pl-PL" altLang="pl-PL" sz="2400">
                <a:solidFill>
                  <a:srgbClr val="3B3B3B"/>
                </a:solidFill>
                <a:latin typeface="Menlo" panose="020B0609030804020204" pitchFamily="49" charset="0"/>
              </a:rPr>
              <a: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extBox 1">
            <a:extLst>
              <a:ext uri="{FF2B5EF4-FFF2-40B4-BE49-F238E27FC236}">
                <a16:creationId xmlns:a16="http://schemas.microsoft.com/office/drawing/2014/main" id="{22B87143-435B-2B78-5708-C25BC0B9F6EF}"/>
              </a:ext>
            </a:extLst>
          </p:cNvPr>
          <p:cNvSpPr txBox="1">
            <a:spLocks noChangeArrowheads="1"/>
          </p:cNvSpPr>
          <p:nvPr/>
        </p:nvSpPr>
        <p:spPr bwMode="auto">
          <a:xfrm>
            <a:off x="2173288" y="493713"/>
            <a:ext cx="54451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a:latin typeface="Arial" panose="020B0604020202020204" pitchFamily="34" charset="0"/>
                <a:cs typeface="Arial" panose="020B0604020202020204" pitchFamily="34" charset="0"/>
              </a:rPr>
              <a:t>Rejestracja zmiennych </a:t>
            </a:r>
            <a:r>
              <a:rPr lang="en-US" altLang="pl-PL" i="1">
                <a:latin typeface="Arial" panose="020B0604020202020204" pitchFamily="34" charset="0"/>
                <a:cs typeface="Arial" panose="020B0604020202020204" pitchFamily="34" charset="0"/>
              </a:rPr>
              <a:t>m</a:t>
            </a:r>
            <a:r>
              <a:rPr lang="en-US" altLang="pl-PL">
                <a:latin typeface="Arial" panose="020B0604020202020204" pitchFamily="34" charset="0"/>
                <a:cs typeface="Arial" panose="020B0604020202020204" pitchFamily="34" charset="0"/>
              </a:rPr>
              <a:t> i </a:t>
            </a:r>
            <a:r>
              <a:rPr lang="en-US" altLang="pl-PL" i="1">
                <a:latin typeface="Arial" panose="020B0604020202020204" pitchFamily="34" charset="0"/>
                <a:cs typeface="Arial" panose="020B0604020202020204" pitchFamily="34" charset="0"/>
              </a:rPr>
              <a:t>M</a:t>
            </a:r>
          </a:p>
        </p:txBody>
      </p:sp>
      <p:sp>
        <p:nvSpPr>
          <p:cNvPr id="29698" name="pole tekstowe 5">
            <a:extLst>
              <a:ext uri="{FF2B5EF4-FFF2-40B4-BE49-F238E27FC236}">
                <a16:creationId xmlns:a16="http://schemas.microsoft.com/office/drawing/2014/main" id="{819CC12D-A10A-F09F-48FF-15DD0A260209}"/>
              </a:ext>
            </a:extLst>
          </p:cNvPr>
          <p:cNvSpPr txBox="1">
            <a:spLocks noChangeArrowheads="1"/>
          </p:cNvSpPr>
          <p:nvPr/>
        </p:nvSpPr>
        <p:spPr bwMode="auto">
          <a:xfrm>
            <a:off x="755650" y="1916113"/>
            <a:ext cx="82804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400">
                <a:solidFill>
                  <a:srgbClr val="3B3B3B"/>
                </a:solidFill>
                <a:latin typeface="Menlo" panose="020B0609030804020204" pitchFamily="49" charset="0"/>
              </a:rPr>
              <a:t>mvec </a:t>
            </a:r>
            <a:r>
              <a:rPr lang="pl-PL" altLang="pl-PL" sz="2400">
                <a:solidFill>
                  <a:srgbClr val="000000"/>
                </a:solidFill>
                <a:latin typeface="Menlo" panose="020B0609030804020204" pitchFamily="49" charset="0"/>
              </a:rPr>
              <a:t>=</a:t>
            </a:r>
            <a:r>
              <a:rPr lang="pl-PL" altLang="pl-PL" sz="2400">
                <a:solidFill>
                  <a:srgbClr val="3B3B3B"/>
                </a:solidFill>
                <a:latin typeface="Menlo" panose="020B0609030804020204" pitchFamily="49" charset="0"/>
              </a:rPr>
              <a:t> h.Vector().record(IAF._ref_m)</a:t>
            </a:r>
          </a:p>
          <a:p>
            <a:pPr>
              <a:spcBef>
                <a:spcPct val="0"/>
              </a:spcBef>
              <a:buFontTx/>
              <a:buNone/>
            </a:pPr>
            <a:endParaRPr lang="pl-PL" altLang="pl-PL" sz="2400">
              <a:solidFill>
                <a:srgbClr val="008000"/>
              </a:solidFill>
              <a:latin typeface="Menlo" panose="020B0609030804020204" pitchFamily="49" charset="0"/>
            </a:endParaRPr>
          </a:p>
          <a:p>
            <a:pPr>
              <a:spcBef>
                <a:spcPct val="0"/>
              </a:spcBef>
              <a:buFontTx/>
              <a:buNone/>
            </a:pPr>
            <a:r>
              <a:rPr lang="pl-PL" altLang="pl-PL" sz="2400">
                <a:solidFill>
                  <a:srgbClr val="008000"/>
                </a:solidFill>
                <a:latin typeface="Menlo" panose="020B0609030804020204" pitchFamily="49" charset="0"/>
              </a:rPr>
              <a:t>#modify advance() procedure in stdrun.hoc</a:t>
            </a:r>
            <a:endParaRPr lang="pl-PL" altLang="pl-PL" sz="2400">
              <a:solidFill>
                <a:srgbClr val="3B3B3B"/>
              </a:solidFill>
              <a:latin typeface="Menlo" panose="020B0609030804020204" pitchFamily="49" charset="0"/>
            </a:endParaRPr>
          </a:p>
          <a:p>
            <a:pPr>
              <a:spcBef>
                <a:spcPct val="0"/>
              </a:spcBef>
              <a:buFontTx/>
              <a:buNone/>
            </a:pPr>
            <a:r>
              <a:rPr lang="pl-PL" altLang="pl-PL" sz="2400">
                <a:solidFill>
                  <a:srgbClr val="3B3B3B"/>
                </a:solidFill>
                <a:latin typeface="Menlo" panose="020B0609030804020204" pitchFamily="49" charset="0"/>
              </a:rPr>
              <a:t>h(</a:t>
            </a:r>
            <a:r>
              <a:rPr lang="pl-PL" altLang="pl-PL" sz="2400">
                <a:solidFill>
                  <a:srgbClr val="A31515"/>
                </a:solidFill>
                <a:latin typeface="Menlo" panose="020B0609030804020204" pitchFamily="49" charset="0"/>
              </a:rPr>
              <a:t>"""</a:t>
            </a:r>
            <a:endParaRPr lang="pl-PL" altLang="pl-PL" sz="2400">
              <a:solidFill>
                <a:srgbClr val="3B3B3B"/>
              </a:solidFill>
              <a:latin typeface="Menlo" panose="020B0609030804020204" pitchFamily="49" charset="0"/>
            </a:endParaRPr>
          </a:p>
          <a:p>
            <a:pPr>
              <a:spcBef>
                <a:spcPct val="0"/>
              </a:spcBef>
              <a:buFontTx/>
              <a:buNone/>
            </a:pPr>
            <a:r>
              <a:rPr lang="pl-PL" altLang="pl-PL" sz="2400">
                <a:solidFill>
                  <a:srgbClr val="A31515"/>
                </a:solidFill>
                <a:latin typeface="Menlo" panose="020B0609030804020204" pitchFamily="49" charset="0"/>
              </a:rPr>
              <a:t>proc advance() {</a:t>
            </a:r>
            <a:endParaRPr lang="pl-PL" altLang="pl-PL" sz="2400">
              <a:solidFill>
                <a:srgbClr val="3B3B3B"/>
              </a:solidFill>
              <a:latin typeface="Menlo" panose="020B0609030804020204" pitchFamily="49" charset="0"/>
            </a:endParaRPr>
          </a:p>
          <a:p>
            <a:pPr>
              <a:spcBef>
                <a:spcPct val="0"/>
              </a:spcBef>
              <a:buFontTx/>
              <a:buNone/>
            </a:pPr>
            <a:r>
              <a:rPr lang="pl-PL" altLang="pl-PL" sz="2400">
                <a:solidFill>
                  <a:srgbClr val="A31515"/>
                </a:solidFill>
                <a:latin typeface="Menlo" panose="020B0609030804020204" pitchFamily="49" charset="0"/>
              </a:rPr>
              <a:t>   fadvance()</a:t>
            </a:r>
            <a:endParaRPr lang="pl-PL" altLang="pl-PL" sz="2400">
              <a:solidFill>
                <a:srgbClr val="3B3B3B"/>
              </a:solidFill>
              <a:latin typeface="Menlo" panose="020B0609030804020204" pitchFamily="49" charset="0"/>
            </a:endParaRPr>
          </a:p>
          <a:p>
            <a:pPr>
              <a:spcBef>
                <a:spcPct val="0"/>
              </a:spcBef>
              <a:buFontTx/>
              <a:buNone/>
            </a:pPr>
            <a:r>
              <a:rPr lang="pl-PL" altLang="pl-PL" sz="2400">
                <a:solidFill>
                  <a:srgbClr val="A31515"/>
                </a:solidFill>
                <a:latin typeface="Menlo" panose="020B0609030804020204" pitchFamily="49" charset="0"/>
              </a:rPr>
              <a:t>   m1 = IntFire1[0].M()</a:t>
            </a:r>
            <a:endParaRPr lang="pl-PL" altLang="pl-PL" sz="2400">
              <a:solidFill>
                <a:srgbClr val="3B3B3B"/>
              </a:solidFill>
              <a:latin typeface="Menlo" panose="020B0609030804020204" pitchFamily="49" charset="0"/>
            </a:endParaRPr>
          </a:p>
          <a:p>
            <a:pPr>
              <a:spcBef>
                <a:spcPct val="0"/>
              </a:spcBef>
              <a:buFontTx/>
              <a:buNone/>
            </a:pPr>
            <a:r>
              <a:rPr lang="pl-PL" altLang="pl-PL" sz="2400">
                <a:solidFill>
                  <a:srgbClr val="A31515"/>
                </a:solidFill>
                <a:latin typeface="Menlo" panose="020B0609030804020204" pitchFamily="49" charset="0"/>
              </a:rPr>
              <a:t>}"""</a:t>
            </a:r>
            <a:r>
              <a:rPr lang="pl-PL" altLang="pl-PL" sz="2400">
                <a:solidFill>
                  <a:srgbClr val="3B3B3B"/>
                </a:solidFill>
                <a:latin typeface="Menlo" panose="020B0609030804020204" pitchFamily="49" charset="0"/>
              </a:rPr>
              <a:t>)</a:t>
            </a:r>
          </a:p>
          <a:p>
            <a:pPr>
              <a:spcBef>
                <a:spcPct val="0"/>
              </a:spcBef>
              <a:buFontTx/>
              <a:buNone/>
            </a:pPr>
            <a:endParaRPr lang="pl-PL" altLang="pl-PL" sz="2400">
              <a:solidFill>
                <a:srgbClr val="3B3B3B"/>
              </a:solidFill>
              <a:latin typeface="Menlo" panose="020B0609030804020204" pitchFamily="49" charset="0"/>
            </a:endParaRPr>
          </a:p>
          <a:p>
            <a:pPr>
              <a:spcBef>
                <a:spcPct val="0"/>
              </a:spcBef>
              <a:buFontTx/>
              <a:buNone/>
            </a:pPr>
            <a:r>
              <a:rPr lang="pl-PL" altLang="pl-PL" sz="2400">
                <a:solidFill>
                  <a:srgbClr val="3B3B3B"/>
                </a:solidFill>
                <a:latin typeface="Menlo" panose="020B0609030804020204" pitchFamily="49" charset="0"/>
              </a:rPr>
              <a:t>Mvec </a:t>
            </a:r>
            <a:r>
              <a:rPr lang="pl-PL" altLang="pl-PL" sz="2400">
                <a:solidFill>
                  <a:srgbClr val="000000"/>
                </a:solidFill>
                <a:latin typeface="Menlo" panose="020B0609030804020204" pitchFamily="49" charset="0"/>
              </a:rPr>
              <a:t>=</a:t>
            </a:r>
            <a:r>
              <a:rPr lang="pl-PL" altLang="pl-PL" sz="2400">
                <a:solidFill>
                  <a:srgbClr val="3B3B3B"/>
                </a:solidFill>
                <a:latin typeface="Menlo" panose="020B0609030804020204" pitchFamily="49" charset="0"/>
              </a:rPr>
              <a:t> h.Vector().record(h._ref_m1)</a:t>
            </a:r>
          </a:p>
          <a:p>
            <a:pPr>
              <a:spcBef>
                <a:spcPct val="0"/>
              </a:spcBef>
              <a:buFontTx/>
              <a:buNone/>
            </a:pPr>
            <a:endParaRPr lang="pl-PL" altLang="pl-PL" sz="2400">
              <a:solidFill>
                <a:srgbClr val="3B3B3B"/>
              </a:solidFill>
              <a:latin typeface="Menlo" panose="020B0609030804020204" pitchFamily="49"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extBox 1">
            <a:extLst>
              <a:ext uri="{FF2B5EF4-FFF2-40B4-BE49-F238E27FC236}">
                <a16:creationId xmlns:a16="http://schemas.microsoft.com/office/drawing/2014/main" id="{CB6A3340-795D-6B4C-B748-399A9B7D124E}"/>
              </a:ext>
            </a:extLst>
          </p:cNvPr>
          <p:cNvSpPr txBox="1">
            <a:spLocks noChangeArrowheads="1"/>
          </p:cNvSpPr>
          <p:nvPr/>
        </p:nvSpPr>
        <p:spPr bwMode="auto">
          <a:xfrm>
            <a:off x="2173288" y="493713"/>
            <a:ext cx="3646487"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a:latin typeface="Arial" panose="020B0604020202020204" pitchFamily="34" charset="0"/>
                <a:cs typeface="Arial" panose="020B0604020202020204" pitchFamily="34" charset="0"/>
              </a:rPr>
              <a:t>Rejestracja czasu </a:t>
            </a:r>
            <a:r>
              <a:rPr lang="en-US" altLang="pl-PL" i="1">
                <a:latin typeface="Arial" panose="020B0604020202020204" pitchFamily="34" charset="0"/>
                <a:cs typeface="Arial" panose="020B0604020202020204" pitchFamily="34" charset="0"/>
              </a:rPr>
              <a:t>t</a:t>
            </a:r>
          </a:p>
        </p:txBody>
      </p:sp>
      <p:sp>
        <p:nvSpPr>
          <p:cNvPr id="30722" name="pole tekstowe 5">
            <a:extLst>
              <a:ext uri="{FF2B5EF4-FFF2-40B4-BE49-F238E27FC236}">
                <a16:creationId xmlns:a16="http://schemas.microsoft.com/office/drawing/2014/main" id="{1EDD0879-697D-298E-76B3-AEB82286DCAE}"/>
              </a:ext>
            </a:extLst>
          </p:cNvPr>
          <p:cNvSpPr txBox="1">
            <a:spLocks noChangeArrowheads="1"/>
          </p:cNvSpPr>
          <p:nvPr/>
        </p:nvSpPr>
        <p:spPr bwMode="auto">
          <a:xfrm>
            <a:off x="900113" y="2852738"/>
            <a:ext cx="6961187"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400">
                <a:solidFill>
                  <a:srgbClr val="3B3B3B"/>
                </a:solidFill>
                <a:latin typeface="Menlo" panose="020B0609030804020204" pitchFamily="49" charset="0"/>
              </a:rPr>
              <a:t>soma = h.Section(name = "soma")</a:t>
            </a:r>
          </a:p>
          <a:p>
            <a:pPr>
              <a:spcBef>
                <a:spcPct val="0"/>
              </a:spcBef>
              <a:buFontTx/>
              <a:buNone/>
            </a:pPr>
            <a:r>
              <a:rPr lang="pl-PL" altLang="pl-PL" sz="2400">
                <a:solidFill>
                  <a:srgbClr val="3B3B3B"/>
                </a:solidFill>
                <a:latin typeface="Menlo" panose="020B0609030804020204" pitchFamily="49" charset="0"/>
              </a:rPr>
              <a:t>t = h.Vector().record(h._ref_t)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extBox 1">
            <a:extLst>
              <a:ext uri="{FF2B5EF4-FFF2-40B4-BE49-F238E27FC236}">
                <a16:creationId xmlns:a16="http://schemas.microsoft.com/office/drawing/2014/main" id="{BAA6F120-12A0-7814-43EE-BBEB9A55CCA8}"/>
              </a:ext>
            </a:extLst>
          </p:cNvPr>
          <p:cNvSpPr txBox="1">
            <a:spLocks noChangeArrowheads="1"/>
          </p:cNvSpPr>
          <p:nvPr/>
        </p:nvSpPr>
        <p:spPr bwMode="auto">
          <a:xfrm>
            <a:off x="2646363" y="188913"/>
            <a:ext cx="385127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en-US" altLang="pl-PL">
                <a:latin typeface="Arial" panose="020B0604020202020204" pitchFamily="34" charset="0"/>
                <a:cs typeface="Arial" panose="020B0604020202020204" pitchFamily="34" charset="0"/>
              </a:rPr>
              <a:t>Zachowanie modelu</a:t>
            </a:r>
          </a:p>
        </p:txBody>
      </p:sp>
      <p:pic>
        <p:nvPicPr>
          <p:cNvPr id="31746" name="Obraz 12">
            <a:extLst>
              <a:ext uri="{FF2B5EF4-FFF2-40B4-BE49-F238E27FC236}">
                <a16:creationId xmlns:a16="http://schemas.microsoft.com/office/drawing/2014/main" id="{0805D54C-AE17-B820-9F8F-01858B99B7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550" y="2597150"/>
            <a:ext cx="2970213"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7" name="Obraz 14">
            <a:extLst>
              <a:ext uri="{FF2B5EF4-FFF2-40B4-BE49-F238E27FC236}">
                <a16:creationId xmlns:a16="http://schemas.microsoft.com/office/drawing/2014/main" id="{8CDB7568-6DB0-98AA-BA43-3AB21B0A8A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55963" y="2616200"/>
            <a:ext cx="2970212"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8" name="Obraz 16">
            <a:extLst>
              <a:ext uri="{FF2B5EF4-FFF2-40B4-BE49-F238E27FC236}">
                <a16:creationId xmlns:a16="http://schemas.microsoft.com/office/drawing/2014/main" id="{39AB2519-60F3-8DA9-E5C5-2DCDC180FB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73788" y="2616200"/>
            <a:ext cx="2970212"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9" name="pole tekstowe 17">
            <a:extLst>
              <a:ext uri="{FF2B5EF4-FFF2-40B4-BE49-F238E27FC236}">
                <a16:creationId xmlns:a16="http://schemas.microsoft.com/office/drawing/2014/main" id="{AECC6F7A-8615-263D-1F4C-EF7CDB9E7A92}"/>
              </a:ext>
            </a:extLst>
          </p:cNvPr>
          <p:cNvSpPr txBox="1">
            <a:spLocks noChangeArrowheads="1"/>
          </p:cNvSpPr>
          <p:nvPr/>
        </p:nvSpPr>
        <p:spPr bwMode="auto">
          <a:xfrm>
            <a:off x="1585913" y="2327275"/>
            <a:ext cx="398462"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000">
                <a:latin typeface="Arial" panose="020B0604020202020204" pitchFamily="34" charset="0"/>
                <a:cs typeface="Arial" panose="020B0604020202020204" pitchFamily="34" charset="0"/>
              </a:rPr>
              <a:t>m</a:t>
            </a:r>
          </a:p>
        </p:txBody>
      </p:sp>
      <p:sp>
        <p:nvSpPr>
          <p:cNvPr id="31750" name="pole tekstowe 19">
            <a:extLst>
              <a:ext uri="{FF2B5EF4-FFF2-40B4-BE49-F238E27FC236}">
                <a16:creationId xmlns:a16="http://schemas.microsoft.com/office/drawing/2014/main" id="{D210A064-3C75-B34A-9308-B2C8AFE6F9F1}"/>
              </a:ext>
            </a:extLst>
          </p:cNvPr>
          <p:cNvSpPr txBox="1">
            <a:spLocks noChangeArrowheads="1"/>
          </p:cNvSpPr>
          <p:nvPr/>
        </p:nvSpPr>
        <p:spPr bwMode="auto">
          <a:xfrm>
            <a:off x="4457700" y="2360613"/>
            <a:ext cx="39846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000">
                <a:latin typeface="Arial" panose="020B0604020202020204" pitchFamily="34" charset="0"/>
                <a:cs typeface="Arial" panose="020B0604020202020204" pitchFamily="34" charset="0"/>
              </a:rPr>
              <a:t>M</a:t>
            </a:r>
          </a:p>
        </p:txBody>
      </p:sp>
      <p:sp>
        <p:nvSpPr>
          <p:cNvPr id="31751" name="pole tekstowe 20">
            <a:extLst>
              <a:ext uri="{FF2B5EF4-FFF2-40B4-BE49-F238E27FC236}">
                <a16:creationId xmlns:a16="http://schemas.microsoft.com/office/drawing/2014/main" id="{BEC640F3-4F78-26BA-588A-4153D253CF97}"/>
              </a:ext>
            </a:extLst>
          </p:cNvPr>
          <p:cNvSpPr txBox="1">
            <a:spLocks noChangeArrowheads="1"/>
          </p:cNvSpPr>
          <p:nvPr/>
        </p:nvSpPr>
        <p:spPr bwMode="auto">
          <a:xfrm>
            <a:off x="6997700" y="2397125"/>
            <a:ext cx="13525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spcBef>
                <a:spcPct val="0"/>
              </a:spcBef>
              <a:buFontTx/>
              <a:buNone/>
            </a:pPr>
            <a:r>
              <a:rPr lang="pl-PL" altLang="pl-PL" sz="2000">
                <a:latin typeface="Arial" panose="020B0604020202020204" pitchFamily="34" charset="0"/>
                <a:cs typeface="Arial" panose="020B0604020202020204" pitchFamily="34" charset="0"/>
              </a:rPr>
              <a:t>Rasterplot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TextBox 1">
            <a:extLst>
              <a:ext uri="{FF2B5EF4-FFF2-40B4-BE49-F238E27FC236}">
                <a16:creationId xmlns:a16="http://schemas.microsoft.com/office/drawing/2014/main" id="{D2376795-6084-50D6-8C28-90A68B1F5DC0}"/>
              </a:ext>
            </a:extLst>
          </p:cNvPr>
          <p:cNvSpPr txBox="1">
            <a:spLocks noChangeArrowheads="1"/>
          </p:cNvSpPr>
          <p:nvPr/>
        </p:nvSpPr>
        <p:spPr bwMode="auto">
          <a:xfrm>
            <a:off x="1006475" y="436563"/>
            <a:ext cx="68786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algn="ctr" eaLnBrk="1" hangingPunct="1">
              <a:spcBef>
                <a:spcPct val="0"/>
              </a:spcBef>
              <a:buFontTx/>
              <a:buNone/>
            </a:pPr>
            <a:r>
              <a:rPr lang="en-US" altLang="pl-PL">
                <a:latin typeface="Arial" panose="020B0604020202020204" pitchFamily="34" charset="0"/>
                <a:cs typeface="Arial" panose="020B0604020202020204" pitchFamily="34" charset="0"/>
              </a:rPr>
              <a:t>Cwiczenie</a:t>
            </a:r>
          </a:p>
        </p:txBody>
      </p:sp>
      <p:sp>
        <p:nvSpPr>
          <p:cNvPr id="32770" name="pole tekstowe 5">
            <a:extLst>
              <a:ext uri="{FF2B5EF4-FFF2-40B4-BE49-F238E27FC236}">
                <a16:creationId xmlns:a16="http://schemas.microsoft.com/office/drawing/2014/main" id="{E2DD401F-DD6F-EDF3-BAF1-A556C29672ED}"/>
              </a:ext>
            </a:extLst>
          </p:cNvPr>
          <p:cNvSpPr txBox="1">
            <a:spLocks noChangeArrowheads="1"/>
          </p:cNvSpPr>
          <p:nvPr/>
        </p:nvSpPr>
        <p:spPr bwMode="auto">
          <a:xfrm>
            <a:off x="539750" y="1628775"/>
            <a:ext cx="80645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ea typeface="ＭＳ Ｐゴシック" panose="020B0600070205080204" pitchFamily="34" charset="-128"/>
              </a:defRPr>
            </a:lvl1pPr>
            <a:lvl2pPr marL="742950" indent="-285750">
              <a:spcBef>
                <a:spcPct val="20000"/>
              </a:spcBef>
              <a:buChar char="–"/>
              <a:defRPr sz="2800">
                <a:solidFill>
                  <a:schemeClr val="tx1"/>
                </a:solidFill>
                <a:latin typeface="Times New Roman" panose="02020603050405020304" pitchFamily="18" charset="0"/>
                <a:ea typeface="ＭＳ Ｐゴシック" panose="020B0600070205080204" pitchFamily="34" charset="-128"/>
              </a:defRPr>
            </a:lvl2pPr>
            <a:lvl3pPr marL="1143000" indent="-228600">
              <a:spcBef>
                <a:spcPct val="20000"/>
              </a:spcBef>
              <a:buChar char="•"/>
              <a:defRPr sz="2400">
                <a:solidFill>
                  <a:schemeClr val="tx1"/>
                </a:solidFill>
                <a:latin typeface="Times New Roman" panose="02020603050405020304" pitchFamily="18" charset="0"/>
                <a:ea typeface="ＭＳ Ｐゴシック" panose="020B0600070205080204" pitchFamily="34" charset="-128"/>
              </a:defRPr>
            </a:lvl3pPr>
            <a:lvl4pPr marL="16002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4pPr>
            <a:lvl5pPr marL="2057400" indent="-228600">
              <a:spcBef>
                <a:spcPct val="20000"/>
              </a:spcBef>
              <a:buChar char="»"/>
              <a:defRPr sz="20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ea typeface="ＭＳ Ｐゴシック" panose="020B0600070205080204" pitchFamily="34" charset="-128"/>
              </a:defRPr>
            </a:lvl9pPr>
          </a:lstStyle>
          <a:p>
            <a:pPr eaLnBrk="1" hangingPunct="1">
              <a:spcBef>
                <a:spcPct val="0"/>
              </a:spcBef>
              <a:buFontTx/>
              <a:buNone/>
            </a:pPr>
            <a:r>
              <a:rPr lang="pl-PL" altLang="pl-PL" sz="2400">
                <a:latin typeface="Arial" panose="020B0604020202020204" pitchFamily="34" charset="0"/>
                <a:cs typeface="Arial" panose="020B0604020202020204" pitchFamily="34" charset="0"/>
              </a:rPr>
              <a:t>Stworzyć siec złożoną z N neuronów IAF połączonych sekwencyjnie i wejściem podawanym na pierwszy neuron.</a:t>
            </a:r>
          </a:p>
          <a:p>
            <a:pPr eaLnBrk="1" hangingPunct="1">
              <a:spcBef>
                <a:spcPct val="0"/>
              </a:spcBef>
              <a:buFontTx/>
              <a:buNone/>
            </a:pPr>
            <a:r>
              <a:rPr lang="pl-PL" altLang="pl-PL" sz="2400">
                <a:latin typeface="Arial" panose="020B0604020202020204" pitchFamily="34" charset="0"/>
                <a:cs typeface="Arial" panose="020B0604020202020204" pitchFamily="34" charset="0"/>
              </a:rPr>
              <a:t>Na wyjściu otrzymać rasterplot dla wszystkich komórek i wejścia.</a:t>
            </a:r>
          </a:p>
        </p:txBody>
      </p:sp>
      <p:pic>
        <p:nvPicPr>
          <p:cNvPr id="32771" name="Obraz 3">
            <a:extLst>
              <a:ext uri="{FF2B5EF4-FFF2-40B4-BE49-F238E27FC236}">
                <a16:creationId xmlns:a16="http://schemas.microsoft.com/office/drawing/2014/main" id="{B0278F45-49E5-224E-245B-B16BEBD82D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5038" y="4132263"/>
            <a:ext cx="2867025"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Obraz 6">
            <a:extLst>
              <a:ext uri="{FF2B5EF4-FFF2-40B4-BE49-F238E27FC236}">
                <a16:creationId xmlns:a16="http://schemas.microsoft.com/office/drawing/2014/main" id="{09F4B209-34B3-8435-88B9-55838B8ED45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48013" y="4146550"/>
            <a:ext cx="2867025"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3" name="Obraz 8">
            <a:extLst>
              <a:ext uri="{FF2B5EF4-FFF2-40B4-BE49-F238E27FC236}">
                <a16:creationId xmlns:a16="http://schemas.microsoft.com/office/drawing/2014/main" id="{CDB587A9-060C-B035-1FCB-8D39573F97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050" y="4132263"/>
            <a:ext cx="2867025" cy="2149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Projekt domyślny">
  <a:themeElements>
    <a:clrScheme name="Projekt domyślny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Projekt domyślny">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Projekt domyślny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Projekt domyślny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Projekt domyślny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Projekt domyślny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Projekt domyślny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Projekt domyślny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Projekt domyślny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9034</TotalTime>
  <Words>1376</Words>
  <Application>Microsoft Macintosh PowerPoint</Application>
  <PresentationFormat>Pokaz na ekranie (4:3)</PresentationFormat>
  <Paragraphs>175</Paragraphs>
  <Slides>19</Slides>
  <Notes>0</Notes>
  <HiddenSlides>0</HiddenSlides>
  <MMClips>0</MMClips>
  <ScaleCrop>false</ScaleCrop>
  <HeadingPairs>
    <vt:vector size="8" baseType="variant">
      <vt:variant>
        <vt:lpstr>Używane czcionki</vt:lpstr>
      </vt:variant>
      <vt:variant>
        <vt:i4>6</vt:i4>
      </vt:variant>
      <vt:variant>
        <vt:lpstr>Motyw</vt:lpstr>
      </vt:variant>
      <vt:variant>
        <vt:i4>1</vt:i4>
      </vt:variant>
      <vt:variant>
        <vt:lpstr>Osadzone serwery OLE</vt:lpstr>
      </vt:variant>
      <vt:variant>
        <vt:i4>1</vt:i4>
      </vt:variant>
      <vt:variant>
        <vt:lpstr>Tytuły slajdów</vt:lpstr>
      </vt:variant>
      <vt:variant>
        <vt:i4>19</vt:i4>
      </vt:variant>
    </vt:vector>
  </HeadingPairs>
  <TitlesOfParts>
    <vt:vector size="27" baseType="lpstr">
      <vt:lpstr>Symbol</vt:lpstr>
      <vt:lpstr>ＭＳ Ｐゴシック</vt:lpstr>
      <vt:lpstr>Arial</vt:lpstr>
      <vt:lpstr>Times New Roman</vt:lpstr>
      <vt:lpstr>Calibri</vt:lpstr>
      <vt:lpstr>Menlo</vt:lpstr>
      <vt:lpstr>Projekt domyślny</vt:lpstr>
      <vt:lpstr>Microsoft Equation</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Doktryna neuronu</dc:title>
  <cp:lastModifiedBy>Microsoft Office User</cp:lastModifiedBy>
  <cp:revision>281</cp:revision>
  <dcterms:created xsi:type="dcterms:W3CDTF">2011-02-21T19:34:13Z</dcterms:created>
  <dcterms:modified xsi:type="dcterms:W3CDTF">2026-11-02T10:43:34Z</dcterms:modified>
</cp:coreProperties>
</file>