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handoutMasterIdLst>
    <p:handoutMasterId r:id="rId12"/>
  </p:handoutMasterIdLst>
  <p:sldIdLst>
    <p:sldId id="431" r:id="rId2"/>
    <p:sldId id="432" r:id="rId3"/>
    <p:sldId id="433" r:id="rId4"/>
    <p:sldId id="434" r:id="rId5"/>
    <p:sldId id="435" r:id="rId6"/>
    <p:sldId id="438" r:id="rId7"/>
    <p:sldId id="437" r:id="rId8"/>
    <p:sldId id="256" r:id="rId9"/>
    <p:sldId id="430" r:id="rId10"/>
    <p:sldId id="439" r:id="rId11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84"/>
    <p:restoredTop sz="94574"/>
  </p:normalViewPr>
  <p:slideViewPr>
    <p:cSldViewPr>
      <p:cViewPr varScale="1">
        <p:scale>
          <a:sx n="128" d="100"/>
          <a:sy n="128" d="100"/>
        </p:scale>
        <p:origin x="392" y="168"/>
      </p:cViewPr>
      <p:guideLst>
        <p:guide orient="horz" pos="3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5A0ED74B-89D5-B04D-A913-00D078D543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0186CFA6-FB34-2B3E-8878-511E306D584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1028">
            <a:extLst>
              <a:ext uri="{FF2B5EF4-FFF2-40B4-BE49-F238E27FC236}">
                <a16:creationId xmlns:a16="http://schemas.microsoft.com/office/drawing/2014/main" id="{27429B89-858F-EBEE-5175-0A415F75459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1029">
            <a:extLst>
              <a:ext uri="{FF2B5EF4-FFF2-40B4-BE49-F238E27FC236}">
                <a16:creationId xmlns:a16="http://schemas.microsoft.com/office/drawing/2014/main" id="{FCEE06EE-2423-C7C6-FE5F-7EDE6F68208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4D0A1D7E-457D-004C-8B10-F856E0B33A3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CA4F5E-794C-4201-3E7E-9DF68D79E3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57FFBA-4E10-D65F-86D8-E118879639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1C2E3B-F5E9-1ED5-675B-C81343A59F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9159F-BFF3-1B43-A111-7667238701B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364690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12ABDC-BDCD-30B2-F85E-3EC1E24A18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EADC96-8767-0520-5C15-C245FB2D92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85A273-5380-E90D-F5E4-78E0269BDD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E7A55-CFC6-FB43-B899-9CEB1DC5450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33816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4FD8B7-E4F4-18C3-1731-F4DB1E9D44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3E2F96-5B87-7270-98F3-715872109C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15A2C0-2946-729C-B537-D410C95C6E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E6581-BD0C-4C47-8F0B-701A5DD749C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113076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99EA8B-997A-319E-BECF-E43AC93683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10A78B-D477-9B11-323A-5139232A8F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731893-BFAB-4C33-E333-20389DD18E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5B914-F770-6649-A99C-73E69247EB3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588304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8D7602-CB40-B901-DF66-AD1EB43C09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7BF616A-8AB7-AAA8-2E64-0D5DCEF426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C12C52D-370F-EC4F-513D-EB4DB265E5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10E0C-2E99-614B-9C1B-2D2A3442A3F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77058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91EA5AC-29AD-2DEA-84F9-898C0707C5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DB4B5BC-6AD5-3B18-BFAA-6F91FECAF1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570A617-D862-4F0D-4343-1E05B426B1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18F5D-3B7C-0C4D-8FB4-ABFC1969E3C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223321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CB746C2-C7EC-CFD7-779B-0704A12738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35BD9DD-F1D8-D22C-B7C6-89E92C068F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81FBF50-FE07-13FB-1DDA-229F8FC852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527D4-14D3-384D-BCF5-65BDD1C3E65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660258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D06CF9-AA9B-036C-F912-E58E35FEE5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574807-095F-07FA-D58A-28C25F9CC0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317ED1-8188-4B3C-AEA4-DC165923ED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CC71A-19D8-3C46-AF23-4301C92055A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334337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9AB340-4662-3440-B8E3-3177156252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B69C23-1BAE-9582-2343-B625AC3216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55E342-ED36-B973-5D54-20054C56A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C592A-14CF-D045-86A0-A2668F95928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67829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2B7F56-F5C2-CE77-9F91-7BB9598444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65BE2D-9E5D-8158-A394-198874CF6A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D763C1-1596-4981-7E12-90B401B439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33C8C-A3DC-A741-A8BC-8A0C745043D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575109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6F1AB36-C0C1-474C-9C8A-0C983B829B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0F09AF-16A2-3847-23D1-2C69789B9D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5B6C3B-BF01-0703-C3C6-5E155AA8CE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50B41-EF56-F64B-B875-659825E9F3F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1143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D630C1B-F007-8CAA-80A4-13B899288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8F9087E-B82F-45C8-C623-74FE4EB1C3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style wzorca tekstu</a:t>
            </a:r>
          </a:p>
          <a:p>
            <a:pPr lvl="1"/>
            <a:r>
              <a:rPr lang="en-US" altLang="pl-PL"/>
              <a:t>Drugi poziom</a:t>
            </a:r>
          </a:p>
          <a:p>
            <a:pPr lvl="2"/>
            <a:r>
              <a:rPr lang="en-US" altLang="pl-PL"/>
              <a:t>Trzeci poziom</a:t>
            </a:r>
          </a:p>
          <a:p>
            <a:pPr lvl="3"/>
            <a:r>
              <a:rPr lang="en-US" altLang="pl-PL"/>
              <a:t>Czwarty poziom</a:t>
            </a:r>
          </a:p>
          <a:p>
            <a:pPr lvl="4"/>
            <a:r>
              <a:rPr lang="en-US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4F4D887-2BE9-D122-4785-3756737EF73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54F5545-B02F-0A33-0943-423EB6C53A0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F7F969A-13D3-39BC-DD61-9F273D02496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2A30699-89E2-E748-B528-5C8042DE1B3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ytuł 1">
            <a:extLst>
              <a:ext uri="{FF2B5EF4-FFF2-40B4-BE49-F238E27FC236}">
                <a16:creationId xmlns:a16="http://schemas.microsoft.com/office/drawing/2014/main" id="{A06D3AE1-E59D-B6D7-4CF0-E6FC4CBAFF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1143000"/>
          </a:xfrm>
        </p:spPr>
        <p:txBody>
          <a:bodyPr/>
          <a:lstStyle/>
          <a:p>
            <a:r>
              <a:rPr lang="en-US" altLang="pl-PL" sz="32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Macierze i warstwy komórek</a:t>
            </a:r>
            <a:endParaRPr lang="pl-PL" altLang="pl-PL" sz="3200">
              <a:ea typeface="ＭＳ Ｐゴシック" panose="020B0600070205080204" pitchFamily="34" charset="-128"/>
            </a:endParaRPr>
          </a:p>
        </p:txBody>
      </p:sp>
      <p:pic>
        <p:nvPicPr>
          <p:cNvPr id="14338" name="Symbol zastępczy zawartości 4">
            <a:extLst>
              <a:ext uri="{FF2B5EF4-FFF2-40B4-BE49-F238E27FC236}">
                <a16:creationId xmlns:a16="http://schemas.microsoft.com/office/drawing/2014/main" id="{225490F2-6E2F-C695-195C-D5C4C154A2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2781300"/>
            <a:ext cx="2471738" cy="2233613"/>
          </a:xfrm>
        </p:spPr>
      </p:pic>
      <p:pic>
        <p:nvPicPr>
          <p:cNvPr id="14339" name="Obraz 6">
            <a:extLst>
              <a:ext uri="{FF2B5EF4-FFF2-40B4-BE49-F238E27FC236}">
                <a16:creationId xmlns:a16="http://schemas.microsoft.com/office/drawing/2014/main" id="{9B40ED5B-FACD-2360-CAFF-31E635CDF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781300"/>
            <a:ext cx="25050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0656A514-40FE-A836-97E1-35E3779C9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  - model warstwy komórkowej</a:t>
            </a:r>
          </a:p>
        </p:txBody>
      </p:sp>
      <p:sp>
        <p:nvSpPr>
          <p:cNvPr id="15362" name="pole tekstowe 2">
            <a:extLst>
              <a:ext uri="{FF2B5EF4-FFF2-40B4-BE49-F238E27FC236}">
                <a16:creationId xmlns:a16="http://schemas.microsoft.com/office/drawing/2014/main" id="{F822C3E7-A9B3-57EA-0AC8-CC0B594C4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844675"/>
            <a:ext cx="77724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Stworzyć model warstwy komórkowej  o następujących własnościach: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- Warstwa składa się z komórek pobudzających (np. 5x5).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- Każda komórka składa się z ciała neuronu (soma) i jest wyposażona w mechanizmy HH i synapsę pobudzającą ExpSyn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- Neurony są połączone ’każdy z każdym’ (all-to-all) z ustalonym prawdopodobieństwem.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- Wybrana komórka dostaje losowe w</a:t>
            </a: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ejscie zewnetrzne.</a:t>
            </a:r>
            <a:endParaRPr lang="pl-PL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82DF2830-94B5-0B6C-8735-7F25F1F78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warstwy komórkowej</a:t>
            </a:r>
          </a:p>
        </p:txBody>
      </p:sp>
      <p:sp>
        <p:nvSpPr>
          <p:cNvPr id="16386" name="pole tekstowe 2">
            <a:extLst>
              <a:ext uri="{FF2B5EF4-FFF2-40B4-BE49-F238E27FC236}">
                <a16:creationId xmlns:a16="http://schemas.microsoft.com/office/drawing/2014/main" id="{63DEDEA2-81FE-F39F-8417-6EE54F341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" y="1193800"/>
            <a:ext cx="8604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Zakładając, że mamy zdefiniowana klasę o nazwie PointNeuron, możemy stworzyć warstwę komórek poprzez: </a:t>
            </a:r>
          </a:p>
        </p:txBody>
      </p:sp>
      <p:sp>
        <p:nvSpPr>
          <p:cNvPr id="16387" name="pole tekstowe 1">
            <a:extLst>
              <a:ext uri="{FF2B5EF4-FFF2-40B4-BE49-F238E27FC236}">
                <a16:creationId xmlns:a16="http://schemas.microsoft.com/office/drawing/2014/main" id="{AAED3957-8A6C-0882-4808-2119D3ED2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5" y="2349500"/>
            <a:ext cx="7810500" cy="35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00FF"/>
                </a:solidFill>
                <a:latin typeface="Menlo" panose="020B0609030804020204" pitchFamily="49" charset="0"/>
              </a:rPr>
              <a:t>def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795E26"/>
                </a:solidFill>
                <a:latin typeface="Menlo" panose="020B0609030804020204" pitchFamily="49" charset="0"/>
              </a:rPr>
              <a:t>create_n_PointNeurons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NETDIM_X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NETDIM_Y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NETDIM_Z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x0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y0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z0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):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8000"/>
                </a:solidFill>
                <a:latin typeface="Menlo" panose="020B0609030804020204" pitchFamily="49" charset="0"/>
              </a:rPr>
              <a:t>#NETDIM_X, NETDIM_Y, NETDIM_Z - number of cells in X, Y and Z dimension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8000"/>
                </a:solidFill>
                <a:latin typeface="Menlo" panose="020B0609030804020204" pitchFamily="49" charset="0"/>
              </a:rPr>
              <a:t>#x0, y0, z0 – network point of origin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Dx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50  #Lattice X constant (um)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Dy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50  #Lattice Y constant (um)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Dz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50  #Lattice Z constant (um)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pl-PL" altLang="pl-PL" sz="1400">
              <a:solidFill>
                <a:srgbClr val="001080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cells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[]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l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267F99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NETDIM_X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</a:rPr>
              <a:t>    for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j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267F99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NETDIM_Y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       </a:t>
            </a: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k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267F99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NETDIM_Z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	    cells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altLang="pl-PL" sz="1400">
                <a:solidFill>
                  <a:srgbClr val="795E26"/>
                </a:solidFill>
                <a:latin typeface="Menlo" panose="020B0609030804020204" pitchFamily="49" charset="0"/>
              </a:rPr>
              <a:t>append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(PointNeuron(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l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x0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Dx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y0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j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Dy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z0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k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Dz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	    l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l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</a:rPr>
              <a:t>return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cells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pl-PL" altLang="pl-PL" sz="1400">
              <a:latin typeface="Symbol" pitchFamily="2" charset="2"/>
            </a:endParaRPr>
          </a:p>
        </p:txBody>
      </p:sp>
      <p:sp>
        <p:nvSpPr>
          <p:cNvPr id="16388" name="pole tekstowe 2">
            <a:extLst>
              <a:ext uri="{FF2B5EF4-FFF2-40B4-BE49-F238E27FC236}">
                <a16:creationId xmlns:a16="http://schemas.microsoft.com/office/drawing/2014/main" id="{74168FDE-8603-93E3-3E75-D768B0DB7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575" y="6073775"/>
            <a:ext cx="5768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my_cells_E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795E26"/>
                </a:solidFill>
                <a:latin typeface="Menlo" panose="020B0609030804020204" pitchFamily="49" charset="0"/>
              </a:rPr>
              <a:t>create_n_PointNeurons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5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5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1400">
              <a:latin typeface="Symbol" pitchFamily="2" charset="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4C22167B-9972-484D-1093-1D0E17187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Wejście zewnętrzne</a:t>
            </a:r>
          </a:p>
        </p:txBody>
      </p:sp>
      <p:sp>
        <p:nvSpPr>
          <p:cNvPr id="17410" name="pole tekstowe 2">
            <a:extLst>
              <a:ext uri="{FF2B5EF4-FFF2-40B4-BE49-F238E27FC236}">
                <a16:creationId xmlns:a16="http://schemas.microsoft.com/office/drawing/2014/main" id="{3D96E897-A5A7-E023-6F7D-D1E5D3A0A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35100"/>
            <a:ext cx="5165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Losowe wejście do pierwszej komórki:</a:t>
            </a:r>
          </a:p>
        </p:txBody>
      </p:sp>
      <p:sp>
        <p:nvSpPr>
          <p:cNvPr id="17411" name="pole tekstowe 6">
            <a:extLst>
              <a:ext uri="{FF2B5EF4-FFF2-40B4-BE49-F238E27FC236}">
                <a16:creationId xmlns:a16="http://schemas.microsoft.com/office/drawing/2014/main" id="{E73EC606-5ADA-E6E5-2E6A-2D0B1FD17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255838"/>
            <a:ext cx="7199312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8000"/>
                </a:solidFill>
                <a:latin typeface="Menlo" panose="020B0609030804020204" pitchFamily="49" charset="0"/>
              </a:rPr>
              <a:t># Make a new stimulator and attach it to a synapse 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8000"/>
                </a:solidFill>
                <a:latin typeface="Menlo" panose="020B0609030804020204" pitchFamily="49" charset="0"/>
              </a:rPr>
              <a:t># of the first cell in the network. 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h.NetStim()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syn_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h.ExpSyn(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my_cells_E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].soma(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syn_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.tau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2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ms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syn_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.e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mV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.number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100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.interval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10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.start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.noise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 </a:t>
            </a:r>
            <a:r>
              <a:rPr lang="pl-PL" altLang="pl-PL" sz="1600">
                <a:solidFill>
                  <a:srgbClr val="008000"/>
                </a:solidFill>
                <a:latin typeface="Menlo" panose="020B0609030804020204" pitchFamily="49" charset="0"/>
              </a:rPr>
              <a:t># 0 – deterministic, 1 – Poisson process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ncstim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h.NetCon(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syn_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0.005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731EAA6A-28D9-35AA-0A1D-6BB9DD05A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Połączenia synaptyczne</a:t>
            </a:r>
          </a:p>
        </p:txBody>
      </p:sp>
      <p:sp>
        <p:nvSpPr>
          <p:cNvPr id="18434" name="pole tekstowe 6">
            <a:extLst>
              <a:ext uri="{FF2B5EF4-FFF2-40B4-BE49-F238E27FC236}">
                <a16:creationId xmlns:a16="http://schemas.microsoft.com/office/drawing/2014/main" id="{C5E99A9A-67C6-B974-14A1-5C4C8FA9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" y="1268413"/>
            <a:ext cx="8856663" cy="570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netcons_E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[]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connections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[]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70C1"/>
                </a:solidFill>
                <a:latin typeface="Menlo" panose="020B0609030804020204" pitchFamily="49" charset="0"/>
              </a:rPr>
              <a:t>CONNECTION_PROB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0.2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source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my_cells_E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    for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target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my_cells_E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        prob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np.random.uniform()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         if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prob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&lt;=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70C1"/>
                </a:solidFill>
                <a:latin typeface="Menlo" panose="020B0609030804020204" pitchFamily="49" charset="0"/>
              </a:rPr>
              <a:t>CONNECTION_PROB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 </a:t>
            </a:r>
            <a:r>
              <a:rPr lang="pl-PL" altLang="pl-PL" sz="1600">
                <a:solidFill>
                  <a:srgbClr val="0000FF"/>
                </a:solidFill>
                <a:latin typeface="Menlo" panose="020B0609030804020204" pitchFamily="49" charset="0"/>
              </a:rPr>
              <a:t>and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source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!=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target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             dist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&lt;Euclidian distance&gt;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             nc_E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h.NetCon(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source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.soma(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)._ref_v,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target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.syn_E, 		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source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.soma)</a:t>
            </a:r>
          </a:p>
          <a:p>
            <a:pPr lvl="3"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	nc_E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.weight[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]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0.005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 lvl="3"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	nc_E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.delay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0.0005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dist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8000"/>
                </a:solidFill>
                <a:latin typeface="Menlo" panose="020B0609030804020204" pitchFamily="49" charset="0"/>
              </a:rPr>
              <a:t>#0.0005 [ms/um] -&gt; 2 [m/s] 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 lvl="3"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	netcons_E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altLang="pl-PL" sz="1600">
                <a:solidFill>
                  <a:srgbClr val="795E26"/>
                </a:solidFill>
                <a:latin typeface="Menlo" panose="020B0609030804020204" pitchFamily="49" charset="0"/>
              </a:rPr>
              <a:t>append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nc_E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 lvl="3">
              <a:buFontTx/>
              <a:buNone/>
            </a:pPr>
            <a:r>
              <a:rPr lang="pl-PL" altLang="pl-PL" sz="1600">
                <a:solidFill>
                  <a:srgbClr val="008000"/>
                </a:solidFill>
                <a:latin typeface="Menlo" panose="020B0609030804020204" pitchFamily="49" charset="0"/>
              </a:rPr>
              <a:t>#Plotting connections </a:t>
            </a:r>
          </a:p>
          <a:p>
            <a:pPr lvl="3"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	axon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h.Section(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A31515"/>
                </a:solidFill>
                <a:latin typeface="Menlo" panose="020B0609030804020204" pitchFamily="49" charset="0"/>
              </a:rPr>
              <a:t>"axon"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 lvl="3"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	axon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.pt3dadd(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source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.soma.x3d(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),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source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.soma.y3d(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), 	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source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.soma.z3d(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),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 lvl="3"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	axon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.pt3dadd(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target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.soma.x3d(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),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target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.soma.y3d(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), 	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target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.soma.z3d(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),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 lvl="3"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	connections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altLang="pl-PL" sz="1600">
                <a:solidFill>
                  <a:srgbClr val="795E26"/>
                </a:solidFill>
                <a:latin typeface="Menlo" panose="020B0609030804020204" pitchFamily="49" charset="0"/>
              </a:rPr>
              <a:t>append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axon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buFontTx/>
              <a:buNone/>
            </a:pP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464E9190-3DFE-D36D-C1C6-12E674007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</a:p>
        </p:txBody>
      </p:sp>
      <p:sp>
        <p:nvSpPr>
          <p:cNvPr id="19458" name="pole tekstowe 2">
            <a:extLst>
              <a:ext uri="{FF2B5EF4-FFF2-40B4-BE49-F238E27FC236}">
                <a16:creationId xmlns:a16="http://schemas.microsoft.com/office/drawing/2014/main" id="{A85917D4-86B0-5AC4-8F8E-E1EDCDE00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12875"/>
            <a:ext cx="6054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Objerzec zachowanie sieci za pomoca h.movierun()</a:t>
            </a:r>
          </a:p>
        </p:txBody>
      </p:sp>
      <p:sp>
        <p:nvSpPr>
          <p:cNvPr id="19459" name="pole tekstowe 8">
            <a:extLst>
              <a:ext uri="{FF2B5EF4-FFF2-40B4-BE49-F238E27FC236}">
                <a16:creationId xmlns:a16="http://schemas.microsoft.com/office/drawing/2014/main" id="{E9ED6799-E540-17FC-6B59-515F79042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045075"/>
            <a:ext cx="24066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h.tstop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200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h.nrncontrolmenu()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h.movierunpanel()</a:t>
            </a:r>
          </a:p>
        </p:txBody>
      </p:sp>
      <p:pic>
        <p:nvPicPr>
          <p:cNvPr id="19460" name="Obraz 10">
            <a:extLst>
              <a:ext uri="{FF2B5EF4-FFF2-40B4-BE49-F238E27FC236}">
                <a16:creationId xmlns:a16="http://schemas.microsoft.com/office/drawing/2014/main" id="{D240547E-5D69-A970-C5EE-DAABE4AB8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420938"/>
            <a:ext cx="3305175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pole tekstowe 2">
            <a:extLst>
              <a:ext uri="{FF2B5EF4-FFF2-40B4-BE49-F238E27FC236}">
                <a16:creationId xmlns:a16="http://schemas.microsoft.com/office/drawing/2014/main" id="{89663F64-3D21-9CF5-0070-3EED4926A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2644775"/>
            <a:ext cx="45720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ps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h.PlotShape(</a:t>
            </a:r>
            <a:r>
              <a:rPr lang="pl-PL" altLang="pl-PL" sz="1600">
                <a:solidFill>
                  <a:srgbClr val="0000FF"/>
                </a:solidFill>
                <a:latin typeface="Menlo" panose="020B0609030804020204" pitchFamily="49" charset="0"/>
              </a:rPr>
              <a:t>True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ps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.variable(</a:t>
            </a:r>
            <a:r>
              <a:rPr lang="pl-PL" altLang="pl-PL" sz="1600">
                <a:solidFill>
                  <a:srgbClr val="A31515"/>
                </a:solidFill>
                <a:latin typeface="Menlo" panose="020B0609030804020204" pitchFamily="49" charset="0"/>
              </a:rPr>
              <a:t>"v"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ps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.scale(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-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80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40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ps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.exec_menu(</a:t>
            </a:r>
            <a:r>
              <a:rPr lang="pl-PL" altLang="pl-PL" sz="1600">
                <a:solidFill>
                  <a:srgbClr val="A31515"/>
                </a:solidFill>
                <a:latin typeface="Menlo" panose="020B0609030804020204" pitchFamily="49" charset="0"/>
              </a:rPr>
              <a:t>"Shape Plot"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ps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.show(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h.flush_list.append(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ps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D557CDAF-160D-FDF6-7C46-B0E3D0EDE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</a:p>
        </p:txBody>
      </p:sp>
      <p:sp>
        <p:nvSpPr>
          <p:cNvPr id="20482" name="pole tekstowe 2">
            <a:extLst>
              <a:ext uri="{FF2B5EF4-FFF2-40B4-BE49-F238E27FC236}">
                <a16:creationId xmlns:a16="http://schemas.microsoft.com/office/drawing/2014/main" id="{09F30561-9A1A-DEF6-096B-345DB9760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12875"/>
            <a:ext cx="6643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Narysować przebieg potencjału dla pojedynczej komórki</a:t>
            </a:r>
          </a:p>
        </p:txBody>
      </p:sp>
      <p:pic>
        <p:nvPicPr>
          <p:cNvPr id="20483" name="Obraz 2">
            <a:extLst>
              <a:ext uri="{FF2B5EF4-FFF2-40B4-BE49-F238E27FC236}">
                <a16:creationId xmlns:a16="http://schemas.microsoft.com/office/drawing/2014/main" id="{1D22FC40-E703-0C48-67B9-FD14B7F95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1989138"/>
            <a:ext cx="58420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pole tekstowe 2">
            <a:extLst>
              <a:ext uri="{FF2B5EF4-FFF2-40B4-BE49-F238E27FC236}">
                <a16:creationId xmlns:a16="http://schemas.microsoft.com/office/drawing/2014/main" id="{A5E51881-D79C-B7B2-313F-137316192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4300" y="341313"/>
            <a:ext cx="41005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Tworzenie rasterplotu</a:t>
            </a:r>
          </a:p>
        </p:txBody>
      </p:sp>
      <p:sp>
        <p:nvSpPr>
          <p:cNvPr id="21506" name="pole tekstowe 4">
            <a:extLst>
              <a:ext uri="{FF2B5EF4-FFF2-40B4-BE49-F238E27FC236}">
                <a16:creationId xmlns:a16="http://schemas.microsoft.com/office/drawing/2014/main" id="{DE18E9B4-787F-6827-5EAE-8A702ADF3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125" y="925513"/>
            <a:ext cx="1857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7" name="pole tekstowe 14">
            <a:extLst>
              <a:ext uri="{FF2B5EF4-FFF2-40B4-BE49-F238E27FC236}">
                <a16:creationId xmlns:a16="http://schemas.microsoft.com/office/drawing/2014/main" id="{FDDD56A8-309C-243B-A939-4F5C06B65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213100"/>
            <a:ext cx="81962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8000"/>
                </a:solidFill>
                <a:latin typeface="Menlo" panose="020B0609030804020204" pitchFamily="49" charset="0"/>
              </a:rPr>
              <a:t>#recording spikes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spike_times_vec_E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h.Vector()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idvec_E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h.Vector()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cell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267F99"/>
                </a:solidFill>
                <a:latin typeface="Menlo" panose="020B0609030804020204" pitchFamily="49" charset="0"/>
              </a:rPr>
              <a:t>enumerate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(my_cells_E):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	nc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h.NetCon(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cell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.soma(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)._ref_v, </a:t>
            </a:r>
            <a:r>
              <a:rPr lang="pl-PL" altLang="pl-PL" sz="1600">
                <a:solidFill>
                  <a:srgbClr val="0000FF"/>
                </a:solidFill>
                <a:latin typeface="Menlo" panose="020B0609030804020204" pitchFamily="49" charset="0"/>
              </a:rPr>
              <a:t>None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cell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.soma)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	nc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.record(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spike_times_vec_E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idvec_E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del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nc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</p:txBody>
      </p:sp>
      <p:sp>
        <p:nvSpPr>
          <p:cNvPr id="21508" name="pole tekstowe 7">
            <a:extLst>
              <a:ext uri="{FF2B5EF4-FFF2-40B4-BE49-F238E27FC236}">
                <a16:creationId xmlns:a16="http://schemas.microsoft.com/office/drawing/2014/main" id="{6877C144-BA18-7891-6F2D-198AE2EC3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160463"/>
            <a:ext cx="8459787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W celu stworzenia rasterplotu należy stworzyć połączenia NetCon </a:t>
            </a:r>
            <a:r>
              <a:rPr lang="pl-PL" altLang="pl-PL" sz="2000">
                <a:latin typeface="Arial" panose="020B0604020202020204" pitchFamily="34" charset="0"/>
                <a:ea typeface="Menlo" panose="020B0609030804020204" pitchFamily="49" charset="0"/>
                <a:cs typeface="Arial" panose="020B0604020202020204" pitchFamily="34" charset="0"/>
              </a:rPr>
              <a:t>dla każdej komórki z obiektem </a:t>
            </a:r>
            <a:r>
              <a:rPr lang="pl-PL" altLang="pl-PL" sz="2000">
                <a:latin typeface="Menlo" panose="020B0609030804020204" pitchFamily="49" charset="0"/>
                <a:cs typeface="Menlo" panose="020B0609030804020204" pitchFamily="49" charset="0"/>
              </a:rPr>
              <a:t>None</a:t>
            </a:r>
            <a:r>
              <a:rPr lang="pl-PL" altLang="pl-PL" sz="2000">
                <a:latin typeface="Arial" panose="020B0604020202020204" pitchFamily="34" charset="0"/>
                <a:cs typeface="Menlo" panose="020B0609030804020204" pitchFamily="49" charset="0"/>
              </a:rPr>
              <a:t>, zgrać czasy wychodzących spików poprzez </a:t>
            </a:r>
            <a:r>
              <a:rPr lang="pl-PL" altLang="pl-PL" sz="2000">
                <a:latin typeface="Menlo" panose="020B0609030804020204" pitchFamily="49" charset="0"/>
                <a:cs typeface="Menlo" panose="020B0609030804020204" pitchFamily="49" charset="0"/>
              </a:rPr>
              <a:t>netcon.record(tvec, idvec, id) </a:t>
            </a:r>
            <a:r>
              <a:rPr lang="pl-PL" altLang="pl-PL" sz="2000">
                <a:latin typeface="Arial" panose="020B0604020202020204" pitchFamily="34" charset="0"/>
                <a:cs typeface="Menlo" panose="020B0609030804020204" pitchFamily="49" charset="0"/>
              </a:rPr>
              <a:t>i dodatkowo w wektorze </a:t>
            </a:r>
            <a:r>
              <a:rPr lang="pl-PL" altLang="pl-PL" sz="2000">
                <a:latin typeface="Menlo" panose="020B0609030804020204" pitchFamily="49" charset="0"/>
                <a:cs typeface="Menlo" panose="020B0609030804020204" pitchFamily="49" charset="0"/>
              </a:rPr>
              <a:t>idvec </a:t>
            </a:r>
            <a:r>
              <a:rPr lang="pl-PL" altLang="pl-PL" sz="2000">
                <a:latin typeface="Arial" panose="020B0604020202020204" pitchFamily="34" charset="0"/>
                <a:cs typeface="Menlo" panose="020B0609030804020204" pitchFamily="49" charset="0"/>
              </a:rPr>
              <a:t>rejestrować</a:t>
            </a:r>
            <a:r>
              <a:rPr lang="pl-PL" altLang="pl-PL" sz="2000">
                <a:latin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pl-PL" altLang="pl-PL" sz="2000">
                <a:latin typeface="Arial" panose="020B0604020202020204" pitchFamily="34" charset="0"/>
                <a:cs typeface="Menlo" panose="020B0609030804020204" pitchFamily="49" charset="0"/>
              </a:rPr>
              <a:t>identyfikator </a:t>
            </a:r>
            <a:r>
              <a:rPr lang="pl-PL" altLang="pl-PL" sz="2000">
                <a:latin typeface="Menlo" panose="020B0609030804020204" pitchFamily="49" charset="0"/>
                <a:cs typeface="Menlo" panose="020B0609030804020204" pitchFamily="49" charset="0"/>
              </a:rPr>
              <a:t>id</a:t>
            </a:r>
            <a:r>
              <a:rPr lang="pl-PL" altLang="pl-PL" sz="2000">
                <a:latin typeface="Arial" panose="020B0604020202020204" pitchFamily="34" charset="0"/>
                <a:cs typeface="Menlo" panose="020B0609030804020204" pitchFamily="49" charset="0"/>
              </a:rPr>
              <a:t> każdego połączenia. Rejestrowanie spików musi być zrobione przed wykonaniem symulacji tj. h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.finitialize(), h.continuerun(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tstop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).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Menlo" panose="020B0609030804020204" pitchFamily="49" charset="0"/>
              </a:rPr>
              <a:t> </a:t>
            </a:r>
          </a:p>
        </p:txBody>
      </p:sp>
      <p:sp>
        <p:nvSpPr>
          <p:cNvPr id="21509" name="pole tekstowe 18">
            <a:extLst>
              <a:ext uri="{FF2B5EF4-FFF2-40B4-BE49-F238E27FC236}">
                <a16:creationId xmlns:a16="http://schemas.microsoft.com/office/drawing/2014/main" id="{F49DCD67-BCAD-F9CB-17A3-1E9086D88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295900"/>
            <a:ext cx="4572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Menlo" panose="020B0609030804020204" pitchFamily="49" charset="0"/>
                <a:cs typeface="Menlo" panose="020B0609030804020204" pitchFamily="49" charset="0"/>
              </a:rPr>
              <a:t>list(spike_times_vec_E)</a:t>
            </a:r>
          </a:p>
        </p:txBody>
      </p:sp>
      <p:sp>
        <p:nvSpPr>
          <p:cNvPr id="21510" name="pole tekstowe 17">
            <a:extLst>
              <a:ext uri="{FF2B5EF4-FFF2-40B4-BE49-F238E27FC236}">
                <a16:creationId xmlns:a16="http://schemas.microsoft.com/office/drawing/2014/main" id="{0AFFE48E-9180-5E67-F18A-A54ED5DC4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5635625"/>
            <a:ext cx="77136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Menlo" panose="020B0609030804020204" pitchFamily="49" charset="0"/>
                <a:cs typeface="Menlo" panose="020B0609030804020204" pitchFamily="49" charset="0"/>
              </a:rPr>
              <a:t>[9.57500000009999, 11.100000000099904, 11.200000000099898,…</a:t>
            </a:r>
          </a:p>
        </p:txBody>
      </p:sp>
      <p:sp>
        <p:nvSpPr>
          <p:cNvPr id="21511" name="pole tekstowe 19">
            <a:extLst>
              <a:ext uri="{FF2B5EF4-FFF2-40B4-BE49-F238E27FC236}">
                <a16:creationId xmlns:a16="http://schemas.microsoft.com/office/drawing/2014/main" id="{5125D494-B414-F31D-7D9A-2152DB94F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00" y="6410325"/>
            <a:ext cx="24066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Menlo" panose="020B0609030804020204" pitchFamily="49" charset="0"/>
                <a:cs typeface="Menlo" panose="020B0609030804020204" pitchFamily="49" charset="0"/>
              </a:rPr>
              <a:t>[0.0, 10.0, 12.0,…</a:t>
            </a:r>
          </a:p>
        </p:txBody>
      </p:sp>
      <p:sp>
        <p:nvSpPr>
          <p:cNvPr id="21512" name="pole tekstowe 20">
            <a:extLst>
              <a:ext uri="{FF2B5EF4-FFF2-40B4-BE49-F238E27FC236}">
                <a16:creationId xmlns:a16="http://schemas.microsoft.com/office/drawing/2014/main" id="{29771D58-2CAD-16CF-B394-F7C1984DA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138" y="6072188"/>
            <a:ext cx="1789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Menlo" panose="020B0609030804020204" pitchFamily="49" charset="0"/>
                <a:cs typeface="Menlo" panose="020B0609030804020204" pitchFamily="49" charset="0"/>
              </a:rPr>
              <a:t>list(idvec_E)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pole tekstowe 2">
            <a:extLst>
              <a:ext uri="{FF2B5EF4-FFF2-40B4-BE49-F238E27FC236}">
                <a16:creationId xmlns:a16="http://schemas.microsoft.com/office/drawing/2014/main" id="{60770743-95E5-F261-EAFE-1941C69AC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4300" y="341313"/>
            <a:ext cx="4238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Rysowanie rasterplotu</a:t>
            </a:r>
          </a:p>
        </p:txBody>
      </p:sp>
      <p:sp>
        <p:nvSpPr>
          <p:cNvPr id="22530" name="pole tekstowe 4">
            <a:extLst>
              <a:ext uri="{FF2B5EF4-FFF2-40B4-BE49-F238E27FC236}">
                <a16:creationId xmlns:a16="http://schemas.microsoft.com/office/drawing/2014/main" id="{C22DA672-EE3B-2054-A450-473AB79E8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125" y="925513"/>
            <a:ext cx="1857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1" name="pole tekstowe 15">
            <a:extLst>
              <a:ext uri="{FF2B5EF4-FFF2-40B4-BE49-F238E27FC236}">
                <a16:creationId xmlns:a16="http://schemas.microsoft.com/office/drawing/2014/main" id="{3F6D6035-3E78-E762-68BA-7F029DDC5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187450"/>
            <a:ext cx="6840537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8000"/>
                </a:solidFill>
                <a:latin typeface="Menlo" panose="020B0609030804020204" pitchFamily="49" charset="0"/>
              </a:rPr>
              <a:t>#plotting rasterplot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plt.figure()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id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267F99"/>
                </a:solidFill>
                <a:latin typeface="Menlo" panose="020B0609030804020204" pitchFamily="49" charset="0"/>
              </a:rPr>
              <a:t>zip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spike_times_vec_E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idvec_E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	plt.vlines(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id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id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1.5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plt.xlabel(</a:t>
            </a:r>
            <a:r>
              <a:rPr lang="pl-PL" altLang="pl-PL" sz="1600">
                <a:solidFill>
                  <a:srgbClr val="A31515"/>
                </a:solidFill>
                <a:latin typeface="Menlo" panose="020B0609030804020204" pitchFamily="49" charset="0"/>
              </a:rPr>
              <a:t>'Time (ms)'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plt.ylabel(</a:t>
            </a:r>
            <a:r>
              <a:rPr lang="pl-PL" altLang="pl-PL" sz="1600">
                <a:solidFill>
                  <a:srgbClr val="A31515"/>
                </a:solidFill>
                <a:latin typeface="Menlo" panose="020B0609030804020204" pitchFamily="49" charset="0"/>
              </a:rPr>
              <a:t>'Cell number'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plt.show()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</p:txBody>
      </p:sp>
      <p:pic>
        <p:nvPicPr>
          <p:cNvPr id="22532" name="Obraz 2">
            <a:extLst>
              <a:ext uri="{FF2B5EF4-FFF2-40B4-BE49-F238E27FC236}">
                <a16:creationId xmlns:a16="http://schemas.microsoft.com/office/drawing/2014/main" id="{EC916D95-D0FB-F812-15DB-2F1C4469C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998788"/>
            <a:ext cx="4691062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pole tekstowe 2">
            <a:extLst>
              <a:ext uri="{FF2B5EF4-FFF2-40B4-BE49-F238E27FC236}">
                <a16:creationId xmlns:a16="http://schemas.microsoft.com/office/drawing/2014/main" id="{87DFB0FA-669B-659A-C2F5-91B260725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4888" y="341313"/>
            <a:ext cx="2054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</a:p>
        </p:txBody>
      </p:sp>
      <p:sp>
        <p:nvSpPr>
          <p:cNvPr id="23554" name="pole tekstowe 4">
            <a:extLst>
              <a:ext uri="{FF2B5EF4-FFF2-40B4-BE49-F238E27FC236}">
                <a16:creationId xmlns:a16="http://schemas.microsoft.com/office/drawing/2014/main" id="{07D07052-49C7-015B-FE8D-257A45F38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125" y="925513"/>
            <a:ext cx="1857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5" name="pole tekstowe 1">
            <a:extLst>
              <a:ext uri="{FF2B5EF4-FFF2-40B4-BE49-F238E27FC236}">
                <a16:creationId xmlns:a16="http://schemas.microsoft.com/office/drawing/2014/main" id="{5EAA2C69-1F5B-34E3-BE7E-A1D405261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160463"/>
            <a:ext cx="7677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Pobudzić pierwsza komórkę 5 impulsami o średnim odstępie 10 s </a:t>
            </a:r>
          </a:p>
        </p:txBody>
      </p:sp>
      <p:sp>
        <p:nvSpPr>
          <p:cNvPr id="23556" name="pole tekstowe 7">
            <a:extLst>
              <a:ext uri="{FF2B5EF4-FFF2-40B4-BE49-F238E27FC236}">
                <a16:creationId xmlns:a16="http://schemas.microsoft.com/office/drawing/2014/main" id="{6E7F50C9-AD72-1DC3-7F41-595EFA0C9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793875"/>
            <a:ext cx="287496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.number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5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.interval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10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.start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.noise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</p:txBody>
      </p:sp>
      <p:sp>
        <p:nvSpPr>
          <p:cNvPr id="23557" name="pole tekstowe 8">
            <a:extLst>
              <a:ext uri="{FF2B5EF4-FFF2-40B4-BE49-F238E27FC236}">
                <a16:creationId xmlns:a16="http://schemas.microsoft.com/office/drawing/2014/main" id="{6BE274F7-CF2D-AEC4-445C-9E54CD288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070225"/>
            <a:ext cx="6726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Zaobserwować aktywność dla różnych rozmiarów sieci:</a:t>
            </a:r>
          </a:p>
        </p:txBody>
      </p:sp>
      <p:sp>
        <p:nvSpPr>
          <p:cNvPr id="23558" name="pole tekstowe 10">
            <a:extLst>
              <a:ext uri="{FF2B5EF4-FFF2-40B4-BE49-F238E27FC236}">
                <a16:creationId xmlns:a16="http://schemas.microsoft.com/office/drawing/2014/main" id="{3BB541F7-F716-FE00-994D-0E7F07625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4113" y="3762375"/>
            <a:ext cx="2373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Dx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5000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Dy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5000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</p:txBody>
      </p:sp>
      <p:sp>
        <p:nvSpPr>
          <p:cNvPr id="23559" name="pole tekstowe 11">
            <a:extLst>
              <a:ext uri="{FF2B5EF4-FFF2-40B4-BE49-F238E27FC236}">
                <a16:creationId xmlns:a16="http://schemas.microsoft.com/office/drawing/2014/main" id="{DF48057D-EF9D-1F3C-9D72-B97552078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588" y="3762375"/>
            <a:ext cx="20018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Dx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50,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Dy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50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</p:txBody>
      </p:sp>
      <p:pic>
        <p:nvPicPr>
          <p:cNvPr id="23560" name="Obraz 17">
            <a:extLst>
              <a:ext uri="{FF2B5EF4-FFF2-40B4-BE49-F238E27FC236}">
                <a16:creationId xmlns:a16="http://schemas.microsoft.com/office/drawing/2014/main" id="{3C694F85-CE8A-1C07-AF83-E83D60791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70350"/>
            <a:ext cx="3387725" cy="254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Obraz 19">
            <a:extLst>
              <a:ext uri="{FF2B5EF4-FFF2-40B4-BE49-F238E27FC236}">
                <a16:creationId xmlns:a16="http://schemas.microsoft.com/office/drawing/2014/main" id="{AAEECD17-23C3-458E-53C8-39383EF25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4070350"/>
            <a:ext cx="3389312" cy="254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7554</TotalTime>
  <Words>988</Words>
  <Application>Microsoft Macintosh PowerPoint</Application>
  <PresentationFormat>Pokaz na ekranie (4:3)</PresentationFormat>
  <Paragraphs>104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7" baseType="lpstr">
      <vt:lpstr>Symbol</vt:lpstr>
      <vt:lpstr>ＭＳ Ｐゴシック</vt:lpstr>
      <vt:lpstr>Arial</vt:lpstr>
      <vt:lpstr>Times New Roman</vt:lpstr>
      <vt:lpstr>Calibri</vt:lpstr>
      <vt:lpstr>Menlo</vt:lpstr>
      <vt:lpstr>Projekt domyślny</vt:lpstr>
      <vt:lpstr>Macierze i warstwy komórek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Doktryna neuronu</dc:title>
  <cp:lastModifiedBy>Microsoft Office User</cp:lastModifiedBy>
  <cp:revision>298</cp:revision>
  <dcterms:created xsi:type="dcterms:W3CDTF">2011-02-21T19:34:13Z</dcterms:created>
  <dcterms:modified xsi:type="dcterms:W3CDTF">2026-11-02T10:43:22Z</dcterms:modified>
</cp:coreProperties>
</file>