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2"/>
  </p:handoutMasterIdLst>
  <p:sldIdLst>
    <p:sldId id="407" r:id="rId2"/>
    <p:sldId id="432" r:id="rId3"/>
    <p:sldId id="404" r:id="rId4"/>
    <p:sldId id="414" r:id="rId5"/>
    <p:sldId id="416" r:id="rId6"/>
    <p:sldId id="417" r:id="rId7"/>
    <p:sldId id="425" r:id="rId8"/>
    <p:sldId id="434" r:id="rId9"/>
    <p:sldId id="435" r:id="rId10"/>
    <p:sldId id="431" r:id="rId11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11"/>
    <p:restoredTop sz="94581"/>
  </p:normalViewPr>
  <p:slideViewPr>
    <p:cSldViewPr>
      <p:cViewPr varScale="1">
        <p:scale>
          <a:sx n="128" d="100"/>
          <a:sy n="128" d="100"/>
        </p:scale>
        <p:origin x="992" y="168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45FE9BBB-FBEE-C0EE-01A9-4EE752B2E0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3BC14CBD-50E2-30F0-EFE6-4980EDC3EA7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97A080D7-52C1-6382-12A2-D197494D261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BA98778C-D2BB-FA74-744F-74AF961CE1E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7AD1219D-7503-134A-BA14-ED3EA280639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FC52F1-5F34-2097-9175-16D8FDC0B7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C570E1-6672-C159-59B8-5B6D4791CF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18D459-0F19-024C-98FA-25FAD1B7A3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4DD4E-7C63-2541-83D1-BA22B3A2C3F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8822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975397-E7BC-2088-98A3-DCD9135CF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32F512-EE2F-3791-C929-2CAD07612F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F2E3794-4BCC-DB83-0A10-080700FB8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22E73-1FF3-CD48-AD77-666A784581B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0246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BEB0982-ABE2-7C5D-8A5C-FAB320FA7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3E733F-D565-1241-3E92-BAADD4DA4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25DA28-5800-94E2-F517-15AFBB8344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A7379-0FFE-7948-995A-492E2D6257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7702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32840F-19D2-14D3-D823-EBC5657AAA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CDA3E8-86BE-AEF6-1AD9-1C39CD2448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8CE07C-A7D9-ED06-5A86-15FDB59384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C9508-5B0B-B941-A343-23C57A2A06C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23044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D599E8-F779-09D8-EFB2-912BAB2928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53297A1-8AD0-ACB1-28B3-3F5F88E34B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0C10BC8-D5FF-5011-C934-C04B0BFDFF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37B52-A5A9-D04F-A73C-ED45267BCC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654557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4924D1E-F6DF-4371-55F9-901513654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B78461-8EEA-BFAC-0706-87EC79F6A4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BB6030C-399D-8CEC-3A13-7370516534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166BA-31FE-4142-82B5-E0B52714316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75461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28E01E3-1A69-C47A-38AD-E314A0B2D9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65392C6-1783-D8C0-D28C-68F1B9755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AECB9C1-81DD-293A-36DC-06052B204A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5E8F7-3AB1-084F-8A0D-77411A76242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3490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7D6BE0-E724-2347-7273-E3DF6394F2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4C74E2-B0D7-93ED-EDD9-579F5E2E22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3E3782-4326-C02B-EAA9-53C25DAAC4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6025F-784C-2142-94BE-8CC50A63152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15931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A3830-B954-A2B7-1EB1-E6AA17E257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E4465-CEA4-3FC3-950C-D8EAAA7867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679F48-8A1D-E213-6B90-507B94C2AD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F10A5-4A9B-1742-B9EC-BFECBC83684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5485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0F6918-FE61-EA34-0462-1CBD434872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71ED13-1D30-59E8-EABA-E9B47C556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0F1233-DECD-98D0-1160-0F3A6DF5CD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DD816-8214-1141-993A-BA5EB10B103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31957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138733-FABA-CC0E-7ABE-8D53E04E18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22BAC7-4DBC-576B-84F8-5E76F8CD50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BDD75E-07E4-0C30-33A4-D438071DC8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6B42-1F11-5142-9802-58BFBD12E37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7378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4B0714-2410-0190-7C0A-F11B77238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DF2A620-7B9B-3890-5646-662252DDA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B472995-B8A8-0608-AF1A-F5454054167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51D7432-AE3B-B3AC-8EE6-372F4BEE6F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7FDDD1-8A00-86AC-0676-DFA754CFB8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34949D7-942C-6E43-9F2B-9043EF17E983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pole tekstowe 8">
            <a:extLst>
              <a:ext uri="{FF2B5EF4-FFF2-40B4-BE49-F238E27FC236}">
                <a16:creationId xmlns:a16="http://schemas.microsoft.com/office/drawing/2014/main" id="{9FA17CED-9132-AA58-43AA-62747BB35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1125538"/>
            <a:ext cx="8505825" cy="3416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NEURONie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występują dwa sposoby przedstawiania mechanizmów biofizycznych: </a:t>
            </a:r>
          </a:p>
          <a:p>
            <a:pPr marL="514350" indent="-514350">
              <a:spcBef>
                <a:spcPct val="0"/>
              </a:spcBef>
              <a:buFontTx/>
              <a:buAutoNum type="romanUcPeriod"/>
              <a:defRPr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Mechanizmy gęstościowe (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density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514350" indent="-514350">
              <a:spcBef>
                <a:spcPct val="0"/>
              </a:spcBef>
              <a:buFontTx/>
              <a:buAutoNum type="romanUcPeriod"/>
              <a:defRPr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Procesy punktowe (point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pl-PL" altLang="pl-PL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Mechanizmy gęstościowe reprezentują mechanizmy rozłożone w sposób ciągły na powierzchni błony. Typowe zastosowanie: kanały jonowe, pompy membranowe, właściwości pasywne. Skalują się automatycznie wraz z powierzchnią.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Procesy punktowe reprezentują mechanizmy zlokalizowane w określonym punkcie. Typowe zastosowanie: synapsy, elektrody (np. </a:t>
            </a:r>
            <a:r>
              <a:rPr lang="pl-PL" altLang="pl-PL" sz="1800" dirty="0" err="1">
                <a:latin typeface="Arial" panose="020B0604020202020204" pitchFamily="34" charset="0"/>
                <a:cs typeface="Arial" panose="020B0604020202020204" pitchFamily="34" charset="0"/>
              </a:rPr>
              <a:t>IClamp</a:t>
            </a:r>
            <a:r>
              <a:rPr lang="pl-PL" altLang="pl-PL" sz="1800" dirty="0">
                <a:latin typeface="Arial" panose="020B0604020202020204" pitchFamily="34" charset="0"/>
                <a:cs typeface="Arial" panose="020B0604020202020204" pitchFamily="34" charset="0"/>
              </a:rPr>
              <a:t>),  generatory impulsów. Umieszczane są w określonym miejscu sekcji neuronu (np. soma(0.5)).</a:t>
            </a:r>
          </a:p>
        </p:txBody>
      </p:sp>
      <p:sp>
        <p:nvSpPr>
          <p:cNvPr id="14338" name="TextBox 1">
            <a:extLst>
              <a:ext uri="{FF2B5EF4-FFF2-40B4-BE49-F238E27FC236}">
                <a16:creationId xmlns:a16="http://schemas.microsoft.com/office/drawing/2014/main" id="{0D8DF32C-C575-BA1C-6744-8968F7348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93700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Dwie klasy mechanizmów w NEURONIE</a:t>
            </a:r>
          </a:p>
        </p:txBody>
      </p:sp>
      <p:sp>
        <p:nvSpPr>
          <p:cNvPr id="14339" name="pole tekstowe 5">
            <a:extLst>
              <a:ext uri="{FF2B5EF4-FFF2-40B4-BE49-F238E27FC236}">
                <a16:creationId xmlns:a16="http://schemas.microsoft.com/office/drawing/2014/main" id="{5EF4D40F-59C7-D1E3-34A7-18729333C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4654550"/>
            <a:ext cx="2284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Density mechanism</a:t>
            </a:r>
            <a:endParaRPr lang="en-US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ole tekstowe 6">
            <a:extLst>
              <a:ext uri="{FF2B5EF4-FFF2-40B4-BE49-F238E27FC236}">
                <a16:creationId xmlns:a16="http://schemas.microsoft.com/office/drawing/2014/main" id="{3938BAD5-D1C2-289F-F598-AEBC8CC81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100" y="4586288"/>
            <a:ext cx="1728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Point process</a:t>
            </a:r>
            <a:endParaRPr lang="en-US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41" name="Picture 5" descr="Cell ion channels, illustration - Stock Image - C035/9389 - Science Photo  Library">
            <a:extLst>
              <a:ext uri="{FF2B5EF4-FFF2-40B4-BE49-F238E27FC236}">
                <a16:creationId xmlns:a16="http://schemas.microsoft.com/office/drawing/2014/main" id="{DF0D2777-108E-B8A3-5A76-15BD0A14A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5068888"/>
            <a:ext cx="1970088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7" descr="Synapse in Brain | Deep inside the brain, a neuron prepares … | Flickr">
            <a:extLst>
              <a:ext uri="{FF2B5EF4-FFF2-40B4-BE49-F238E27FC236}">
                <a16:creationId xmlns:a16="http://schemas.microsoft.com/office/drawing/2014/main" id="{52C0BAB9-0213-A463-761D-B1780EEB0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956175"/>
            <a:ext cx="2120900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pole tekstowe 14">
            <a:extLst>
              <a:ext uri="{FF2B5EF4-FFF2-40B4-BE49-F238E27FC236}">
                <a16:creationId xmlns:a16="http://schemas.microsoft.com/office/drawing/2014/main" id="{B539A89E-2C6B-1856-ADD6-F22D77BE6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592888"/>
            <a:ext cx="29956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latin typeface="Arial" panose="020B0604020202020204" pitchFamily="34" charset="0"/>
                <a:cs typeface="Arial" panose="020B0604020202020204" pitchFamily="34" charset="0"/>
              </a:rPr>
              <a:t>https://www.flickr.com/photos/scienceillustrated/4602242263</a:t>
            </a:r>
          </a:p>
        </p:txBody>
      </p:sp>
      <p:sp>
        <p:nvSpPr>
          <p:cNvPr id="14344" name="pole tekstowe 16">
            <a:extLst>
              <a:ext uri="{FF2B5EF4-FFF2-40B4-BE49-F238E27FC236}">
                <a16:creationId xmlns:a16="http://schemas.microsoft.com/office/drawing/2014/main" id="{25C9A154-804B-EE09-6A96-44AF0DD1B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" y="6592888"/>
            <a:ext cx="38258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800">
                <a:latin typeface="Arial" panose="020B0604020202020204" pitchFamily="34" charset="0"/>
                <a:cs typeface="Arial" panose="020B0604020202020204" pitchFamily="34" charset="0"/>
              </a:rPr>
              <a:t>https://www.sciencephoto.com/media/852305/view/cell-ion-channels-illustration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>
            <a:extLst>
              <a:ext uri="{FF2B5EF4-FFF2-40B4-BE49-F238E27FC236}">
                <a16:creationId xmlns:a16="http://schemas.microsoft.com/office/drawing/2014/main" id="{71870E4C-B073-A53B-3160-5CDA90ADA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4788" y="234950"/>
            <a:ext cx="6194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latin typeface="Arial" panose="020B0604020202020204" pitchFamily="34" charset="0"/>
                <a:cs typeface="Arial" panose="020B0604020202020204" pitchFamily="34" charset="0"/>
              </a:rPr>
              <a:t>Komunikacja miedzy neuronami </a:t>
            </a:r>
          </a:p>
        </p:txBody>
      </p:sp>
      <p:sp>
        <p:nvSpPr>
          <p:cNvPr id="15362" name="TextBox 2">
            <a:extLst>
              <a:ext uri="{FF2B5EF4-FFF2-40B4-BE49-F238E27FC236}">
                <a16:creationId xmlns:a16="http://schemas.microsoft.com/office/drawing/2014/main" id="{C3CA80F6-2AC0-FD94-A5BF-C9217D643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1508125"/>
            <a:ext cx="8374063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Temat komunikacji miedzy neuronami jest omówiony w rozdziale 10 The NEURON book.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Odziaływania miedzy neuronami odbywają się najczęściej poprzez połączenia szczelinowe (gap junctions) lub synapsy chemiczne. Tworzą one lokalne prądy jonowe reprezentowane w NEURONIE przez procesy punktowe (point processes).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Procesy punktowe reprezentujące połączenia szczelinowe lub połączenia synaptyczne muszą prowadzić do zmiany w pewnym miejscu modelu, która zależy od informacji (potencjał błonowy,  stężenie Ca</a:t>
            </a:r>
            <a:r>
              <a:rPr lang="pl-PL" altLang="pl-PL" sz="2000" baseline="30000">
                <a:latin typeface="Arial" panose="020B0604020202020204" pitchFamily="34" charset="0"/>
                <a:cs typeface="Arial" panose="020B0604020202020204" pitchFamily="34" charset="0"/>
              </a:rPr>
              <a:t>2+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, generacja AP) w innym miejscu modelu.</a:t>
            </a:r>
          </a:p>
        </p:txBody>
      </p:sp>
      <p:sp>
        <p:nvSpPr>
          <p:cNvPr id="15363" name="TextBox 3">
            <a:extLst>
              <a:ext uri="{FF2B5EF4-FFF2-40B4-BE49-F238E27FC236}">
                <a16:creationId xmlns:a16="http://schemas.microsoft.com/office/drawing/2014/main" id="{DAFD47E2-847B-69DF-9B47-DF71DBCBF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0" y="5368925"/>
            <a:ext cx="835342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W NEURONIE wyróżniamy dwa sposoby modelowania komunikacji: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POINTER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Klasa NetCon (network connection)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951AE4FB-79FD-E78B-F5EE-F26AACC17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Komunikacja za pomoca ‘</a:t>
            </a:r>
            <a:r>
              <a:rPr lang="pl-PL" altLang="ja-JP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wydarzen</a:t>
            </a: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pl-PL" altLang="ja-JP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(NetCon)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1">
            <a:extLst>
              <a:ext uri="{FF2B5EF4-FFF2-40B4-BE49-F238E27FC236}">
                <a16:creationId xmlns:a16="http://schemas.microsoft.com/office/drawing/2014/main" id="{340997AF-BBA8-8174-7708-F48B1C08C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916113"/>
            <a:ext cx="33655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2">
            <a:extLst>
              <a:ext uri="{FF2B5EF4-FFF2-40B4-BE49-F238E27FC236}">
                <a16:creationId xmlns:a16="http://schemas.microsoft.com/office/drawing/2014/main" id="{7541A24C-EF47-1826-7C19-DAD7F2C78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705350"/>
            <a:ext cx="84963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Model koncepcyjny: pojawienie sie AP w zakończeniu presynaptycznym wywołuje pewien efekt (np. zmianę przewodnictwa) w komórce postsynaptycznej. Efekt ten jest opisany równaniami różniczkowymi albo schematem kinetycznym. Szczegóły w zakończeniu presynaptycznym nie są istotne, interesuje nas tylko wystąpienie AP</a:t>
            </a:r>
            <a:r>
              <a:rPr lang="pl-PL" altLang="pl-PL" sz="1600"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61168F0C-89AE-0ACA-9220-65D299F3B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31775"/>
            <a:ext cx="8712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Komunikacja za pomoca ‘</a:t>
            </a:r>
            <a:r>
              <a:rPr lang="pl-PL" altLang="ja-JP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wydarzen</a:t>
            </a: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TextBox 2">
            <a:extLst>
              <a:ext uri="{FF2B5EF4-FFF2-40B4-BE49-F238E27FC236}">
                <a16:creationId xmlns:a16="http://schemas.microsoft.com/office/drawing/2014/main" id="{A3E5BAC0-7236-4A8A-C9C3-6A292C5E8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3798888"/>
            <a:ext cx="87122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Obliczeniowa implementacja modelu transmisji synaptycznej wyzwalanej  impulsem. U góry: modelujemy propagację AP z miejsca powstawania do zakończenia aksonu (axon terminal) i monitorujemy zmianę potencjału (spike detector) w zakończeniu presynaptycznym. Wykrycie AP wywołuje, po pewnym czasie (synaptic delay), efekt (np. zmianę przewodnictwa) w komórce postsynaptycznej.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Na dole: bardziej wydajne podejście polegające na zaniedbaniu szczegółów propagacji wzdłuż aksonu. Detekcja AP w </a:t>
            </a:r>
            <a:r>
              <a:rPr lang="pl-PL" altLang="ja-JP" sz="1800">
                <a:latin typeface="Arial" panose="020B0604020202020204" pitchFamily="34" charset="0"/>
                <a:cs typeface="Arial" panose="020B0604020202020204" pitchFamily="34" charset="0"/>
              </a:rPr>
              <a:t>miejscu powstawania wywołuje z opóźnieniem (czas propagacji aksonem + opóźnienie synaptyczne) </a:t>
            </a:r>
            <a:r>
              <a:rPr lang="pl-PL" altLang="pl-PL" sz="1800">
                <a:latin typeface="Arial" panose="020B0604020202020204" pitchFamily="34" charset="0"/>
                <a:cs typeface="Arial" panose="020B0604020202020204" pitchFamily="34" charset="0"/>
              </a:rPr>
              <a:t>efekt w komórce postsynaptycznej.</a:t>
            </a:r>
            <a:r>
              <a:rPr lang="pl-PL" altLang="ja-JP" sz="18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pl-PL" altLang="pl-PL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C4CE14B4-9C6F-1BFC-9F34-0A575EFA9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052513"/>
            <a:ext cx="5697537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B67A3B29-28D8-12F5-4613-2F33CDB66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Wydajność NetCon - dywergencja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4" name="TextBox 2">
            <a:extLst>
              <a:ext uri="{FF2B5EF4-FFF2-40B4-BE49-F238E27FC236}">
                <a16:creationId xmlns:a16="http://schemas.microsoft.com/office/drawing/2014/main" id="{3671D884-2A11-96BF-001F-03DBDCCA6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4691063"/>
            <a:ext cx="849788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Gdy jedna komórka presynaptyczna tworzy wiele połączeń postsynaptycznych, każde połączenie postsynaptyczne ma swój NetCon. Detekcja progu odbywa się ‘per zródło’, a nie ‘per NetCon’. Zmienna w komórce presynaptycznej jest sprawdzana tylko raz w kroku całkowania. Gdy przekroczy próg, generowane sa ‘</a:t>
            </a:r>
            <a:r>
              <a:rPr lang="pl-PL" altLang="ja-JP" sz="2000">
                <a:latin typeface="Arial" panose="020B0604020202020204" pitchFamily="34" charset="0"/>
                <a:cs typeface="Arial" panose="020B0604020202020204" pitchFamily="34" charset="0"/>
              </a:rPr>
              <a:t>wydarzenia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pl-PL" altLang="ja-JP" sz="2000">
                <a:latin typeface="Arial" panose="020B0604020202020204" pitchFamily="34" charset="0"/>
                <a:cs typeface="Arial" panose="020B0604020202020204" pitchFamily="34" charset="0"/>
              </a:rPr>
              <a:t> dla połączonych z nią NetCon, które mogą mieć różne parametry i klasy.</a:t>
            </a: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47BF2E54-4196-1645-2423-8BCC8EE10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111250"/>
            <a:ext cx="58039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47F8D554-E2FE-66FA-D404-13BCA6DB9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Wydajność NetCon - konwergencja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58" name="TextBox 2">
            <a:extLst>
              <a:ext uri="{FF2B5EF4-FFF2-40B4-BE49-F238E27FC236}">
                <a16:creationId xmlns:a16="http://schemas.microsoft.com/office/drawing/2014/main" id="{4041379A-BF6F-069B-DDAB-7354289D7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3" y="4978400"/>
            <a:ext cx="8497887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Gdy jedna komórka postsynaptyczna dostaje wiele podobnych wejść, mozna ‘</a:t>
            </a:r>
            <a:r>
              <a:rPr lang="pl-PL" altLang="ja-JP" sz="2000">
                <a:latin typeface="Arial" panose="020B0604020202020204" pitchFamily="34" charset="0"/>
                <a:cs typeface="Arial" panose="020B0604020202020204" pitchFamily="34" charset="0"/>
              </a:rPr>
              <a:t>podłączyć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pl-PL" altLang="ja-JP" sz="2000">
                <a:latin typeface="Arial" panose="020B0604020202020204" pitchFamily="34" charset="0"/>
                <a:cs typeface="Arial" panose="020B0604020202020204" pitchFamily="34" charset="0"/>
              </a:rPr>
              <a:t> wiele objektow NetCon do tego samego procesu postsynaptycznego. Ten sam układ równań różniczkowych opisujących synapsę jest wykorzystywany do obliczania wielu wejść.  Każde wejście może mieć inną wagę oraz opóźnienie. </a:t>
            </a:r>
            <a:endParaRPr lang="pl-PL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9" name="Picture 4">
            <a:extLst>
              <a:ext uri="{FF2B5EF4-FFF2-40B4-BE49-F238E27FC236}">
                <a16:creationId xmlns:a16="http://schemas.microsoft.com/office/drawing/2014/main" id="{4DDC2171-1BBF-E6A8-C153-9B52E2957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268413"/>
            <a:ext cx="60706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6C3BB0C3-362E-7F44-7296-E5DF69A07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510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Klasa NetCon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2" name="TextBox 2">
            <a:extLst>
              <a:ext uri="{FF2B5EF4-FFF2-40B4-BE49-F238E27FC236}">
                <a16:creationId xmlns:a16="http://schemas.microsoft.com/office/drawing/2014/main" id="{223428FF-0F34-E328-31D8-58B4F689E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1125538"/>
            <a:ext cx="8497887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Objekt klasy NetCon łączy zmienną presynaptyczną (np. napięcie) z procesem punktowym (np. synapsa) w komórce postsynaptycznej, dla ustalonych parametrów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threshold, delay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. Gdy zmienna presynaptyczna przekroczy threshold w kierunku dodatnim, w czasie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, wtedy, po czasie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 aktywowana jest procedura NET_RECEIVE w docelowym procesie punktowym i przekazywana jest informacja o </a:t>
            </a:r>
            <a:r>
              <a:rPr lang="pl-PL" altLang="pl-PL" sz="2000" i="1"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483" name="Rectangle 1">
            <a:extLst>
              <a:ext uri="{FF2B5EF4-FFF2-40B4-BE49-F238E27FC236}">
                <a16:creationId xmlns:a16="http://schemas.microsoft.com/office/drawing/2014/main" id="{17D09024-546C-B44A-AC9E-D40D16D56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5784850"/>
            <a:ext cx="73437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>
                <a:latin typeface="Menlo" panose="020B0609030804020204" pitchFamily="49" charset="0"/>
                <a:cs typeface="Menlo" panose="020B0609030804020204" pitchFamily="49" charset="0"/>
              </a:rPr>
              <a:t>netcon.threshold = 10 * mV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>
                <a:latin typeface="Menlo" panose="020B0609030804020204" pitchFamily="49" charset="0"/>
                <a:cs typeface="Menlo" panose="020B0609030804020204" pitchFamily="49" charset="0"/>
              </a:rPr>
              <a:t>netcon.delay = 1 * ms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1400">
                <a:latin typeface="Menlo" panose="020B0609030804020204" pitchFamily="49" charset="0"/>
                <a:cs typeface="Menlo" panose="020B0609030804020204" pitchFamily="49" charset="0"/>
              </a:rPr>
              <a:t>netcon.weight[0] = 0 * uS</a:t>
            </a:r>
          </a:p>
        </p:txBody>
      </p:sp>
      <p:sp>
        <p:nvSpPr>
          <p:cNvPr id="20484" name="pole tekstowe 5">
            <a:extLst>
              <a:ext uri="{FF2B5EF4-FFF2-40B4-BE49-F238E27FC236}">
                <a16:creationId xmlns:a16="http://schemas.microsoft.com/office/drawing/2014/main" id="{33F06886-3E11-9E9D-A640-AE31663F1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3787775"/>
            <a:ext cx="83232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Menlo" panose="020B0609030804020204" pitchFamily="49" charset="0"/>
                <a:cs typeface="Menlo" panose="020B0609030804020204" pitchFamily="49" charset="0"/>
              </a:rPr>
              <a:t>netcon = h.NetCon(source_ref_v, target, threshold, delay, weight, sec=section)</a:t>
            </a:r>
          </a:p>
        </p:txBody>
      </p:sp>
      <p:sp>
        <p:nvSpPr>
          <p:cNvPr id="20485" name="pole tekstowe 4">
            <a:extLst>
              <a:ext uri="{FF2B5EF4-FFF2-40B4-BE49-F238E27FC236}">
                <a16:creationId xmlns:a16="http://schemas.microsoft.com/office/drawing/2014/main" id="{16CE48C9-CC37-BB45-0EBA-5CCF52738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4894263"/>
            <a:ext cx="6735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400">
                <a:latin typeface="Menlo" panose="020B0609030804020204" pitchFamily="49" charset="0"/>
                <a:cs typeface="Menlo" panose="020B0609030804020204" pitchFamily="49" charset="0"/>
              </a:rPr>
              <a:t>netcon = h.NetCon(source, target, threshold, delay, weight)</a:t>
            </a:r>
          </a:p>
        </p:txBody>
      </p:sp>
      <p:sp>
        <p:nvSpPr>
          <p:cNvPr id="20486" name="pole tekstowe 6">
            <a:extLst>
              <a:ext uri="{FF2B5EF4-FFF2-40B4-BE49-F238E27FC236}">
                <a16:creationId xmlns:a16="http://schemas.microsoft.com/office/drawing/2014/main" id="{6C3EF3E2-0060-C21F-6BBB-9D1677EE6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3395663"/>
            <a:ext cx="3348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Dla komórek rzeczywistych:</a:t>
            </a:r>
          </a:p>
        </p:txBody>
      </p:sp>
      <p:sp>
        <p:nvSpPr>
          <p:cNvPr id="20487" name="pole tekstowe 9">
            <a:extLst>
              <a:ext uri="{FF2B5EF4-FFF2-40B4-BE49-F238E27FC236}">
                <a16:creationId xmlns:a16="http://schemas.microsoft.com/office/drawing/2014/main" id="{998385A9-2839-03ED-63B3-17C77BCDE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4494213"/>
            <a:ext cx="3762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2000">
                <a:latin typeface="Arial" panose="020B0604020202020204" pitchFamily="34" charset="0"/>
                <a:cs typeface="Arial" panose="020B0604020202020204" pitchFamily="34" charset="0"/>
              </a:rPr>
              <a:t>Dla ARTIFICIAL_CELL source :</a:t>
            </a:r>
          </a:p>
        </p:txBody>
      </p:sp>
      <p:sp>
        <p:nvSpPr>
          <p:cNvPr id="20488" name="pole tekstowe 7">
            <a:extLst>
              <a:ext uri="{FF2B5EF4-FFF2-40B4-BE49-F238E27FC236}">
                <a16:creationId xmlns:a16="http://schemas.microsoft.com/office/drawing/2014/main" id="{ACABAA33-2D4A-5D57-F6E1-F7D4226B9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5305425"/>
            <a:ext cx="2411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Wartości domyślne: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pole tekstowe 2">
            <a:extLst>
              <a:ext uri="{FF2B5EF4-FFF2-40B4-BE49-F238E27FC236}">
                <a16:creationId xmlns:a16="http://schemas.microsoft.com/office/drawing/2014/main" id="{A428F577-3FE4-2F9A-EEFD-141EE11E1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620713"/>
            <a:ext cx="6858000" cy="600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r>
              <a:rPr lang="pl-PL" altLang="pl-PL" sz="1200">
                <a:solidFill>
                  <a:srgbClr val="AF00DB"/>
                </a:solidFill>
                <a:latin typeface="Menlo" panose="020B0609030804020204" pitchFamily="49" charset="0"/>
              </a:rPr>
              <a:t>from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neuron </a:t>
            </a:r>
            <a:r>
              <a:rPr lang="pl-PL" altLang="pl-PL" sz="120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h, gui</a:t>
            </a:r>
          </a:p>
          <a:p>
            <a:b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=== KOMÓRKA PRESYNAPTYCZNA ===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A31515"/>
                </a:solidFill>
                <a:latin typeface="Menlo" panose="020B0609030804020204" pitchFamily="49" charset="0"/>
              </a:rPr>
              <a:t>'pre_soma'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.L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20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µm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.diam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20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.insert(</a:t>
            </a:r>
            <a:r>
              <a:rPr lang="pl-PL" altLang="pl-PL" sz="1200">
                <a:solidFill>
                  <a:srgbClr val="A31515"/>
                </a:solidFill>
                <a:latin typeface="Menlo" panose="020B0609030804020204" pitchFamily="49" charset="0"/>
              </a:rPr>
              <a:t>'hh'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Hodgkin-Huxley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b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Stymulacja pre-synaptic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h.IClamp(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.delay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.dur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stim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.amp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nA - wywoła spike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b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=== KOMÓRKA POSTSYNAPTYCZNA ===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h.Section(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name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A31515"/>
                </a:solidFill>
                <a:latin typeface="Menlo" panose="020B0609030804020204" pitchFamily="49" charset="0"/>
              </a:rPr>
              <a:t>'post_soma'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.L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20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.diam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20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.insert(</a:t>
            </a:r>
            <a:r>
              <a:rPr lang="pl-PL" altLang="pl-PL" sz="1200">
                <a:solidFill>
                  <a:srgbClr val="A31515"/>
                </a:solidFill>
                <a:latin typeface="Menlo" panose="020B0609030804020204" pitchFamily="49" charset="0"/>
              </a:rPr>
              <a:t>'hh'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b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=== SYNAPSA ===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ExpSyn - prosta synapsa eksponencjalna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syn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h.ExpSyn(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syn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.tau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2.0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ms - stała czasowa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syn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.e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mV - potencjał odwrócenia (synapsa pobudzająca)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b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=== NetCon - POŁĄCZENIE ===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NetCon monitoruje potencjał w środku pre_cell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h.NetCon(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)._ref_v, 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syn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sec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.threshold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mV - próg detekcji spike'a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.delay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1.0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ms - opóźnienie synaptyczne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r>
              <a:rPr lang="pl-PL" altLang="pl-PL" sz="1200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.weight[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] </a:t>
            </a:r>
            <a:r>
              <a:rPr lang="pl-PL" altLang="pl-PL" sz="120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98658"/>
                </a:solidFill>
                <a:latin typeface="Menlo" panose="020B0609030804020204" pitchFamily="49" charset="0"/>
              </a:rPr>
              <a:t>0.005</a:t>
            </a:r>
            <a:r>
              <a:rPr lang="pl-PL" altLang="pl-PL" sz="12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200">
                <a:solidFill>
                  <a:srgbClr val="008000"/>
                </a:solidFill>
                <a:latin typeface="Menlo" panose="020B0609030804020204" pitchFamily="49" charset="0"/>
              </a:rPr>
              <a:t># µS - siła synapsy</a:t>
            </a:r>
            <a:endParaRPr lang="pl-PL" altLang="pl-PL" sz="120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2530" name="pole tekstowe 4">
            <a:extLst>
              <a:ext uri="{FF2B5EF4-FFF2-40B4-BE49-F238E27FC236}">
                <a16:creationId xmlns:a16="http://schemas.microsoft.com/office/drawing/2014/main" id="{590EC940-CAED-E345-A4A3-CA25074FE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00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 NetCon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01D60A6-16D1-04A5-CEEB-1A0E62DEABDB}"/>
              </a:ext>
            </a:extLst>
          </p:cNvPr>
          <p:cNvSpPr txBox="1"/>
          <p:nvPr/>
        </p:nvSpPr>
        <p:spPr>
          <a:xfrm>
            <a:off x="900113" y="1001713"/>
            <a:ext cx="6858000" cy="5770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b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# === REJESTRACJA ===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# Czas </a:t>
            </a:r>
            <a:r>
              <a:rPr lang="pl-PL" sz="1200" dirty="0" err="1">
                <a:solidFill>
                  <a:srgbClr val="008000"/>
                </a:solidFill>
                <a:latin typeface="Menlo" panose="020B0609030804020204" pitchFamily="49" charset="0"/>
              </a:rPr>
              <a:t>spike'ów</a:t>
            </a: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 presynaptycznych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spike_times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h.Vector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</a:t>
            </a: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nc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.record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spike_times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b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# Potencjały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>
                <a:solidFill>
                  <a:srgbClr val="001080"/>
                </a:solidFill>
                <a:latin typeface="Menlo" panose="020B0609030804020204" pitchFamily="49" charset="0"/>
              </a:rPr>
              <a:t>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h.Vector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().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record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(h._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ref_t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v_pre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h.Vector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().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record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pre_cell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)._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ref_v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v_post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h.Vector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().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record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post_cell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)._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ref_v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b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# === SYMULACJA ===</a:t>
            </a:r>
          </a:p>
          <a:p>
            <a:pPr>
              <a:defRPr/>
            </a:pP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h.dt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0.025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tstop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10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v_init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-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65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b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</a:b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h.finitialize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v_init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h.fcurrent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</a:t>
            </a:r>
          </a:p>
          <a:p>
            <a:pPr>
              <a:defRPr/>
            </a:pP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h.continuerun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tstop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>
                <a:solidFill>
                  <a:srgbClr val="008000"/>
                </a:solidFill>
                <a:latin typeface="Menlo" panose="020B0609030804020204" pitchFamily="49" charset="0"/>
              </a:rPr>
              <a:t># === RASTERPLOT ===</a:t>
            </a:r>
          </a:p>
          <a:p>
            <a:pPr>
              <a:defRPr/>
            </a:pPr>
            <a:r>
              <a:rPr lang="pl-PL" sz="1200" dirty="0">
                <a:solidFill>
                  <a:srgbClr val="AF00DB"/>
                </a:solidFill>
                <a:latin typeface="Menlo" panose="020B0609030804020204" pitchFamily="49" charset="0"/>
              </a:rPr>
              <a:t>import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matplotlib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pyplot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AF00DB"/>
                </a:solidFill>
                <a:latin typeface="Menlo" panose="020B0609030804020204" pitchFamily="49" charset="0"/>
              </a:rPr>
              <a:t>as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ax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>
                <a:solidFill>
                  <a:srgbClr val="000000"/>
                </a:solidFill>
                <a:latin typeface="Menlo" panose="020B0609030804020204" pitchFamily="49" charset="0"/>
              </a:rPr>
              <a:t>=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sz="1200" dirty="0" err="1">
                <a:solidFill>
                  <a:srgbClr val="795E26"/>
                </a:solidFill>
                <a:latin typeface="Menlo" panose="020B0609030804020204" pitchFamily="49" charset="0"/>
              </a:rPr>
              <a:t>gca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</a:t>
            </a: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ax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.set_xlim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([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12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>
              <a:defRPr/>
            </a:pP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ax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.set_ylim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([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5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])</a:t>
            </a:r>
          </a:p>
          <a:p>
            <a:pPr>
              <a:defRPr/>
            </a:pP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sz="1200" dirty="0" err="1">
                <a:solidFill>
                  <a:srgbClr val="795E26"/>
                </a:solidFill>
                <a:latin typeface="Menlo" panose="020B0609030804020204" pitchFamily="49" charset="0"/>
              </a:rPr>
              <a:t>vlines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>
                <a:solidFill>
                  <a:srgbClr val="267F99"/>
                </a:solidFill>
                <a:latin typeface="Menlo" panose="020B0609030804020204" pitchFamily="49" charset="0"/>
              </a:rPr>
              <a:t>list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sz="1200" dirty="0" err="1">
                <a:solidFill>
                  <a:srgbClr val="001080"/>
                </a:solidFill>
                <a:latin typeface="Menlo" panose="020B0609030804020204" pitchFamily="49" charset="0"/>
              </a:rPr>
              <a:t>spike_times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),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0.5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, </a:t>
            </a:r>
            <a:r>
              <a:rPr lang="pl-PL" sz="1200" dirty="0">
                <a:solidFill>
                  <a:srgbClr val="098658"/>
                </a:solidFill>
                <a:latin typeface="Menlo" panose="020B0609030804020204" pitchFamily="49" charset="0"/>
              </a:rPr>
              <a:t>1.5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</a:p>
          <a:p>
            <a:pPr>
              <a:defRPr/>
            </a:pPr>
            <a:r>
              <a:rPr lang="pl-PL" sz="1200" dirty="0" err="1">
                <a:solidFill>
                  <a:srgbClr val="267F99"/>
                </a:solidFill>
                <a:latin typeface="Menlo" panose="020B0609030804020204" pitchFamily="49" charset="0"/>
              </a:rPr>
              <a:t>plt</a:t>
            </a:r>
            <a:r>
              <a:rPr lang="pl-PL" sz="1200" dirty="0" err="1">
                <a:solidFill>
                  <a:srgbClr val="3B3B3B"/>
                </a:solidFill>
                <a:latin typeface="Menlo" panose="020B0609030804020204" pitchFamily="49" charset="0"/>
              </a:rPr>
              <a:t>.</a:t>
            </a:r>
            <a:r>
              <a:rPr lang="pl-PL" sz="1200" dirty="0" err="1">
                <a:solidFill>
                  <a:srgbClr val="795E26"/>
                </a:solidFill>
                <a:latin typeface="Menlo" panose="020B0609030804020204" pitchFamily="49" charset="0"/>
              </a:rPr>
              <a:t>show</a:t>
            </a:r>
            <a:r>
              <a:rPr lang="pl-PL" sz="1200" dirty="0">
                <a:solidFill>
                  <a:srgbClr val="3B3B3B"/>
                </a:solidFill>
                <a:latin typeface="Menlo" panose="020B0609030804020204" pitchFamily="49" charset="0"/>
              </a:rPr>
              <a:t>()</a:t>
            </a:r>
          </a:p>
          <a:p>
            <a:pPr>
              <a:defRPr/>
            </a:pPr>
            <a:br>
              <a:rPr lang="pl-PL" sz="1050" dirty="0">
                <a:solidFill>
                  <a:srgbClr val="3B3B3B"/>
                </a:solidFill>
                <a:latin typeface="Menlo" panose="020B0609030804020204" pitchFamily="49" charset="0"/>
              </a:rPr>
            </a:br>
            <a:endParaRPr lang="pl-PL" sz="1050" dirty="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defRPr/>
            </a:pPr>
            <a:endParaRPr lang="pl-PL" sz="1200" dirty="0">
              <a:solidFill>
                <a:srgbClr val="3B3B3B"/>
              </a:solidFill>
              <a:latin typeface="Menlo" panose="020B0609030804020204" pitchFamily="49" charset="0"/>
            </a:endParaRPr>
          </a:p>
        </p:txBody>
      </p:sp>
      <p:sp>
        <p:nvSpPr>
          <p:cNvPr id="23554" name="pole tekstowe 3">
            <a:extLst>
              <a:ext uri="{FF2B5EF4-FFF2-40B4-BE49-F238E27FC236}">
                <a16:creationId xmlns:a16="http://schemas.microsoft.com/office/drawing/2014/main" id="{EFF4822D-F0B5-DD60-4FD7-953F3412F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00013"/>
            <a:ext cx="4572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Przykład NetCon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5" name="Obraz 5">
            <a:extLst>
              <a:ext uri="{FF2B5EF4-FFF2-40B4-BE49-F238E27FC236}">
                <a16:creationId xmlns:a16="http://schemas.microsoft.com/office/drawing/2014/main" id="{3275A58B-9C93-1E97-C493-448F54188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365625"/>
            <a:ext cx="234473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F9A3E7BC-A6EE-DE9B-2C6A-183C38028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65100"/>
            <a:ext cx="777240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Synapsa ExpSyn</a:t>
            </a:r>
          </a:p>
        </p:txBody>
      </p:sp>
      <p:sp>
        <p:nvSpPr>
          <p:cNvPr id="21506" name="pole tekstowe 5">
            <a:extLst>
              <a:ext uri="{FF2B5EF4-FFF2-40B4-BE49-F238E27FC236}">
                <a16:creationId xmlns:a16="http://schemas.microsoft.com/office/drawing/2014/main" id="{6630A8BC-59FF-21FE-482A-F837FDBE9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125538"/>
            <a:ext cx="6624638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NEURON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POINT_PROCESS ExpSyn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RANGE tau, e, 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NONSPECIFIC_CURRENT 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UNITS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(nA) = (nanoamp)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(mV) = (millivolt)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(uS) = (microsiemens)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PARAMETER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tau = </a:t>
            </a:r>
            <a:r>
              <a:rPr lang="pl-PL" altLang="pl-PL" sz="10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0.1</a:t>
            </a: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 (ms) &lt;</a:t>
            </a:r>
            <a:r>
              <a:rPr lang="pl-PL" altLang="pl-PL" sz="10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1e-9</a:t>
            </a: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,</a:t>
            </a:r>
            <a:r>
              <a:rPr lang="pl-PL" altLang="pl-PL" sz="10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1e9</a:t>
            </a: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&gt;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e = </a:t>
            </a:r>
            <a:r>
              <a:rPr lang="pl-PL" altLang="pl-PL" sz="10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0 </a:t>
            </a: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(mV)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ASSIGNED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v (mV)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i (nA)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STATE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g (uS)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INITIAL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g=</a:t>
            </a:r>
            <a:r>
              <a:rPr lang="pl-PL" altLang="pl-PL" sz="1000">
                <a:solidFill>
                  <a:srgbClr val="00B05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BREAKPOINT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SOLVE state METHOD cnexp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i = g*(v - 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DERIVATIVE state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g' = -g/tau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NET_RECEIVE(weight (uS))      </a:t>
            </a: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{ # It is called by the NetCon event delivery system 		                    # when an event arrives at this point process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latin typeface="Menlo" panose="020B0609030804020204" pitchFamily="49" charset="0"/>
                <a:cs typeface="Menlo" panose="020B0609030804020204" pitchFamily="49" charset="0"/>
              </a:rPr>
              <a:t>	g = g + weight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000">
                <a:solidFill>
                  <a:srgbClr val="0070C0"/>
                </a:solidFill>
                <a:latin typeface="Menlo" panose="020B0609030804020204" pitchFamily="49" charset="0"/>
                <a:cs typeface="Menlo" panose="020B0609030804020204" pitchFamily="49" charset="0"/>
              </a:rPr>
              <a:t>}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8111</TotalTime>
  <Words>1239</Words>
  <Application>Microsoft Macintosh PowerPoint</Application>
  <PresentationFormat>Pokaz na ekranie (4:3)</PresentationFormat>
  <Paragraphs>129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7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293</cp:revision>
  <dcterms:created xsi:type="dcterms:W3CDTF">2011-02-21T19:34:13Z</dcterms:created>
  <dcterms:modified xsi:type="dcterms:W3CDTF">2026-11-02T10:43:04Z</dcterms:modified>
</cp:coreProperties>
</file>