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6"/>
  </p:handoutMasterIdLst>
  <p:sldIdLst>
    <p:sldId id="417" r:id="rId2"/>
    <p:sldId id="412" r:id="rId3"/>
    <p:sldId id="418" r:id="rId4"/>
    <p:sldId id="420" r:id="rId5"/>
    <p:sldId id="419" r:id="rId6"/>
    <p:sldId id="421" r:id="rId7"/>
    <p:sldId id="404" r:id="rId8"/>
    <p:sldId id="406" r:id="rId9"/>
    <p:sldId id="413" r:id="rId10"/>
    <p:sldId id="414" r:id="rId11"/>
    <p:sldId id="422" r:id="rId12"/>
    <p:sldId id="415" r:id="rId13"/>
    <p:sldId id="409" r:id="rId14"/>
    <p:sldId id="416" r:id="rId15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9"/>
    <p:restoredTop sz="94245"/>
  </p:normalViewPr>
  <p:slideViewPr>
    <p:cSldViewPr>
      <p:cViewPr varScale="1">
        <p:scale>
          <a:sx n="138" d="100"/>
          <a:sy n="138" d="100"/>
        </p:scale>
        <p:origin x="1224" y="176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0725B455-23D4-9FFC-461B-FD1EE3896A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DF41E9BB-E9CF-BACE-FB7C-302DCB1BB1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5CA69777-236B-DF1F-D025-5006B41453D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7FC72365-D618-4962-C213-39EF5DB6718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39C6FAD1-D714-F84D-B994-864943C326A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E1865F-DD3F-0BFE-5540-6899F1793B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87CCE3-093E-162F-2B3D-91D856294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C2BA68-1FD9-B3B3-F665-2AB3863EA0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3561A-8B74-1842-BDE4-FC8E6F6D52B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582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8D9164-B3FA-7CD2-628B-FA07B22F10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2B46D7-AA4E-0B94-9932-BFF5D0D821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2F3E25-5B39-87F6-4A24-E8BF3DDF60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D3E325-244E-2F42-AFB9-5CB20629659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2827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4AB85C-7727-614D-6E5D-67EFAD5236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50C376-D361-D44F-39E2-8D5764AA7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605B10-F2A2-889D-1F4C-B386D5F47B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701E-2C27-CF4C-9685-DEBC253A3A6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68271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112244-B363-C478-D919-1921C4861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B38B07-D4AE-131B-381E-79EB4FB2DC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12930D-134F-342F-237C-6CAFF1FC5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ECCFC-5CBB-C045-AFEB-388FFB5AE1A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6488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40B696-E1F3-F834-5025-5A73D571CE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3F8FBE8-3C8C-A1A0-4272-0B3EE63C8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0EC9AC5-651F-3F2B-F28C-BB02A92532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75E6F-C880-7A44-8FA8-FF772B801C4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6877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BBB53AB-00D4-74CB-0A82-48B81DC38A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A63EEBC-CDCE-0D25-35A3-D148130E49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6C80F36-DC5C-0945-53E0-86212CB72C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F7B2B-459B-D144-A1CE-4DD8732E79E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1360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434A2E8-6360-B0C7-26E2-A4A613243D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35F0BC-5555-7F10-0E62-F7FC78E15D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36E8E36-5903-B36E-D4B1-E60884D500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51113-E7BA-9540-B062-8ED554772EB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1970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BD191F-B4F0-C53B-DFAE-EEDFBE824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1E0C78-C54A-A990-8BD7-4A5EE5772B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6480AD-E06D-6B13-ED97-1B9D23460E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5A5C4-C7D9-134D-A85A-A506D240E05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47380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89B9D8-A0AC-A9FA-56BA-C1B6ADD912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57F2C-F42A-ACBF-E007-5B4FD8C3E7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5ED4F-6D09-D2AE-4A7E-2C0CE703D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32AA2-5182-5542-9FB4-C68EA240FBC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6980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8129D6-CBB6-A562-7A4C-0EDDC2C3B4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53B541-F8D0-BEB5-FA60-0529533AB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4F64A9-5F17-10C2-3252-B968B4E279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02CD8-E6C0-3346-B204-DE519118483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725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C2FFC4E-9F3A-A64A-9389-E851936AF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20BA12-3026-EBF6-D348-5FDF29C75F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4A69BB-9E9D-C3B1-8611-A3432F648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CF473-9484-F746-A7A6-63A70070C81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8868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1D757A4-A631-2B25-AC00-9DC870F57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DA9500-8755-998D-2923-D555663DC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5AB9DB-DD7A-8689-A45A-07528C52A9C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58FC864-75B3-F545-EF96-4D0AD91F802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4D94919-36C0-1038-5E6B-070A7446B5E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CA63A6A-0E51-6C44-8262-7F33BDE537E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824A7618-FBD5-2B19-6602-91FACFCB2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Geometria w NEURONIE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2920CE5-795F-F89E-FB5C-D6A514FF9BCB}"/>
              </a:ext>
            </a:extLst>
          </p:cNvPr>
          <p:cNvSpPr txBox="1"/>
          <p:nvPr/>
        </p:nvSpPr>
        <p:spPr>
          <a:xfrm>
            <a:off x="446088" y="801688"/>
            <a:ext cx="8158162" cy="55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 NEURONIE istnieją dwa sposoby określania geometrii sekcji (</a:t>
            </a:r>
            <a:r>
              <a:rPr lang="pl-PL" sz="2000" dirty="0">
                <a:latin typeface="Helvetica" pitchFamily="2" charset="0"/>
              </a:rPr>
              <a:t>The NEURON </a:t>
            </a:r>
            <a:r>
              <a:rPr lang="pl-PL" sz="2000" dirty="0" err="1">
                <a:latin typeface="Helvetica" pitchFamily="2" charset="0"/>
              </a:rPr>
              <a:t>Book</a:t>
            </a:r>
            <a:r>
              <a:rPr lang="pl-PL" sz="2000" dirty="0">
                <a:latin typeface="Helvetica" pitchFamily="2" charset="0"/>
              </a:rPr>
              <a:t>: </a:t>
            </a:r>
            <a:r>
              <a:rPr lang="pl-PL" sz="2000" dirty="0" err="1">
                <a:latin typeface="Helvetica" pitchFamily="2" charset="0"/>
              </a:rPr>
              <a:t>Chapter</a:t>
            </a:r>
            <a:r>
              <a:rPr lang="pl-PL" sz="2000" dirty="0">
                <a:latin typeface="Helvetica" pitchFamily="2" charset="0"/>
              </a:rPr>
              <a:t> 5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pPr>
              <a:defRPr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 metodzie stylizowanej ("</a:t>
            </a:r>
            <a:r>
              <a:rPr 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stylized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”) wartości określające parametry długości i średnicy są przypisywane wprost np.</a:t>
            </a:r>
          </a:p>
          <a:p>
            <a:pPr marL="457200" indent="-457200">
              <a:buFontTx/>
              <a:buAutoNum type="arabicPeriod"/>
              <a:defRPr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pl-PL" sz="2000" dirty="0">
                <a:solidFill>
                  <a:srgbClr val="001080"/>
                </a:solidFill>
                <a:latin typeface="Menlo" panose="020B0609030804020204" pitchFamily="49" charset="0"/>
              </a:rPr>
              <a:t>	</a:t>
            </a:r>
            <a:r>
              <a:rPr lang="pl-PL" sz="2000" dirty="0" err="1">
                <a:solidFill>
                  <a:srgbClr val="001080"/>
                </a:solidFill>
                <a:latin typeface="Menlo" panose="020B0609030804020204" pitchFamily="49" charset="0"/>
              </a:rPr>
              <a:t>axon</a:t>
            </a:r>
            <a:r>
              <a:rPr lang="pl-PL" sz="2000" dirty="0" err="1">
                <a:solidFill>
                  <a:srgbClr val="3B3B3B"/>
                </a:solidFill>
                <a:latin typeface="Menlo" panose="020B0609030804020204" pitchFamily="49" charset="0"/>
              </a:rPr>
              <a:t>.L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1000</a:t>
            </a:r>
            <a:endParaRPr lang="pl-PL" sz="20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2000" dirty="0">
                <a:solidFill>
                  <a:srgbClr val="001080"/>
                </a:solidFill>
                <a:latin typeface="Menlo" panose="020B0609030804020204" pitchFamily="49" charset="0"/>
              </a:rPr>
              <a:t>	</a:t>
            </a:r>
            <a:r>
              <a:rPr lang="pl-PL" sz="2000" dirty="0" err="1">
                <a:solidFill>
                  <a:srgbClr val="001080"/>
                </a:solidFill>
                <a:latin typeface="Menlo" panose="020B0609030804020204" pitchFamily="49" charset="0"/>
              </a:rPr>
              <a:t>axon</a:t>
            </a:r>
            <a:r>
              <a:rPr lang="pl-PL" sz="2000" dirty="0" err="1">
                <a:solidFill>
                  <a:srgbClr val="3B3B3B"/>
                </a:solidFill>
                <a:latin typeface="Menlo" panose="020B0609030804020204" pitchFamily="49" charset="0"/>
              </a:rPr>
              <a:t>.diam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20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  <a:defRPr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 startAt="2"/>
              <a:defRPr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W metodzie 3-D ("3−D </a:t>
            </a:r>
            <a:r>
              <a:rPr 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”) określa się listę współrzędnych (x, y, z) i odpowiadających im średnic, np.</a:t>
            </a:r>
          </a:p>
          <a:p>
            <a:pPr>
              <a:defRPr/>
            </a:pPr>
            <a:r>
              <a:rPr lang="pl-PL" sz="2000" dirty="0">
                <a:solidFill>
                  <a:srgbClr val="001080"/>
                </a:solidFill>
                <a:latin typeface="Menlo" panose="020B0609030804020204" pitchFamily="49" charset="0"/>
              </a:rPr>
              <a:t>	</a:t>
            </a:r>
          </a:p>
          <a:p>
            <a:pPr>
              <a:defRPr/>
            </a:pPr>
            <a:r>
              <a:rPr lang="pl-PL" sz="2000" dirty="0">
                <a:solidFill>
                  <a:srgbClr val="001080"/>
                </a:solidFill>
                <a:latin typeface="Menlo" panose="020B0609030804020204" pitchFamily="49" charset="0"/>
              </a:rPr>
              <a:t>	soma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r>
              <a:rPr lang="pl-PL" sz="2000" dirty="0">
                <a:solidFill>
                  <a:srgbClr val="001080"/>
                </a:solidFill>
                <a:latin typeface="Menlo" panose="020B0609030804020204" pitchFamily="49" charset="0"/>
              </a:rPr>
              <a:t>	soma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2000" dirty="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sz="20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NEURON wykorzystuje następnie te wartości do obliczenia            długości i średnicy przekroju sekcji.</a:t>
            </a:r>
          </a:p>
          <a:p>
            <a:pPr>
              <a:defRPr/>
            </a:pPr>
            <a:r>
              <a:rPr lang="pl-PL" sz="1600" dirty="0">
                <a:solidFill>
                  <a:srgbClr val="001080"/>
                </a:solidFill>
                <a:latin typeface="Menlo" panose="020B0609030804020204" pitchFamily="49" charset="0"/>
              </a:rPr>
              <a:t>	</a:t>
            </a:r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41CDBDA3-2FC8-87F3-919F-68B8498D5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Geometria w NEURONIE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2" name="pole tekstowe 2">
            <a:extLst>
              <a:ext uri="{FF2B5EF4-FFF2-40B4-BE49-F238E27FC236}">
                <a16:creationId xmlns:a16="http://schemas.microsoft.com/office/drawing/2014/main" id="{A928BDA4-26CA-6E3D-988D-1115FDBFC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765175"/>
            <a:ext cx="8713788" cy="606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Niezależnie od tego, czy geometria modelu jest określona metodą stylizowaną czy 3−D, NEURON oblicza wartości parametrów modelu, takich jak średnia średnica, opór osiowy i pole powierzchni, które są przypisane do każdego segmentu. Np. po wykonaniu:</a:t>
            </a:r>
          </a:p>
          <a:p>
            <a:pPr>
              <a:buFontTx/>
              <a:buNone/>
            </a:pPr>
            <a:endParaRPr lang="pl-PL" altLang="pl-PL" sz="2000">
              <a:solidFill>
                <a:srgbClr val="AF00D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20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from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neuron </a:t>
            </a:r>
            <a:r>
              <a:rPr lang="pl-PL" altLang="pl-PL" sz="20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import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h</a:t>
            </a:r>
          </a:p>
          <a:p>
            <a:pPr>
              <a:buFontTx/>
              <a:buNone/>
            </a:pP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soma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h.Section(</a:t>
            </a: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name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2000">
                <a:solidFill>
                  <a:srgbClr val="A31515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"soma"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None/>
            </a:pPr>
            <a:endParaRPr lang="pl-PL" altLang="pl-PL" sz="2000">
              <a:solidFill>
                <a:srgbClr val="008000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2000">
                <a:solidFill>
                  <a:srgbClr val="008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# geometry </a:t>
            </a: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soma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.pt3dclear()</a:t>
            </a:r>
          </a:p>
          <a:p>
            <a:pPr>
              <a:buFontTx/>
              <a:buNone/>
            </a:pP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soma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.pt3dadd(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None/>
            </a:pPr>
            <a:r>
              <a:rPr lang="pl-PL" altLang="pl-PL" sz="20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soma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.pt3dadd(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30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,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50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None/>
            </a:pP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Dostajemy:</a:t>
            </a:r>
            <a:b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</a:b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&gt;&gt;&gt; print(soma.diam)</a:t>
            </a:r>
          </a:p>
          <a:p>
            <a:pPr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30.0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F9A70378-4F00-A4EB-372E-D50775B69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Geometria w NEURONIE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pole tekstowe 2">
            <a:extLst>
              <a:ext uri="{FF2B5EF4-FFF2-40B4-BE49-F238E27FC236}">
                <a16:creationId xmlns:a16="http://schemas.microsoft.com/office/drawing/2014/main" id="{F7B2DF1C-1B92-5923-25B2-2CED2563D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628775"/>
            <a:ext cx="7989888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Metodę stylizowaną stosujemy, jeśli istotna jest jedynie długość i średnica sekcji, a jej kształt 3D nie ma znaczenia. Na potrzeby graficznego przedstawienia sekcji, jej długość i średnica zostaną użyte do automatycznego wygenerowania informacji 3-wymiarowych dla cylindra. Informacja jest generowana poprzez polecenie: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h.define_shape()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Dzieje się to automatycznie, jeśli tworzony jest kształt, albo za pomocą instrukcji Pythona (h.PlotShape()), albo za pomocą narzędzi GUI, które pokazuje kształt modelu, np. Shape plot lub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PointProcessManager.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0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01CABBA7-47EE-6AC3-7B6C-5B75FDBB3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Geometria w NEURONIE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pole tekstowe 2">
            <a:extLst>
              <a:ext uri="{FF2B5EF4-FFF2-40B4-BE49-F238E27FC236}">
                <a16:creationId xmlns:a16="http://schemas.microsoft.com/office/drawing/2014/main" id="{5D316E5C-9D11-FBE6-38F6-F21736FB0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765175"/>
            <a:ext cx="8172450" cy="607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Np. po wykonaniu:</a:t>
            </a:r>
          </a:p>
          <a:p>
            <a:pPr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from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neuron </a:t>
            </a:r>
            <a:r>
              <a:rPr lang="pl-PL" altLang="pl-PL" sz="1800">
                <a:solidFill>
                  <a:srgbClr val="AF00D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import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h</a:t>
            </a:r>
          </a:p>
          <a:p>
            <a:pPr>
              <a:buFontTx/>
              <a:buNone/>
            </a:pPr>
            <a:b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</a:b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axon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h.Section(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name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800">
                <a:solidFill>
                  <a:srgbClr val="A31515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"axon"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)</a:t>
            </a:r>
          </a:p>
          <a:p>
            <a:pPr>
              <a:buFontTx/>
              <a:buNone/>
            </a:pPr>
            <a:b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</a:b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axon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.L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axon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.diam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1000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axon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.nseg 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 </a:t>
            </a:r>
            <a:r>
              <a:rPr lang="pl-PL" altLang="pl-PL" sz="1800">
                <a:solidFill>
                  <a:srgbClr val="098658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10</a:t>
            </a:r>
            <a:endParaRPr lang="pl-PL" altLang="pl-PL" sz="1800">
              <a:solidFill>
                <a:srgbClr val="3B3B3B"/>
              </a:solidFill>
              <a:latin typeface="Menlo" panose="020B0609030804020204" pitchFamily="49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Dostajemy: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&gt;&gt;&gt; print(axon.n3d())</a:t>
            </a: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0</a:t>
            </a: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&gt;&gt;&gt; h.define_shape()</a:t>
            </a: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1.0</a:t>
            </a: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&gt;&gt;&gt; print(axon.n3d())</a:t>
            </a: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12</a:t>
            </a:r>
          </a:p>
          <a:p>
            <a:pPr>
              <a:buFontTx/>
              <a:buNone/>
            </a:pP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  <a:cs typeface="Arial" panose="020B0604020202020204" pitchFamily="34" charset="0"/>
              </a:rPr>
              <a:t>&gt;&gt;&gt;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7FAA374F-8773-8BEC-E7FE-A521DE48A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33375"/>
            <a:ext cx="77724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Geometria w NEURONIE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pole tekstowe 2">
            <a:extLst>
              <a:ext uri="{FF2B5EF4-FFF2-40B4-BE49-F238E27FC236}">
                <a16:creationId xmlns:a16="http://schemas.microsoft.com/office/drawing/2014/main" id="{E8B6D0CD-0345-01D1-720F-D7AFB1CC0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1819275"/>
            <a:ext cx="79883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Metodę 3D stosujemy, jeśli kształt pochodzi z danych rekonstrukcji 3D lub jeśli najważniejsza jest wizualizacja 3D. W tej metodzie informacje 3D są nadrzędne i automatycznie określają długość i średnicę sekcji. W tej metodzie długość/średnicę sekcji można zmienić jedynie poprzez zmianę jej informacji trójwymiarowych.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25BCB64A-858D-1F79-D50C-07CE8A490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4463"/>
            <a:ext cx="7772400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Importowanie morfologii neuronów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pole tekstowe 1">
            <a:extLst>
              <a:ext uri="{FF2B5EF4-FFF2-40B4-BE49-F238E27FC236}">
                <a16:creationId xmlns:a16="http://schemas.microsoft.com/office/drawing/2014/main" id="{10BF8033-24F0-144E-92C5-C81F56067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65213"/>
            <a:ext cx="5327650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neuron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h, gui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h.load_file(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</a:rPr>
              <a:t>'import3d.hoc’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  <a:endParaRPr lang="pl-PL" altLang="pl-PL" sz="1600">
              <a:solidFill>
                <a:srgbClr val="00B050"/>
              </a:solidFill>
              <a:latin typeface="Menlo" panose="020B0609030804020204" pitchFamily="49" charset="0"/>
              <a:cs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# narzędzia do importowania morfologii neuronów (np. SWC, Neurolucida)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</a:b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cell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 h.Import3d_SWC_read()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#tworzy obiekt odpowiedzialny za wczytywanie plików morfologii SWC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600">
              <a:solidFill>
                <a:srgbClr val="001080"/>
              </a:solidFill>
              <a:latin typeface="Menlo" panose="020B0609030804020204" pitchFamily="49" charset="0"/>
              <a:cs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cell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.input(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'c10261.CNG.swc’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#wczytuje konkretny plik morfologii neuronu w formacie SWC.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600">
              <a:solidFill>
                <a:srgbClr val="001080"/>
              </a:solidFill>
              <a:latin typeface="Menlo" panose="020B0609030804020204" pitchFamily="49" charset="0"/>
              <a:cs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i3d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 h.Import3d_GUI(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cell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#Tworzy obiekt graficznego narzędzia importu 3D.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i3d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.instantiate(</a:t>
            </a:r>
            <a:r>
              <a:rPr lang="pl-PL" altLang="pl-PL" sz="1600">
                <a:solidFill>
                  <a:srgbClr val="0000FF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None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# Tworzy komórke w NEURONie na podstawie morfologii SWC.</a:t>
            </a:r>
            <a:b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</a:b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 h.PlotShape()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.exec_menu(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'Shape Plot'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.exec_menu(</a:t>
            </a:r>
            <a:r>
              <a:rPr lang="pl-PL" altLang="pl-PL" sz="1600">
                <a:solidFill>
                  <a:srgbClr val="A31515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"View Axis"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ps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.show(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  <p:pic>
        <p:nvPicPr>
          <p:cNvPr id="19459" name="Obraz 3">
            <a:extLst>
              <a:ext uri="{FF2B5EF4-FFF2-40B4-BE49-F238E27FC236}">
                <a16:creationId xmlns:a16="http://schemas.microsoft.com/office/drawing/2014/main" id="{A21EC6A6-8FE7-C02B-BDED-7F535E122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930400"/>
            <a:ext cx="27051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pole tekstowe 4">
            <a:extLst>
              <a:ext uri="{FF2B5EF4-FFF2-40B4-BE49-F238E27FC236}">
                <a16:creationId xmlns:a16="http://schemas.microsoft.com/office/drawing/2014/main" id="{DE87C673-6F91-8689-5212-352E18CFF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326063"/>
            <a:ext cx="33131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Morfologia komórki zaimportowanej do NEURONA z pliku .swc, który zawiera specyfikację 3D.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F9D01091-08FF-0692-2EE8-FB93FBBF6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Metoda stylizowana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TextBox 1">
            <a:extLst>
              <a:ext uri="{FF2B5EF4-FFF2-40B4-BE49-F238E27FC236}">
                <a16:creationId xmlns:a16="http://schemas.microsoft.com/office/drawing/2014/main" id="{CB5882AB-45FB-F25D-2CF2-1F2EE7635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573088"/>
            <a:ext cx="8572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Wykonajmy kod geometry_exercise1.py z katalogu /..NEURON_Python/7: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(Przyklad z The Neuron Book, Chapter 6)</a:t>
            </a:r>
            <a:endParaRPr lang="en-US" altLang="pl-PL" sz="2400">
              <a:cs typeface="Arial" panose="020B0604020202020204" pitchFamily="34" charset="0"/>
            </a:endParaRPr>
          </a:p>
        </p:txBody>
      </p:sp>
      <p:sp>
        <p:nvSpPr>
          <p:cNvPr id="20483" name="pole tekstowe 3">
            <a:extLst>
              <a:ext uri="{FF2B5EF4-FFF2-40B4-BE49-F238E27FC236}">
                <a16:creationId xmlns:a16="http://schemas.microsoft.com/office/drawing/2014/main" id="{5F503F04-B240-09B7-58C5-522E5A889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1311275"/>
            <a:ext cx="584517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os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neuron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h, gui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 topology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"soma"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"apical"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8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"ap[</a:t>
            </a:r>
            <a:r>
              <a:rPr lang="pl-PL" altLang="pl-PL" sz="800">
                <a:solidFill>
                  <a:srgbClr val="0000FF"/>
                </a:solidFill>
                <a:latin typeface="Menlo" panose="020B0609030804020204" pitchFamily="49" charset="0"/>
              </a:rPr>
              <a:t>%g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]"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%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)) </a:t>
            </a: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#lista ap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8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"oblique[</a:t>
            </a:r>
            <a:r>
              <a:rPr lang="pl-PL" altLang="pl-PL" sz="800">
                <a:solidFill>
                  <a:srgbClr val="0000FF"/>
                </a:solidFill>
                <a:latin typeface="Menlo" panose="020B0609030804020204" pitchFamily="49" charset="0"/>
              </a:rPr>
              <a:t>%g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]"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%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)) </a:t>
            </a: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#lista oblique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 lvl="1">
              <a:spcBef>
                <a:spcPct val="0"/>
              </a:spcBef>
              <a:buFontTx/>
              <a:buNone/>
            </a:pP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 geometry 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.L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.diam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.L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.diam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].L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15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].diam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].L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15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].diam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h.PlotShape(</a:t>
            </a:r>
            <a:r>
              <a:rPr lang="pl-PL" altLang="pl-PL" sz="800">
                <a:solidFill>
                  <a:srgbClr val="0000FF"/>
                </a:solidFill>
                <a:latin typeface="Menlo" panose="020B0609030804020204" pitchFamily="49" charset="0"/>
              </a:rPr>
              <a:t>True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.show(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.exec_menu(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"View Axis"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#h.define_shape() #not necessary if PlotShape is created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#for sec in h.allsec():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 	for i in range(sec.n3d()):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 		print(sec, sec.x3d(i), sec.y3d(i), sec.z3d(i), sec.diam3d(i))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31F89F-53A6-2BBA-0736-5FFE661EAF2A}"/>
              </a:ext>
            </a:extLst>
          </p:cNvPr>
          <p:cNvSpPr txBox="1"/>
          <p:nvPr/>
        </p:nvSpPr>
        <p:spPr>
          <a:xfrm>
            <a:off x="611188" y="549275"/>
            <a:ext cx="8261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Po 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wykonaniu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kodu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zobaczymy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</p:txBody>
      </p:sp>
      <p:pic>
        <p:nvPicPr>
          <p:cNvPr id="21506" name="Obraz 3">
            <a:extLst>
              <a:ext uri="{FF2B5EF4-FFF2-40B4-BE49-F238E27FC236}">
                <a16:creationId xmlns:a16="http://schemas.microsoft.com/office/drawing/2014/main" id="{3CC36DEC-AD58-19AD-A4DB-7DD38F688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63" y="1916113"/>
            <a:ext cx="41910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D4A16C-93CC-E6BD-73F9-C6F114AB7029}"/>
              </a:ext>
            </a:extLst>
          </p:cNvPr>
          <p:cNvSpPr txBox="1"/>
          <p:nvPr/>
        </p:nvSpPr>
        <p:spPr>
          <a:xfrm>
            <a:off x="611188" y="549275"/>
            <a:ext cx="82613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Zmieńmy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NDEND = 10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wykonajmy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kod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ponownie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Zobaczymy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</p:txBody>
      </p:sp>
      <p:pic>
        <p:nvPicPr>
          <p:cNvPr id="22530" name="Obraz 4">
            <a:extLst>
              <a:ext uri="{FF2B5EF4-FFF2-40B4-BE49-F238E27FC236}">
                <a16:creationId xmlns:a16="http://schemas.microsoft.com/office/drawing/2014/main" id="{8DC591BE-F428-B863-9AF4-52AE0573A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490663"/>
            <a:ext cx="51562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AB151212-8C3F-5646-6FEE-285A629D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Informacja 3-D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4" name="TextBox 1">
            <a:extLst>
              <a:ext uri="{FF2B5EF4-FFF2-40B4-BE49-F238E27FC236}">
                <a16:creationId xmlns:a16="http://schemas.microsoft.com/office/drawing/2014/main" id="{1AAE28CC-6880-C2D5-2DD2-E8FEA11A3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573088"/>
            <a:ext cx="5940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Aby zobaczyc informacje 3-D odkomentujmy pętlę:</a:t>
            </a:r>
            <a:endParaRPr lang="en-US" altLang="pl-PL" sz="2400">
              <a:cs typeface="Arial" panose="020B0604020202020204" pitchFamily="34" charset="0"/>
            </a:endParaRPr>
          </a:p>
        </p:txBody>
      </p:sp>
      <p:sp>
        <p:nvSpPr>
          <p:cNvPr id="23555" name="pole tekstowe 3">
            <a:extLst>
              <a:ext uri="{FF2B5EF4-FFF2-40B4-BE49-F238E27FC236}">
                <a16:creationId xmlns:a16="http://schemas.microsoft.com/office/drawing/2014/main" id="{E7BEB7CF-27B1-1203-37D1-79DC084D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1163638"/>
            <a:ext cx="90376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h.allsec():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	for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.n3d()):</a:t>
            </a:r>
            <a:r>
              <a:rPr lang="pl-PL" altLang="pl-PL" sz="1600">
                <a:solidFill>
                  <a:srgbClr val="795E26"/>
                </a:solidFill>
                <a:latin typeface="Menlo" panose="020B0609030804020204" pitchFamily="49" charset="0"/>
              </a:rPr>
              <a:t>				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795E26"/>
                </a:solidFill>
                <a:latin typeface="Menlo" panose="020B0609030804020204" pitchFamily="49" charset="0"/>
              </a:rPr>
              <a:t>		print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,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.x3d(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.y3d(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.z3d(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),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.diam3d(</a:t>
            </a:r>
            <a:r>
              <a:rPr lang="pl-PL" altLang="pl-PL" sz="16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</p:txBody>
      </p:sp>
      <p:sp>
        <p:nvSpPr>
          <p:cNvPr id="23556" name="TextBox 1">
            <a:extLst>
              <a:ext uri="{FF2B5EF4-FFF2-40B4-BE49-F238E27FC236}">
                <a16:creationId xmlns:a16="http://schemas.microsoft.com/office/drawing/2014/main" id="{FD7ECF54-01DB-0856-393C-6A8EE93E6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2308225"/>
            <a:ext cx="1565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Zabaczymy:</a:t>
            </a:r>
            <a:endParaRPr lang="en-US" altLang="pl-PL" sz="2400">
              <a:cs typeface="Arial" panose="020B0604020202020204" pitchFamily="34" charset="0"/>
            </a:endParaRPr>
          </a:p>
        </p:txBody>
      </p:sp>
      <p:sp>
        <p:nvSpPr>
          <p:cNvPr id="23557" name="pole tekstowe 1">
            <a:extLst>
              <a:ext uri="{FF2B5EF4-FFF2-40B4-BE49-F238E27FC236}">
                <a16:creationId xmlns:a16="http://schemas.microsoft.com/office/drawing/2014/main" id="{4801348F-E2C1-5E23-E49B-72C9E6649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001963"/>
            <a:ext cx="7416800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soma 0.0 0.0 0.0 30.0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soma 15.0 0.0 0.0 30.0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soma 30.0 0.0 0.0 30.0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apical 30.0 0.0 0.0 5.0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apical 45.0 0.0 0.0 5.0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apical 60.0 0.0 0.0 5.0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ap[0] 60.0 0.0 0.0 2.0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ap[0] 66.907958984375 2.920637607574463 0.0 2.0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ap[0] 73.81591796875 5.841275215148926 0.0 2.0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oblique[0] 60.0 0.0 0.0 1.0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Symbol" pitchFamily="2" charset="2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079C759C-D55C-6470-9B11-C86F836F2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Informacja 3-D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8" name="pole tekstowe 1">
            <a:extLst>
              <a:ext uri="{FF2B5EF4-FFF2-40B4-BE49-F238E27FC236}">
                <a16:creationId xmlns:a16="http://schemas.microsoft.com/office/drawing/2014/main" id="{C9562ADD-0BB3-D1D3-4556-AFA7AA092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60450"/>
            <a:ext cx="15954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Sprawdźmy: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24579" name="pole tekstowe 2">
            <a:extLst>
              <a:ext uri="{FF2B5EF4-FFF2-40B4-BE49-F238E27FC236}">
                <a16:creationId xmlns:a16="http://schemas.microsoft.com/office/drawing/2014/main" id="{599947AD-7DA6-C517-548A-9CE080095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1797050"/>
            <a:ext cx="84328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&gt;&gt;&gt; apical.psection()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{'point_processes': {}, 'density_mechs': {}, 'ions': {}, 'morphology': {'L': 30.0, 'diam': [5.0], 'pts3d': [(30.0, 0.0, 0.0, 5.0), (45.0, 0.0, 0.0, 5.0), (60.0, 0.0, 0.0, 5.0)], 'parent': soma(1), 'trueparent': soma(1)}, 'nseg': 1, 'Ra': 35.4, 'cm': [1.0], 'regions': set(), 'species': set(), 'name': 'apical', 'hoc_internal_name': '__nrnsec_0x7fdf0e3a1060', 'cell': None}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A5CE96CC-0DB6-09B3-7DD2-91052DE18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latin typeface="Arial" panose="020B0604020202020204" pitchFamily="34" charset="0"/>
                <a:cs typeface="Arial" panose="020B0604020202020204" pitchFamily="34" charset="0"/>
              </a:rPr>
              <a:t>Metoda 3-D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02" name="TextBox 1">
            <a:extLst>
              <a:ext uri="{FF2B5EF4-FFF2-40B4-BE49-F238E27FC236}">
                <a16:creationId xmlns:a16="http://schemas.microsoft.com/office/drawing/2014/main" id="{851AA302-991B-B6B2-9602-A1086927A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573088"/>
            <a:ext cx="8572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Wykonajmy kod geometry_exercise2.py z katalogu /..NEURON_Python/7:</a:t>
            </a:r>
          </a:p>
        </p:txBody>
      </p:sp>
      <p:sp>
        <p:nvSpPr>
          <p:cNvPr id="25603" name="pole tekstowe 7">
            <a:extLst>
              <a:ext uri="{FF2B5EF4-FFF2-40B4-BE49-F238E27FC236}">
                <a16:creationId xmlns:a16="http://schemas.microsoft.com/office/drawing/2014/main" id="{3ED9BD62-0F5F-B156-DFDC-BDDB8DBF1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01713"/>
            <a:ext cx="6983412" cy="587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os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neuron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h, gui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 topology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"soma"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"apical"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[]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8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"ap[</a:t>
            </a:r>
            <a:r>
              <a:rPr lang="pl-PL" altLang="pl-PL" sz="800">
                <a:solidFill>
                  <a:srgbClr val="0000FF"/>
                </a:solidFill>
                <a:latin typeface="Menlo" panose="020B0609030804020204" pitchFamily="49" charset="0"/>
              </a:rPr>
              <a:t>%g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]"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%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altLang="pl-PL" sz="800">
                <a:solidFill>
                  <a:srgbClr val="795E26"/>
                </a:solidFill>
                <a:latin typeface="Menlo" panose="020B0609030804020204" pitchFamily="49" charset="0"/>
              </a:rPr>
              <a:t>append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(h.Section(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"oblique[</a:t>
            </a:r>
            <a:r>
              <a:rPr lang="pl-PL" altLang="pl-PL" sz="800">
                <a:solidFill>
                  <a:srgbClr val="0000FF"/>
                </a:solidFill>
                <a:latin typeface="Menlo" panose="020B0609030804020204" pitchFamily="49" charset="0"/>
              </a:rPr>
              <a:t>%g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]"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%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 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 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].connect(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 geometry 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.pt3dclear()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soma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.pt3dclear()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apical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30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070C1"/>
                </a:solidFill>
                <a:latin typeface="Menlo" panose="020B0609030804020204" pitchFamily="49" charset="0"/>
              </a:rPr>
              <a:t>NDEND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].pt3dclear()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ap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15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].pt3dclear()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oblique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[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].pt3dadd(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15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h.PlotShape(</a:t>
            </a:r>
            <a:r>
              <a:rPr lang="pl-PL" altLang="pl-PL" sz="800">
                <a:solidFill>
                  <a:srgbClr val="0000FF"/>
                </a:solidFill>
                <a:latin typeface="Menlo" panose="020B0609030804020204" pitchFamily="49" charset="0"/>
              </a:rPr>
              <a:t>True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.show(</a:t>
            </a:r>
            <a:r>
              <a:rPr lang="pl-PL" altLang="pl-PL" sz="8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ps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.exec_menu(</a:t>
            </a:r>
            <a:r>
              <a:rPr lang="pl-PL" altLang="pl-PL" sz="800">
                <a:solidFill>
                  <a:srgbClr val="A31515"/>
                </a:solidFill>
                <a:latin typeface="Menlo" panose="020B0609030804020204" pitchFamily="49" charset="0"/>
              </a:rPr>
              <a:t>"View Axis"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800">
                <a:solidFill>
                  <a:srgbClr val="008000"/>
                </a:solidFill>
                <a:latin typeface="Menlo" panose="020B0609030804020204" pitchFamily="49" charset="0"/>
              </a:rPr>
              <a:t>#h.define_shape() #not necessary if PlotShape is created</a:t>
            </a:r>
            <a:endParaRPr lang="pl-PL" altLang="pl-PL" sz="8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h.allsec():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for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AF00DB"/>
                </a:solidFill>
                <a:latin typeface="Menlo" panose="020B0609030804020204" pitchFamily="49" charset="0"/>
              </a:rPr>
              <a:t>in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800">
                <a:solidFill>
                  <a:srgbClr val="267F99"/>
                </a:solidFill>
                <a:latin typeface="Menlo" panose="020B0609030804020204" pitchFamily="49" charset="0"/>
              </a:rPr>
              <a:t>range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.n3d()):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pl-PL" altLang="pl-PL" sz="800">
                <a:solidFill>
                  <a:srgbClr val="795E26"/>
                </a:solidFill>
                <a:latin typeface="Menlo" panose="020B0609030804020204" pitchFamily="49" charset="0"/>
              </a:rPr>
              <a:t>	print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.x3d(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.y3d(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.z3d(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.diam3d(</a:t>
            </a:r>
            <a:r>
              <a:rPr lang="pl-PL" altLang="pl-PL" sz="800">
                <a:solidFill>
                  <a:srgbClr val="001080"/>
                </a:solidFill>
                <a:latin typeface="Menlo" panose="020B0609030804020204" pitchFamily="49" charset="0"/>
              </a:rPr>
              <a:t>i</a:t>
            </a:r>
            <a:r>
              <a:rPr lang="pl-PL" altLang="pl-PL" sz="8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Obraz 3">
            <a:extLst>
              <a:ext uri="{FF2B5EF4-FFF2-40B4-BE49-F238E27FC236}">
                <a16:creationId xmlns:a16="http://schemas.microsoft.com/office/drawing/2014/main" id="{07B53C2D-40E6-D1A5-CC86-CF63F0CFF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1700213"/>
            <a:ext cx="49022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69943767-EC6B-B4C2-FA60-1A0E9F6D6E3A}"/>
              </a:ext>
            </a:extLst>
          </p:cNvPr>
          <p:cNvSpPr txBox="1"/>
          <p:nvPr/>
        </p:nvSpPr>
        <p:spPr>
          <a:xfrm>
            <a:off x="441325" y="442913"/>
            <a:ext cx="82613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Po 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wykonaniu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kodu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zobaczymy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4E44B870-287A-AB46-2F6D-20CC5E8A91E2}"/>
              </a:ext>
            </a:extLst>
          </p:cNvPr>
          <p:cNvSpPr txBox="1"/>
          <p:nvPr/>
        </p:nvSpPr>
        <p:spPr>
          <a:xfrm>
            <a:off x="441325" y="442913"/>
            <a:ext cx="82613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lista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punktów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definiująca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kształt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3-D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bedzie</a:t>
            </a:r>
            <a:r>
              <a:rPr lang="en-US" sz="20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wyglądać</a:t>
            </a:r>
            <a:r>
              <a:rPr lang="en-US" dirty="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</p:txBody>
      </p:sp>
      <p:sp>
        <p:nvSpPr>
          <p:cNvPr id="27650" name="pole tekstowe 1">
            <a:extLst>
              <a:ext uri="{FF2B5EF4-FFF2-40B4-BE49-F238E27FC236}">
                <a16:creationId xmlns:a16="http://schemas.microsoft.com/office/drawing/2014/main" id="{58FBEE41-9306-A7C7-C80E-DFEB32ECF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325" y="2071688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  <p:sp>
        <p:nvSpPr>
          <p:cNvPr id="27651" name="pole tekstowe 6">
            <a:extLst>
              <a:ext uri="{FF2B5EF4-FFF2-40B4-BE49-F238E27FC236}">
                <a16:creationId xmlns:a16="http://schemas.microsoft.com/office/drawing/2014/main" id="{44C694ED-5898-9904-7788-093C91ED0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1171575"/>
            <a:ext cx="626427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soma 0.0 0.0 0.0 30.0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soma 30.0 0.0 0.0 30.0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apical 30.0 0.0 0.0 5.0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apical 60.0 0.0 0.0 5.0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ap[0] 60.0 0.0 0.0 2.0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ap[0] 75.0 0.0 0.0 2.0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oblique[0] 60.0 0.0 0.0 1.0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oblique[0] 60.0 15.0 0.0 1.0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solidFill>
                <a:srgbClr val="000000"/>
              </a:solidFill>
              <a:latin typeface="Menlo" panose="020B0609030804020204" pitchFamily="49" charset="0"/>
            </a:endParaRPr>
          </a:p>
        </p:txBody>
      </p:sp>
      <p:sp>
        <p:nvSpPr>
          <p:cNvPr id="27652" name="pole tekstowe 1">
            <a:extLst>
              <a:ext uri="{FF2B5EF4-FFF2-40B4-BE49-F238E27FC236}">
                <a16:creationId xmlns:a16="http://schemas.microsoft.com/office/drawing/2014/main" id="{8FC3BF9D-D6C4-137B-B993-869AC8A46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368800"/>
            <a:ext cx="838835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&gt;&gt;&gt; apical.psection()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{'point_processes': {}, 'density_mechs': {}, 'ions': {}, 'morphology': {'L': 30.0, 'diam': [5.0], 'pts3d': [(30.0, 0.0, 0.0, 5.0), (60.0, 0.0, 0.0, 5.0)], 'parent': soma(1), 'trueparent': soma(1)}, 'nseg': 1, 'Ra': 35.4, 'cm': [1.0], 'regions': set(), 'species': set(), 'name': 'apical', 'hoc_internal_name': '__nrnsec_0x7fb9aeca1060', 'cell': None}</a:t>
            </a:r>
            <a:endParaRPr lang="pl-PL" altLang="pl-PL" sz="200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  <p:sp>
        <p:nvSpPr>
          <p:cNvPr id="27653" name="pole tekstowe 2">
            <a:extLst>
              <a:ext uri="{FF2B5EF4-FFF2-40B4-BE49-F238E27FC236}">
                <a16:creationId xmlns:a16="http://schemas.microsoft.com/office/drawing/2014/main" id="{517DAE27-9248-1BCC-C686-BCA87217E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3833813"/>
            <a:ext cx="15954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Sprawdźmy: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7236</TotalTime>
  <Words>1726</Words>
  <Application>Microsoft Macintosh PowerPoint</Application>
  <PresentationFormat>Pokaz na ekranie (4:3)</PresentationFormat>
  <Paragraphs>190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2" baseType="lpstr">
      <vt:lpstr>Symbol</vt:lpstr>
      <vt:lpstr>ＭＳ Ｐゴシック</vt:lpstr>
      <vt:lpstr>Arial</vt:lpstr>
      <vt:lpstr>Times New Roman</vt:lpstr>
      <vt:lpstr>Calibri</vt:lpstr>
      <vt:lpstr>Helvetica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219</cp:revision>
  <dcterms:created xsi:type="dcterms:W3CDTF">2011-02-21T19:34:13Z</dcterms:created>
  <dcterms:modified xsi:type="dcterms:W3CDTF">2026-11-02T10:42:47Z</dcterms:modified>
</cp:coreProperties>
</file>