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handoutMasterIdLst>
    <p:handoutMasterId r:id="rId13"/>
  </p:handoutMasterIdLst>
  <p:sldIdLst>
    <p:sldId id="404" r:id="rId2"/>
    <p:sldId id="413" r:id="rId3"/>
    <p:sldId id="411" r:id="rId4"/>
    <p:sldId id="412" r:id="rId5"/>
    <p:sldId id="414" r:id="rId6"/>
    <p:sldId id="410" r:id="rId7"/>
    <p:sldId id="408" r:id="rId8"/>
    <p:sldId id="407" r:id="rId9"/>
    <p:sldId id="405" r:id="rId10"/>
    <p:sldId id="409" r:id="rId11"/>
    <p:sldId id="406" r:id="rId12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8"/>
    <p:restoredTop sz="91729"/>
  </p:normalViewPr>
  <p:slideViewPr>
    <p:cSldViewPr>
      <p:cViewPr varScale="1">
        <p:scale>
          <a:sx n="128" d="100"/>
          <a:sy n="128" d="100"/>
        </p:scale>
        <p:origin x="1192" y="168"/>
      </p:cViewPr>
      <p:guideLst>
        <p:guide orient="horz"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8B42273A-3505-7D93-F131-CBE74E9C61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EDF916ED-F0F7-8590-9ACF-D672628E491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90772A6F-FD63-756D-2EDC-AFFDFE57069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BF6F5FD1-4A8F-3D1D-C3C3-AE425230CCE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9D5D0A83-C7C3-894E-B9FD-21C9F108146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304396-35BB-E806-00AF-B00C8D594A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9DB4A26-C511-A750-715D-537BEA0608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1B0380-C561-EC93-B6AD-DE55851804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E752E-240C-D14B-A93E-F2D0D01AF3C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86202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BA7668-355C-B3B0-9726-286B433A7C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915114-9F86-552E-231B-2BFF2AD7C1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560A35-17D4-D7FE-800A-A2800C9D8F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2A923-1BD7-3145-B7F5-FFCEACC7252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66787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C5A06D5-A85A-47C6-80CD-7C752BE18D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85EC77-D173-8F63-8673-B0AC6F078B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035C56-2FBB-D245-DA61-013B8E97BF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7A95D-5F5C-B049-B956-7F15EEBF861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94029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9C066D-5C51-DA62-46A7-9F80829BC6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F0BB02-1185-7567-3EAB-0D8A3BBCE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5F6F3E-E283-4D45-B163-35531BEC15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9352C-BE67-244A-8F50-A5C8CA06763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711647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EC21627-91AA-0724-41A4-C9130E5705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6E74323-E620-D206-7A6C-DCDE60332F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DB808C1-3C68-DED4-457E-F0EBA5E169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E5A93-929E-6C4C-8438-67F69526EC8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89634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7C31E16-1B22-BA75-AFD7-1870D37878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B70A266-DF5C-2E5E-E60E-EA8C4F4075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4697DC5-21A9-C33C-E3FE-45FC09C746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4F2B6-0927-8041-BC5D-C6AFB1520A9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19986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BB1E4A3-FDD2-8675-AD82-02A35648CF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A4FB523-CB3F-75D7-EA68-FE57F3315C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3C9DDF5-502D-D36D-A102-E33857876E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CFD07-CC2D-034A-BB22-7987C7A4A55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776363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1A6760-9915-88CD-454E-D7FC78CBCC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CA1639-080D-461F-17A4-B3E9C1C80B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C7C369-9702-D6F3-4C3E-993CA743F7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97883-5978-894B-8A04-188F144C990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027650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11CECA-BEC5-3095-C179-63E48B6B4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2740FF-38C0-0A8F-8E79-050CB72860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DD808D-1707-13A1-C6FA-95794B7641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39EDC-C66A-9D4E-A072-220B8FA2411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84647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AA47E5-0D76-B09A-C228-61BCE57B44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74615F-77E4-49FF-7ECB-05AFD81924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22FB50-01CC-44AC-4648-BEAAB90962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E7F34-5094-1C48-B279-AC133CBE36C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98104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E88AEE-DC54-5E78-8E3A-8CD35F3811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8981C6-1EEE-36B8-5EA4-116D4B94C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8EEC5F-58A4-490F-BFF3-289528EDE3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33E4D-3CB1-2C4D-BD48-AD1798EDE85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79483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1338C61-DC33-46DA-5066-66970DB855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E16DBA4-DA0B-CDD7-55E1-1E6B39FF72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798EDCA-B130-B9BD-8A75-9572A05B251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CFCE67C-1BEA-183D-9393-84687D62E4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0CC42A4-1787-EB14-B2DB-A51F440283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319E10D-6EF6-CB4C-982D-4E0734622CF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27BBF18B-9652-A6E4-D7E7-82DA6AB26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Kompartmentalizacja modelu neuronu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8" name="TextBox 2">
            <a:extLst>
              <a:ext uri="{FF2B5EF4-FFF2-40B4-BE49-F238E27FC236}">
                <a16:creationId xmlns:a16="http://schemas.microsoft.com/office/drawing/2014/main" id="{C3919FF4-B6F5-EE41-7DF2-F54AB5529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052513"/>
            <a:ext cx="86772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 b="1">
                <a:latin typeface="Arial" panose="020B0604020202020204" pitchFamily="34" charset="0"/>
                <a:cs typeface="Arial" panose="020B0604020202020204" pitchFamily="34" charset="0"/>
              </a:rPr>
              <a:t>Kompartmentalizacja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 to metoda dyskretyzacji modelu neuronu, polegająca na podziale jego struktury na połączone elektrycznie segmenty (kompartmenty), co umożliwia numeryczną symulację zjawisk elektrycznych w czasie i przestrzeni.</a:t>
            </a:r>
          </a:p>
        </p:txBody>
      </p:sp>
      <p:pic>
        <p:nvPicPr>
          <p:cNvPr id="14339" name="Picture 5" descr="Intro to CNS part II">
            <a:extLst>
              <a:ext uri="{FF2B5EF4-FFF2-40B4-BE49-F238E27FC236}">
                <a16:creationId xmlns:a16="http://schemas.microsoft.com/office/drawing/2014/main" id="{E5605BE4-0DA9-B3A3-6DF1-F4BD28288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725" y="2609850"/>
            <a:ext cx="33115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pole tekstowe 3">
            <a:extLst>
              <a:ext uri="{FF2B5EF4-FFF2-40B4-BE49-F238E27FC236}">
                <a16:creationId xmlns:a16="http://schemas.microsoft.com/office/drawing/2014/main" id="{2242F4EF-176D-6521-0ECA-4E5D2EE07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650" y="5805488"/>
            <a:ext cx="66960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latin typeface="Arial" panose="020B0604020202020204" pitchFamily="34" charset="0"/>
                <a:cs typeface="Arial" panose="020B0604020202020204" pitchFamily="34" charset="0"/>
              </a:rPr>
              <a:t>Sekcje w komórce nerwowej mogą być modelowane poprzez jedno-wymiarowe równania kablowe (Rys. B) lub dyskretne kompartymenty (przedziały) w postaci obwodu zastępczego (Rys. C). NEURON stosuje podejście pokazane na Rys. C.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CA088D9D-0E3E-6C8F-0667-F47D18958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Dyskretyzacja jako przybliżenie układu ciągłego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2" name="TextBox 2">
            <a:extLst>
              <a:ext uri="{FF2B5EF4-FFF2-40B4-BE49-F238E27FC236}">
                <a16:creationId xmlns:a16="http://schemas.microsoft.com/office/drawing/2014/main" id="{91CB14BC-CFCA-7494-C5CD-9D2BE99F1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2349500"/>
            <a:ext cx="86772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Dyskretyzację można traktować jako przybliżenie układu ciągłego przez model nieciągły w czasie i przestrzeni.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b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W praktyce symulacja takiego modelu polega na obliczaniu wartości zmiennych w dyskretnych punktach przestrzeni (węzłach siatki) oraz w kolejnych, skończonych krokach czasowych.</a:t>
            </a:r>
            <a:b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Wielkość kroku czasowego oraz rozdzielczość siatki przestrzennej decydują o dokładności rozwiązania i wpływają na stabilność symulacji.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E2E3B566-4A0C-3129-E5D6-4C16EF33A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Zmienne typu </a:t>
            </a:r>
            <a:r>
              <a:rPr lang="pl-PL" altLang="pl-PL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range</a:t>
            </a:r>
            <a:endParaRPr lang="en-US" altLang="pl-PL" i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6" name="TextBox 2">
            <a:extLst>
              <a:ext uri="{FF2B5EF4-FFF2-40B4-BE49-F238E27FC236}">
                <a16:creationId xmlns:a16="http://schemas.microsoft.com/office/drawing/2014/main" id="{7BA04E97-3BE6-AF32-19E1-C29B225CC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138238"/>
            <a:ext cx="867727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Podczas gdy każda sekcja jest zdyskretyzowana na skończoną liczbę przedziałów, wiele zmiennych w symulatorze NEURON pozostaje funkcją ciągłą położenia wzdłuż sekcji.</a:t>
            </a:r>
            <a:b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Są to tzw. </a:t>
            </a:r>
            <a:r>
              <a:rPr lang="pl-PL" altLang="pl-PL" sz="2000" b="1">
                <a:latin typeface="Arial" panose="020B0604020202020204" pitchFamily="34" charset="0"/>
                <a:cs typeface="Arial" panose="020B0604020202020204" pitchFamily="34" charset="0"/>
              </a:rPr>
              <a:t>zmienne typu </a:t>
            </a:r>
            <a:r>
              <a:rPr lang="pl-PL" altLang="pl-PL" sz="2000" b="1" i="1">
                <a:latin typeface="Arial" panose="020B0604020202020204" pitchFamily="34" charset="0"/>
                <a:cs typeface="Arial" panose="020B0604020202020204" pitchFamily="34" charset="0"/>
              </a:rPr>
              <a:t>range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, definiowane względem ciągłego parametru opisującego znormalizowaną odległość (0–1) wzdłuż osi środkowej danej sekcji.</a:t>
            </a:r>
          </a:p>
        </p:txBody>
      </p:sp>
      <p:pic>
        <p:nvPicPr>
          <p:cNvPr id="16387" name="Obraz 2">
            <a:extLst>
              <a:ext uri="{FF2B5EF4-FFF2-40B4-BE49-F238E27FC236}">
                <a16:creationId xmlns:a16="http://schemas.microsoft.com/office/drawing/2014/main" id="{A3F32428-2CEA-30D0-7BFB-F4808EA54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3627438"/>
            <a:ext cx="638810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15CB309-F177-E7D7-851F-EA096F08B793}"/>
              </a:ext>
            </a:extLst>
          </p:cNvPr>
          <p:cNvSpPr txBox="1"/>
          <p:nvPr/>
        </p:nvSpPr>
        <p:spPr>
          <a:xfrm>
            <a:off x="3203575" y="6370638"/>
            <a:ext cx="2970213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1600" dirty="0">
                <a:latin typeface="+mj-lt"/>
              </a:rPr>
              <a:t>Przykłady zmiennych typu </a:t>
            </a:r>
            <a:r>
              <a:rPr lang="pl-PL" sz="1600" i="1" dirty="0" err="1">
                <a:latin typeface="+mj-lt"/>
              </a:rPr>
              <a:t>range</a:t>
            </a:r>
            <a:r>
              <a:rPr lang="pl-PL" sz="1600" dirty="0">
                <a:latin typeface="+mj-lt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C2789580-D7E6-FC5E-EE9A-D9EDEE2C9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Znormalizowana odległość</a:t>
            </a:r>
            <a:endParaRPr lang="en-US" altLang="pl-PL" i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0" name="TextBox 2">
            <a:extLst>
              <a:ext uri="{FF2B5EF4-FFF2-40B4-BE49-F238E27FC236}">
                <a16:creationId xmlns:a16="http://schemas.microsoft.com/office/drawing/2014/main" id="{44D1BC94-2163-27AC-61C8-63B479AB4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138238"/>
            <a:ext cx="8677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Znormalizowana odległość jest nazywana zakresem (range) lub długością łuku (arc length), zmienia się liniowo wzdłuż osi środkowej danej sekcji, od 0 do 1.</a:t>
            </a:r>
          </a:p>
        </p:txBody>
      </p:sp>
      <p:sp>
        <p:nvSpPr>
          <p:cNvPr id="17411" name="pole tekstowe 3">
            <a:extLst>
              <a:ext uri="{FF2B5EF4-FFF2-40B4-BE49-F238E27FC236}">
                <a16:creationId xmlns:a16="http://schemas.microsoft.com/office/drawing/2014/main" id="{9B74A768-7BCC-BF22-3935-AE39F6E2D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5300663"/>
            <a:ext cx="570706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Góra: Strzałka wskazuje lokalizację punktu w określonej fizycznej odległości od jednego końca sekcji. Dół: W NEURONie lokalizacja ta jest wyrażona w kategoriach znormalizowanej odległości (zakresu) wzdłuż długości sekcji.</a:t>
            </a:r>
          </a:p>
        </p:txBody>
      </p:sp>
      <p:pic>
        <p:nvPicPr>
          <p:cNvPr id="17412" name="Obraz 4">
            <a:extLst>
              <a:ext uri="{FF2B5EF4-FFF2-40B4-BE49-F238E27FC236}">
                <a16:creationId xmlns:a16="http://schemas.microsoft.com/office/drawing/2014/main" id="{699BC356-F9FE-4BA6-448C-E7A94218D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350" y="2324100"/>
            <a:ext cx="40513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21418F34-B3AE-9D9A-F886-F064F8023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Segmenty</a:t>
            </a:r>
            <a:endParaRPr lang="en-US" altLang="pl-PL" i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4" name="TextBox 2">
            <a:extLst>
              <a:ext uri="{FF2B5EF4-FFF2-40B4-BE49-F238E27FC236}">
                <a16:creationId xmlns:a16="http://schemas.microsoft.com/office/drawing/2014/main" id="{DE57C0E1-A8C4-668F-37FB-8B9BD831B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965200"/>
            <a:ext cx="8677275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W NEURONie sekcje podzielone są na segmenty o równej długości. Parametr nseg określa liczbę dyskretnych pozycji tzw. węzłów wewnętrznych, w których obliczane są prądy i potencjał.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Oprócz węzłów wewnętrznych, istnieją węzły końcowe w położeniach 0 i 1. Węzły końcowe nie maja przypisanych własności błony, ich napięcie jest definiowane przez średnią ważoną potencjału w sąsiednich węzłach wewnętrznych, a nie przez rozwiązanie równania różniczkowego. Wagami są przewodności podłużne G  = A/(Ra*L).</a:t>
            </a:r>
          </a:p>
        </p:txBody>
      </p:sp>
      <p:sp>
        <p:nvSpPr>
          <p:cNvPr id="18435" name="pole tekstowe 3">
            <a:extLst>
              <a:ext uri="{FF2B5EF4-FFF2-40B4-BE49-F238E27FC236}">
                <a16:creationId xmlns:a16="http://schemas.microsoft.com/office/drawing/2014/main" id="{4766CD55-8DFE-CE58-8133-988D93EE2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25" y="5972175"/>
            <a:ext cx="72009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Każda sekcja ma parametr nseg, który określa liczbę wewnętrznych węzłów (czarne kropki wewnątrz sekcji), w których obliczany jest potencjał błonowy. Cienkie linie oznaczają granice koncepcyjne między sąsiednimi segmentami.</a:t>
            </a:r>
          </a:p>
        </p:txBody>
      </p:sp>
      <p:pic>
        <p:nvPicPr>
          <p:cNvPr id="18436" name="Obraz 8">
            <a:extLst>
              <a:ext uri="{FF2B5EF4-FFF2-40B4-BE49-F238E27FC236}">
                <a16:creationId xmlns:a16="http://schemas.microsoft.com/office/drawing/2014/main" id="{75D2B7E9-66C9-2C08-D320-6A4A56702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3616325"/>
            <a:ext cx="383540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5FEC252D-E7FF-4D28-D503-5BE875890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 1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8" name="TextBox 2">
            <a:extLst>
              <a:ext uri="{FF2B5EF4-FFF2-40B4-BE49-F238E27FC236}">
                <a16:creationId xmlns:a16="http://schemas.microsoft.com/office/drawing/2014/main" id="{90AE9632-11F1-42A3-3E39-62AA9A721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1346200"/>
            <a:ext cx="8677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Narysować przekrój wartości potencjału na komórce dla kolejnych chwil czasu t = 0, 1, 2…7 ms. </a:t>
            </a:r>
          </a:p>
        </p:txBody>
      </p:sp>
      <p:pic>
        <p:nvPicPr>
          <p:cNvPr id="19459" name="Obraz 4">
            <a:extLst>
              <a:ext uri="{FF2B5EF4-FFF2-40B4-BE49-F238E27FC236}">
                <a16:creationId xmlns:a16="http://schemas.microsoft.com/office/drawing/2014/main" id="{AEBFE42B-4F0C-9325-AC81-DE9C55D73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65363"/>
            <a:ext cx="9144000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AE5F641B-4470-4215-8F37-43798F767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 1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2" name="TextBox 2">
            <a:extLst>
              <a:ext uri="{FF2B5EF4-FFF2-40B4-BE49-F238E27FC236}">
                <a16:creationId xmlns:a16="http://schemas.microsoft.com/office/drawing/2014/main" id="{3C27B294-0013-BC9C-2A90-7B851C36F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082675"/>
            <a:ext cx="8677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Do rysowania przekroju wartości potencjału pomiędzy dwoma punktami komórki służy klasa 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RangeVarPlot. </a:t>
            </a:r>
            <a:r>
              <a:rPr lang="pl-PL" altLang="pl-PL" sz="200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Np.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 w chwili czasu t = 0:</a:t>
            </a:r>
          </a:p>
        </p:txBody>
      </p:sp>
      <p:sp>
        <p:nvSpPr>
          <p:cNvPr id="20483" name="pole tekstowe 5">
            <a:extLst>
              <a:ext uri="{FF2B5EF4-FFF2-40B4-BE49-F238E27FC236}">
                <a16:creationId xmlns:a16="http://schemas.microsoft.com/office/drawing/2014/main" id="{E4A8885C-7A0E-E31C-1F98-6BBC40C1A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2127250"/>
            <a:ext cx="678656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267F99"/>
                </a:solidFill>
                <a:latin typeface="Menlo" panose="020B0609030804020204" pitchFamily="49" charset="0"/>
              </a:rPr>
              <a:t>plt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altLang="pl-PL" sz="1800">
                <a:solidFill>
                  <a:srgbClr val="795E26"/>
                </a:solidFill>
                <a:latin typeface="Menlo" panose="020B0609030804020204" pitchFamily="49" charset="0"/>
              </a:rPr>
              <a:t>figure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figsize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</a:rPr>
              <a:t>12.8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</a:rPr>
              <a:t>6.4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h.finitialize(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v_init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rvp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h.RangeVarPlot(</a:t>
            </a:r>
            <a:r>
              <a:rPr lang="pl-PL" altLang="pl-PL" sz="1800">
                <a:solidFill>
                  <a:srgbClr val="A31515"/>
                </a:solidFill>
                <a:latin typeface="Menlo" panose="020B0609030804020204" pitchFamily="49" charset="0"/>
              </a:rPr>
              <a:t>'v'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axon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), 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))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my_plot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rvp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.plot(</a:t>
            </a:r>
            <a:r>
              <a:rPr lang="pl-PL" altLang="pl-PL" sz="1800">
                <a:solidFill>
                  <a:srgbClr val="267F99"/>
                </a:solidFill>
                <a:latin typeface="Menlo" panose="020B0609030804020204" pitchFamily="49" charset="0"/>
              </a:rPr>
              <a:t>plt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label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A31515"/>
                </a:solidFill>
                <a:latin typeface="Menlo" panose="020B0609030804020204" pitchFamily="49" charset="0"/>
              </a:rPr>
              <a:t>'t=0'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267F99"/>
                </a:solidFill>
                <a:latin typeface="Menlo" panose="020B0609030804020204" pitchFamily="49" charset="0"/>
              </a:rPr>
              <a:t>plt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altLang="pl-PL" sz="1800">
                <a:solidFill>
                  <a:srgbClr val="795E26"/>
                </a:solidFill>
                <a:latin typeface="Menlo" panose="020B0609030804020204" pitchFamily="49" charset="0"/>
              </a:rPr>
              <a:t>show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()</a:t>
            </a:r>
          </a:p>
        </p:txBody>
      </p:sp>
      <p:pic>
        <p:nvPicPr>
          <p:cNvPr id="20484" name="Obraz 3">
            <a:extLst>
              <a:ext uri="{FF2B5EF4-FFF2-40B4-BE49-F238E27FC236}">
                <a16:creationId xmlns:a16="http://schemas.microsoft.com/office/drawing/2014/main" id="{11FBFE8C-DBC7-842C-BD65-B4EB7BC35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3800475"/>
            <a:ext cx="61214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5FE03C5F-2261-0757-C21F-510138B27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 2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6" name="TextBox 2">
            <a:extLst>
              <a:ext uri="{FF2B5EF4-FFF2-40B4-BE49-F238E27FC236}">
                <a16:creationId xmlns:a16="http://schemas.microsoft.com/office/drawing/2014/main" id="{6253C5E5-B742-6C2F-DE26-DBBD8B5B2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1096963"/>
            <a:ext cx="8677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Zbadać wpływ kroku całkowania dt na symulację dla segmentów: apical(0.5), soma(0.5), axon(0.5)</a:t>
            </a:r>
          </a:p>
        </p:txBody>
      </p:sp>
      <p:pic>
        <p:nvPicPr>
          <p:cNvPr id="21507" name="Obraz 2">
            <a:extLst>
              <a:ext uri="{FF2B5EF4-FFF2-40B4-BE49-F238E27FC236}">
                <a16:creationId xmlns:a16="http://schemas.microsoft.com/office/drawing/2014/main" id="{88B0A63F-D5D8-0A3B-A9D7-895CB0F8B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2290763"/>
            <a:ext cx="9144001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342CCBD0-A8E1-BE1D-6D99-1298D5E2C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 3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0" name="TextBox 2">
            <a:extLst>
              <a:ext uri="{FF2B5EF4-FFF2-40B4-BE49-F238E27FC236}">
                <a16:creationId xmlns:a16="http://schemas.microsoft.com/office/drawing/2014/main" id="{033B53DB-61C8-9814-C634-E84CB585C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069975"/>
            <a:ext cx="8677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Zbadać wpływ rozdzielczości przestrzennej d_lambda na symulację dla segmentów: apical(0.5), soma(0.5), axon(0.5)</a:t>
            </a:r>
          </a:p>
        </p:txBody>
      </p:sp>
      <p:pic>
        <p:nvPicPr>
          <p:cNvPr id="22531" name="Obraz 2">
            <a:extLst>
              <a:ext uri="{FF2B5EF4-FFF2-40B4-BE49-F238E27FC236}">
                <a16:creationId xmlns:a16="http://schemas.microsoft.com/office/drawing/2014/main" id="{A0045FC5-FD28-47DD-DED9-1926722F8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0763"/>
            <a:ext cx="9144000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63F17AA6-FAEA-E61C-261D-BD91EBC14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 3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4" name="TextBox 2">
            <a:extLst>
              <a:ext uri="{FF2B5EF4-FFF2-40B4-BE49-F238E27FC236}">
                <a16:creationId xmlns:a16="http://schemas.microsoft.com/office/drawing/2014/main" id="{A3A96739-069B-AAE4-D3E4-21F137C86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069975"/>
            <a:ext cx="8677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Zbadać wpływ rozdzielczości przestrzennej d_lambda na symulację dla segmentów: apical(0.5), soma(0.5), axon(0.5)</a:t>
            </a:r>
          </a:p>
        </p:txBody>
      </p:sp>
      <p:sp>
        <p:nvSpPr>
          <p:cNvPr id="23555" name="pole tekstowe 1">
            <a:extLst>
              <a:ext uri="{FF2B5EF4-FFF2-40B4-BE49-F238E27FC236}">
                <a16:creationId xmlns:a16="http://schemas.microsoft.com/office/drawing/2014/main" id="{60B15BCF-0FA4-86B4-178A-137B41B80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8" y="1916113"/>
            <a:ext cx="9015412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Np. dla aksonu: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for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d_lambda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in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[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0.3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0.2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0.1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0.05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]: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	axon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.L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1000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	axon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.diam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	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axon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.Ra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	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axon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.cm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</a:t>
            </a:r>
            <a:r>
              <a:rPr lang="pl-PL" altLang="pl-PL" sz="1400">
                <a:solidFill>
                  <a:srgbClr val="795E26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795E26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795E26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	</a:t>
            </a: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for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sec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in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[axon]: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	length_constant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1e5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*</a:t>
            </a:r>
            <a:r>
              <a:rPr lang="pl-PL" altLang="pl-PL" sz="1400">
                <a:solidFill>
                  <a:srgbClr val="267F99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numpy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.sqrt(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sec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.diam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/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(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4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*</a:t>
            </a:r>
            <a:r>
              <a:rPr lang="pl-PL" altLang="pl-PL" sz="1400">
                <a:solidFill>
                  <a:srgbClr val="267F99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numpy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.pi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*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100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*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sec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.Ra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*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sec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.cm))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	sec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.nseg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400">
                <a:solidFill>
                  <a:srgbClr val="267F99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int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((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sec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.L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/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(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d_lambda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*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length_constant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)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+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0.9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)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/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2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)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*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2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+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795E26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	print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(</a:t>
            </a:r>
            <a:r>
              <a:rPr lang="pl-PL" altLang="pl-PL" sz="1400">
                <a:solidFill>
                  <a:srgbClr val="A31515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"d_lambda ="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d_lambda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1400">
                <a:solidFill>
                  <a:srgbClr val="A31515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" nseg ="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sec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.nseg) 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</p:txBody>
      </p:sp>
      <p:sp>
        <p:nvSpPr>
          <p:cNvPr id="23556" name="pole tekstowe 2">
            <a:extLst>
              <a:ext uri="{FF2B5EF4-FFF2-40B4-BE49-F238E27FC236}">
                <a16:creationId xmlns:a16="http://schemas.microsoft.com/office/drawing/2014/main" id="{9F71C60F-26FF-138F-5EFD-546F32E97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8" y="5065713"/>
            <a:ext cx="297815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otrzymujemy: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d_lambda = 1  nseg =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d_lambda = 0.3  nseg = 13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d_lambda = 0.2  nseg = 19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d_lambda = 0.1  nseg = 37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d_lambda = 0.05  nseg = 71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584AE423-9136-692E-E882-C9083CD72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 4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8" name="TextBox 2">
            <a:extLst>
              <a:ext uri="{FF2B5EF4-FFF2-40B4-BE49-F238E27FC236}">
                <a16:creationId xmlns:a16="http://schemas.microsoft.com/office/drawing/2014/main" id="{11818A82-65B0-0B84-92EF-FC9155407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069975"/>
            <a:ext cx="8677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Zbadać wpływ rozdzielczości przestrzennej d_lambda na wartość przekroju potencjału na komórce, dla czasu tstop = 1.5 ms</a:t>
            </a:r>
          </a:p>
        </p:txBody>
      </p:sp>
      <p:pic>
        <p:nvPicPr>
          <p:cNvPr id="24579" name="Obraz 2">
            <a:extLst>
              <a:ext uri="{FF2B5EF4-FFF2-40B4-BE49-F238E27FC236}">
                <a16:creationId xmlns:a16="http://schemas.microsoft.com/office/drawing/2014/main" id="{C315478E-3F70-0AFB-150F-2F2D2832E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2290763"/>
            <a:ext cx="9144000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7402</TotalTime>
  <Words>741</Words>
  <Application>Microsoft Macintosh PowerPoint</Application>
  <PresentationFormat>Pokaz na ekranie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8" baseType="lpstr">
      <vt:lpstr>Symbol</vt:lpstr>
      <vt:lpstr>ＭＳ Ｐゴシック</vt:lpstr>
      <vt:lpstr>Arial</vt:lpstr>
      <vt:lpstr>Times New Roman</vt:lpstr>
      <vt:lpstr>Calibri</vt:lpstr>
      <vt:lpstr>Menlo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215</cp:revision>
  <dcterms:created xsi:type="dcterms:W3CDTF">2011-02-21T19:34:13Z</dcterms:created>
  <dcterms:modified xsi:type="dcterms:W3CDTF">2026-11-02T10:42:32Z</dcterms:modified>
</cp:coreProperties>
</file>