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handoutMasterIdLst>
    <p:handoutMasterId r:id="rId12"/>
  </p:handoutMasterIdLst>
  <p:sldIdLst>
    <p:sldId id="405" r:id="rId2"/>
    <p:sldId id="404" r:id="rId3"/>
    <p:sldId id="406" r:id="rId4"/>
    <p:sldId id="407" r:id="rId5"/>
    <p:sldId id="373" r:id="rId6"/>
    <p:sldId id="408" r:id="rId7"/>
    <p:sldId id="402" r:id="rId8"/>
    <p:sldId id="374" r:id="rId9"/>
    <p:sldId id="381" r:id="rId10"/>
    <p:sldId id="409" r:id="rId11"/>
  </p:sldIdLst>
  <p:sldSz cx="9144000" cy="6858000" type="screen4x3"/>
  <p:notesSz cx="7099300" cy="102346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Symbol" pitchFamily="2" charset="2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8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386"/>
    <p:restoredTop sz="94299"/>
  </p:normalViewPr>
  <p:slideViewPr>
    <p:cSldViewPr>
      <p:cViewPr varScale="1">
        <p:scale>
          <a:sx n="105" d="100"/>
          <a:sy n="105" d="100"/>
        </p:scale>
        <p:origin x="960" y="200"/>
      </p:cViewPr>
      <p:guideLst>
        <p:guide orient="horz" pos="38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026">
            <a:extLst>
              <a:ext uri="{FF2B5EF4-FFF2-40B4-BE49-F238E27FC236}">
                <a16:creationId xmlns:a16="http://schemas.microsoft.com/office/drawing/2014/main" id="{0DA35432-9BA5-E43D-CD8E-CFEE2209D2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1027">
            <a:extLst>
              <a:ext uri="{FF2B5EF4-FFF2-40B4-BE49-F238E27FC236}">
                <a16:creationId xmlns:a16="http://schemas.microsoft.com/office/drawing/2014/main" id="{3E4CF95D-E233-4F6F-6236-D93F7F325DE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1028">
            <a:extLst>
              <a:ext uri="{FF2B5EF4-FFF2-40B4-BE49-F238E27FC236}">
                <a16:creationId xmlns:a16="http://schemas.microsoft.com/office/drawing/2014/main" id="{0FF0EBD4-2CEE-F0A2-5788-0597C57CF75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 eaLnBrk="1" hangingPunct="1">
              <a:defRPr sz="1300">
                <a:latin typeface="Symbol" charset="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1029">
            <a:extLst>
              <a:ext uri="{FF2B5EF4-FFF2-40B4-BE49-F238E27FC236}">
                <a16:creationId xmlns:a16="http://schemas.microsoft.com/office/drawing/2014/main" id="{A71B3A95-3C4A-BF7F-D56A-13DC0B8DB69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 eaLnBrk="1" hangingPunct="1">
              <a:defRPr sz="1300"/>
            </a:lvl1pPr>
          </a:lstStyle>
          <a:p>
            <a:pPr>
              <a:defRPr/>
            </a:pPr>
            <a:fld id="{D953EDE4-F7B9-0B40-A5AA-C2058B42950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C42A99A-3F75-C0FE-9969-70C6C3262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F99536-930E-D3DF-36B7-D1127CE8BE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59739A-F1DC-519D-4600-4F3DF6C38F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BE858-6EFE-6146-9E67-59233B30105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405233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907464D-6BBE-DCC9-AF04-C89C5DAB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F4E81D-8C92-329E-562B-E30F11A606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CC2EE9-6D8E-70E0-AE32-2D4FD882E2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697017-C95A-284D-96FF-1A9E2C17A602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508061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30BD1D-6307-3E84-6797-7CFC7E2F3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C79E98-71CF-B8AC-BA25-83B8BD1F8E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4AE022-D2A8-23BF-EB0E-6755FA2AB4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23D93-C157-9D4C-9829-9C6A4E8676B4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695164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A8B041-262F-7255-0ACB-1AD63F9BEB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19B91B-512C-46D9-F518-E58605C4EE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43F484-2254-B764-18F9-8810AD5396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E224DB-5DFB-C349-BFF8-8E33549564E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457587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19F22CD-FBB7-21AB-492D-F63F519F287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88893FE-29B4-11B5-7C73-32A456ED00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7342381-2F35-B235-326A-AD9C39C200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FCB51E-9DF0-C84A-A638-14394446D53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59415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1FF71DF-427C-8597-314F-353B00EF29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1A3E2B4-9504-A571-398F-BEE58C4CF0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803B188-3E21-CA7B-C5EA-800FBAEADD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5B829E-1B85-8749-9D0F-F77A724975BA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9286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661EB0F-88B9-AA35-8DCF-634EE18343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32D3208-2530-D209-C390-503102F8CD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568178-C269-CBBF-5F68-6985C9C86B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5E8E3B-AEFB-F748-AEF4-513D71F57BF8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885009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2B998-33B5-17B5-7B3B-AF079B8A08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C238F0-D1DE-8A4B-53E9-A1ADFD9BD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82FB45-D203-2E79-A309-BD2C27779C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E830C-9E30-3C47-B51E-052776FFAE9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4220810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88BDD7-CEE7-474A-845E-DF62C166B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452385-A776-796A-5FF0-58C0A0D1C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6EF4324-71CC-1F3B-5F94-320A1524BD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83DCF2-822C-E945-81D4-C9AA6945BDD7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9957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EF96FF-0BFD-B6D8-5E44-D275F3CF3F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650848-D568-9833-399D-65D14359F1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DAEB423-9A34-BEFD-F288-C338A12358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3E4AD1-0472-4647-AFDE-1C3ADCF0FA90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339653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l-PL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l-PL"/>
              <a:t>Click to edit Master text styles</a:t>
            </a:r>
          </a:p>
          <a:p>
            <a:pPr lvl="1"/>
            <a:r>
              <a:rPr lang="pl-PL"/>
              <a:t>Second level</a:t>
            </a:r>
          </a:p>
          <a:p>
            <a:pPr lvl="2"/>
            <a:r>
              <a:rPr lang="pl-PL"/>
              <a:t>Third level</a:t>
            </a:r>
          </a:p>
          <a:p>
            <a:pPr lvl="3"/>
            <a:r>
              <a:rPr lang="pl-PL"/>
              <a:t>Fourth level</a:t>
            </a:r>
          </a:p>
          <a:p>
            <a:pPr lvl="4"/>
            <a:r>
              <a:rPr lang="pl-PL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07DDE4-F3FA-FA71-3C14-2EC48005A5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A4C249D-89F6-409E-7317-C3E2C4AA1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FD0B6D-ED80-49E8-4475-643B9951EC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28894-B942-FD4C-A631-D0FABD8BF621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62025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F02BA64-013F-BA53-E7E2-B4F2BFA69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 wzorca tytułu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350F5B1-230D-2ED8-E876-C619E7B12D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Kliknij, aby edytować style wzorca tekstu</a:t>
            </a:r>
          </a:p>
          <a:p>
            <a:pPr lvl="1"/>
            <a:r>
              <a:rPr lang="en-US" altLang="pl-PL"/>
              <a:t>Drugi poziom</a:t>
            </a:r>
          </a:p>
          <a:p>
            <a:pPr lvl="2"/>
            <a:r>
              <a:rPr lang="en-US" altLang="pl-PL"/>
              <a:t>Trzeci poziom</a:t>
            </a:r>
          </a:p>
          <a:p>
            <a:pPr lvl="3"/>
            <a:r>
              <a:rPr lang="en-US" altLang="pl-PL"/>
              <a:t>Czwarty poziom</a:t>
            </a:r>
          </a:p>
          <a:p>
            <a:pPr lvl="4"/>
            <a:r>
              <a:rPr lang="en-US" altLang="pl-PL"/>
              <a:t>Piąty poziom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D2EB433-2E5D-A552-44D6-C51F92A22C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BECF7FA-A22D-2142-7A84-8DC58749A94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A715BCC-83EF-C970-DEEE-C1100B8B3C9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AEF00E81-0559-6346-B897-0CD6A07A678E}" type="slidenum">
              <a:rPr lang="en-US" altLang="pl-PL"/>
              <a:pPr>
                <a:defRPr/>
              </a:pPr>
              <a:t>‹#›</a:t>
            </a:fld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l-P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7" Type="http://schemas.openxmlformats.org/officeDocument/2006/relationships/image" Target="../media/image12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7.emf"/><Relationship Id="rId4" Type="http://schemas.openxmlformats.org/officeDocument/2006/relationships/image" Target="../media/image14.emf"/><Relationship Id="rId9" Type="http://schemas.openxmlformats.org/officeDocument/2006/relationships/oleObject" Target="../embeddings/oleObject10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>
            <a:extLst>
              <a:ext uri="{FF2B5EF4-FFF2-40B4-BE49-F238E27FC236}">
                <a16:creationId xmlns:a16="http://schemas.microsoft.com/office/drawing/2014/main" id="{4116CDE8-2CA7-4FB1-79C6-E3F109F1F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Modele kompartmentowe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8" name="TextBox 2">
            <a:extLst>
              <a:ext uri="{FF2B5EF4-FFF2-40B4-BE49-F238E27FC236}">
                <a16:creationId xmlns:a16="http://schemas.microsoft.com/office/drawing/2014/main" id="{623B5DEA-2943-58E4-2CD6-88E928CAF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750" y="1052513"/>
            <a:ext cx="8964613" cy="23828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Stworzyć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komórkę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chakterystyce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podanej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tabeli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endParaRPr lang="en-US" alt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r>
              <a:rPr lang="en-US" sz="24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Dla</a:t>
            </a:r>
            <a:r>
              <a:rPr lang="en-US" sz="24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wszystkich</a:t>
            </a:r>
            <a:r>
              <a:rPr lang="en-US" sz="24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sekcji</a:t>
            </a:r>
            <a:r>
              <a:rPr lang="en-US" sz="2400" dirty="0"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</a:rPr>
              <a:t>: Ra = 100, cm = 1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  <a:defRPr/>
            </a:pPr>
            <a:endParaRPr lang="en-US" alt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Dodać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synapsę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w </a:t>
            </a:r>
            <a:r>
              <a:rPr lang="en-US" alt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somie</a:t>
            </a:r>
            <a:r>
              <a:rPr lang="en-US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2400" dirty="0">
                <a:solidFill>
                  <a:srgbClr val="3B3B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onset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= 0.5, </a:t>
            </a:r>
            <a:r>
              <a:rPr lang="pl-PL" sz="2400" dirty="0" err="1">
                <a:latin typeface="Arial" panose="020B0604020202020204" pitchFamily="34" charset="0"/>
                <a:cs typeface="Arial" panose="020B0604020202020204" pitchFamily="34" charset="0"/>
              </a:rPr>
              <a:t>gmax</a:t>
            </a:r>
            <a:r>
              <a:rPr 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= 0.05, tau = 0.1, e = 0).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C6F06C-95D1-B5BA-4304-0D550B3D4695}"/>
              </a:ext>
            </a:extLst>
          </p:cNvPr>
          <p:cNvGraphicFramePr>
            <a:graphicFrameLocks noGrp="1"/>
          </p:cNvGraphicFramePr>
          <p:nvPr/>
        </p:nvGraphicFramePr>
        <p:xfrm>
          <a:off x="909638" y="3903663"/>
          <a:ext cx="7561262" cy="195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6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2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6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Section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L (um)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err="1"/>
                        <a:t>Diam</a:t>
                      </a:r>
                      <a:r>
                        <a:rPr lang="en-US" sz="1800" dirty="0"/>
                        <a:t> (um)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Biophysics</a:t>
                      </a:r>
                    </a:p>
                  </a:txBody>
                  <a:tcPr marL="91445" marR="91445"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soma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30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/>
                        <a:t>hh</a:t>
                      </a:r>
                      <a:endParaRPr lang="en-US" sz="1800" dirty="0"/>
                    </a:p>
                  </a:txBody>
                  <a:tcPr marL="91445" marR="91445"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65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apical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600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pas (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g_pas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0.0002,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e_pas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-65</a:t>
                      </a:r>
                      <a:r>
                        <a:rPr lang="en-US" sz="1800" dirty="0"/>
                        <a:t>)</a:t>
                      </a:r>
                    </a:p>
                  </a:txBody>
                  <a:tcPr marL="91445" marR="91445"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basilar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200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pas (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g_pas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0.0002, </a:t>
                      </a:r>
                      <a:r>
                        <a:rPr lang="en-US" sz="18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e_pas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= -65</a:t>
                      </a:r>
                      <a:r>
                        <a:rPr lang="en-US" sz="1800" dirty="0"/>
                        <a:t>)</a:t>
                      </a:r>
                    </a:p>
                  </a:txBody>
                  <a:tcPr marL="91445" marR="91445"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8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axon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1000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L="91445" marR="91445" marT="45723" marB="45723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 err="1"/>
                        <a:t>hh</a:t>
                      </a:r>
                      <a:endParaRPr lang="en-US" sz="1800" dirty="0"/>
                    </a:p>
                  </a:txBody>
                  <a:tcPr marL="91445" marR="91445"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5B9732D6-3A85-3DCB-C1FE-0C22D3399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1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2" name="TextBox 2">
            <a:extLst>
              <a:ext uri="{FF2B5EF4-FFF2-40B4-BE49-F238E27FC236}">
                <a16:creationId xmlns:a16="http://schemas.microsoft.com/office/drawing/2014/main" id="{CEF4EB05-E64B-AB29-878F-DC6FF6C3A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346200"/>
            <a:ext cx="86772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Przedstawić graficznie zachowanie napiecia V dla czasu symulacji 10 ms.</a:t>
            </a:r>
          </a:p>
        </p:txBody>
      </p:sp>
      <p:pic>
        <p:nvPicPr>
          <p:cNvPr id="15363" name="Obraz 2">
            <a:extLst>
              <a:ext uri="{FF2B5EF4-FFF2-40B4-BE49-F238E27FC236}">
                <a16:creationId xmlns:a16="http://schemas.microsoft.com/office/drawing/2014/main" id="{705EB4FF-29C8-1A1A-0413-CE8A40272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3538" y="2133600"/>
            <a:ext cx="5842000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77588392-52E3-CA1C-87B8-7BD0E3A53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2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6" name="TextBox 2">
            <a:extLst>
              <a:ext uri="{FF2B5EF4-FFF2-40B4-BE49-F238E27FC236}">
                <a16:creationId xmlns:a16="http://schemas.microsoft.com/office/drawing/2014/main" id="{C435EBEF-062F-9054-746F-70E55011D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900" y="1346200"/>
            <a:ext cx="867727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Obejrzec komorke za pomoca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a) h.topology()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oraz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b) narzędzia Shape plot: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NEURON Main Menu -&gt; Graph -&gt; Shape plot</a:t>
            </a:r>
          </a:p>
        </p:txBody>
      </p:sp>
      <p:pic>
        <p:nvPicPr>
          <p:cNvPr id="16387" name="Picture 7">
            <a:extLst>
              <a:ext uri="{FF2B5EF4-FFF2-40B4-BE49-F238E27FC236}">
                <a16:creationId xmlns:a16="http://schemas.microsoft.com/office/drawing/2014/main" id="{43995059-92D9-94C9-731C-B722ABFFA6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4365625"/>
            <a:ext cx="3971925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3596126-3CCF-FCFA-7C36-95D4265AB855}"/>
              </a:ext>
            </a:extLst>
          </p:cNvPr>
          <p:cNvSpPr txBox="1"/>
          <p:nvPr/>
        </p:nvSpPr>
        <p:spPr>
          <a:xfrm>
            <a:off x="4818063" y="5086350"/>
            <a:ext cx="454025" cy="246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soma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2E078F-CFD2-E82C-D785-69432074D467}"/>
              </a:ext>
            </a:extLst>
          </p:cNvPr>
          <p:cNvSpPr txBox="1"/>
          <p:nvPr/>
        </p:nvSpPr>
        <p:spPr>
          <a:xfrm>
            <a:off x="3233738" y="4510088"/>
            <a:ext cx="431800" cy="246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axon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283E75-72E6-789C-DAFE-6E6CE158DEA8}"/>
              </a:ext>
            </a:extLst>
          </p:cNvPr>
          <p:cNvSpPr txBox="1"/>
          <p:nvPr/>
        </p:nvSpPr>
        <p:spPr>
          <a:xfrm>
            <a:off x="4313238" y="5589588"/>
            <a:ext cx="539750" cy="246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basilar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84E207E-274E-8364-D264-3733E5C11664}"/>
              </a:ext>
            </a:extLst>
          </p:cNvPr>
          <p:cNvSpPr txBox="1"/>
          <p:nvPr/>
        </p:nvSpPr>
        <p:spPr>
          <a:xfrm>
            <a:off x="5897563" y="5230813"/>
            <a:ext cx="492125" cy="246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apical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A33351DC-CADC-5086-F000-4611C497A5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28600"/>
            <a:ext cx="7772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Cwiczenie 3 i 4</a:t>
            </a:r>
            <a:endParaRPr lang="en-US" altLang="pl-PL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410" name="TextBox 2">
            <a:extLst>
              <a:ext uri="{FF2B5EF4-FFF2-40B4-BE49-F238E27FC236}">
                <a16:creationId xmlns:a16="http://schemas.microsoft.com/office/drawing/2014/main" id="{B6DBE24D-9978-35CD-9035-6B01CFBF8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363" y="1381125"/>
            <a:ext cx="86772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Policzyc liczbe segmentow dla kazdej sekcji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pl-PL" sz="20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pl-PL" sz="2000">
                <a:latin typeface="Arial" panose="020B0604020202020204" pitchFamily="34" charset="0"/>
                <a:cs typeface="Arial" panose="020B0604020202020204" pitchFamily="34" charset="0"/>
              </a:rPr>
              <a:t>Policzyc prędkość propagacji potencjału czynnościowego w aksonie</a:t>
            </a:r>
          </a:p>
        </p:txBody>
      </p:sp>
      <p:pic>
        <p:nvPicPr>
          <p:cNvPr id="17411" name="Obraz 2">
            <a:extLst>
              <a:ext uri="{FF2B5EF4-FFF2-40B4-BE49-F238E27FC236}">
                <a16:creationId xmlns:a16="http://schemas.microsoft.com/office/drawing/2014/main" id="{C305DA60-D4FA-F1A5-6ED4-EBEE48A6FC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836863"/>
            <a:ext cx="4329113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1468ABB3-B298-790B-C0F7-DD0740EC1F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pl-PL" altLang="pl-PL" sz="1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Równanie kablowe</a:t>
            </a:r>
            <a:endParaRPr lang="en-US" altLang="pl-PL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8434" name="Rectangle 6">
            <a:extLst>
              <a:ext uri="{FF2B5EF4-FFF2-40B4-BE49-F238E27FC236}">
                <a16:creationId xmlns:a16="http://schemas.microsoft.com/office/drawing/2014/main" id="{02E8712B-ACAE-5B23-8888-0739806A15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3186113"/>
            <a:ext cx="781685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Równanie kablowe opisujące zmianę potencjału </a:t>
            </a:r>
            <a:r>
              <a:rPr lang="pl-PL" altLang="pl-PL" sz="160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pl-PL" altLang="pl-PL" sz="1600" i="1" baseline="-25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 czasie i przestrzeni dane jest przez:</a:t>
            </a:r>
            <a:r>
              <a:rPr lang="pl-PL" altLang="pl-PL" sz="1600" i="1" baseline="-25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pl-PL" sz="1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5" descr="C:\Users\Piotr\Students\Bioelektrycznosc\cylinder.gif">
            <a:extLst>
              <a:ext uri="{FF2B5EF4-FFF2-40B4-BE49-F238E27FC236}">
                <a16:creationId xmlns:a16="http://schemas.microsoft.com/office/drawing/2014/main" id="{7CA832AD-15EE-715B-2244-9D59F2F854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75" y="842963"/>
            <a:ext cx="6816725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pole tekstowe 2">
            <a:extLst>
              <a:ext uri="{FF2B5EF4-FFF2-40B4-BE49-F238E27FC236}">
                <a16:creationId xmlns:a16="http://schemas.microsoft.com/office/drawing/2014/main" id="{4EEBB8DA-9D0F-4610-F411-E7D0A0E64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703763"/>
            <a:ext cx="7778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Gdzie:</a:t>
            </a:r>
          </a:p>
        </p:txBody>
      </p:sp>
      <p:sp>
        <p:nvSpPr>
          <p:cNvPr id="18437" name="pole tekstowe 3">
            <a:extLst>
              <a:ext uri="{FF2B5EF4-FFF2-40B4-BE49-F238E27FC236}">
                <a16:creationId xmlns:a16="http://schemas.microsoft.com/office/drawing/2014/main" id="{146D8601-1D5B-255F-1664-9B71EC25B7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368925"/>
            <a:ext cx="15525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- stała długości</a:t>
            </a:r>
          </a:p>
        </p:txBody>
      </p:sp>
      <p:graphicFrame>
        <p:nvGraphicFramePr>
          <p:cNvPr id="18438" name="Object 7">
            <a:extLst>
              <a:ext uri="{FF2B5EF4-FFF2-40B4-BE49-F238E27FC236}">
                <a16:creationId xmlns:a16="http://schemas.microsoft.com/office/drawing/2014/main" id="{CE647B66-F4E2-2FF4-9E80-4C8D285EFE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98875" y="3921125"/>
          <a:ext cx="224472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3" imgW="31597600" imgH="9652000" progId="Equation.3">
                  <p:embed/>
                </p:oleObj>
              </mc:Choice>
              <mc:Fallback>
                <p:oleObj name="Równanie" r:id="rId3" imgW="31597600" imgH="9652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75" y="3921125"/>
                        <a:ext cx="2244725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Object 8">
            <a:extLst>
              <a:ext uri="{FF2B5EF4-FFF2-40B4-BE49-F238E27FC236}">
                <a16:creationId xmlns:a16="http://schemas.microsoft.com/office/drawing/2014/main" id="{86147C4D-30F2-29F2-A380-75379012AA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725" y="5157788"/>
          <a:ext cx="914400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5" imgW="12877800" imgH="11112500" progId="Equation.3">
                  <p:embed/>
                </p:oleObj>
              </mc:Choice>
              <mc:Fallback>
                <p:oleObj name="Równanie" r:id="rId5" imgW="12877800" imgH="11112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5157788"/>
                        <a:ext cx="914400" cy="790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ole tekstowe 8">
            <a:extLst>
              <a:ext uri="{FF2B5EF4-FFF2-40B4-BE49-F238E27FC236}">
                <a16:creationId xmlns:a16="http://schemas.microsoft.com/office/drawing/2014/main" id="{9C3627A7-EC21-786D-CB7F-23CC77C8C89E}"/>
              </a:ext>
            </a:extLst>
          </p:cNvPr>
          <p:cNvSpPr txBox="1"/>
          <p:nvPr/>
        </p:nvSpPr>
        <p:spPr>
          <a:xfrm>
            <a:off x="685800" y="6145213"/>
            <a:ext cx="1414463" cy="4603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l-PL" dirty="0" err="1"/>
              <a:t>t</a:t>
            </a:r>
            <a:r>
              <a:rPr lang="pl-PL" baseline="-25000" dirty="0" err="1">
                <a:latin typeface="+mj-lt"/>
              </a:rPr>
              <a:t>m</a:t>
            </a:r>
            <a:r>
              <a:rPr lang="pl-PL" dirty="0"/>
              <a:t> = </a:t>
            </a:r>
            <a:r>
              <a:rPr lang="pl-PL" dirty="0" err="1">
                <a:latin typeface="+mj-lt"/>
              </a:rPr>
              <a:t>r</a:t>
            </a:r>
            <a:r>
              <a:rPr lang="pl-PL" baseline="-25000" dirty="0" err="1">
                <a:latin typeface="+mj-lt"/>
              </a:rPr>
              <a:t>m</a:t>
            </a:r>
            <a:r>
              <a:rPr lang="pl-PL" dirty="0" err="1">
                <a:latin typeface="+mj-lt"/>
              </a:rPr>
              <a:t>c</a:t>
            </a:r>
            <a:r>
              <a:rPr lang="pl-PL" baseline="-25000" dirty="0" err="1">
                <a:latin typeface="+mj-lt"/>
                <a:cs typeface="Arial" panose="020B0604020202020204" pitchFamily="34" charset="0"/>
              </a:rPr>
              <a:t>m</a:t>
            </a:r>
            <a:endParaRPr lang="pl-PL" baseline="-250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8441" name="pole tekstowe 9">
            <a:extLst>
              <a:ext uri="{FF2B5EF4-FFF2-40B4-BE49-F238E27FC236}">
                <a16:creationId xmlns:a16="http://schemas.microsoft.com/office/drawing/2014/main" id="{644EC668-45EF-5FD8-93A8-51DFA94E4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6299200"/>
            <a:ext cx="15986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- stała czasowa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63E1CA6E-7FD4-DE93-EECA-BF3FBD7BC8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pl-PL" altLang="pl-PL" sz="1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Równanie kablowe</a:t>
            </a:r>
            <a:endParaRPr lang="en-US" altLang="pl-PL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19458" name="Object 2">
            <a:extLst>
              <a:ext uri="{FF2B5EF4-FFF2-40B4-BE49-F238E27FC236}">
                <a16:creationId xmlns:a16="http://schemas.microsoft.com/office/drawing/2014/main" id="{12C2666A-D263-D9FF-AF27-7A55AFB235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1800" y="3716338"/>
          <a:ext cx="955675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2" imgW="13462000" imgH="9944100" progId="Equation.3">
                  <p:embed/>
                </p:oleObj>
              </mc:Choice>
              <mc:Fallback>
                <p:oleObj name="Równanie" r:id="rId2" imgW="13462000" imgH="9944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1800" y="3716338"/>
                        <a:ext cx="955675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9" name="Rectangle 6">
            <a:extLst>
              <a:ext uri="{FF2B5EF4-FFF2-40B4-BE49-F238E27FC236}">
                <a16:creationId xmlns:a16="http://schemas.microsoft.com/office/drawing/2014/main" id="{327E94F6-701B-F8C5-EABA-01CFEC892D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75" y="1301750"/>
            <a:ext cx="781526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jednostkach unormowanych równanie kablowe dane jest przez:</a:t>
            </a:r>
            <a:r>
              <a:rPr lang="pl-PL" altLang="pl-PL" sz="1600" i="1" baseline="-25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pl-PL" sz="1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460" name="Object 4">
            <a:extLst>
              <a:ext uri="{FF2B5EF4-FFF2-40B4-BE49-F238E27FC236}">
                <a16:creationId xmlns:a16="http://schemas.microsoft.com/office/drawing/2014/main" id="{75423B0F-27F5-9E2B-856C-1B06690B85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14688" y="2162175"/>
          <a:ext cx="2078037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4" imgW="29260800" imgH="9652000" progId="Equation.3">
                  <p:embed/>
                </p:oleObj>
              </mc:Choice>
              <mc:Fallback>
                <p:oleObj name="Równanie" r:id="rId4" imgW="29260800" imgH="9652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4688" y="2162175"/>
                        <a:ext cx="2078037" cy="687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1" name="pole tekstowe 2">
            <a:extLst>
              <a:ext uri="{FF2B5EF4-FFF2-40B4-BE49-F238E27FC236}">
                <a16:creationId xmlns:a16="http://schemas.microsoft.com/office/drawing/2014/main" id="{F78E1FE2-F779-BEDF-EED1-647A87487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089275"/>
            <a:ext cx="777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Gdzie:</a:t>
            </a:r>
          </a:p>
        </p:txBody>
      </p:sp>
      <p:sp>
        <p:nvSpPr>
          <p:cNvPr id="19462" name="pole tekstowe 3">
            <a:extLst>
              <a:ext uri="{FF2B5EF4-FFF2-40B4-BE49-F238E27FC236}">
                <a16:creationId xmlns:a16="http://schemas.microsoft.com/office/drawing/2014/main" id="{C4E6E07F-5EC9-7213-3019-9DE6B493E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463" y="3730625"/>
            <a:ext cx="261143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- odległośc elektrotoniczna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FDB8A6B7-64B8-DA60-E37E-14F987A4DB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/>
          <a:lstStyle/>
          <a:p>
            <a:r>
              <a:rPr lang="pl-PL" altLang="pl-PL" sz="1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Rozwiązanie równania kablowego – kabel nieskończony </a:t>
            </a:r>
            <a:endParaRPr lang="en-US" altLang="pl-PL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20482" name="Object 3">
            <a:extLst>
              <a:ext uri="{FF2B5EF4-FFF2-40B4-BE49-F238E27FC236}">
                <a16:creationId xmlns:a16="http://schemas.microsoft.com/office/drawing/2014/main" id="{F8F62BF1-5639-1E2D-20E7-71FF9E0DA1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125" y="3798888"/>
          <a:ext cx="5962650" cy="68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44900" imgH="419100" progId="Equation.3">
                  <p:embed/>
                </p:oleObj>
              </mc:Choice>
              <mc:Fallback>
                <p:oleObj name="Equation" r:id="rId2" imgW="3644900" imgH="4191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125" y="3798888"/>
                        <a:ext cx="5962650" cy="687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3" name="Rectangle 5">
            <a:extLst>
              <a:ext uri="{FF2B5EF4-FFF2-40B4-BE49-F238E27FC236}">
                <a16:creationId xmlns:a16="http://schemas.microsoft.com/office/drawing/2014/main" id="{A98876B0-44E7-60B8-FD86-27023763E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84391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Rozważmy rozwiązanie równania kablowego dla sytuacji, w której prąd </a:t>
            </a:r>
            <a:r>
              <a:rPr lang="pl-PL" altLang="pl-PL" sz="160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l-PL" altLang="pl-PL" sz="1600" baseline="-25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trwający T jest wstrzykiwany do nieskończenie długiego kabla:</a:t>
            </a:r>
            <a:endParaRPr lang="en-US" altLang="pl-PL" sz="1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4" name="Rectangle 8">
            <a:extLst>
              <a:ext uri="{FF2B5EF4-FFF2-40B4-BE49-F238E27FC236}">
                <a16:creationId xmlns:a16="http://schemas.microsoft.com/office/drawing/2014/main" id="{FD730264-91D9-6A15-A2D0-C59B890DD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650" y="3255963"/>
            <a:ext cx="5105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Ogólne rozwiązanie równania kablowego:</a:t>
            </a:r>
            <a:endParaRPr lang="en-US" altLang="pl-PL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485" name="Picture 9" descr="C:\Users\Piotr\Students\Bioelektrycznosc\inf_cable.gif">
            <a:extLst>
              <a:ext uri="{FF2B5EF4-FFF2-40B4-BE49-F238E27FC236}">
                <a16:creationId xmlns:a16="http://schemas.microsoft.com/office/drawing/2014/main" id="{6EDE2027-AE93-2A53-916C-9BEBED29A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50988"/>
            <a:ext cx="4267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10">
            <a:extLst>
              <a:ext uri="{FF2B5EF4-FFF2-40B4-BE49-F238E27FC236}">
                <a16:creationId xmlns:a16="http://schemas.microsoft.com/office/drawing/2014/main" id="{CF2110C5-C833-E478-A0FA-F5476F043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5084763"/>
            <a:ext cx="3733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400" i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erfc(x)</a:t>
            </a:r>
            <a:r>
              <a:rPr lang="pl-PL" altLang="pl-PL"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komplementarna funkcja błędu:</a:t>
            </a:r>
            <a:endParaRPr lang="en-US" altLang="pl-PL" sz="14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487" name="Object 5">
            <a:extLst>
              <a:ext uri="{FF2B5EF4-FFF2-40B4-BE49-F238E27FC236}">
                <a16:creationId xmlns:a16="http://schemas.microsoft.com/office/drawing/2014/main" id="{50DC9E9E-76DE-9CB8-ADAE-69C45163C7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3688" y="5526088"/>
          <a:ext cx="4881562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984500" imgH="673100" progId="Equation.3">
                  <p:embed/>
                </p:oleObj>
              </mc:Choice>
              <mc:Fallback>
                <p:oleObj name="Equation" r:id="rId5" imgW="2984500" imgH="673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3688" y="5526088"/>
                        <a:ext cx="4881562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8" name="Picture 12" descr="C:\Users\Piotr\Students\Bioelektrycznosc\Erf_700.gif">
            <a:extLst>
              <a:ext uri="{FF2B5EF4-FFF2-40B4-BE49-F238E27FC236}">
                <a16:creationId xmlns:a16="http://schemas.microsoft.com/office/drawing/2014/main" id="{5DF9F694-AC26-4A20-5915-8399E2E63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941888"/>
            <a:ext cx="2936875" cy="181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35D5C4D5-2B00-37DC-D67B-8CDB26C44B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4863" y="103188"/>
            <a:ext cx="7772400" cy="762000"/>
          </a:xfrm>
        </p:spPr>
        <p:txBody>
          <a:bodyPr/>
          <a:lstStyle/>
          <a:p>
            <a:r>
              <a:rPr lang="pl-PL" altLang="pl-PL" sz="1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Rozwiązanie w stanie ustalonym</a:t>
            </a:r>
            <a:endParaRPr lang="en-US" altLang="pl-PL" sz="180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1506" name="Rectangle 3">
            <a:extLst>
              <a:ext uri="{FF2B5EF4-FFF2-40B4-BE49-F238E27FC236}">
                <a16:creationId xmlns:a16="http://schemas.microsoft.com/office/drawing/2014/main" id="{B3AFF950-CBFA-A236-9350-C267EE635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792163"/>
            <a:ext cx="3733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>
              <a:solidFill>
                <a:schemeClr val="tx2"/>
              </a:solidFill>
            </a:endParaRPr>
          </a:p>
        </p:txBody>
      </p:sp>
      <p:sp>
        <p:nvSpPr>
          <p:cNvPr id="21507" name="Rectangle 4">
            <a:extLst>
              <a:ext uri="{FF2B5EF4-FFF2-40B4-BE49-F238E27FC236}">
                <a16:creationId xmlns:a16="http://schemas.microsoft.com/office/drawing/2014/main" id="{608E7596-3E71-7176-FF9B-C11333064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2119313"/>
            <a:ext cx="3048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stanie ustalonym</a:t>
            </a:r>
            <a:endParaRPr lang="en-US" altLang="pl-PL" sz="1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508" name="Picture 5" descr="C:\Users\Piotr\Students\Bioelektrycznosc\inf_cable_potential.gif">
            <a:extLst>
              <a:ext uri="{FF2B5EF4-FFF2-40B4-BE49-F238E27FC236}">
                <a16:creationId xmlns:a16="http://schemas.microsoft.com/office/drawing/2014/main" id="{140F6E87-0431-94AE-04D3-B819B8614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3060700"/>
            <a:ext cx="4256088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1509" name="Object 2">
            <a:extLst>
              <a:ext uri="{FF2B5EF4-FFF2-40B4-BE49-F238E27FC236}">
                <a16:creationId xmlns:a16="http://schemas.microsoft.com/office/drawing/2014/main" id="{7D36D474-8DE1-9EFE-4690-C25F7B7311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03463" y="2138363"/>
          <a:ext cx="962025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3" imgW="13169900" imgH="4686300" progId="Equation.3">
                  <p:embed/>
                </p:oleObj>
              </mc:Choice>
              <mc:Fallback>
                <p:oleObj name="Równanie" r:id="rId3" imgW="13169900" imgH="4686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3463" y="2138363"/>
                        <a:ext cx="962025" cy="34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Object 3">
            <a:extLst>
              <a:ext uri="{FF2B5EF4-FFF2-40B4-BE49-F238E27FC236}">
                <a16:creationId xmlns:a16="http://schemas.microsoft.com/office/drawing/2014/main" id="{52D9D44B-D126-3BBE-505C-D5C49294FB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8475" y="2746375"/>
          <a:ext cx="2055813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5" imgW="28968700" imgH="9067800" progId="Equation.3">
                  <p:embed/>
                </p:oleObj>
              </mc:Choice>
              <mc:Fallback>
                <p:oleObj name="Równanie" r:id="rId5" imgW="28968700" imgH="9067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" y="2746375"/>
                        <a:ext cx="2055813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1" name="Rectangle 9">
            <a:extLst>
              <a:ext uri="{FF2B5EF4-FFF2-40B4-BE49-F238E27FC236}">
                <a16:creationId xmlns:a16="http://schemas.microsoft.com/office/drawing/2014/main" id="{D2C10F41-D0E4-59C1-6017-50DB96540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" y="3322638"/>
            <a:ext cx="3733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</a:rPr>
              <a:t>Lub:</a:t>
            </a:r>
            <a:endParaRPr lang="en-US" altLang="pl-PL" sz="1600">
              <a:solidFill>
                <a:schemeClr val="tx2"/>
              </a:solidFill>
            </a:endParaRPr>
          </a:p>
        </p:txBody>
      </p:sp>
      <p:graphicFrame>
        <p:nvGraphicFramePr>
          <p:cNvPr id="21512" name="Object 4">
            <a:extLst>
              <a:ext uri="{FF2B5EF4-FFF2-40B4-BE49-F238E27FC236}">
                <a16:creationId xmlns:a16="http://schemas.microsoft.com/office/drawing/2014/main" id="{ED76B305-5BAB-2512-87E7-7A4E2B4544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775" y="3822700"/>
          <a:ext cx="2179638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7" imgW="30721300" imgH="9067800" progId="Equation.3">
                  <p:embed/>
                </p:oleObj>
              </mc:Choice>
              <mc:Fallback>
                <p:oleObj name="Równanie" r:id="rId7" imgW="30721300" imgH="90678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775" y="3822700"/>
                        <a:ext cx="2179638" cy="644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Object 5">
            <a:extLst>
              <a:ext uri="{FF2B5EF4-FFF2-40B4-BE49-F238E27FC236}">
                <a16:creationId xmlns:a16="http://schemas.microsoft.com/office/drawing/2014/main" id="{E893E98D-8527-8F7E-1BF5-7E6D5AAC75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060450"/>
          <a:ext cx="596265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3644900" imgH="419100" progId="Equation.3">
                  <p:embed/>
                </p:oleObj>
              </mc:Choice>
              <mc:Fallback>
                <p:oleObj name="Equation" r:id="rId9" imgW="3644900" imgH="419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060450"/>
                        <a:ext cx="596265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14" name="Rectangle 16">
            <a:extLst>
              <a:ext uri="{FF2B5EF4-FFF2-40B4-BE49-F238E27FC236}">
                <a16:creationId xmlns:a16="http://schemas.microsoft.com/office/drawing/2014/main" id="{62DD49F3-32A1-A10E-343F-E1B18BEDE6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013" y="3822700"/>
            <a:ext cx="2514600" cy="685800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2400">
              <a:latin typeface="Symbol" pitchFamily="2" charset="2"/>
            </a:endParaRPr>
          </a:p>
        </p:txBody>
      </p:sp>
      <p:sp>
        <p:nvSpPr>
          <p:cNvPr id="21515" name="Text Box 18">
            <a:extLst>
              <a:ext uri="{FF2B5EF4-FFF2-40B4-BE49-F238E27FC236}">
                <a16:creationId xmlns:a16="http://schemas.microsoft.com/office/drawing/2014/main" id="{6E35942E-2B8D-5DB5-94CB-17B4D479F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5207000"/>
            <a:ext cx="8435975" cy="584200"/>
          </a:xfrm>
          <a:prstGeom prst="rect">
            <a:avLst/>
          </a:prstGeom>
          <a:noFill/>
          <a:ln w="1587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Interpretacja </a:t>
            </a:r>
            <a:r>
              <a:rPr lang="pl-PL" altLang="pl-PL" sz="1600">
                <a:latin typeface="Symbol" pitchFamily="2" charset="2"/>
                <a:cs typeface="Arial" panose="020B0604020202020204" pitchFamily="34" charset="0"/>
              </a:rPr>
              <a:t>l</a:t>
            </a: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altLang="pl-PL" sz="1600">
                <a:latin typeface="Symbol" pitchFamily="2" charset="2"/>
                <a:cs typeface="Arial" panose="020B0604020202020204" pitchFamily="34" charset="0"/>
              </a:rPr>
              <a:t>l</a:t>
            </a: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 odzwierciedla właściwości kabla w stanie ustalonym. Jest to odległość, na której potencjał zanika do 1/e swojej wartości początkowej (tj. w x = 0).</a:t>
            </a:r>
          </a:p>
        </p:txBody>
      </p:sp>
      <p:sp>
        <p:nvSpPr>
          <p:cNvPr id="21516" name="pole tekstowe 1">
            <a:extLst>
              <a:ext uri="{FF2B5EF4-FFF2-40B4-BE49-F238E27FC236}">
                <a16:creationId xmlns:a16="http://schemas.microsoft.com/office/drawing/2014/main" id="{212FEACC-D645-889B-07A2-2BBDB18AF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75" y="2128838"/>
            <a:ext cx="17811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przyjmuje postać: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3F073682-8432-2698-C790-41AC6D2B6D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r>
              <a:rPr lang="pl-PL" altLang="pl-PL" sz="1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Rozwiązanie w stanie nieustalonym i skończonym kablu</a:t>
            </a:r>
            <a:endParaRPr lang="en-US" altLang="pl-PL" sz="1800">
              <a:ea typeface="ＭＳ Ｐゴシック" panose="020B0600070205080204" pitchFamily="34" charset="-128"/>
            </a:endParaRP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2D9FD55B-56B4-2A1E-644B-790424ABB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3733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>
              <a:solidFill>
                <a:schemeClr val="tx2"/>
              </a:solidFill>
            </a:endParaRPr>
          </a:p>
        </p:txBody>
      </p:sp>
      <p:sp>
        <p:nvSpPr>
          <p:cNvPr id="22531" name="Rectangle 4">
            <a:extLst>
              <a:ext uri="{FF2B5EF4-FFF2-40B4-BE49-F238E27FC236}">
                <a16:creationId xmlns:a16="http://schemas.microsoft.com/office/drawing/2014/main" id="{F2D894FF-ADAD-FFF3-5F37-519A11DCA8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6126163"/>
            <a:ext cx="4684713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200">
                <a:solidFill>
                  <a:schemeClr val="tx2"/>
                </a:solidFill>
              </a:rPr>
              <a:t>Zanik napięcia wzdłuż skończonego kabla (L= 1, tzn x = </a:t>
            </a:r>
            <a:r>
              <a:rPr lang="pl-PL" altLang="pl-PL" sz="1200">
                <a:solidFill>
                  <a:schemeClr val="tx2"/>
                </a:solidFill>
                <a:latin typeface="Symbol" pitchFamily="2" charset="2"/>
              </a:rPr>
              <a:t>l</a:t>
            </a:r>
            <a:r>
              <a:rPr lang="pl-PL" altLang="pl-PL" sz="1200">
                <a:solidFill>
                  <a:schemeClr val="tx2"/>
                </a:solidFill>
              </a:rPr>
              <a:t>) przy podawaniu prądu stałego 10 i 100 Hz w X = 0 (soma).</a:t>
            </a:r>
            <a:endParaRPr lang="en-US" altLang="pl-PL" sz="1200">
              <a:solidFill>
                <a:schemeClr val="tx2"/>
              </a:solidFill>
            </a:endParaRPr>
          </a:p>
        </p:txBody>
      </p:sp>
      <p:sp>
        <p:nvSpPr>
          <p:cNvPr id="22532" name="Rectangle 5">
            <a:extLst>
              <a:ext uri="{FF2B5EF4-FFF2-40B4-BE49-F238E27FC236}">
                <a16:creationId xmlns:a16="http://schemas.microsoft.com/office/drawing/2014/main" id="{30A47D03-3CD4-4CEC-9E72-7ACCE8B00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38200"/>
            <a:ext cx="822960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Zanik potencjału wzdłuż kabla w stanie ustalonym jest znacznie większy, jeśli przyłożony prąd zmienia się w czasie. Stała długości dla prądu przemiennego zależy od stałej długości dla prądu stałego i częstotliwości w następujący sposób:</a:t>
            </a:r>
            <a:endParaRPr lang="en-US" altLang="pl-PL" sz="1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3" name="Rectangle 6">
            <a:extLst>
              <a:ext uri="{FF2B5EF4-FFF2-40B4-BE49-F238E27FC236}">
                <a16:creationId xmlns:a16="http://schemas.microsoft.com/office/drawing/2014/main" id="{B4D98CB3-27B6-FBC9-6787-5ADD3B2B7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613" y="2309813"/>
            <a:ext cx="2209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</a:rPr>
              <a:t> </a:t>
            </a:r>
            <a:r>
              <a:rPr lang="pl-PL" altLang="pl-PL" sz="1600" i="1">
                <a:solidFill>
                  <a:schemeClr val="tx2"/>
                </a:solidFill>
              </a:rPr>
              <a:t>f</a:t>
            </a:r>
            <a:r>
              <a:rPr lang="pl-PL" altLang="pl-PL" sz="1600">
                <a:solidFill>
                  <a:schemeClr val="tx2"/>
                </a:solidFill>
              </a:rPr>
              <a:t> – częstość (Hz)</a:t>
            </a:r>
            <a:endParaRPr lang="en-US" altLang="pl-PL" sz="1600">
              <a:solidFill>
                <a:schemeClr val="tx2"/>
              </a:solidFill>
            </a:endParaRPr>
          </a:p>
        </p:txBody>
      </p:sp>
      <p:graphicFrame>
        <p:nvGraphicFramePr>
          <p:cNvPr id="22534" name="Object 2">
            <a:extLst>
              <a:ext uri="{FF2B5EF4-FFF2-40B4-BE49-F238E27FC236}">
                <a16:creationId xmlns:a16="http://schemas.microsoft.com/office/drawing/2014/main" id="{46301C1D-A11E-CB99-B05F-4DCF45C5C7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71788" y="2217738"/>
          <a:ext cx="293052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Równanie" r:id="rId2" imgW="41249600" imgH="12001500" progId="Equation.3">
                  <p:embed/>
                </p:oleObj>
              </mc:Choice>
              <mc:Fallback>
                <p:oleObj name="Równanie" r:id="rId2" imgW="41249600" imgH="120015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2217738"/>
                        <a:ext cx="293052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535" name="Picture 8" descr="C:\Users\Piotr\Students\Bioelektrycznosc\finite_cable_AC_DC.gif">
            <a:extLst>
              <a:ext uri="{FF2B5EF4-FFF2-40B4-BE49-F238E27FC236}">
                <a16:creationId xmlns:a16="http://schemas.microsoft.com/office/drawing/2014/main" id="{4F195F6A-D4D6-2885-8F0F-106D109AC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1888" y="3414713"/>
            <a:ext cx="4176712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B09E3154-948F-FFE1-6A23-5614CBC7EB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762000"/>
          </a:xfrm>
        </p:spPr>
        <p:txBody>
          <a:bodyPr/>
          <a:lstStyle/>
          <a:p>
            <a:r>
              <a:rPr lang="pl-PL" altLang="pl-PL" sz="180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Reguła d-lambda w NEURONIE</a:t>
            </a:r>
            <a:endParaRPr lang="en-US" altLang="pl-PL" sz="1800">
              <a:ea typeface="ＭＳ Ｐゴシック" panose="020B0600070205080204" pitchFamily="34" charset="-128"/>
            </a:endParaRPr>
          </a:p>
        </p:txBody>
      </p:sp>
      <p:sp>
        <p:nvSpPr>
          <p:cNvPr id="23554" name="Rectangle 3">
            <a:extLst>
              <a:ext uri="{FF2B5EF4-FFF2-40B4-BE49-F238E27FC236}">
                <a16:creationId xmlns:a16="http://schemas.microsoft.com/office/drawing/2014/main" id="{DC1D8B97-DFB7-C9EC-2BBD-008C2A786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90600"/>
            <a:ext cx="37338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l-PL" altLang="pl-PL" sz="1400">
              <a:solidFill>
                <a:schemeClr val="tx2"/>
              </a:solidFill>
            </a:endParaRPr>
          </a:p>
        </p:txBody>
      </p:sp>
      <p:sp>
        <p:nvSpPr>
          <p:cNvPr id="23555" name="Rectangle 5">
            <a:extLst>
              <a:ext uri="{FF2B5EF4-FFF2-40B4-BE49-F238E27FC236}">
                <a16:creationId xmlns:a16="http://schemas.microsoft.com/office/drawing/2014/main" id="{9E521029-D980-6985-6F81-056F7CD5A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838200"/>
            <a:ext cx="82296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obliczania liczby segmentów dla każdej sekcji komórki, można stosować regułę d-lambda (Hines, 2001). Dla szybkozmiennych prądów ( &gt; 25 Hz), zanik napięcia nie zależy od r</a:t>
            </a:r>
            <a:r>
              <a:rPr lang="pl-PL" altLang="pl-PL" sz="1600" baseline="-25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l-PL" altLang="pl-PL"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odległość na której napięcie zanika e-krotnie wynosi (NEURON book): 	 </a:t>
            </a:r>
            <a:endParaRPr lang="en-US" altLang="pl-PL" sz="160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56" name="pole tekstowe 3">
            <a:extLst>
              <a:ext uri="{FF2B5EF4-FFF2-40B4-BE49-F238E27FC236}">
                <a16:creationId xmlns:a16="http://schemas.microsoft.com/office/drawing/2014/main" id="{D79C5CC6-FF83-DA50-6228-2675DA616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575" y="3016250"/>
            <a:ext cx="804862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#To calculate number of segments use formula: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#(pg.29, Chapter 5 of the NEURON book):</a:t>
            </a: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008000"/>
                </a:solidFill>
                <a:latin typeface="Menlo" panose="020B0609030804020204" pitchFamily="49" charset="0"/>
              </a:rPr>
              <a:t>#This makes use of the function lambda () included in standard NEURON library stdlib.hoc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forall {nseg = </a:t>
            </a:r>
            <a:r>
              <a:rPr lang="pl-PL" altLang="pl-PL" sz="1600">
                <a:solidFill>
                  <a:srgbClr val="267F99"/>
                </a:solidFill>
                <a:latin typeface="Menlo" panose="020B0609030804020204" pitchFamily="49" charset="0"/>
              </a:rPr>
              <a:t>int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((L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/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0.1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lambda_f(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100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))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0.9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/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)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2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+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}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forall {</a:t>
            </a:r>
            <a:r>
              <a:rPr lang="pl-PL" altLang="pl-PL" sz="1600">
                <a:solidFill>
                  <a:srgbClr val="795E26"/>
                </a:solidFill>
                <a:latin typeface="Menlo" panose="020B0609030804020204" pitchFamily="49" charset="0"/>
              </a:rPr>
              <a:t>print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nseg}</a:t>
            </a:r>
          </a:p>
          <a:p>
            <a:pPr>
              <a:spcBef>
                <a:spcPct val="0"/>
              </a:spcBef>
              <a:buFontTx/>
              <a:buNone/>
            </a:pPr>
            <a:endParaRPr lang="pl-PL" altLang="pl-PL" sz="1600">
              <a:solidFill>
                <a:srgbClr val="3B3B3B"/>
              </a:solidFill>
              <a:latin typeface="Menlo" panose="020B0609030804020204" pitchFamily="49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func lambda_f() {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//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currently accessed section, </a:t>
            </a:r>
            <a:r>
              <a:rPr lang="pl-PL" altLang="pl-PL" sz="1600">
                <a:solidFill>
                  <a:srgbClr val="CD3131"/>
                </a:solidFill>
                <a:latin typeface="Menlo" panose="020B0609030804020204" pitchFamily="49" charset="0"/>
              </a:rPr>
              <a:t>$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==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frequency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solidFill>
                  <a:srgbClr val="AF00DB"/>
                </a:solidFill>
                <a:latin typeface="Menlo" panose="020B0609030804020204" pitchFamily="49" charset="0"/>
              </a:rPr>
              <a:t>return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 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1e5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sqrt(diam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/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(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4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PI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CD3131"/>
                </a:solidFill>
                <a:latin typeface="Menlo" panose="020B0609030804020204" pitchFamily="49" charset="0"/>
              </a:rPr>
              <a:t>$</a:t>
            </a:r>
            <a:r>
              <a:rPr lang="pl-PL" altLang="pl-PL" sz="1600">
                <a:solidFill>
                  <a:srgbClr val="098658"/>
                </a:solidFill>
                <a:latin typeface="Menlo" panose="020B0609030804020204" pitchFamily="49" charset="0"/>
              </a:rPr>
              <a:t>1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Ra</a:t>
            </a:r>
            <a:r>
              <a:rPr lang="pl-PL" altLang="pl-PL" sz="1600">
                <a:solidFill>
                  <a:srgbClr val="000000"/>
                </a:solidFill>
                <a:latin typeface="Menlo" panose="020B0609030804020204" pitchFamily="49" charset="0"/>
              </a:rPr>
              <a:t>*</a:t>
            </a:r>
            <a:r>
              <a:rPr lang="pl-PL" altLang="pl-PL" sz="1600">
                <a:solidFill>
                  <a:srgbClr val="3B3B3B"/>
                </a:solidFill>
                <a:latin typeface="Menlo" panose="020B0609030804020204" pitchFamily="49" charset="0"/>
              </a:rPr>
              <a:t>cm))</a:t>
            </a:r>
          </a:p>
        </p:txBody>
      </p:sp>
      <p:sp>
        <p:nvSpPr>
          <p:cNvPr id="23557" name="pole tekstowe 4">
            <a:extLst>
              <a:ext uri="{FF2B5EF4-FFF2-40B4-BE49-F238E27FC236}">
                <a16:creationId xmlns:a16="http://schemas.microsoft.com/office/drawing/2014/main" id="{FB38CDD1-6E1D-2C8D-126D-E3C7723FA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38" y="5697538"/>
            <a:ext cx="670401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Uwaga: w powyższym wzorze </a:t>
            </a:r>
            <a:r>
              <a:rPr lang="pl-PL" altLang="pl-PL" sz="1600" i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 oznacza fizyczną długość danej sekcji. </a:t>
            </a:r>
          </a:p>
        </p:txBody>
      </p:sp>
      <p:sp>
        <p:nvSpPr>
          <p:cNvPr id="23558" name="pole tekstowe 5">
            <a:extLst>
              <a:ext uri="{FF2B5EF4-FFF2-40B4-BE49-F238E27FC236}">
                <a16:creationId xmlns:a16="http://schemas.microsoft.com/office/drawing/2014/main" id="{187E9E2D-4624-C51A-2032-E60F64A6E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6164263"/>
            <a:ext cx="7635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Reguła ta zapewnia, że odległość pomiędzy sąsiednimi węzłami jest ~ 5-10% stałej długości </a:t>
            </a:r>
            <a:r>
              <a:rPr lang="pl-PL" altLang="pl-PL" sz="1600">
                <a:latin typeface="Symbol" pitchFamily="2" charset="2"/>
                <a:cs typeface="Arial" panose="020B0604020202020204" pitchFamily="34" charset="0"/>
              </a:rPr>
              <a:t>l</a:t>
            </a:r>
            <a:r>
              <a:rPr lang="pl-PL" altLang="pl-PL" sz="1600" baseline="-250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altLang="pl-PL" sz="1600">
                <a:latin typeface="Arial" panose="020B0604020202020204" pitchFamily="34" charset="0"/>
                <a:cs typeface="Arial" panose="020B0604020202020204" pitchFamily="34" charset="0"/>
              </a:rPr>
              <a:t>oraz, że liczba nseg jest zawsze nieparzysta.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641140E5-0EAD-3C27-D4FF-72EA4B599D1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275856" y="1745959"/>
            <a:ext cx="2298578" cy="1091196"/>
          </a:xfrm>
          <a:prstGeom prst="rect">
            <a:avLst/>
          </a:prstGeom>
          <a:blipFill>
            <a:blip r:embed="rId2"/>
            <a:stretch>
              <a:fillRect l="-2747"/>
            </a:stretch>
          </a:blipFill>
        </p:spPr>
        <p:txBody>
          <a:bodyPr/>
          <a:lstStyle/>
          <a:p>
            <a:r>
              <a:rPr lang="pl-PL">
                <a:noFill/>
              </a:rPr>
              <a:t>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jekt domyślny">
  <a:themeElements>
    <a:clrScheme name="Projekt domyślny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5196</TotalTime>
  <Words>554</Words>
  <Application>Microsoft Macintosh PowerPoint</Application>
  <PresentationFormat>Pokaz na ekranie (4:3)</PresentationFormat>
  <Paragraphs>81</Paragraphs>
  <Slides>10</Slides>
  <Notes>0</Notes>
  <HiddenSlides>0</HiddenSlides>
  <MMClips>0</MMClips>
  <ScaleCrop>false</ScaleCrop>
  <HeadingPairs>
    <vt:vector size="8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3</vt:i4>
      </vt:variant>
      <vt:variant>
        <vt:lpstr>Tytuły slajdów</vt:lpstr>
      </vt:variant>
      <vt:variant>
        <vt:i4>10</vt:i4>
      </vt:variant>
    </vt:vector>
  </HeadingPairs>
  <TitlesOfParts>
    <vt:vector size="20" baseType="lpstr">
      <vt:lpstr>Symbol</vt:lpstr>
      <vt:lpstr>ＭＳ Ｐゴシック</vt:lpstr>
      <vt:lpstr>Arial</vt:lpstr>
      <vt:lpstr>Times New Roman</vt:lpstr>
      <vt:lpstr>Calibri</vt:lpstr>
      <vt:lpstr>Menlo</vt:lpstr>
      <vt:lpstr>Projekt domyślny</vt:lpstr>
      <vt:lpstr>Microsoft Equation 3.0</vt:lpstr>
      <vt:lpstr>Równanie</vt:lpstr>
      <vt:lpstr>Microsoft Equation</vt:lpstr>
      <vt:lpstr>Prezentacja programu PowerPoint</vt:lpstr>
      <vt:lpstr>Prezentacja programu PowerPoint</vt:lpstr>
      <vt:lpstr>Prezentacja programu PowerPoint</vt:lpstr>
      <vt:lpstr>Prezentacja programu PowerPoint</vt:lpstr>
      <vt:lpstr>Równanie kablowe</vt:lpstr>
      <vt:lpstr>Równanie kablowe</vt:lpstr>
      <vt:lpstr>Rozwiązanie równania kablowego – kabel nieskończony </vt:lpstr>
      <vt:lpstr>Rozwiązanie w stanie ustalonym</vt:lpstr>
      <vt:lpstr>Rozwiązanie w stanie nieustalonym i skończonym kablu</vt:lpstr>
      <vt:lpstr>Reguła d-lambda w NEURONIE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Doktryna neuronu</dc:title>
  <cp:lastModifiedBy>Microsoft Office User</cp:lastModifiedBy>
  <cp:revision>195</cp:revision>
  <dcterms:created xsi:type="dcterms:W3CDTF">2011-02-21T19:34:13Z</dcterms:created>
  <dcterms:modified xsi:type="dcterms:W3CDTF">2026-11-02T10:42:08Z</dcterms:modified>
</cp:coreProperties>
</file>