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notesSlides/notesSlide2.xml" ContentType="application/vnd.openxmlformats-officedocument.presentationml.notesSlide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notesSlides/notesSlide3.xml" ContentType="application/vnd.openxmlformats-officedocument.presentationml.notesSlide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notesSlides/notesSlide4.xml" ContentType="application/vnd.openxmlformats-officedocument.presentationml.notesSlide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notesSlides/notesSlide5.xml" ContentType="application/vnd.openxmlformats-officedocument.presentationml.notesSlide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notesSlides/notesSlide6.xml" ContentType="application/vnd.openxmlformats-officedocument.presentationml.notesSlide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</p:sldMasterIdLst>
  <p:notesMasterIdLst>
    <p:notesMasterId r:id="rId18"/>
  </p:notesMasterIdLst>
  <p:sldIdLst>
    <p:sldId id="360" r:id="rId4"/>
    <p:sldId id="371" r:id="rId5"/>
    <p:sldId id="362" r:id="rId6"/>
    <p:sldId id="363" r:id="rId7"/>
    <p:sldId id="364" r:id="rId8"/>
    <p:sldId id="349" r:id="rId9"/>
    <p:sldId id="353" r:id="rId10"/>
    <p:sldId id="370" r:id="rId11"/>
    <p:sldId id="365" r:id="rId12"/>
    <p:sldId id="366" r:id="rId13"/>
    <p:sldId id="367" r:id="rId14"/>
    <p:sldId id="368" r:id="rId15"/>
    <p:sldId id="369" r:id="rId16"/>
    <p:sldId id="35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DDC6"/>
    <a:srgbClr val="F4DEC6"/>
    <a:srgbClr val="FFCC99"/>
    <a:srgbClr val="FFFF66"/>
    <a:srgbClr val="66FFFF"/>
    <a:srgbClr val="CCFF99"/>
    <a:srgbClr val="66FF99"/>
    <a:srgbClr val="C4C4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21" autoAdjust="0"/>
    <p:restoredTop sz="77683" autoAdjust="0"/>
  </p:normalViewPr>
  <p:slideViewPr>
    <p:cSldViewPr>
      <p:cViewPr varScale="1">
        <p:scale>
          <a:sx n="50" d="100"/>
          <a:sy n="50" d="100"/>
        </p:scale>
        <p:origin x="1761" y="1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727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49" d="100"/>
          <a:sy n="49" d="100"/>
        </p:scale>
        <p:origin x="1878" y="1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74DD89-0188-4E33-9517-CC592F464465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en-US" dirty="0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D2528E-0D17-430D-AA3E-94700C82F10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8739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2528E-0D17-430D-AA3E-94700C82F102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3494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2528E-0D17-430D-AA3E-94700C82F102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4705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2528E-0D17-430D-AA3E-94700C82F102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2291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2528E-0D17-430D-AA3E-94700C82F102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3671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smtClean="0"/>
              <a:t>In</a:t>
            </a:r>
            <a:r>
              <a:rPr lang="pl-PL" baseline="0" dirty="0" smtClean="0"/>
              <a:t> </a:t>
            </a:r>
            <a:r>
              <a:rPr lang="pl-PL" baseline="0" dirty="0" err="1" smtClean="0"/>
              <a:t>noisless</a:t>
            </a:r>
            <a:r>
              <a:rPr lang="pl-PL" baseline="0" dirty="0" smtClean="0"/>
              <a:t> </a:t>
            </a:r>
            <a:r>
              <a:rPr lang="pl-PL" baseline="0" dirty="0" err="1" smtClean="0"/>
              <a:t>case</a:t>
            </a:r>
            <a:r>
              <a:rPr lang="pl-PL" baseline="0" dirty="0" smtClean="0"/>
              <a:t> we </a:t>
            </a:r>
            <a:r>
              <a:rPr lang="pl-PL" baseline="0" dirty="0" err="1" smtClean="0"/>
              <a:t>would</a:t>
            </a:r>
            <a:r>
              <a:rPr lang="pl-PL" baseline="0" dirty="0" smtClean="0"/>
              <a:t> </a:t>
            </a:r>
            <a:r>
              <a:rPr lang="pl-PL" baseline="0" dirty="0" err="1" smtClean="0"/>
              <a:t>have</a:t>
            </a:r>
            <a:r>
              <a:rPr lang="pl-PL" baseline="0" dirty="0" smtClean="0"/>
              <a:t> 5.19</a:t>
            </a:r>
            <a:endParaRPr lang="en-GB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2528E-0D17-430D-AA3E-94700C82F102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9032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2528E-0D17-430D-AA3E-94700C82F102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2491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2528E-0D17-430D-AA3E-94700C82F102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4589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rójkąt prostokątny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ytuł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7" name="Podtytuł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pl-PL" smtClean="0"/>
              <a:t>Kliknij, aby edytować styl wzorca podtytułu</a:t>
            </a:r>
            <a:endParaRPr kumimoji="0" lang="en-US"/>
          </a:p>
        </p:txBody>
      </p:sp>
      <p:grpSp>
        <p:nvGrpSpPr>
          <p:cNvPr id="2" name="Grupa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Dowolny kształt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Dowolny kształt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Dowolny kształt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Łącznik prosty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Symbol zastępczy daty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44213AF-26F6-41FA-8D85-E2C5388D6E58}" type="datetimeFigureOut">
              <a:rPr lang="en-US" smtClean="0"/>
              <a:pPr/>
              <a:t>10/14/2019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9" name="Symbol zastępczy stopki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kumimoji="0" lang="en-US">
              <a:solidFill>
                <a:schemeClr val="accent1">
                  <a:tint val="20000"/>
                </a:schemeClr>
              </a:solidFill>
            </a:endParaRPr>
          </a:p>
        </p:txBody>
      </p:sp>
      <p:sp>
        <p:nvSpPr>
          <p:cNvPr id="27" name="Symbol zastępczy numeru slajd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Tytuł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Pag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Pag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Tytuł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ównani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6" name="Tytuł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pl-PL" smtClean="0"/>
              <a:t>Kliknij ikonę, aby dodać obraz</a:t>
            </a:r>
            <a:endParaRPr kumimoji="0" lang="en-US" dirty="0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44213AF-26F6-41FA-8D85-E2C5388D6E58}" type="datetimeFigureOut">
              <a:rPr lang="en-US" smtClean="0"/>
              <a:pPr/>
              <a:t>10/14/2019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kumimoji="0" lang="en-US">
              <a:solidFill>
                <a:schemeClr val="tx1"/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>
              <a:solidFill>
                <a:schemeClr val="tx1"/>
              </a:solidFill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8" name="Dowolny kształt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Dowolny kształt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Trójkąt prostokątny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Łącznik prosty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Pag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Pag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dirty="0" smtClean="0"/>
              <a:t>Kliknij, aby edytować styl wzorca podtytułu</a:t>
            </a:r>
            <a:endParaRPr lang="en-US" dirty="0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ymbol zastępczy stopki 8"/>
          <p:cNvSpPr>
            <a:spLocks noGrp="1"/>
          </p:cNvSpPr>
          <p:nvPr>
            <p:ph type="ftr" sz="quarter" idx="12"/>
          </p:nvPr>
        </p:nvSpPr>
        <p:spPr>
          <a:xfrm>
            <a:off x="6165326" y="6374589"/>
            <a:ext cx="28956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pl-PL" smtClean="0">
                <a:solidFill>
                  <a:prstClr val="black"/>
                </a:solidFill>
              </a:rPr>
              <a:t>Faculty of Physics, University of Warsaw</a:t>
            </a:r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85922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/>
            </a:lvl2pPr>
          </a:lstStyle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en-US" dirty="0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pl-PL" dirty="0" err="1" smtClean="0">
                <a:solidFill>
                  <a:prstClr val="black">
                    <a:tint val="75000"/>
                  </a:prstClr>
                </a:solidFill>
              </a:rPr>
              <a:t>Faculty</a:t>
            </a:r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 of </a:t>
            </a:r>
            <a:r>
              <a:rPr lang="pl-PL" dirty="0" err="1" smtClean="0">
                <a:solidFill>
                  <a:prstClr val="black">
                    <a:tint val="75000"/>
                  </a:prstClr>
                </a:solidFill>
              </a:rPr>
              <a:t>Physics</a:t>
            </a:r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, </a:t>
            </a:r>
            <a:r>
              <a:rPr lang="pl-PL" dirty="0" err="1" smtClean="0">
                <a:solidFill>
                  <a:prstClr val="black">
                    <a:tint val="75000"/>
                  </a:prstClr>
                </a:solidFill>
              </a:rPr>
              <a:t>University</a:t>
            </a:r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 of Warsaw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44117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52686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8311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62721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82388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74673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38274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34142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622970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837663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dirty="0" smtClean="0"/>
              <a:t>Kliknij, aby edytować styl wzorca podtytułu</a:t>
            </a:r>
            <a:endParaRPr lang="en-US" dirty="0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ymbol zastępczy stopki 8"/>
          <p:cNvSpPr>
            <a:spLocks noGrp="1"/>
          </p:cNvSpPr>
          <p:nvPr>
            <p:ph type="ftr" sz="quarter" idx="12"/>
          </p:nvPr>
        </p:nvSpPr>
        <p:spPr>
          <a:xfrm>
            <a:off x="6165326" y="6374589"/>
            <a:ext cx="28956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pl-PL" smtClean="0">
                <a:solidFill>
                  <a:prstClr val="black"/>
                </a:solidFill>
              </a:rPr>
              <a:t>Faculty of Physics, University of Warsaw</a:t>
            </a:r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062574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/>
            </a:lvl2pPr>
          </a:lstStyle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en-US" dirty="0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pl-PL" dirty="0" err="1" smtClean="0">
                <a:solidFill>
                  <a:prstClr val="black">
                    <a:tint val="75000"/>
                  </a:prstClr>
                </a:solidFill>
              </a:rPr>
              <a:t>Faculty</a:t>
            </a:r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 of </a:t>
            </a:r>
            <a:r>
              <a:rPr lang="pl-PL" dirty="0" err="1" smtClean="0">
                <a:solidFill>
                  <a:prstClr val="black">
                    <a:tint val="75000"/>
                  </a:prstClr>
                </a:solidFill>
              </a:rPr>
              <a:t>Physics</a:t>
            </a:r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, </a:t>
            </a:r>
            <a:r>
              <a:rPr lang="pl-PL" dirty="0" err="1" smtClean="0">
                <a:solidFill>
                  <a:prstClr val="black">
                    <a:tint val="75000"/>
                  </a:prstClr>
                </a:solidFill>
              </a:rPr>
              <a:t>University</a:t>
            </a:r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 of Warsaw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05185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102834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425183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491376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116223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069668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003696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270463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729631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03767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owolny kształt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Dowolny kształt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Trójkąt prostokątny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Łącznik prosty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Symbol zastępczy tytułu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0" name="Symbol zastępczy tekstu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  <a:p>
            <a:pPr lvl="1" eaLnBrk="1" latinLnBrk="0" hangingPunct="1"/>
            <a:r>
              <a:rPr kumimoji="0" lang="pl-PL" smtClean="0"/>
              <a:t>Drugi poziom</a:t>
            </a:r>
          </a:p>
          <a:p>
            <a:pPr lvl="2" eaLnBrk="1" latinLnBrk="0" hangingPunct="1"/>
            <a:r>
              <a:rPr kumimoji="0" lang="pl-PL" smtClean="0"/>
              <a:t>Trzeci poziom</a:t>
            </a:r>
          </a:p>
          <a:p>
            <a:pPr lvl="3" eaLnBrk="1" latinLnBrk="0" hangingPunct="1"/>
            <a:r>
              <a:rPr kumimoji="0" lang="pl-PL" smtClean="0"/>
              <a:t>Czwarty poziom</a:t>
            </a:r>
          </a:p>
          <a:p>
            <a:pPr lvl="4" eaLnBrk="1" latinLnBrk="0" hangingPunct="1"/>
            <a:r>
              <a:rPr kumimoji="0" lang="pl-PL" smtClean="0"/>
              <a:t>Piąty poziom</a:t>
            </a:r>
            <a:endParaRPr kumimoji="0" lang="en-US"/>
          </a:p>
        </p:txBody>
      </p:sp>
      <p:sp>
        <p:nvSpPr>
          <p:cNvPr id="10" name="Symbol zastępczy daty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44213AF-26F6-41FA-8D85-E2C5388D6E58}" type="datetimeFigureOut">
              <a:rPr lang="en-US" smtClean="0"/>
              <a:pPr/>
              <a:t>10/14/2019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22" name="Symbol zastępczy stopki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 algn="r" eaLnBrk="1" latinLnBrk="0" hangingPunct="1"/>
            <a:endParaRPr kumimoji="0" lang="en-US" sz="1000" dirty="0">
              <a:solidFill>
                <a:schemeClr val="tx1"/>
              </a:solidFill>
            </a:endParaRPr>
          </a:p>
        </p:txBody>
      </p:sp>
      <p:sp>
        <p:nvSpPr>
          <p:cNvPr id="18" name="Symbol zastępczy numeru slajdu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 sz="1000" b="0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A0D3F0-7046-4356-881F-F918C2D9276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5796136" y="6356350"/>
            <a:ext cx="28906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l-PL" dirty="0" err="1" smtClean="0">
                <a:solidFill>
                  <a:prstClr val="black">
                    <a:tint val="75000"/>
                  </a:prstClr>
                </a:solidFill>
              </a:rPr>
              <a:t>Faculty</a:t>
            </a:r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 of </a:t>
            </a:r>
            <a:r>
              <a:rPr lang="pl-PL" dirty="0" err="1" smtClean="0">
                <a:solidFill>
                  <a:prstClr val="black">
                    <a:tint val="75000"/>
                  </a:prstClr>
                </a:solidFill>
              </a:rPr>
              <a:t>Physics</a:t>
            </a:r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, </a:t>
            </a:r>
            <a:r>
              <a:rPr lang="pl-PL" dirty="0" err="1" smtClean="0">
                <a:solidFill>
                  <a:prstClr val="black">
                    <a:tint val="75000"/>
                  </a:prstClr>
                </a:solidFill>
              </a:rPr>
              <a:t>University</a:t>
            </a:r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 of Warsaw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3297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A0D3F0-7046-4356-881F-F918C2D9276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5796136" y="6356350"/>
            <a:ext cx="28906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l-PL" dirty="0" err="1" smtClean="0">
                <a:solidFill>
                  <a:prstClr val="black">
                    <a:tint val="75000"/>
                  </a:prstClr>
                </a:solidFill>
              </a:rPr>
              <a:t>Faculty</a:t>
            </a:r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 of </a:t>
            </a:r>
            <a:r>
              <a:rPr lang="pl-PL" dirty="0" err="1" smtClean="0">
                <a:solidFill>
                  <a:prstClr val="black">
                    <a:tint val="75000"/>
                  </a:prstClr>
                </a:solidFill>
              </a:rPr>
              <a:t>Physics</a:t>
            </a:r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, </a:t>
            </a:r>
            <a:r>
              <a:rPr lang="pl-PL" dirty="0" err="1" smtClean="0">
                <a:solidFill>
                  <a:prstClr val="black">
                    <a:tint val="75000"/>
                  </a:prstClr>
                </a:solidFill>
              </a:rPr>
              <a:t>University</a:t>
            </a:r>
            <a:r>
              <a:rPr lang="pl-PL" dirty="0" smtClean="0">
                <a:solidFill>
                  <a:prstClr val="black">
                    <a:tint val="75000"/>
                  </a:prstClr>
                </a:solidFill>
              </a:rPr>
              <a:t> of Warsaw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171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tags" Target="../tags/tag3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11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image" Target="../media/image10.png"/><Relationship Id="rId5" Type="http://schemas.openxmlformats.org/officeDocument/2006/relationships/tags" Target="../tags/tag5.xml"/><Relationship Id="rId10" Type="http://schemas.openxmlformats.org/officeDocument/2006/relationships/image" Target="../media/image9.png"/><Relationship Id="rId4" Type="http://schemas.openxmlformats.org/officeDocument/2006/relationships/tags" Target="../tags/tag4.xml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13.png"/><Relationship Id="rId3" Type="http://schemas.openxmlformats.org/officeDocument/2006/relationships/tags" Target="../tags/tag9.xml"/><Relationship Id="rId7" Type="http://schemas.openxmlformats.org/officeDocument/2006/relationships/tags" Target="../tags/tag13.xml"/><Relationship Id="rId12" Type="http://schemas.openxmlformats.org/officeDocument/2006/relationships/image" Target="../media/image10.png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tags" Target="../tags/tag12.xml"/><Relationship Id="rId11" Type="http://schemas.openxmlformats.org/officeDocument/2006/relationships/image" Target="../media/image9.png"/><Relationship Id="rId5" Type="http://schemas.openxmlformats.org/officeDocument/2006/relationships/tags" Target="../tags/tag11.xml"/><Relationship Id="rId15" Type="http://schemas.openxmlformats.org/officeDocument/2006/relationships/image" Target="../media/image14.png"/><Relationship Id="rId10" Type="http://schemas.openxmlformats.org/officeDocument/2006/relationships/image" Target="../media/image8.png"/><Relationship Id="rId4" Type="http://schemas.openxmlformats.org/officeDocument/2006/relationships/tags" Target="../tags/tag10.xml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21.xml"/><Relationship Id="rId13" Type="http://schemas.openxmlformats.org/officeDocument/2006/relationships/tags" Target="../tags/tag26.xml"/><Relationship Id="rId18" Type="http://schemas.openxmlformats.org/officeDocument/2006/relationships/image" Target="../media/image18.png"/><Relationship Id="rId26" Type="http://schemas.openxmlformats.org/officeDocument/2006/relationships/image" Target="../media/image26.png"/><Relationship Id="rId3" Type="http://schemas.openxmlformats.org/officeDocument/2006/relationships/tags" Target="../tags/tag16.xml"/><Relationship Id="rId21" Type="http://schemas.openxmlformats.org/officeDocument/2006/relationships/image" Target="../media/image21.png"/><Relationship Id="rId7" Type="http://schemas.openxmlformats.org/officeDocument/2006/relationships/tags" Target="../tags/tag20.xml"/><Relationship Id="rId12" Type="http://schemas.openxmlformats.org/officeDocument/2006/relationships/tags" Target="../tags/tag25.xml"/><Relationship Id="rId17" Type="http://schemas.openxmlformats.org/officeDocument/2006/relationships/image" Target="../media/image17.png"/><Relationship Id="rId25" Type="http://schemas.openxmlformats.org/officeDocument/2006/relationships/image" Target="../media/image25.png"/><Relationship Id="rId2" Type="http://schemas.openxmlformats.org/officeDocument/2006/relationships/tags" Target="../tags/tag15.xml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1" Type="http://schemas.openxmlformats.org/officeDocument/2006/relationships/tags" Target="../tags/tag14.xml"/><Relationship Id="rId6" Type="http://schemas.openxmlformats.org/officeDocument/2006/relationships/tags" Target="../tags/tag19.xml"/><Relationship Id="rId11" Type="http://schemas.openxmlformats.org/officeDocument/2006/relationships/tags" Target="../tags/tag24.xml"/><Relationship Id="rId24" Type="http://schemas.openxmlformats.org/officeDocument/2006/relationships/image" Target="../media/image24.png"/><Relationship Id="rId5" Type="http://schemas.openxmlformats.org/officeDocument/2006/relationships/tags" Target="../tags/tag18.xml"/><Relationship Id="rId15" Type="http://schemas.openxmlformats.org/officeDocument/2006/relationships/image" Target="../media/image15.png"/><Relationship Id="rId23" Type="http://schemas.openxmlformats.org/officeDocument/2006/relationships/image" Target="../media/image23.png"/><Relationship Id="rId10" Type="http://schemas.openxmlformats.org/officeDocument/2006/relationships/tags" Target="../tags/tag23.xml"/><Relationship Id="rId19" Type="http://schemas.openxmlformats.org/officeDocument/2006/relationships/image" Target="../media/image19.png"/><Relationship Id="rId4" Type="http://schemas.openxmlformats.org/officeDocument/2006/relationships/tags" Target="../tags/tag17.xml"/><Relationship Id="rId9" Type="http://schemas.openxmlformats.org/officeDocument/2006/relationships/tags" Target="../tags/tag22.xml"/><Relationship Id="rId14" Type="http://schemas.openxmlformats.org/officeDocument/2006/relationships/slideLayout" Target="../slideLayouts/slideLayout2.xml"/><Relationship Id="rId22" Type="http://schemas.openxmlformats.org/officeDocument/2006/relationships/image" Target="../media/image22.png"/><Relationship Id="rId27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34.xml"/><Relationship Id="rId13" Type="http://schemas.openxmlformats.org/officeDocument/2006/relationships/tags" Target="../tags/tag39.xml"/><Relationship Id="rId18" Type="http://schemas.openxmlformats.org/officeDocument/2006/relationships/image" Target="../media/image19.png"/><Relationship Id="rId26" Type="http://schemas.openxmlformats.org/officeDocument/2006/relationships/image" Target="../media/image29.png"/><Relationship Id="rId3" Type="http://schemas.openxmlformats.org/officeDocument/2006/relationships/tags" Target="../tags/tag29.xml"/><Relationship Id="rId21" Type="http://schemas.openxmlformats.org/officeDocument/2006/relationships/image" Target="../media/image22.png"/><Relationship Id="rId7" Type="http://schemas.openxmlformats.org/officeDocument/2006/relationships/tags" Target="../tags/tag33.xml"/><Relationship Id="rId12" Type="http://schemas.openxmlformats.org/officeDocument/2006/relationships/tags" Target="../tags/tag38.xml"/><Relationship Id="rId17" Type="http://schemas.openxmlformats.org/officeDocument/2006/relationships/image" Target="../media/image18.png"/><Relationship Id="rId25" Type="http://schemas.openxmlformats.org/officeDocument/2006/relationships/image" Target="../media/image28.png"/><Relationship Id="rId2" Type="http://schemas.openxmlformats.org/officeDocument/2006/relationships/tags" Target="../tags/tag28.xml"/><Relationship Id="rId16" Type="http://schemas.openxmlformats.org/officeDocument/2006/relationships/image" Target="../media/image17.png"/><Relationship Id="rId20" Type="http://schemas.openxmlformats.org/officeDocument/2006/relationships/image" Target="../media/image21.png"/><Relationship Id="rId29" Type="http://schemas.openxmlformats.org/officeDocument/2006/relationships/image" Target="../media/image32.png"/><Relationship Id="rId1" Type="http://schemas.openxmlformats.org/officeDocument/2006/relationships/tags" Target="../tags/tag27.xml"/><Relationship Id="rId6" Type="http://schemas.openxmlformats.org/officeDocument/2006/relationships/tags" Target="../tags/tag32.xml"/><Relationship Id="rId11" Type="http://schemas.openxmlformats.org/officeDocument/2006/relationships/tags" Target="../tags/tag37.xml"/><Relationship Id="rId24" Type="http://schemas.openxmlformats.org/officeDocument/2006/relationships/image" Target="../media/image25.png"/><Relationship Id="rId5" Type="http://schemas.openxmlformats.org/officeDocument/2006/relationships/tags" Target="../tags/tag31.xml"/><Relationship Id="rId15" Type="http://schemas.openxmlformats.org/officeDocument/2006/relationships/slideLayout" Target="../slideLayouts/slideLayout2.xml"/><Relationship Id="rId23" Type="http://schemas.openxmlformats.org/officeDocument/2006/relationships/image" Target="../media/image24.png"/><Relationship Id="rId28" Type="http://schemas.openxmlformats.org/officeDocument/2006/relationships/image" Target="../media/image31.png"/><Relationship Id="rId10" Type="http://schemas.openxmlformats.org/officeDocument/2006/relationships/tags" Target="../tags/tag36.xml"/><Relationship Id="rId19" Type="http://schemas.openxmlformats.org/officeDocument/2006/relationships/image" Target="../media/image20.png"/><Relationship Id="rId4" Type="http://schemas.openxmlformats.org/officeDocument/2006/relationships/tags" Target="../tags/tag30.xml"/><Relationship Id="rId9" Type="http://schemas.openxmlformats.org/officeDocument/2006/relationships/tags" Target="../tags/tag35.xml"/><Relationship Id="rId14" Type="http://schemas.openxmlformats.org/officeDocument/2006/relationships/tags" Target="../tags/tag40.xml"/><Relationship Id="rId22" Type="http://schemas.openxmlformats.org/officeDocument/2006/relationships/image" Target="../media/image23.png"/><Relationship Id="rId27" Type="http://schemas.openxmlformats.org/officeDocument/2006/relationships/image" Target="../media/image3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tags" Target="../tags/tag43.xml"/><Relationship Id="rId7" Type="http://schemas.openxmlformats.org/officeDocument/2006/relationships/image" Target="../media/image33.png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37.png"/><Relationship Id="rId5" Type="http://schemas.openxmlformats.org/officeDocument/2006/relationships/tags" Target="../tags/tag45.xml"/><Relationship Id="rId10" Type="http://schemas.openxmlformats.org/officeDocument/2006/relationships/image" Target="../media/image36.png"/><Relationship Id="rId4" Type="http://schemas.openxmlformats.org/officeDocument/2006/relationships/tags" Target="../tags/tag44.xml"/><Relationship Id="rId9" Type="http://schemas.openxmlformats.org/officeDocument/2006/relationships/image" Target="../media/image3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53.xml"/><Relationship Id="rId13" Type="http://schemas.openxmlformats.org/officeDocument/2006/relationships/tags" Target="../tags/tag58.xml"/><Relationship Id="rId18" Type="http://schemas.openxmlformats.org/officeDocument/2006/relationships/image" Target="../media/image40.png"/><Relationship Id="rId26" Type="http://schemas.openxmlformats.org/officeDocument/2006/relationships/image" Target="../media/image47.png"/><Relationship Id="rId3" Type="http://schemas.openxmlformats.org/officeDocument/2006/relationships/tags" Target="../tags/tag48.xml"/><Relationship Id="rId21" Type="http://schemas.openxmlformats.org/officeDocument/2006/relationships/image" Target="../media/image43.png"/><Relationship Id="rId7" Type="http://schemas.openxmlformats.org/officeDocument/2006/relationships/tags" Target="../tags/tag52.xml"/><Relationship Id="rId12" Type="http://schemas.openxmlformats.org/officeDocument/2006/relationships/tags" Target="../tags/tag57.xml"/><Relationship Id="rId17" Type="http://schemas.openxmlformats.org/officeDocument/2006/relationships/image" Target="../media/image39.png"/><Relationship Id="rId25" Type="http://schemas.openxmlformats.org/officeDocument/2006/relationships/image" Target="../media/image46.png"/><Relationship Id="rId2" Type="http://schemas.openxmlformats.org/officeDocument/2006/relationships/tags" Target="../tags/tag47.xml"/><Relationship Id="rId16" Type="http://schemas.openxmlformats.org/officeDocument/2006/relationships/image" Target="../media/image38.png"/><Relationship Id="rId20" Type="http://schemas.openxmlformats.org/officeDocument/2006/relationships/image" Target="../media/image42.png"/><Relationship Id="rId1" Type="http://schemas.openxmlformats.org/officeDocument/2006/relationships/tags" Target="../tags/tag46.xml"/><Relationship Id="rId6" Type="http://schemas.openxmlformats.org/officeDocument/2006/relationships/tags" Target="../tags/tag51.xml"/><Relationship Id="rId11" Type="http://schemas.openxmlformats.org/officeDocument/2006/relationships/tags" Target="../tags/tag56.xml"/><Relationship Id="rId24" Type="http://schemas.openxmlformats.org/officeDocument/2006/relationships/image" Target="../media/image19.png"/><Relationship Id="rId5" Type="http://schemas.openxmlformats.org/officeDocument/2006/relationships/tags" Target="../tags/tag50.xml"/><Relationship Id="rId15" Type="http://schemas.openxmlformats.org/officeDocument/2006/relationships/slideLayout" Target="../slideLayouts/slideLayout2.xml"/><Relationship Id="rId23" Type="http://schemas.openxmlformats.org/officeDocument/2006/relationships/image" Target="../media/image45.png"/><Relationship Id="rId28" Type="http://schemas.openxmlformats.org/officeDocument/2006/relationships/image" Target="../media/image48.png"/><Relationship Id="rId10" Type="http://schemas.openxmlformats.org/officeDocument/2006/relationships/tags" Target="../tags/tag55.xml"/><Relationship Id="rId19" Type="http://schemas.openxmlformats.org/officeDocument/2006/relationships/image" Target="../media/image41.png"/><Relationship Id="rId4" Type="http://schemas.openxmlformats.org/officeDocument/2006/relationships/tags" Target="../tags/tag49.xml"/><Relationship Id="rId9" Type="http://schemas.openxmlformats.org/officeDocument/2006/relationships/tags" Target="../tags/tag54.xml"/><Relationship Id="rId14" Type="http://schemas.openxmlformats.org/officeDocument/2006/relationships/tags" Target="../tags/tag59.xml"/><Relationship Id="rId22" Type="http://schemas.openxmlformats.org/officeDocument/2006/relationships/image" Target="../media/image44.png"/><Relationship Id="rId27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67.xml"/><Relationship Id="rId13" Type="http://schemas.openxmlformats.org/officeDocument/2006/relationships/tags" Target="../tags/tag72.xml"/><Relationship Id="rId18" Type="http://schemas.openxmlformats.org/officeDocument/2006/relationships/tags" Target="../tags/tag77.xml"/><Relationship Id="rId26" Type="http://schemas.openxmlformats.org/officeDocument/2006/relationships/image" Target="../media/image50.png"/><Relationship Id="rId39" Type="http://schemas.openxmlformats.org/officeDocument/2006/relationships/image" Target="../media/image60.png"/><Relationship Id="rId3" Type="http://schemas.openxmlformats.org/officeDocument/2006/relationships/tags" Target="../tags/tag62.xml"/><Relationship Id="rId21" Type="http://schemas.openxmlformats.org/officeDocument/2006/relationships/tags" Target="../tags/tag80.xml"/><Relationship Id="rId34" Type="http://schemas.openxmlformats.org/officeDocument/2006/relationships/image" Target="../media/image55.png"/><Relationship Id="rId42" Type="http://schemas.openxmlformats.org/officeDocument/2006/relationships/image" Target="../media/image63.png"/><Relationship Id="rId7" Type="http://schemas.openxmlformats.org/officeDocument/2006/relationships/tags" Target="../tags/tag66.xml"/><Relationship Id="rId12" Type="http://schemas.openxmlformats.org/officeDocument/2006/relationships/tags" Target="../tags/tag71.xml"/><Relationship Id="rId17" Type="http://schemas.openxmlformats.org/officeDocument/2006/relationships/tags" Target="../tags/tag76.xml"/><Relationship Id="rId25" Type="http://schemas.openxmlformats.org/officeDocument/2006/relationships/image" Target="../media/image49.png"/><Relationship Id="rId33" Type="http://schemas.openxmlformats.org/officeDocument/2006/relationships/image" Target="../media/image54.png"/><Relationship Id="rId38" Type="http://schemas.openxmlformats.org/officeDocument/2006/relationships/image" Target="../media/image59.png"/><Relationship Id="rId2" Type="http://schemas.openxmlformats.org/officeDocument/2006/relationships/tags" Target="../tags/tag61.xml"/><Relationship Id="rId16" Type="http://schemas.openxmlformats.org/officeDocument/2006/relationships/tags" Target="../tags/tag75.xml"/><Relationship Id="rId20" Type="http://schemas.openxmlformats.org/officeDocument/2006/relationships/tags" Target="../tags/tag79.xml"/><Relationship Id="rId29" Type="http://schemas.openxmlformats.org/officeDocument/2006/relationships/image" Target="../media/image9.png"/><Relationship Id="rId41" Type="http://schemas.openxmlformats.org/officeDocument/2006/relationships/image" Target="../media/image62.png"/><Relationship Id="rId1" Type="http://schemas.openxmlformats.org/officeDocument/2006/relationships/tags" Target="../tags/tag60.xml"/><Relationship Id="rId6" Type="http://schemas.openxmlformats.org/officeDocument/2006/relationships/tags" Target="../tags/tag65.xml"/><Relationship Id="rId11" Type="http://schemas.openxmlformats.org/officeDocument/2006/relationships/tags" Target="../tags/tag70.xml"/><Relationship Id="rId24" Type="http://schemas.openxmlformats.org/officeDocument/2006/relationships/slideLayout" Target="../slideLayouts/slideLayout2.xml"/><Relationship Id="rId32" Type="http://schemas.openxmlformats.org/officeDocument/2006/relationships/image" Target="../media/image53.png"/><Relationship Id="rId37" Type="http://schemas.openxmlformats.org/officeDocument/2006/relationships/image" Target="../media/image58.png"/><Relationship Id="rId40" Type="http://schemas.openxmlformats.org/officeDocument/2006/relationships/image" Target="../media/image61.png"/><Relationship Id="rId5" Type="http://schemas.openxmlformats.org/officeDocument/2006/relationships/tags" Target="../tags/tag64.xml"/><Relationship Id="rId15" Type="http://schemas.openxmlformats.org/officeDocument/2006/relationships/tags" Target="../tags/tag74.xml"/><Relationship Id="rId23" Type="http://schemas.openxmlformats.org/officeDocument/2006/relationships/tags" Target="../tags/tag82.xml"/><Relationship Id="rId28" Type="http://schemas.openxmlformats.org/officeDocument/2006/relationships/image" Target="../media/image8.png"/><Relationship Id="rId36" Type="http://schemas.openxmlformats.org/officeDocument/2006/relationships/image" Target="../media/image57.png"/><Relationship Id="rId10" Type="http://schemas.openxmlformats.org/officeDocument/2006/relationships/tags" Target="../tags/tag69.xml"/><Relationship Id="rId19" Type="http://schemas.openxmlformats.org/officeDocument/2006/relationships/tags" Target="../tags/tag78.xml"/><Relationship Id="rId31" Type="http://schemas.openxmlformats.org/officeDocument/2006/relationships/image" Target="../media/image52.png"/><Relationship Id="rId4" Type="http://schemas.openxmlformats.org/officeDocument/2006/relationships/tags" Target="../tags/tag63.xml"/><Relationship Id="rId9" Type="http://schemas.openxmlformats.org/officeDocument/2006/relationships/tags" Target="../tags/tag68.xml"/><Relationship Id="rId14" Type="http://schemas.openxmlformats.org/officeDocument/2006/relationships/tags" Target="../tags/tag73.xml"/><Relationship Id="rId22" Type="http://schemas.openxmlformats.org/officeDocument/2006/relationships/tags" Target="../tags/tag81.xml"/><Relationship Id="rId27" Type="http://schemas.openxmlformats.org/officeDocument/2006/relationships/image" Target="../media/image7.png"/><Relationship Id="rId30" Type="http://schemas.openxmlformats.org/officeDocument/2006/relationships/image" Target="../media/image51.png"/><Relationship Id="rId35" Type="http://schemas.openxmlformats.org/officeDocument/2006/relationships/image" Target="../media/image5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13" Type="http://schemas.openxmlformats.org/officeDocument/2006/relationships/image" Target="../media/image68.png"/><Relationship Id="rId3" Type="http://schemas.openxmlformats.org/officeDocument/2006/relationships/tags" Target="../tags/tag85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67.png"/><Relationship Id="rId2" Type="http://schemas.openxmlformats.org/officeDocument/2006/relationships/tags" Target="../tags/tag84.xml"/><Relationship Id="rId1" Type="http://schemas.openxmlformats.org/officeDocument/2006/relationships/tags" Target="../tags/tag83.xml"/><Relationship Id="rId6" Type="http://schemas.openxmlformats.org/officeDocument/2006/relationships/tags" Target="../tags/tag88.xml"/><Relationship Id="rId11" Type="http://schemas.openxmlformats.org/officeDocument/2006/relationships/image" Target="../media/image66.png"/><Relationship Id="rId5" Type="http://schemas.openxmlformats.org/officeDocument/2006/relationships/tags" Target="../tags/tag87.xml"/><Relationship Id="rId10" Type="http://schemas.openxmlformats.org/officeDocument/2006/relationships/image" Target="../media/image65.png"/><Relationship Id="rId4" Type="http://schemas.openxmlformats.org/officeDocument/2006/relationships/tags" Target="../tags/tag86.xml"/><Relationship Id="rId9" Type="http://schemas.openxmlformats.org/officeDocument/2006/relationships/image" Target="../media/image64.png"/><Relationship Id="rId14" Type="http://schemas.openxmlformats.org/officeDocument/2006/relationships/image" Target="../media/image6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tags" Target="../tags/tag91.xml"/><Relationship Id="rId7" Type="http://schemas.openxmlformats.org/officeDocument/2006/relationships/image" Target="../media/image70.png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73.png"/><Relationship Id="rId4" Type="http://schemas.openxmlformats.org/officeDocument/2006/relationships/tags" Target="../tags/tag92.xml"/><Relationship Id="rId9" Type="http://schemas.openxmlformats.org/officeDocument/2006/relationships/image" Target="../media/image7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tags" Target="../tags/tag95.xml"/><Relationship Id="rId7" Type="http://schemas.openxmlformats.org/officeDocument/2006/relationships/image" Target="../media/image74.png"/><Relationship Id="rId2" Type="http://schemas.openxmlformats.org/officeDocument/2006/relationships/tags" Target="../tags/tag94.xml"/><Relationship Id="rId1" Type="http://schemas.openxmlformats.org/officeDocument/2006/relationships/tags" Target="../tags/tag93.xml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77.png"/><Relationship Id="rId4" Type="http://schemas.openxmlformats.org/officeDocument/2006/relationships/tags" Target="../tags/tag96.xml"/><Relationship Id="rId9" Type="http://schemas.openxmlformats.org/officeDocument/2006/relationships/image" Target="../media/image7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tags" Target="../tags/tag99.xml"/><Relationship Id="rId7" Type="http://schemas.openxmlformats.org/officeDocument/2006/relationships/image" Target="../media/image78.png"/><Relationship Id="rId2" Type="http://schemas.openxmlformats.org/officeDocument/2006/relationships/tags" Target="../tags/tag98.xml"/><Relationship Id="rId1" Type="http://schemas.openxmlformats.org/officeDocument/2006/relationships/tags" Target="../tags/tag97.xml"/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81.png"/><Relationship Id="rId4" Type="http://schemas.openxmlformats.org/officeDocument/2006/relationships/tags" Target="../tags/tag100.xml"/><Relationship Id="rId9" Type="http://schemas.openxmlformats.org/officeDocument/2006/relationships/image" Target="../media/image8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108.xml"/><Relationship Id="rId13" Type="http://schemas.openxmlformats.org/officeDocument/2006/relationships/tags" Target="../tags/tag113.xml"/><Relationship Id="rId18" Type="http://schemas.openxmlformats.org/officeDocument/2006/relationships/image" Target="../media/image18.png"/><Relationship Id="rId26" Type="http://schemas.openxmlformats.org/officeDocument/2006/relationships/image" Target="../media/image82.png"/><Relationship Id="rId3" Type="http://schemas.openxmlformats.org/officeDocument/2006/relationships/tags" Target="../tags/tag103.xml"/><Relationship Id="rId21" Type="http://schemas.openxmlformats.org/officeDocument/2006/relationships/image" Target="../media/image21.png"/><Relationship Id="rId7" Type="http://schemas.openxmlformats.org/officeDocument/2006/relationships/tags" Target="../tags/tag107.xml"/><Relationship Id="rId12" Type="http://schemas.openxmlformats.org/officeDocument/2006/relationships/tags" Target="../tags/tag112.xml"/><Relationship Id="rId17" Type="http://schemas.openxmlformats.org/officeDocument/2006/relationships/image" Target="../media/image17.png"/><Relationship Id="rId25" Type="http://schemas.openxmlformats.org/officeDocument/2006/relationships/image" Target="../media/image25.png"/><Relationship Id="rId2" Type="http://schemas.openxmlformats.org/officeDocument/2006/relationships/tags" Target="../tags/tag102.xml"/><Relationship Id="rId16" Type="http://schemas.openxmlformats.org/officeDocument/2006/relationships/notesSlide" Target="../notesSlides/notesSlide6.xml"/><Relationship Id="rId20" Type="http://schemas.openxmlformats.org/officeDocument/2006/relationships/image" Target="../media/image20.png"/><Relationship Id="rId29" Type="http://schemas.openxmlformats.org/officeDocument/2006/relationships/image" Target="../media/image72.png"/><Relationship Id="rId1" Type="http://schemas.openxmlformats.org/officeDocument/2006/relationships/tags" Target="../tags/tag101.xml"/><Relationship Id="rId6" Type="http://schemas.openxmlformats.org/officeDocument/2006/relationships/tags" Target="../tags/tag106.xml"/><Relationship Id="rId11" Type="http://schemas.openxmlformats.org/officeDocument/2006/relationships/tags" Target="../tags/tag111.xml"/><Relationship Id="rId24" Type="http://schemas.openxmlformats.org/officeDocument/2006/relationships/image" Target="../media/image24.png"/><Relationship Id="rId5" Type="http://schemas.openxmlformats.org/officeDocument/2006/relationships/tags" Target="../tags/tag105.xml"/><Relationship Id="rId15" Type="http://schemas.openxmlformats.org/officeDocument/2006/relationships/slideLayout" Target="../slideLayouts/slideLayout2.xml"/><Relationship Id="rId23" Type="http://schemas.openxmlformats.org/officeDocument/2006/relationships/image" Target="../media/image23.png"/><Relationship Id="rId28" Type="http://schemas.openxmlformats.org/officeDocument/2006/relationships/image" Target="../media/image83.png"/><Relationship Id="rId10" Type="http://schemas.openxmlformats.org/officeDocument/2006/relationships/tags" Target="../tags/tag110.xml"/><Relationship Id="rId19" Type="http://schemas.openxmlformats.org/officeDocument/2006/relationships/image" Target="../media/image19.png"/><Relationship Id="rId4" Type="http://schemas.openxmlformats.org/officeDocument/2006/relationships/tags" Target="../tags/tag104.xml"/><Relationship Id="rId9" Type="http://schemas.openxmlformats.org/officeDocument/2006/relationships/tags" Target="../tags/tag109.xml"/><Relationship Id="rId14" Type="http://schemas.openxmlformats.org/officeDocument/2006/relationships/tags" Target="../tags/tag114.xml"/><Relationship Id="rId22" Type="http://schemas.openxmlformats.org/officeDocument/2006/relationships/image" Target="../media/image22.png"/><Relationship Id="rId27" Type="http://schemas.openxmlformats.org/officeDocument/2006/relationships/image" Target="../media/image16.png"/><Relationship Id="rId30" Type="http://schemas.openxmlformats.org/officeDocument/2006/relationships/image" Target="../media/image7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6.png"/><Relationship Id="rId2" Type="http://schemas.openxmlformats.org/officeDocument/2006/relationships/tags" Target="../tags/tag116.xml"/><Relationship Id="rId1" Type="http://schemas.openxmlformats.org/officeDocument/2006/relationships/tags" Target="../tags/tag115.xml"/><Relationship Id="rId6" Type="http://schemas.openxmlformats.org/officeDocument/2006/relationships/image" Target="../media/image85.png"/><Relationship Id="rId5" Type="http://schemas.openxmlformats.org/officeDocument/2006/relationships/image" Target="../media/image84.jpg"/><Relationship Id="rId4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Obraz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4152" y="1575737"/>
            <a:ext cx="1955211" cy="1301104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-23664" y="-191200"/>
            <a:ext cx="9108504" cy="1577894"/>
          </a:xfrm>
        </p:spPr>
        <p:txBody>
          <a:bodyPr>
            <a:noAutofit/>
          </a:bodyPr>
          <a:lstStyle/>
          <a:p>
            <a:pPr algn="l"/>
            <a:r>
              <a:rPr lang="pl-PL" sz="3600" dirty="0" smtClean="0"/>
              <a:t>Quantum Error </a:t>
            </a:r>
            <a:r>
              <a:rPr lang="pl-PL" sz="3600" dirty="0" err="1" smtClean="0"/>
              <a:t>Correction</a:t>
            </a:r>
            <a:r>
              <a:rPr lang="pl-PL" sz="3600" dirty="0" smtClean="0"/>
              <a:t> </a:t>
            </a:r>
            <a:br>
              <a:rPr lang="pl-PL" sz="3600" dirty="0" smtClean="0"/>
            </a:br>
            <a:r>
              <a:rPr lang="pl-PL" sz="3600" dirty="0" smtClean="0"/>
              <a:t>in </a:t>
            </a:r>
            <a:r>
              <a:rPr lang="pl-PL" sz="3600" dirty="0" err="1" smtClean="0"/>
              <a:t>multi-parameter</a:t>
            </a:r>
            <a:r>
              <a:rPr lang="pl-PL" sz="3600" dirty="0" smtClean="0"/>
              <a:t> quantum </a:t>
            </a:r>
            <a:r>
              <a:rPr lang="pl-PL" sz="3600" dirty="0" err="1" smtClean="0"/>
              <a:t>metrology</a:t>
            </a:r>
            <a:endParaRPr lang="en-US" sz="3600" dirty="0"/>
          </a:p>
        </p:txBody>
      </p:sp>
      <p:sp>
        <p:nvSpPr>
          <p:cNvPr id="8" name="Prostokąt 7"/>
          <p:cNvSpPr/>
          <p:nvPr/>
        </p:nvSpPr>
        <p:spPr>
          <a:xfrm>
            <a:off x="4860032" y="6165304"/>
            <a:ext cx="4068774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r"/>
            <a:r>
              <a:rPr lang="pl-PL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Rafal</a:t>
            </a:r>
            <a:r>
              <a:rPr lang="pl-PL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Demkowicz-Dobrzański</a:t>
            </a:r>
          </a:p>
          <a:p>
            <a:pPr algn="r"/>
            <a:r>
              <a:rPr lang="pl-PL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Faculty</a:t>
            </a:r>
            <a:r>
              <a:rPr lang="pl-PL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pl-PL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Physics</a:t>
            </a:r>
            <a:r>
              <a:rPr lang="pl-PL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University of </a:t>
            </a:r>
            <a:r>
              <a:rPr lang="pl-PL" sz="1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Warsaw</a:t>
            </a:r>
            <a:endParaRPr lang="en-GB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4382" y="1386694"/>
            <a:ext cx="1828794" cy="1347712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1462" y="3534605"/>
            <a:ext cx="1830164" cy="1228340"/>
          </a:xfrm>
          <a:prstGeom prst="rect">
            <a:avLst/>
          </a:prstGeom>
        </p:spPr>
      </p:pic>
      <p:pic>
        <p:nvPicPr>
          <p:cNvPr id="10" name="Obraz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49792" y="3314459"/>
            <a:ext cx="1596901" cy="1494888"/>
          </a:xfrm>
          <a:prstGeom prst="rect">
            <a:avLst/>
          </a:prstGeom>
        </p:spPr>
      </p:pic>
      <p:sp>
        <p:nvSpPr>
          <p:cNvPr id="11" name="Wybuch  2 10"/>
          <p:cNvSpPr/>
          <p:nvPr/>
        </p:nvSpPr>
        <p:spPr>
          <a:xfrm>
            <a:off x="2195736" y="1948533"/>
            <a:ext cx="5883235" cy="2537581"/>
          </a:xfrm>
          <a:prstGeom prst="irregularSeal2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endParaRPr lang="en-GB" sz="2000" b="1">
              <a:latin typeface="+mj-lt"/>
              <a:cs typeface="Times New Roman" panose="02020603050405020304" pitchFamily="18" charset="0"/>
            </a:endParaRPr>
          </a:p>
        </p:txBody>
      </p:sp>
      <p:pic>
        <p:nvPicPr>
          <p:cNvPr id="18" name="Obraz 17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1626" y="2634431"/>
            <a:ext cx="2827863" cy="120153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02915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Elipsa 16"/>
          <p:cNvSpPr/>
          <p:nvPr/>
        </p:nvSpPr>
        <p:spPr>
          <a:xfrm>
            <a:off x="1187624" y="1340768"/>
            <a:ext cx="2520280" cy="2520280"/>
          </a:xfrm>
          <a:prstGeom prst="ellipse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0" y="20985"/>
            <a:ext cx="9252520" cy="1143000"/>
          </a:xfrm>
        </p:spPr>
        <p:txBody>
          <a:bodyPr>
            <a:noAutofit/>
          </a:bodyPr>
          <a:lstStyle/>
          <a:p>
            <a:r>
              <a:rPr lang="pl-PL" sz="3600" b="1" dirty="0" err="1" smtClean="0"/>
              <a:t>Frequency</a:t>
            </a:r>
            <a:r>
              <a:rPr lang="pl-PL" sz="3600" b="1" dirty="0" smtClean="0"/>
              <a:t> </a:t>
            </a:r>
            <a:r>
              <a:rPr lang="pl-PL" sz="3600" b="1" dirty="0" err="1" smtClean="0"/>
              <a:t>estimation</a:t>
            </a:r>
            <a:r>
              <a:rPr lang="pl-PL" sz="3600" b="1" dirty="0" smtClean="0"/>
              <a:t> problem</a:t>
            </a:r>
            <a:endParaRPr lang="en-GB" sz="3600" b="1" dirty="0"/>
          </a:p>
        </p:txBody>
      </p:sp>
      <p:pic>
        <p:nvPicPr>
          <p:cNvPr id="21" name="Obraz 2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754" y="2488642"/>
            <a:ext cx="156488" cy="115280"/>
          </a:xfrm>
          <a:prstGeom prst="rect">
            <a:avLst/>
          </a:prstGeom>
          <a:noFill/>
          <a:ln/>
          <a:effectLst/>
        </p:spPr>
      </p:pic>
      <p:pic>
        <p:nvPicPr>
          <p:cNvPr id="20" name="Obraz 1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755" y="2951122"/>
            <a:ext cx="241217" cy="255431"/>
          </a:xfrm>
          <a:prstGeom prst="rect">
            <a:avLst/>
          </a:prstGeom>
          <a:noFill/>
          <a:ln/>
          <a:effectLst/>
        </p:spPr>
      </p:pic>
      <p:pic>
        <p:nvPicPr>
          <p:cNvPr id="18" name="Obraz 1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755" y="1885019"/>
            <a:ext cx="241721" cy="255910"/>
          </a:xfrm>
          <a:prstGeom prst="rect">
            <a:avLst/>
          </a:prstGeom>
          <a:noFill/>
          <a:ln/>
          <a:effectLst/>
        </p:spPr>
      </p:pic>
      <p:cxnSp>
        <p:nvCxnSpPr>
          <p:cNvPr id="13" name="Łącznik prosty 12"/>
          <p:cNvCxnSpPr/>
          <p:nvPr/>
        </p:nvCxnSpPr>
        <p:spPr>
          <a:xfrm>
            <a:off x="1907704" y="3078597"/>
            <a:ext cx="78868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Łącznik prosty 13"/>
          <p:cNvCxnSpPr/>
          <p:nvPr/>
        </p:nvCxnSpPr>
        <p:spPr>
          <a:xfrm>
            <a:off x="1907704" y="2012734"/>
            <a:ext cx="78868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Łącznik prosty ze strzałką 15"/>
          <p:cNvCxnSpPr/>
          <p:nvPr/>
        </p:nvCxnSpPr>
        <p:spPr>
          <a:xfrm>
            <a:off x="2628847" y="2175330"/>
            <a:ext cx="0" cy="736268"/>
          </a:xfrm>
          <a:prstGeom prst="straightConnector1">
            <a:avLst/>
          </a:prstGeom>
          <a:ln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Obraz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9" y="2257838"/>
            <a:ext cx="2192257" cy="576844"/>
          </a:xfrm>
          <a:prstGeom prst="rect">
            <a:avLst/>
          </a:prstGeom>
          <a:noFill/>
          <a:ln/>
          <a:effectLst/>
        </p:spPr>
      </p:pic>
      <p:sp>
        <p:nvSpPr>
          <p:cNvPr id="30" name="Prostokąt 29"/>
          <p:cNvSpPr/>
          <p:nvPr/>
        </p:nvSpPr>
        <p:spPr>
          <a:xfrm>
            <a:off x="407382" y="5971451"/>
            <a:ext cx="8280920" cy="46166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r"/>
            <a:r>
              <a:rPr lang="pl-PL" sz="2400" dirty="0" smtClean="0">
                <a:latin typeface="Times" panose="02020603050405020304" pitchFamily="18" charset="0"/>
                <a:cs typeface="Times" panose="02020603050405020304" pitchFamily="18" charset="0"/>
              </a:rPr>
              <a:t>How </a:t>
            </a:r>
            <a:r>
              <a:rPr lang="pl-PL" sz="24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precise</a:t>
            </a:r>
            <a:r>
              <a:rPr lang="pl-PL" sz="2400" dirty="0" smtClean="0">
                <a:latin typeface="Times" panose="02020603050405020304" pitchFamily="18" charset="0"/>
                <a:cs typeface="Times" panose="02020603050405020304" pitchFamily="18" charset="0"/>
              </a:rPr>
              <a:t> we </a:t>
            </a:r>
            <a:r>
              <a:rPr lang="pl-PL" sz="24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can</a:t>
            </a:r>
            <a:r>
              <a:rPr lang="pl-PL" sz="2400" dirty="0" smtClean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24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estimate</a:t>
            </a:r>
            <a:r>
              <a:rPr lang="pl-PL" sz="2400" dirty="0" smtClean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2400" i="1" dirty="0" smtClean="0">
                <a:latin typeface="Times" panose="02020603050405020304" pitchFamily="18" charset="0"/>
                <a:cs typeface="Times" panose="02020603050405020304" pitchFamily="18" charset="0"/>
                <a:sym typeface="Symbol" panose="05050102010706020507" pitchFamily="18" charset="2"/>
              </a:rPr>
              <a:t></a:t>
            </a:r>
            <a:r>
              <a:rPr lang="pl-PL" sz="2400" dirty="0" smtClean="0">
                <a:latin typeface="Times" panose="02020603050405020304" pitchFamily="18" charset="0"/>
                <a:cs typeface="Times" panose="02020603050405020304" pitchFamily="18" charset="0"/>
                <a:sym typeface="Symbol" panose="05050102010706020507" pitchFamily="18" charset="2"/>
              </a:rPr>
              <a:t> </a:t>
            </a:r>
            <a:r>
              <a:rPr lang="pl-PL" sz="2400" dirty="0" err="1" smtClean="0">
                <a:latin typeface="Times" panose="02020603050405020304" pitchFamily="18" charset="0"/>
                <a:cs typeface="Times" panose="02020603050405020304" pitchFamily="18" charset="0"/>
                <a:sym typeface="Symbol" panose="05050102010706020507" pitchFamily="18" charset="2"/>
              </a:rPr>
              <a:t>given</a:t>
            </a:r>
            <a:r>
              <a:rPr lang="pl-PL" sz="2400" dirty="0" smtClean="0">
                <a:latin typeface="Times" panose="02020603050405020304" pitchFamily="18" charset="0"/>
                <a:cs typeface="Times" panose="02020603050405020304" pitchFamily="18" charset="0"/>
                <a:sym typeface="Symbol" panose="05050102010706020507" pitchFamily="18" charset="2"/>
              </a:rPr>
              <a:t> </a:t>
            </a:r>
            <a:r>
              <a:rPr lang="pl-PL" sz="2400" dirty="0" err="1" smtClean="0">
                <a:latin typeface="Times" panose="02020603050405020304" pitchFamily="18" charset="0"/>
                <a:cs typeface="Times" panose="02020603050405020304" pitchFamily="18" charset="0"/>
                <a:sym typeface="Symbol" panose="05050102010706020507" pitchFamily="18" charset="2"/>
              </a:rPr>
              <a:t>total</a:t>
            </a:r>
            <a:r>
              <a:rPr lang="pl-PL" sz="2400" dirty="0" smtClean="0">
                <a:latin typeface="Times" panose="02020603050405020304" pitchFamily="18" charset="0"/>
                <a:cs typeface="Times" panose="02020603050405020304" pitchFamily="18" charset="0"/>
                <a:sym typeface="Symbol" panose="05050102010706020507" pitchFamily="18" charset="2"/>
              </a:rPr>
              <a:t> </a:t>
            </a:r>
            <a:r>
              <a:rPr lang="pl-PL" sz="2400" dirty="0" err="1" smtClean="0">
                <a:latin typeface="Times" panose="02020603050405020304" pitchFamily="18" charset="0"/>
                <a:cs typeface="Times" panose="02020603050405020304" pitchFamily="18" charset="0"/>
                <a:sym typeface="Symbol" panose="05050102010706020507" pitchFamily="18" charset="2"/>
              </a:rPr>
              <a:t>interrogation</a:t>
            </a:r>
            <a:r>
              <a:rPr lang="pl-PL" sz="2400" dirty="0" smtClean="0">
                <a:latin typeface="Times" panose="02020603050405020304" pitchFamily="18" charset="0"/>
                <a:cs typeface="Times" panose="02020603050405020304" pitchFamily="18" charset="0"/>
                <a:sym typeface="Symbol" panose="05050102010706020507" pitchFamily="18" charset="2"/>
              </a:rPr>
              <a:t> </a:t>
            </a:r>
            <a:r>
              <a:rPr lang="pl-PL" sz="2400" dirty="0" err="1" smtClean="0">
                <a:latin typeface="Times" panose="02020603050405020304" pitchFamily="18" charset="0"/>
                <a:cs typeface="Times" panose="02020603050405020304" pitchFamily="18" charset="0"/>
                <a:sym typeface="Symbol" panose="05050102010706020507" pitchFamily="18" charset="2"/>
              </a:rPr>
              <a:t>time</a:t>
            </a:r>
            <a:r>
              <a:rPr lang="pl-PL" sz="2400" dirty="0" smtClean="0">
                <a:latin typeface="Times" panose="02020603050405020304" pitchFamily="18" charset="0"/>
                <a:cs typeface="Times" panose="02020603050405020304" pitchFamily="18" charset="0"/>
                <a:sym typeface="Symbol" panose="05050102010706020507" pitchFamily="18" charset="2"/>
              </a:rPr>
              <a:t> </a:t>
            </a:r>
            <a:r>
              <a:rPr lang="pl-PL" sz="2400" i="1" dirty="0" smtClean="0">
                <a:latin typeface="Times" panose="02020603050405020304" pitchFamily="18" charset="0"/>
                <a:cs typeface="Times" panose="02020603050405020304" pitchFamily="18" charset="0"/>
                <a:sym typeface="Symbol" panose="05050102010706020507" pitchFamily="18" charset="2"/>
              </a:rPr>
              <a:t>T </a:t>
            </a:r>
            <a:r>
              <a:rPr lang="pl-PL" sz="2400" dirty="0" smtClean="0">
                <a:latin typeface="Times" panose="02020603050405020304" pitchFamily="18" charset="0"/>
                <a:cs typeface="Times" panose="02020603050405020304" pitchFamily="18" charset="0"/>
                <a:sym typeface="Symbol" panose="05050102010706020507" pitchFamily="18" charset="2"/>
              </a:rPr>
              <a:t>?</a:t>
            </a:r>
            <a:endParaRPr lang="en-US" sz="24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pic>
        <p:nvPicPr>
          <p:cNvPr id="3" name="Obraz 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9875" y="4050611"/>
            <a:ext cx="2094245" cy="670496"/>
          </a:xfrm>
          <a:prstGeom prst="rect">
            <a:avLst/>
          </a:prstGeom>
          <a:noFill/>
          <a:ln/>
          <a:effectLst/>
        </p:spPr>
      </p:pic>
      <p:pic>
        <p:nvPicPr>
          <p:cNvPr id="4" name="Obraz 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4270487"/>
            <a:ext cx="2957865" cy="286441"/>
          </a:xfrm>
          <a:prstGeom prst="rect">
            <a:avLst/>
          </a:prstGeom>
          <a:noFill/>
          <a:ln/>
          <a:effectLst/>
        </p:spPr>
      </p:pic>
    </p:spTree>
    <p:extLst>
      <p:ext uri="{BB962C8B-B14F-4D97-AF65-F5344CB8AC3E}">
        <p14:creationId xmlns:p14="http://schemas.microsoft.com/office/powerpoint/2010/main" val="1431109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Elipsa 16"/>
          <p:cNvSpPr/>
          <p:nvPr/>
        </p:nvSpPr>
        <p:spPr>
          <a:xfrm>
            <a:off x="1187624" y="1340768"/>
            <a:ext cx="2520280" cy="2520280"/>
          </a:xfrm>
          <a:prstGeom prst="ellipse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0" y="20985"/>
            <a:ext cx="9252520" cy="1143000"/>
          </a:xfrm>
        </p:spPr>
        <p:txBody>
          <a:bodyPr>
            <a:noAutofit/>
          </a:bodyPr>
          <a:lstStyle/>
          <a:p>
            <a:r>
              <a:rPr lang="pl-PL" sz="3600" b="1" dirty="0" err="1" smtClean="0"/>
              <a:t>Frequency</a:t>
            </a:r>
            <a:r>
              <a:rPr lang="pl-PL" sz="3600" b="1" dirty="0" smtClean="0"/>
              <a:t> </a:t>
            </a:r>
            <a:r>
              <a:rPr lang="pl-PL" sz="3600" b="1" dirty="0" err="1" smtClean="0"/>
              <a:t>estimation</a:t>
            </a:r>
            <a:r>
              <a:rPr lang="pl-PL" sz="3600" b="1" dirty="0" smtClean="0"/>
              <a:t> problem in </a:t>
            </a:r>
            <a:r>
              <a:rPr lang="pl-PL" sz="3600" b="1" dirty="0" err="1" smtClean="0"/>
              <a:t>presence</a:t>
            </a:r>
            <a:r>
              <a:rPr lang="pl-PL" sz="3600" b="1" dirty="0" smtClean="0"/>
              <a:t> of </a:t>
            </a:r>
            <a:r>
              <a:rPr lang="pl-PL" sz="3600" b="1" dirty="0" err="1" smtClean="0"/>
              <a:t>general</a:t>
            </a:r>
            <a:r>
              <a:rPr lang="pl-PL" sz="3600" b="1" dirty="0" smtClean="0"/>
              <a:t> </a:t>
            </a:r>
            <a:r>
              <a:rPr lang="pl-PL" sz="3600" b="1" dirty="0" err="1" smtClean="0"/>
              <a:t>Markovian</a:t>
            </a:r>
            <a:r>
              <a:rPr lang="pl-PL" sz="3600" b="1" dirty="0" smtClean="0"/>
              <a:t> </a:t>
            </a:r>
            <a:r>
              <a:rPr lang="pl-PL" sz="3600" b="1" dirty="0" err="1" smtClean="0"/>
              <a:t>noise</a:t>
            </a:r>
            <a:endParaRPr lang="en-GB" sz="3600" b="1" dirty="0"/>
          </a:p>
        </p:txBody>
      </p:sp>
      <p:pic>
        <p:nvPicPr>
          <p:cNvPr id="21" name="Obraz 2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754" y="2488642"/>
            <a:ext cx="156488" cy="115280"/>
          </a:xfrm>
          <a:prstGeom prst="rect">
            <a:avLst/>
          </a:prstGeom>
          <a:noFill/>
          <a:ln/>
          <a:effectLst/>
        </p:spPr>
      </p:pic>
      <p:pic>
        <p:nvPicPr>
          <p:cNvPr id="20" name="Obraz 1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755" y="2951122"/>
            <a:ext cx="241217" cy="255431"/>
          </a:xfrm>
          <a:prstGeom prst="rect">
            <a:avLst/>
          </a:prstGeom>
          <a:noFill/>
          <a:ln/>
          <a:effectLst/>
        </p:spPr>
      </p:pic>
      <p:pic>
        <p:nvPicPr>
          <p:cNvPr id="18" name="Obraz 1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755" y="1885019"/>
            <a:ext cx="241721" cy="255910"/>
          </a:xfrm>
          <a:prstGeom prst="rect">
            <a:avLst/>
          </a:prstGeom>
          <a:noFill/>
          <a:ln/>
          <a:effectLst/>
        </p:spPr>
      </p:pic>
      <p:cxnSp>
        <p:nvCxnSpPr>
          <p:cNvPr id="13" name="Łącznik prosty 12"/>
          <p:cNvCxnSpPr/>
          <p:nvPr/>
        </p:nvCxnSpPr>
        <p:spPr>
          <a:xfrm>
            <a:off x="1907704" y="3078597"/>
            <a:ext cx="78868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Łącznik prosty 13"/>
          <p:cNvCxnSpPr/>
          <p:nvPr/>
        </p:nvCxnSpPr>
        <p:spPr>
          <a:xfrm>
            <a:off x="1907704" y="2012734"/>
            <a:ext cx="78868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Łącznik prosty ze strzałką 15"/>
          <p:cNvCxnSpPr/>
          <p:nvPr/>
        </p:nvCxnSpPr>
        <p:spPr>
          <a:xfrm>
            <a:off x="2628847" y="2175330"/>
            <a:ext cx="0" cy="736268"/>
          </a:xfrm>
          <a:prstGeom prst="straightConnector1">
            <a:avLst/>
          </a:prstGeom>
          <a:ln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Obraz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9" y="2257838"/>
            <a:ext cx="2192257" cy="576844"/>
          </a:xfrm>
          <a:prstGeom prst="rect">
            <a:avLst/>
          </a:prstGeom>
          <a:noFill/>
          <a:ln/>
          <a:effectLst/>
        </p:spPr>
      </p:pic>
      <p:sp>
        <p:nvSpPr>
          <p:cNvPr id="30" name="Prostokąt 29"/>
          <p:cNvSpPr/>
          <p:nvPr/>
        </p:nvSpPr>
        <p:spPr>
          <a:xfrm>
            <a:off x="407382" y="5971451"/>
            <a:ext cx="8280920" cy="46166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r"/>
            <a:r>
              <a:rPr lang="pl-PL" sz="2400" dirty="0" smtClean="0">
                <a:latin typeface="Times" panose="02020603050405020304" pitchFamily="18" charset="0"/>
                <a:cs typeface="Times" panose="02020603050405020304" pitchFamily="18" charset="0"/>
              </a:rPr>
              <a:t>How </a:t>
            </a:r>
            <a:r>
              <a:rPr lang="pl-PL" sz="24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precise</a:t>
            </a:r>
            <a:r>
              <a:rPr lang="pl-PL" sz="2400" dirty="0" smtClean="0">
                <a:latin typeface="Times" panose="02020603050405020304" pitchFamily="18" charset="0"/>
                <a:cs typeface="Times" panose="02020603050405020304" pitchFamily="18" charset="0"/>
              </a:rPr>
              <a:t> we </a:t>
            </a:r>
            <a:r>
              <a:rPr lang="pl-PL" sz="24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can</a:t>
            </a:r>
            <a:r>
              <a:rPr lang="pl-PL" sz="2400" dirty="0" smtClean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24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estimate</a:t>
            </a:r>
            <a:r>
              <a:rPr lang="pl-PL" sz="2400" dirty="0" smtClean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2400" i="1" dirty="0" smtClean="0">
                <a:latin typeface="Times" panose="02020603050405020304" pitchFamily="18" charset="0"/>
                <a:cs typeface="Times" panose="02020603050405020304" pitchFamily="18" charset="0"/>
                <a:sym typeface="Symbol" panose="05050102010706020507" pitchFamily="18" charset="2"/>
              </a:rPr>
              <a:t></a:t>
            </a:r>
            <a:r>
              <a:rPr lang="pl-PL" sz="2400" dirty="0" smtClean="0">
                <a:latin typeface="Times" panose="02020603050405020304" pitchFamily="18" charset="0"/>
                <a:cs typeface="Times" panose="02020603050405020304" pitchFamily="18" charset="0"/>
                <a:sym typeface="Symbol" panose="05050102010706020507" pitchFamily="18" charset="2"/>
              </a:rPr>
              <a:t> </a:t>
            </a:r>
            <a:r>
              <a:rPr lang="pl-PL" sz="2400" dirty="0" err="1" smtClean="0">
                <a:latin typeface="Times" panose="02020603050405020304" pitchFamily="18" charset="0"/>
                <a:cs typeface="Times" panose="02020603050405020304" pitchFamily="18" charset="0"/>
                <a:sym typeface="Symbol" panose="05050102010706020507" pitchFamily="18" charset="2"/>
              </a:rPr>
              <a:t>given</a:t>
            </a:r>
            <a:r>
              <a:rPr lang="pl-PL" sz="2400" dirty="0" smtClean="0">
                <a:latin typeface="Times" panose="02020603050405020304" pitchFamily="18" charset="0"/>
                <a:cs typeface="Times" panose="02020603050405020304" pitchFamily="18" charset="0"/>
                <a:sym typeface="Symbol" panose="05050102010706020507" pitchFamily="18" charset="2"/>
              </a:rPr>
              <a:t> </a:t>
            </a:r>
            <a:r>
              <a:rPr lang="pl-PL" sz="2400" dirty="0" err="1" smtClean="0">
                <a:latin typeface="Times" panose="02020603050405020304" pitchFamily="18" charset="0"/>
                <a:cs typeface="Times" panose="02020603050405020304" pitchFamily="18" charset="0"/>
                <a:sym typeface="Symbol" panose="05050102010706020507" pitchFamily="18" charset="2"/>
              </a:rPr>
              <a:t>total</a:t>
            </a:r>
            <a:r>
              <a:rPr lang="pl-PL" sz="2400" dirty="0" smtClean="0">
                <a:latin typeface="Times" panose="02020603050405020304" pitchFamily="18" charset="0"/>
                <a:cs typeface="Times" panose="02020603050405020304" pitchFamily="18" charset="0"/>
                <a:sym typeface="Symbol" panose="05050102010706020507" pitchFamily="18" charset="2"/>
              </a:rPr>
              <a:t> </a:t>
            </a:r>
            <a:r>
              <a:rPr lang="pl-PL" sz="2400" dirty="0" err="1" smtClean="0">
                <a:latin typeface="Times" panose="02020603050405020304" pitchFamily="18" charset="0"/>
                <a:cs typeface="Times" panose="02020603050405020304" pitchFamily="18" charset="0"/>
                <a:sym typeface="Symbol" panose="05050102010706020507" pitchFamily="18" charset="2"/>
              </a:rPr>
              <a:t>interrogation</a:t>
            </a:r>
            <a:r>
              <a:rPr lang="pl-PL" sz="2400" dirty="0" smtClean="0">
                <a:latin typeface="Times" panose="02020603050405020304" pitchFamily="18" charset="0"/>
                <a:cs typeface="Times" panose="02020603050405020304" pitchFamily="18" charset="0"/>
                <a:sym typeface="Symbol" panose="05050102010706020507" pitchFamily="18" charset="2"/>
              </a:rPr>
              <a:t> </a:t>
            </a:r>
            <a:r>
              <a:rPr lang="pl-PL" sz="2400" dirty="0" err="1" smtClean="0">
                <a:latin typeface="Times" panose="02020603050405020304" pitchFamily="18" charset="0"/>
                <a:cs typeface="Times" panose="02020603050405020304" pitchFamily="18" charset="0"/>
                <a:sym typeface="Symbol" panose="05050102010706020507" pitchFamily="18" charset="2"/>
              </a:rPr>
              <a:t>time</a:t>
            </a:r>
            <a:r>
              <a:rPr lang="pl-PL" sz="2400" dirty="0" smtClean="0">
                <a:latin typeface="Times" panose="02020603050405020304" pitchFamily="18" charset="0"/>
                <a:cs typeface="Times" panose="02020603050405020304" pitchFamily="18" charset="0"/>
                <a:sym typeface="Symbol" panose="05050102010706020507" pitchFamily="18" charset="2"/>
              </a:rPr>
              <a:t> </a:t>
            </a:r>
            <a:r>
              <a:rPr lang="pl-PL" sz="2400" i="1" dirty="0" smtClean="0">
                <a:latin typeface="Times" panose="02020603050405020304" pitchFamily="18" charset="0"/>
                <a:cs typeface="Times" panose="02020603050405020304" pitchFamily="18" charset="0"/>
                <a:sym typeface="Symbol" panose="05050102010706020507" pitchFamily="18" charset="2"/>
              </a:rPr>
              <a:t>T </a:t>
            </a:r>
            <a:r>
              <a:rPr lang="pl-PL" sz="2400" dirty="0" smtClean="0">
                <a:latin typeface="Times" panose="02020603050405020304" pitchFamily="18" charset="0"/>
                <a:cs typeface="Times" panose="02020603050405020304" pitchFamily="18" charset="0"/>
                <a:sym typeface="Symbol" panose="05050102010706020507" pitchFamily="18" charset="2"/>
              </a:rPr>
              <a:t>?</a:t>
            </a:r>
            <a:endParaRPr lang="en-US" sz="24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pic>
        <p:nvPicPr>
          <p:cNvPr id="6" name="Obraz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224" y="4038000"/>
            <a:ext cx="6937648" cy="990555"/>
          </a:xfrm>
          <a:prstGeom prst="rect">
            <a:avLst/>
          </a:prstGeom>
          <a:noFill/>
          <a:ln/>
          <a:effectLst/>
        </p:spPr>
      </p:pic>
      <p:pic>
        <p:nvPicPr>
          <p:cNvPr id="4" name="Obraz 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5021" y="5252034"/>
            <a:ext cx="2957865" cy="286441"/>
          </a:xfrm>
          <a:prstGeom prst="rect">
            <a:avLst/>
          </a:prstGeom>
          <a:noFill/>
          <a:ln/>
          <a:effectLst/>
        </p:spPr>
      </p:pic>
      <p:sp>
        <p:nvSpPr>
          <p:cNvPr id="22" name="Elipsa 21"/>
          <p:cNvSpPr/>
          <p:nvPr/>
        </p:nvSpPr>
        <p:spPr>
          <a:xfrm>
            <a:off x="349208" y="1077076"/>
            <a:ext cx="719016" cy="719016"/>
          </a:xfrm>
          <a:prstGeom prst="ellipse">
            <a:avLst/>
          </a:prstGeom>
          <a:gradFill flip="none" rotWithShape="1">
            <a:gsLst>
              <a:gs pos="0">
                <a:srgbClr val="FF0066">
                  <a:tint val="66000"/>
                  <a:satMod val="160000"/>
                </a:srgbClr>
              </a:gs>
              <a:gs pos="50000">
                <a:srgbClr val="FF0066">
                  <a:tint val="44500"/>
                  <a:satMod val="160000"/>
                </a:srgbClr>
              </a:gs>
              <a:gs pos="100000">
                <a:srgbClr val="FF0066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Elipsa 22"/>
          <p:cNvSpPr/>
          <p:nvPr/>
        </p:nvSpPr>
        <p:spPr>
          <a:xfrm>
            <a:off x="137085" y="2224063"/>
            <a:ext cx="719016" cy="719016"/>
          </a:xfrm>
          <a:prstGeom prst="ellipse">
            <a:avLst/>
          </a:prstGeom>
          <a:gradFill flip="none" rotWithShape="1">
            <a:gsLst>
              <a:gs pos="0">
                <a:srgbClr val="FF0066">
                  <a:tint val="66000"/>
                  <a:satMod val="160000"/>
                </a:srgbClr>
              </a:gs>
              <a:gs pos="50000">
                <a:srgbClr val="FF0066">
                  <a:tint val="44500"/>
                  <a:satMod val="160000"/>
                </a:srgbClr>
              </a:gs>
              <a:gs pos="100000">
                <a:srgbClr val="FF0066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Elipsa 23"/>
          <p:cNvSpPr/>
          <p:nvPr/>
        </p:nvSpPr>
        <p:spPr>
          <a:xfrm>
            <a:off x="3984445" y="1413803"/>
            <a:ext cx="719016" cy="719016"/>
          </a:xfrm>
          <a:prstGeom prst="ellipse">
            <a:avLst/>
          </a:prstGeom>
          <a:gradFill flip="none" rotWithShape="1">
            <a:gsLst>
              <a:gs pos="0">
                <a:srgbClr val="FF0066">
                  <a:tint val="66000"/>
                  <a:satMod val="160000"/>
                </a:srgbClr>
              </a:gs>
              <a:gs pos="50000">
                <a:srgbClr val="FF0066">
                  <a:tint val="44500"/>
                  <a:satMod val="160000"/>
                </a:srgbClr>
              </a:gs>
              <a:gs pos="100000">
                <a:srgbClr val="FF0066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Elipsa 24"/>
          <p:cNvSpPr/>
          <p:nvPr/>
        </p:nvSpPr>
        <p:spPr>
          <a:xfrm>
            <a:off x="4044363" y="2961896"/>
            <a:ext cx="719016" cy="719016"/>
          </a:xfrm>
          <a:prstGeom prst="ellipse">
            <a:avLst/>
          </a:prstGeom>
          <a:gradFill flip="none" rotWithShape="1">
            <a:gsLst>
              <a:gs pos="0">
                <a:srgbClr val="FF0066">
                  <a:tint val="66000"/>
                  <a:satMod val="160000"/>
                </a:srgbClr>
              </a:gs>
              <a:gs pos="50000">
                <a:srgbClr val="FF0066">
                  <a:tint val="44500"/>
                  <a:satMod val="160000"/>
                </a:srgbClr>
              </a:gs>
              <a:gs pos="100000">
                <a:srgbClr val="FF0066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Elipsa 25"/>
          <p:cNvSpPr/>
          <p:nvPr/>
        </p:nvSpPr>
        <p:spPr>
          <a:xfrm>
            <a:off x="197003" y="3322388"/>
            <a:ext cx="719016" cy="719016"/>
          </a:xfrm>
          <a:prstGeom prst="ellipse">
            <a:avLst/>
          </a:prstGeom>
          <a:gradFill flip="none" rotWithShape="1">
            <a:gsLst>
              <a:gs pos="0">
                <a:srgbClr val="FF0066">
                  <a:tint val="66000"/>
                  <a:satMod val="160000"/>
                </a:srgbClr>
              </a:gs>
              <a:gs pos="50000">
                <a:srgbClr val="FF0066">
                  <a:tint val="44500"/>
                  <a:satMod val="160000"/>
                </a:srgbClr>
              </a:gs>
              <a:gs pos="100000">
                <a:srgbClr val="FF0066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7" name="Łącznik zakrzywiony 6"/>
          <p:cNvCxnSpPr>
            <a:endCxn id="17" idx="1"/>
          </p:cNvCxnSpPr>
          <p:nvPr/>
        </p:nvCxnSpPr>
        <p:spPr>
          <a:xfrm>
            <a:off x="1068224" y="1413803"/>
            <a:ext cx="488486" cy="296051"/>
          </a:xfrm>
          <a:prstGeom prst="curvedConnector4">
            <a:avLst>
              <a:gd name="adj1" fmla="val 12221"/>
              <a:gd name="adj2" fmla="val -101886"/>
            </a:avLst>
          </a:prstGeom>
          <a:ln>
            <a:solidFill>
              <a:schemeClr val="tx1"/>
            </a:solidFill>
            <a:prstDash val="sys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Łącznik zakrzywiony 8"/>
          <p:cNvCxnSpPr>
            <a:stCxn id="23" idx="6"/>
            <a:endCxn id="17" idx="2"/>
          </p:cNvCxnSpPr>
          <p:nvPr/>
        </p:nvCxnSpPr>
        <p:spPr>
          <a:xfrm>
            <a:off x="856101" y="2583571"/>
            <a:ext cx="331523" cy="17337"/>
          </a:xfrm>
          <a:prstGeom prst="curvedConnector3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Łącznik zakrzywiony 33"/>
          <p:cNvCxnSpPr>
            <a:endCxn id="17" idx="3"/>
          </p:cNvCxnSpPr>
          <p:nvPr/>
        </p:nvCxnSpPr>
        <p:spPr>
          <a:xfrm flipV="1">
            <a:off x="886060" y="3491962"/>
            <a:ext cx="670650" cy="139270"/>
          </a:xfrm>
          <a:prstGeom prst="curvedConnector4">
            <a:avLst>
              <a:gd name="adj1" fmla="val 22483"/>
              <a:gd name="adj2" fmla="val -64142"/>
            </a:avLst>
          </a:prstGeom>
          <a:ln>
            <a:solidFill>
              <a:schemeClr val="tx1"/>
            </a:solidFill>
            <a:prstDash val="sys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Łącznik zakrzywiony 34"/>
          <p:cNvCxnSpPr>
            <a:endCxn id="17" idx="6"/>
          </p:cNvCxnSpPr>
          <p:nvPr/>
        </p:nvCxnSpPr>
        <p:spPr>
          <a:xfrm rot="16200000" flipV="1">
            <a:off x="3614671" y="2694142"/>
            <a:ext cx="571223" cy="384755"/>
          </a:xfrm>
          <a:prstGeom prst="curvedConnector2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Łącznik zakrzywiony 36"/>
          <p:cNvCxnSpPr>
            <a:stCxn id="24" idx="2"/>
            <a:endCxn id="17" idx="7"/>
          </p:cNvCxnSpPr>
          <p:nvPr/>
        </p:nvCxnSpPr>
        <p:spPr>
          <a:xfrm rot="10800000">
            <a:off x="3338819" y="1709855"/>
            <a:ext cx="645627" cy="63457"/>
          </a:xfrm>
          <a:prstGeom prst="curvedConnector4">
            <a:avLst>
              <a:gd name="adj1" fmla="val 21416"/>
              <a:gd name="adj2" fmla="val 460244"/>
            </a:avLst>
          </a:prstGeom>
          <a:ln>
            <a:solidFill>
              <a:schemeClr val="tx1"/>
            </a:solidFill>
            <a:prstDash val="sys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Obraz 3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761" y="1925520"/>
            <a:ext cx="283366" cy="269971"/>
          </a:xfrm>
          <a:prstGeom prst="rect">
            <a:avLst/>
          </a:prstGeom>
          <a:noFill/>
          <a:ln/>
          <a:effectLst/>
        </p:spPr>
      </p:pic>
    </p:spTree>
    <p:extLst>
      <p:ext uri="{BB962C8B-B14F-4D97-AF65-F5344CB8AC3E}">
        <p14:creationId xmlns:p14="http://schemas.microsoft.com/office/powerpoint/2010/main" val="3460690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251520" y="-36796"/>
            <a:ext cx="9001000" cy="1143000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>General </a:t>
            </a:r>
            <a:r>
              <a:rPr lang="pl-PL" dirty="0" err="1" smtClean="0"/>
              <a:t>adaptive</a:t>
            </a:r>
            <a:r>
              <a:rPr lang="pl-PL" dirty="0" smtClean="0"/>
              <a:t> </a:t>
            </a:r>
            <a:r>
              <a:rPr lang="pl-PL" dirty="0" err="1" smtClean="0"/>
              <a:t>frequency</a:t>
            </a:r>
            <a:r>
              <a:rPr lang="pl-PL" dirty="0" smtClean="0"/>
              <a:t> </a:t>
            </a:r>
            <a:r>
              <a:rPr lang="pl-PL" dirty="0" err="1" smtClean="0"/>
              <a:t>estimation</a:t>
            </a:r>
            <a:r>
              <a:rPr lang="pl-PL" dirty="0" smtClean="0"/>
              <a:t> </a:t>
            </a:r>
            <a:r>
              <a:rPr lang="pl-PL" dirty="0" err="1" smtClean="0"/>
              <a:t>scheme</a:t>
            </a:r>
            <a:endParaRPr lang="en-GB" dirty="0"/>
          </a:p>
        </p:txBody>
      </p:sp>
      <p:pic>
        <p:nvPicPr>
          <p:cNvPr id="2" name="Obraz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0260" y="4011414"/>
            <a:ext cx="5005856" cy="619041"/>
          </a:xfrm>
          <a:prstGeom prst="rect">
            <a:avLst/>
          </a:prstGeom>
          <a:noFill/>
          <a:ln/>
          <a:effectLst/>
        </p:spPr>
      </p:pic>
      <p:pic>
        <p:nvPicPr>
          <p:cNvPr id="68" name="Obraz 6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613" y="4128040"/>
            <a:ext cx="1134517" cy="360170"/>
          </a:xfrm>
          <a:prstGeom prst="rect">
            <a:avLst/>
          </a:prstGeom>
          <a:noFill/>
          <a:ln/>
          <a:effectLst/>
        </p:spPr>
      </p:pic>
      <p:grpSp>
        <p:nvGrpSpPr>
          <p:cNvPr id="46" name="Grupa 45"/>
          <p:cNvGrpSpPr/>
          <p:nvPr/>
        </p:nvGrpSpPr>
        <p:grpSpPr>
          <a:xfrm>
            <a:off x="251520" y="1181813"/>
            <a:ext cx="6531397" cy="2637367"/>
            <a:chOff x="539552" y="1362689"/>
            <a:chExt cx="6065968" cy="2376263"/>
          </a:xfrm>
        </p:grpSpPr>
        <p:grpSp>
          <p:nvGrpSpPr>
            <p:cNvPr id="47" name="Grupa 46"/>
            <p:cNvGrpSpPr/>
            <p:nvPr/>
          </p:nvGrpSpPr>
          <p:grpSpPr>
            <a:xfrm>
              <a:off x="539552" y="1362689"/>
              <a:ext cx="6065968" cy="2376263"/>
              <a:chOff x="1509678" y="1116238"/>
              <a:chExt cx="6065968" cy="2376263"/>
            </a:xfrm>
          </p:grpSpPr>
          <p:cxnSp>
            <p:nvCxnSpPr>
              <p:cNvPr id="50" name="Łącznik prosty 49"/>
              <p:cNvCxnSpPr/>
              <p:nvPr/>
            </p:nvCxnSpPr>
            <p:spPr>
              <a:xfrm>
                <a:off x="6541766" y="2094699"/>
                <a:ext cx="419341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51" name="Łącznik prosty 50"/>
              <p:cNvCxnSpPr/>
              <p:nvPr/>
            </p:nvCxnSpPr>
            <p:spPr>
              <a:xfrm>
                <a:off x="6541766" y="1535579"/>
                <a:ext cx="419341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52" name="Łącznik prosty 51"/>
              <p:cNvCxnSpPr/>
              <p:nvPr/>
            </p:nvCxnSpPr>
            <p:spPr>
              <a:xfrm>
                <a:off x="3746162" y="2094699"/>
                <a:ext cx="419341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53" name="Łącznik prosty 52"/>
              <p:cNvCxnSpPr/>
              <p:nvPr/>
            </p:nvCxnSpPr>
            <p:spPr>
              <a:xfrm>
                <a:off x="3746162" y="1535579"/>
                <a:ext cx="419341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54" name="Łącznik prosty 53"/>
              <p:cNvCxnSpPr/>
              <p:nvPr/>
            </p:nvCxnSpPr>
            <p:spPr>
              <a:xfrm>
                <a:off x="5143964" y="1535579"/>
                <a:ext cx="419341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55" name="Łącznik prosty 54"/>
              <p:cNvCxnSpPr/>
              <p:nvPr/>
            </p:nvCxnSpPr>
            <p:spPr>
              <a:xfrm>
                <a:off x="3047261" y="1535579"/>
                <a:ext cx="419341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sp>
            <p:nvSpPr>
              <p:cNvPr id="56" name="Prostokąt 55"/>
              <p:cNvSpPr/>
              <p:nvPr/>
            </p:nvSpPr>
            <p:spPr>
              <a:xfrm>
                <a:off x="3326821" y="1256019"/>
                <a:ext cx="629011" cy="2166593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57" name="Łącznik prosty 56"/>
              <p:cNvCxnSpPr/>
              <p:nvPr/>
            </p:nvCxnSpPr>
            <p:spPr>
              <a:xfrm>
                <a:off x="2068798" y="1535579"/>
                <a:ext cx="419341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58" name="Łącznik prosty 57"/>
              <p:cNvCxnSpPr/>
              <p:nvPr/>
            </p:nvCxnSpPr>
            <p:spPr>
              <a:xfrm>
                <a:off x="4375173" y="2444150"/>
                <a:ext cx="489232" cy="0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ysDot"/>
              </a:ln>
              <a:effectLst/>
            </p:spPr>
          </p:cxnSp>
          <p:pic>
            <p:nvPicPr>
              <p:cNvPr id="59" name="Obraz 58"/>
              <p:cNvPicPr>
                <a:picLocks noChangeAspect="1"/>
              </p:cNvPicPr>
              <p:nvPr>
                <p:custDataLst>
                  <p:tags r:id="rId9"/>
                </p:custDataLst>
              </p:nvPr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331615" y="2094699"/>
                <a:ext cx="944762" cy="251429"/>
              </a:xfrm>
              <a:prstGeom prst="rect">
                <a:avLst/>
              </a:prstGeom>
              <a:noFill/>
              <a:ln/>
              <a:effectLst/>
            </p:spPr>
          </p:pic>
          <p:cxnSp>
            <p:nvCxnSpPr>
              <p:cNvPr id="60" name="Łącznik prosty 59"/>
              <p:cNvCxnSpPr/>
              <p:nvPr/>
            </p:nvCxnSpPr>
            <p:spPr>
              <a:xfrm>
                <a:off x="5912754" y="1535579"/>
                <a:ext cx="419341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pic>
            <p:nvPicPr>
              <p:cNvPr id="69" name="Picture 3 1"/>
              <p:cNvPicPr>
                <a:picLocks noChangeAspect="1" noChangeArrowheads="1"/>
              </p:cNvPicPr>
              <p:nvPr/>
            </p:nvPicPr>
            <p:blipFill>
              <a:blip r:embed="rId18" cstate="print"/>
              <a:srcRect/>
              <a:stretch>
                <a:fillRect/>
              </a:stretch>
            </p:blipFill>
            <p:spPr bwMode="auto">
              <a:xfrm>
                <a:off x="1859129" y="1116238"/>
                <a:ext cx="363403" cy="23762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0" name="Obraz 69" descr="TP_tmp.emf"/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19" cstate="print"/>
              <a:stretch>
                <a:fillRect/>
              </a:stretch>
            </p:blipFill>
            <p:spPr bwMode="auto">
              <a:xfrm>
                <a:off x="1509678" y="2234480"/>
                <a:ext cx="388604" cy="305213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71" name="Obraz 70"/>
              <p:cNvPicPr>
                <a:picLocks noChangeAspect="1"/>
              </p:cNvPicPr>
              <p:nvPr>
                <p:custDataLst>
                  <p:tags r:id="rId11"/>
                </p:custDataLst>
              </p:nvPr>
            </p:nvPicPr>
            <p:blipFill>
              <a:blip r:embed="rId2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328789" y="2185861"/>
                <a:ext cx="246857" cy="166095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74" name="Obraz 73" descr="TP_tmp.emf"/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>
              <a:blip r:embed="rId21" cstate="print"/>
              <a:stretch>
                <a:fillRect/>
              </a:stretch>
            </p:blipFill>
            <p:spPr bwMode="auto">
              <a:xfrm>
                <a:off x="3481113" y="2164589"/>
                <a:ext cx="261226" cy="290832"/>
              </a:xfrm>
              <a:prstGeom prst="rect">
                <a:avLst/>
              </a:prstGeom>
              <a:solidFill>
                <a:sysClr val="window" lastClr="FFFFFF"/>
              </a:solidFill>
              <a:ln/>
              <a:effectLst/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extrusionH="76200" prstMaterial="matte">
                <a:bevelT w="127000" h="63500"/>
                <a:contourClr>
                  <a:srgbClr val="000000"/>
                </a:contourClr>
              </a:sp3d>
            </p:spPr>
          </p:pic>
          <p:cxnSp>
            <p:nvCxnSpPr>
              <p:cNvPr id="75" name="Łącznik prosty 74"/>
              <p:cNvCxnSpPr/>
              <p:nvPr/>
            </p:nvCxnSpPr>
            <p:spPr>
              <a:xfrm>
                <a:off x="2208579" y="2094699"/>
                <a:ext cx="978461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sp>
            <p:nvSpPr>
              <p:cNvPr id="76" name="Prostokąt 75"/>
              <p:cNvSpPr/>
              <p:nvPr/>
            </p:nvSpPr>
            <p:spPr>
              <a:xfrm>
                <a:off x="6192316" y="1256019"/>
                <a:ext cx="629011" cy="2166593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77" name="Łącznik prosty 76"/>
              <p:cNvCxnSpPr/>
              <p:nvPr/>
            </p:nvCxnSpPr>
            <p:spPr>
              <a:xfrm>
                <a:off x="5143964" y="2094699"/>
                <a:ext cx="978461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78" name="Łącznik prosty 77"/>
              <p:cNvCxnSpPr/>
              <p:nvPr/>
            </p:nvCxnSpPr>
            <p:spPr>
              <a:xfrm>
                <a:off x="2697810" y="2444150"/>
                <a:ext cx="0" cy="489231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ysDot"/>
              </a:ln>
              <a:effectLst/>
            </p:spPr>
          </p:cxnSp>
          <p:cxnSp>
            <p:nvCxnSpPr>
              <p:cNvPr id="79" name="Łącznik prosty 78"/>
              <p:cNvCxnSpPr/>
              <p:nvPr/>
            </p:nvCxnSpPr>
            <p:spPr>
              <a:xfrm>
                <a:off x="5633194" y="2444150"/>
                <a:ext cx="0" cy="489231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ysDot"/>
              </a:ln>
              <a:effectLst/>
            </p:spPr>
          </p:cxnSp>
          <p:pic>
            <p:nvPicPr>
              <p:cNvPr id="80" name="Obraz 79" descr="TP_tmp.emf"/>
              <p:cNvPicPr>
                <a:picLocks noChangeAspect="1"/>
              </p:cNvPicPr>
              <p:nvPr>
                <p:custDataLst>
                  <p:tags r:id="rId13"/>
                </p:custDataLst>
              </p:nvPr>
            </p:nvPicPr>
            <p:blipFill>
              <a:blip r:embed="rId22" cstate="print"/>
              <a:stretch>
                <a:fillRect/>
              </a:stretch>
            </p:blipFill>
            <p:spPr bwMode="auto">
              <a:xfrm>
                <a:off x="6358428" y="2164589"/>
                <a:ext cx="377366" cy="290416"/>
              </a:xfrm>
              <a:prstGeom prst="rect">
                <a:avLst/>
              </a:prstGeom>
              <a:solidFill>
                <a:sysClr val="window" lastClr="FFFFFF"/>
              </a:solidFill>
              <a:ln/>
              <a:effectLst/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extrusionH="76200" prstMaterial="matte">
                <a:bevelT w="127000" h="63500"/>
                <a:contourClr>
                  <a:srgbClr val="000000"/>
                </a:contourClr>
              </a:sp3d>
            </p:spPr>
          </p:pic>
          <p:pic>
            <p:nvPicPr>
              <p:cNvPr id="81" name="Picture 3 2"/>
              <p:cNvPicPr>
                <a:picLocks noChangeAspect="1" noChangeArrowheads="1"/>
              </p:cNvPicPr>
              <p:nvPr/>
            </p:nvPicPr>
            <p:blipFill>
              <a:blip r:embed="rId18" cstate="print"/>
              <a:srcRect/>
              <a:stretch>
                <a:fillRect/>
              </a:stretch>
            </p:blipFill>
            <p:spPr bwMode="auto">
              <a:xfrm>
                <a:off x="6961106" y="1116238"/>
                <a:ext cx="363403" cy="23762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48" name="Obraz 4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 rotWithShape="1"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4445" t="-10759" r="-8233" b="-10453"/>
            <a:stretch/>
          </p:blipFill>
          <p:spPr>
            <a:xfrm>
              <a:off x="1452250" y="1442274"/>
              <a:ext cx="612000" cy="612000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90500" dist="228599" dir="2700007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pic>
          <p:nvPicPr>
            <p:cNvPr id="49" name="Obraz 48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 rotWithShape="1"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4445" t="-10759" r="-8233" b="-10453"/>
            <a:stretch/>
          </p:blipFill>
          <p:spPr>
            <a:xfrm>
              <a:off x="4400519" y="1511410"/>
              <a:ext cx="612000" cy="612000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90500" dist="228599" dir="2700007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</p:grpSp>
      <p:sp>
        <p:nvSpPr>
          <p:cNvPr id="87" name="pole tekstowe 86"/>
          <p:cNvSpPr txBox="1"/>
          <p:nvPr/>
        </p:nvSpPr>
        <p:spPr>
          <a:xfrm>
            <a:off x="107504" y="4671027"/>
            <a:ext cx="87607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Minimize</a:t>
            </a:r>
            <a:r>
              <a:rPr lang="pl-PL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uncertainty</a:t>
            </a:r>
            <a:r>
              <a:rPr lang="pl-PL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pl-PL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estimating</a:t>
            </a:r>
            <a:r>
              <a:rPr lang="pl-PL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the </a:t>
            </a:r>
            <a:r>
              <a:rPr lang="pl-PL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frequency</a:t>
            </a:r>
            <a:r>
              <a:rPr lang="pl-PL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parameter</a:t>
            </a:r>
            <a:r>
              <a:rPr lang="pl-PL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under</a:t>
            </a:r>
            <a:r>
              <a:rPr lang="pl-PL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fixed</a:t>
            </a:r>
            <a:r>
              <a:rPr lang="pl-PL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total</a:t>
            </a:r>
            <a:r>
              <a:rPr lang="pl-PL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time</a:t>
            </a:r>
            <a:r>
              <a:rPr lang="pl-PL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endParaRPr lang="en-US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Schemat blokowy: opóźnienie 37"/>
          <p:cNvSpPr/>
          <p:nvPr/>
        </p:nvSpPr>
        <p:spPr>
          <a:xfrm>
            <a:off x="6926627" y="1421555"/>
            <a:ext cx="534123" cy="2298439"/>
          </a:xfrm>
          <a:prstGeom prst="flowChartDelay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pic>
        <p:nvPicPr>
          <p:cNvPr id="39" name="Obraz 38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4" cstate="print"/>
          <a:stretch>
            <a:fillRect/>
          </a:stretch>
        </p:blipFill>
        <p:spPr bwMode="auto">
          <a:xfrm>
            <a:off x="7011781" y="2326017"/>
            <a:ext cx="363813" cy="363813"/>
          </a:xfrm>
          <a:prstGeom prst="rect">
            <a:avLst/>
          </a:prstGeom>
          <a:noFill/>
          <a:ln/>
          <a:effectLst/>
        </p:spPr>
      </p:pic>
      <p:pic>
        <p:nvPicPr>
          <p:cNvPr id="4" name="Obraz 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9937" y="2345357"/>
            <a:ext cx="686376" cy="409362"/>
          </a:xfrm>
          <a:prstGeom prst="rect">
            <a:avLst/>
          </a:prstGeom>
          <a:noFill/>
          <a:ln/>
          <a:effectLst/>
        </p:spPr>
      </p:pic>
      <p:grpSp>
        <p:nvGrpSpPr>
          <p:cNvPr id="5" name="Grupa 4"/>
          <p:cNvGrpSpPr/>
          <p:nvPr/>
        </p:nvGrpSpPr>
        <p:grpSpPr>
          <a:xfrm>
            <a:off x="251520" y="5250530"/>
            <a:ext cx="8568952" cy="1473859"/>
            <a:chOff x="251520" y="5250530"/>
            <a:chExt cx="8568952" cy="1473859"/>
          </a:xfrm>
        </p:grpSpPr>
        <p:sp>
          <p:nvSpPr>
            <p:cNvPr id="83" name="Prostokąt 82"/>
            <p:cNvSpPr/>
            <p:nvPr/>
          </p:nvSpPr>
          <p:spPr>
            <a:xfrm>
              <a:off x="251520" y="5250530"/>
              <a:ext cx="8568952" cy="1473859"/>
            </a:xfrm>
            <a:prstGeom prst="rect">
              <a:avLst/>
            </a:prstGeom>
            <a:solidFill>
              <a:srgbClr val="FFFF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9" name="Obraz 8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2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5106" y="5337875"/>
              <a:ext cx="3614385" cy="797997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86" name="pole tekstowe 85"/>
            <p:cNvSpPr txBox="1"/>
            <p:nvPr/>
          </p:nvSpPr>
          <p:spPr>
            <a:xfrm>
              <a:off x="4274994" y="5282935"/>
              <a:ext cx="69201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48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?</a:t>
              </a:r>
              <a:endParaRPr kumimoji="0" lang="en-GB" sz="4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  <p:pic>
          <p:nvPicPr>
            <p:cNvPr id="10" name="Obraz 9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2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84795" y="5385968"/>
              <a:ext cx="3023813" cy="773337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61" name="pole tekstowe 60"/>
            <p:cNvSpPr txBox="1"/>
            <p:nvPr/>
          </p:nvSpPr>
          <p:spPr>
            <a:xfrm>
              <a:off x="1158587" y="6171114"/>
              <a:ext cx="222528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Standard </a:t>
              </a:r>
              <a:r>
                <a:rPr lang="pl-PL" sz="24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scaling</a:t>
              </a:r>
              <a:endPara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" name="pole tekstowe 61"/>
            <p:cNvSpPr txBox="1"/>
            <p:nvPr/>
          </p:nvSpPr>
          <p:spPr>
            <a:xfrm>
              <a:off x="5306328" y="6171114"/>
              <a:ext cx="268458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Heisenberg</a:t>
              </a:r>
              <a:r>
                <a:rPr lang="pl-PL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pl-PL" sz="28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scaling</a:t>
              </a:r>
              <a:endPara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00421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251520" y="-36796"/>
            <a:ext cx="9001000" cy="1143000"/>
          </a:xfrm>
        </p:spPr>
        <p:txBody>
          <a:bodyPr>
            <a:normAutofit fontScale="90000"/>
          </a:bodyPr>
          <a:lstStyle/>
          <a:p>
            <a:r>
              <a:rPr lang="pl-PL" dirty="0" err="1" smtClean="0"/>
              <a:t>Use</a:t>
            </a:r>
            <a:r>
              <a:rPr lang="pl-PL" dirty="0" smtClean="0"/>
              <a:t> Quantum Fisher </a:t>
            </a:r>
            <a:r>
              <a:rPr lang="pl-PL" dirty="0" err="1" smtClean="0"/>
              <a:t>information</a:t>
            </a:r>
            <a:r>
              <a:rPr lang="pl-PL" dirty="0" smtClean="0"/>
              <a:t> as a </a:t>
            </a:r>
            <a:r>
              <a:rPr lang="pl-PL" dirty="0" err="1" smtClean="0"/>
              <a:t>figure</a:t>
            </a:r>
            <a:r>
              <a:rPr lang="pl-PL" dirty="0" smtClean="0"/>
              <a:t> of </a:t>
            </a:r>
            <a:r>
              <a:rPr lang="pl-PL" dirty="0" err="1" smtClean="0"/>
              <a:t>merit</a:t>
            </a:r>
            <a:r>
              <a:rPr lang="pl-PL" dirty="0" smtClean="0"/>
              <a:t>….</a:t>
            </a:r>
            <a:endParaRPr lang="en-GB" dirty="0"/>
          </a:p>
        </p:txBody>
      </p:sp>
      <p:grpSp>
        <p:nvGrpSpPr>
          <p:cNvPr id="46" name="Grupa 45"/>
          <p:cNvGrpSpPr/>
          <p:nvPr/>
        </p:nvGrpSpPr>
        <p:grpSpPr>
          <a:xfrm>
            <a:off x="251520" y="1181813"/>
            <a:ext cx="6531397" cy="2637367"/>
            <a:chOff x="539552" y="1362689"/>
            <a:chExt cx="6065968" cy="2376263"/>
          </a:xfrm>
        </p:grpSpPr>
        <p:grpSp>
          <p:nvGrpSpPr>
            <p:cNvPr id="47" name="Grupa 46"/>
            <p:cNvGrpSpPr/>
            <p:nvPr/>
          </p:nvGrpSpPr>
          <p:grpSpPr>
            <a:xfrm>
              <a:off x="539552" y="1362689"/>
              <a:ext cx="6065968" cy="2376263"/>
              <a:chOff x="1509678" y="1116238"/>
              <a:chExt cx="6065968" cy="2376263"/>
            </a:xfrm>
          </p:grpSpPr>
          <p:cxnSp>
            <p:nvCxnSpPr>
              <p:cNvPr id="50" name="Łącznik prosty 49"/>
              <p:cNvCxnSpPr/>
              <p:nvPr/>
            </p:nvCxnSpPr>
            <p:spPr>
              <a:xfrm>
                <a:off x="6541766" y="2094699"/>
                <a:ext cx="419341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51" name="Łącznik prosty 50"/>
              <p:cNvCxnSpPr/>
              <p:nvPr/>
            </p:nvCxnSpPr>
            <p:spPr>
              <a:xfrm>
                <a:off x="6541766" y="1535579"/>
                <a:ext cx="419341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52" name="Łącznik prosty 51"/>
              <p:cNvCxnSpPr/>
              <p:nvPr/>
            </p:nvCxnSpPr>
            <p:spPr>
              <a:xfrm>
                <a:off x="3746162" y="2094699"/>
                <a:ext cx="419341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53" name="Łącznik prosty 52"/>
              <p:cNvCxnSpPr/>
              <p:nvPr/>
            </p:nvCxnSpPr>
            <p:spPr>
              <a:xfrm>
                <a:off x="3746162" y="1535579"/>
                <a:ext cx="419341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54" name="Łącznik prosty 53"/>
              <p:cNvCxnSpPr/>
              <p:nvPr/>
            </p:nvCxnSpPr>
            <p:spPr>
              <a:xfrm>
                <a:off x="5143964" y="1535579"/>
                <a:ext cx="419341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55" name="Łącznik prosty 54"/>
              <p:cNvCxnSpPr/>
              <p:nvPr/>
            </p:nvCxnSpPr>
            <p:spPr>
              <a:xfrm>
                <a:off x="3047261" y="1535579"/>
                <a:ext cx="419341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sp>
            <p:nvSpPr>
              <p:cNvPr id="56" name="Prostokąt 55"/>
              <p:cNvSpPr/>
              <p:nvPr/>
            </p:nvSpPr>
            <p:spPr>
              <a:xfrm>
                <a:off x="3326821" y="1256019"/>
                <a:ext cx="629011" cy="2166593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57" name="Łącznik prosty 56"/>
              <p:cNvCxnSpPr/>
              <p:nvPr/>
            </p:nvCxnSpPr>
            <p:spPr>
              <a:xfrm>
                <a:off x="2068798" y="1535579"/>
                <a:ext cx="419341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58" name="Łącznik prosty 57"/>
              <p:cNvCxnSpPr/>
              <p:nvPr/>
            </p:nvCxnSpPr>
            <p:spPr>
              <a:xfrm>
                <a:off x="4375173" y="2444150"/>
                <a:ext cx="489232" cy="0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ysDot"/>
              </a:ln>
              <a:effectLst/>
            </p:spPr>
          </p:cxnSp>
          <p:pic>
            <p:nvPicPr>
              <p:cNvPr id="59" name="Obraz 58"/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1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331615" y="2094699"/>
                <a:ext cx="944762" cy="251429"/>
              </a:xfrm>
              <a:prstGeom prst="rect">
                <a:avLst/>
              </a:prstGeom>
              <a:noFill/>
              <a:ln/>
              <a:effectLst/>
            </p:spPr>
          </p:pic>
          <p:cxnSp>
            <p:nvCxnSpPr>
              <p:cNvPr id="60" name="Łącznik prosty 59"/>
              <p:cNvCxnSpPr/>
              <p:nvPr/>
            </p:nvCxnSpPr>
            <p:spPr>
              <a:xfrm>
                <a:off x="5912754" y="1535579"/>
                <a:ext cx="419341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pic>
            <p:nvPicPr>
              <p:cNvPr id="69" name="Picture 3 1"/>
              <p:cNvPicPr>
                <a:picLocks noChangeAspect="1" noChangeArrowheads="1"/>
              </p:cNvPicPr>
              <p:nvPr/>
            </p:nvPicPr>
            <p:blipFill>
              <a:blip r:embed="rId17" cstate="print"/>
              <a:srcRect/>
              <a:stretch>
                <a:fillRect/>
              </a:stretch>
            </p:blipFill>
            <p:spPr bwMode="auto">
              <a:xfrm>
                <a:off x="1859129" y="1116238"/>
                <a:ext cx="363403" cy="23762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0" name="Obraz 69" descr="TP_tmp.emf"/>
              <p:cNvPicPr>
                <a:picLocks noChangeAspect="1"/>
              </p:cNvPicPr>
              <p:nvPr>
                <p:custDataLst>
                  <p:tags r:id="rId11"/>
                </p:custDataLst>
              </p:nvPr>
            </p:nvPicPr>
            <p:blipFill>
              <a:blip r:embed="rId18" cstate="print"/>
              <a:stretch>
                <a:fillRect/>
              </a:stretch>
            </p:blipFill>
            <p:spPr bwMode="auto">
              <a:xfrm>
                <a:off x="1509678" y="2234480"/>
                <a:ext cx="388604" cy="305213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71" name="Obraz 70"/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>
              <a:blip r:embed="rId1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328789" y="2185861"/>
                <a:ext cx="246857" cy="166095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74" name="Obraz 73" descr="TP_tmp.emf"/>
              <p:cNvPicPr>
                <a:picLocks noChangeAspect="1"/>
              </p:cNvPicPr>
              <p:nvPr>
                <p:custDataLst>
                  <p:tags r:id="rId13"/>
                </p:custDataLst>
              </p:nvPr>
            </p:nvPicPr>
            <p:blipFill>
              <a:blip r:embed="rId20" cstate="print"/>
              <a:stretch>
                <a:fillRect/>
              </a:stretch>
            </p:blipFill>
            <p:spPr bwMode="auto">
              <a:xfrm>
                <a:off x="3481113" y="2164589"/>
                <a:ext cx="261226" cy="290832"/>
              </a:xfrm>
              <a:prstGeom prst="rect">
                <a:avLst/>
              </a:prstGeom>
              <a:solidFill>
                <a:sysClr val="window" lastClr="FFFFFF"/>
              </a:solidFill>
              <a:ln/>
              <a:effectLst/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extrusionH="76200" prstMaterial="matte">
                <a:bevelT w="127000" h="63500"/>
                <a:contourClr>
                  <a:srgbClr val="000000"/>
                </a:contourClr>
              </a:sp3d>
            </p:spPr>
          </p:pic>
          <p:cxnSp>
            <p:nvCxnSpPr>
              <p:cNvPr id="75" name="Łącznik prosty 74"/>
              <p:cNvCxnSpPr/>
              <p:nvPr/>
            </p:nvCxnSpPr>
            <p:spPr>
              <a:xfrm>
                <a:off x="2208579" y="2094699"/>
                <a:ext cx="978461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sp>
            <p:nvSpPr>
              <p:cNvPr id="76" name="Prostokąt 75"/>
              <p:cNvSpPr/>
              <p:nvPr/>
            </p:nvSpPr>
            <p:spPr>
              <a:xfrm>
                <a:off x="6192316" y="1256019"/>
                <a:ext cx="629011" cy="2166593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77" name="Łącznik prosty 76"/>
              <p:cNvCxnSpPr/>
              <p:nvPr/>
            </p:nvCxnSpPr>
            <p:spPr>
              <a:xfrm>
                <a:off x="5143964" y="2094699"/>
                <a:ext cx="978461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78" name="Łącznik prosty 77"/>
              <p:cNvCxnSpPr/>
              <p:nvPr/>
            </p:nvCxnSpPr>
            <p:spPr>
              <a:xfrm>
                <a:off x="2697810" y="2444150"/>
                <a:ext cx="0" cy="489231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ysDot"/>
              </a:ln>
              <a:effectLst/>
            </p:spPr>
          </p:cxnSp>
          <p:cxnSp>
            <p:nvCxnSpPr>
              <p:cNvPr id="79" name="Łącznik prosty 78"/>
              <p:cNvCxnSpPr/>
              <p:nvPr/>
            </p:nvCxnSpPr>
            <p:spPr>
              <a:xfrm>
                <a:off x="5633194" y="2444150"/>
                <a:ext cx="0" cy="489231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ysDot"/>
              </a:ln>
              <a:effectLst/>
            </p:spPr>
          </p:cxnSp>
          <p:pic>
            <p:nvPicPr>
              <p:cNvPr id="80" name="Obraz 79" descr="TP_tmp.emf"/>
              <p:cNvPicPr>
                <a:picLocks noChangeAspect="1"/>
              </p:cNvPicPr>
              <p:nvPr>
                <p:custDataLst>
                  <p:tags r:id="rId14"/>
                </p:custDataLst>
              </p:nvPr>
            </p:nvPicPr>
            <p:blipFill>
              <a:blip r:embed="rId21" cstate="print"/>
              <a:stretch>
                <a:fillRect/>
              </a:stretch>
            </p:blipFill>
            <p:spPr bwMode="auto">
              <a:xfrm>
                <a:off x="6358428" y="2164589"/>
                <a:ext cx="377366" cy="290416"/>
              </a:xfrm>
              <a:prstGeom prst="rect">
                <a:avLst/>
              </a:prstGeom>
              <a:solidFill>
                <a:sysClr val="window" lastClr="FFFFFF"/>
              </a:solidFill>
              <a:ln/>
              <a:effectLst/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extrusionH="76200" prstMaterial="matte">
                <a:bevelT w="127000" h="63500"/>
                <a:contourClr>
                  <a:srgbClr val="000000"/>
                </a:contourClr>
              </a:sp3d>
            </p:spPr>
          </p:pic>
          <p:pic>
            <p:nvPicPr>
              <p:cNvPr id="81" name="Picture 3 2"/>
              <p:cNvPicPr>
                <a:picLocks noChangeAspect="1" noChangeArrowheads="1"/>
              </p:cNvPicPr>
              <p:nvPr/>
            </p:nvPicPr>
            <p:blipFill>
              <a:blip r:embed="rId17" cstate="print"/>
              <a:srcRect/>
              <a:stretch>
                <a:fillRect/>
              </a:stretch>
            </p:blipFill>
            <p:spPr bwMode="auto">
              <a:xfrm>
                <a:off x="6961106" y="1116238"/>
                <a:ext cx="363403" cy="23762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48" name="Obraz 47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 rotWithShape="1"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4445" t="-10759" r="-8233" b="-10453"/>
            <a:stretch/>
          </p:blipFill>
          <p:spPr>
            <a:xfrm>
              <a:off x="1452250" y="1442274"/>
              <a:ext cx="612000" cy="612000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90500" dist="228599" dir="2700007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pic>
          <p:nvPicPr>
            <p:cNvPr id="49" name="Obraz 48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 rotWithShape="1"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4445" t="-10759" r="-8233" b="-10453"/>
            <a:stretch/>
          </p:blipFill>
          <p:spPr>
            <a:xfrm>
              <a:off x="4400519" y="1511410"/>
              <a:ext cx="612000" cy="612000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90500" dist="228599" dir="2700007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</p:grpSp>
      <p:sp>
        <p:nvSpPr>
          <p:cNvPr id="38" name="Schemat blokowy: opóźnienie 37"/>
          <p:cNvSpPr/>
          <p:nvPr/>
        </p:nvSpPr>
        <p:spPr>
          <a:xfrm>
            <a:off x="6926627" y="1421555"/>
            <a:ext cx="534123" cy="2298439"/>
          </a:xfrm>
          <a:prstGeom prst="flowChartDelay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pic>
        <p:nvPicPr>
          <p:cNvPr id="39" name="Obraz 38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3" cstate="print"/>
          <a:stretch>
            <a:fillRect/>
          </a:stretch>
        </p:blipFill>
        <p:spPr bwMode="auto">
          <a:xfrm>
            <a:off x="7011781" y="2326017"/>
            <a:ext cx="363813" cy="363813"/>
          </a:xfrm>
          <a:prstGeom prst="rect">
            <a:avLst/>
          </a:prstGeom>
          <a:noFill/>
          <a:ln/>
          <a:effectLst/>
        </p:spPr>
      </p:pic>
      <p:pic>
        <p:nvPicPr>
          <p:cNvPr id="4" name="Obraz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9937" y="2345357"/>
            <a:ext cx="686376" cy="409362"/>
          </a:xfrm>
          <a:prstGeom prst="rect">
            <a:avLst/>
          </a:prstGeom>
          <a:noFill/>
          <a:ln/>
          <a:effectLst/>
        </p:spPr>
      </p:pic>
      <p:pic>
        <p:nvPicPr>
          <p:cNvPr id="17" name="Obraz 1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204" y="4103469"/>
            <a:ext cx="2175238" cy="784762"/>
          </a:xfrm>
          <a:prstGeom prst="rect">
            <a:avLst/>
          </a:prstGeom>
          <a:noFill/>
          <a:ln/>
          <a:effectLst/>
        </p:spPr>
      </p:pic>
      <p:sp>
        <p:nvSpPr>
          <p:cNvPr id="43" name="pole tekstowe 42"/>
          <p:cNvSpPr txBox="1"/>
          <p:nvPr/>
        </p:nvSpPr>
        <p:spPr>
          <a:xfrm>
            <a:off x="124255" y="4903194"/>
            <a:ext cx="37660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Quantum </a:t>
            </a:r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Cramer-Rao</a:t>
            </a:r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bound</a:t>
            </a:r>
            <a:endParaRPr lang="en-US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" name="Grupa 1"/>
          <p:cNvGrpSpPr/>
          <p:nvPr/>
        </p:nvGrpSpPr>
        <p:grpSpPr>
          <a:xfrm>
            <a:off x="4701716" y="4246194"/>
            <a:ext cx="2597682" cy="1020292"/>
            <a:chOff x="4701716" y="4246194"/>
            <a:chExt cx="2597682" cy="1020292"/>
          </a:xfrm>
        </p:grpSpPr>
        <p:pic>
          <p:nvPicPr>
            <p:cNvPr id="8" name="Obraz 7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02258" y="4246194"/>
              <a:ext cx="2391429" cy="317143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3" name="Obraz 12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01716" y="4765334"/>
              <a:ext cx="2597682" cy="501152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5" name="Grupa 4"/>
          <p:cNvGrpSpPr/>
          <p:nvPr/>
        </p:nvGrpSpPr>
        <p:grpSpPr>
          <a:xfrm>
            <a:off x="124255" y="5444222"/>
            <a:ext cx="8568952" cy="1297146"/>
            <a:chOff x="124255" y="5444222"/>
            <a:chExt cx="8568952" cy="1297146"/>
          </a:xfrm>
        </p:grpSpPr>
        <p:sp>
          <p:nvSpPr>
            <p:cNvPr id="83" name="Prostokąt 82"/>
            <p:cNvSpPr/>
            <p:nvPr/>
          </p:nvSpPr>
          <p:spPr>
            <a:xfrm>
              <a:off x="124255" y="5444222"/>
              <a:ext cx="8568952" cy="1297146"/>
            </a:xfrm>
            <a:prstGeom prst="rect">
              <a:avLst/>
            </a:prstGeom>
            <a:solidFill>
              <a:srgbClr val="FFFF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15" name="Obraz 14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2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9122" y="5652926"/>
              <a:ext cx="2747429" cy="567462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86" name="pole tekstowe 85"/>
            <p:cNvSpPr txBox="1"/>
            <p:nvPr/>
          </p:nvSpPr>
          <p:spPr>
            <a:xfrm>
              <a:off x="4106229" y="5601727"/>
              <a:ext cx="69201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48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anose="02020603050405020304" pitchFamily="18" charset="0"/>
                  <a:cs typeface="Times" panose="02020603050405020304" pitchFamily="18" charset="0"/>
                </a:rPr>
                <a:t>?</a:t>
              </a:r>
              <a:endParaRPr kumimoji="0" lang="en-GB" sz="4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  <p:sp>
          <p:nvSpPr>
            <p:cNvPr id="61" name="pole tekstowe 60"/>
            <p:cNvSpPr txBox="1"/>
            <p:nvPr/>
          </p:nvSpPr>
          <p:spPr>
            <a:xfrm>
              <a:off x="1024659" y="6227012"/>
              <a:ext cx="222528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Standard </a:t>
              </a:r>
              <a:r>
                <a:rPr lang="pl-PL" sz="24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scaling</a:t>
              </a:r>
              <a:endPara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" name="pole tekstowe 61"/>
            <p:cNvSpPr txBox="1"/>
            <p:nvPr/>
          </p:nvSpPr>
          <p:spPr>
            <a:xfrm>
              <a:off x="5306328" y="6171114"/>
              <a:ext cx="268458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Heisenberg</a:t>
              </a:r>
              <a:r>
                <a:rPr lang="pl-PL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pl-PL" sz="28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scaling</a:t>
              </a:r>
              <a:endPara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16" name="Obraz 15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2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06329" y="5610978"/>
              <a:ext cx="2892627" cy="619166"/>
            </a:xfrm>
            <a:prstGeom prst="rect">
              <a:avLst/>
            </a:prstGeom>
            <a:noFill/>
            <a:ln/>
            <a:effectLst/>
          </p:spPr>
        </p:pic>
      </p:grpSp>
    </p:spTree>
    <p:extLst>
      <p:ext uri="{BB962C8B-B14F-4D97-AF65-F5344CB8AC3E}">
        <p14:creationId xmlns:p14="http://schemas.microsoft.com/office/powerpoint/2010/main" val="3079024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-82179" y="-137230"/>
            <a:ext cx="9380366" cy="1143000"/>
          </a:xfrm>
        </p:spPr>
        <p:txBody>
          <a:bodyPr>
            <a:normAutofit/>
          </a:bodyPr>
          <a:lstStyle/>
          <a:p>
            <a:r>
              <a:rPr lang="pl-PL" dirty="0" err="1" smtClean="0"/>
              <a:t>Long</a:t>
            </a:r>
            <a:r>
              <a:rPr lang="pl-PL" dirty="0" smtClean="0"/>
              <a:t> </a:t>
            </a:r>
            <a:r>
              <a:rPr lang="pl-PL" dirty="0" err="1" smtClean="0"/>
              <a:t>way</a:t>
            </a:r>
            <a:r>
              <a:rPr lang="pl-PL" dirty="0" smtClean="0"/>
              <a:t> to a </a:t>
            </a:r>
            <a:r>
              <a:rPr lang="pl-PL" dirty="0" err="1" smtClean="0"/>
              <a:t>simple</a:t>
            </a:r>
            <a:r>
              <a:rPr lang="pl-PL" dirty="0" smtClean="0"/>
              <a:t> </a:t>
            </a:r>
            <a:r>
              <a:rPr lang="pl-PL" dirty="0" err="1" smtClean="0"/>
              <a:t>result</a:t>
            </a:r>
            <a:r>
              <a:rPr lang="pl-PL" dirty="0" smtClean="0"/>
              <a:t>…</a:t>
            </a:r>
            <a:endParaRPr lang="en-GB" dirty="0"/>
          </a:p>
        </p:txBody>
      </p:sp>
      <p:sp>
        <p:nvSpPr>
          <p:cNvPr id="14" name="Prostokąt 13"/>
          <p:cNvSpPr/>
          <p:nvPr/>
        </p:nvSpPr>
        <p:spPr>
          <a:xfrm>
            <a:off x="611560" y="3468955"/>
            <a:ext cx="7992888" cy="1584176"/>
          </a:xfrm>
          <a:prstGeom prst="rect">
            <a:avLst/>
          </a:prstGeom>
          <a:solidFill>
            <a:schemeClr val="bg2">
              <a:lumMod val="9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>
              <a:solidFill>
                <a:schemeClr val="lt1"/>
              </a:solidFill>
            </a:endParaRPr>
          </a:p>
        </p:txBody>
      </p:sp>
      <p:pic>
        <p:nvPicPr>
          <p:cNvPr id="7" name="Obraz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529" y="3561425"/>
            <a:ext cx="7598098" cy="467686"/>
          </a:xfrm>
          <a:prstGeom prst="rect">
            <a:avLst/>
          </a:prstGeom>
          <a:noFill/>
          <a:ln/>
          <a:effectLst/>
        </p:spPr>
      </p:pic>
      <p:pic>
        <p:nvPicPr>
          <p:cNvPr id="5" name="Obraz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8910" y="4262822"/>
            <a:ext cx="1378572" cy="476191"/>
          </a:xfrm>
          <a:prstGeom prst="rect">
            <a:avLst/>
          </a:prstGeom>
          <a:noFill/>
          <a:ln/>
          <a:effectLst/>
        </p:spPr>
      </p:pic>
      <p:sp>
        <p:nvSpPr>
          <p:cNvPr id="17" name="Prostokąt 16"/>
          <p:cNvSpPr/>
          <p:nvPr/>
        </p:nvSpPr>
        <p:spPr>
          <a:xfrm>
            <a:off x="611560" y="804541"/>
            <a:ext cx="7992888" cy="2484920"/>
          </a:xfrm>
          <a:prstGeom prst="rect">
            <a:avLst/>
          </a:prstGeom>
          <a:solidFill>
            <a:srgbClr val="FFFF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" name="Obraz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923794"/>
            <a:ext cx="7597020" cy="466412"/>
          </a:xfrm>
          <a:prstGeom prst="rect">
            <a:avLst/>
          </a:prstGeom>
          <a:noFill/>
          <a:ln/>
          <a:effectLst/>
        </p:spPr>
      </p:pic>
      <p:pic>
        <p:nvPicPr>
          <p:cNvPr id="4" name="Obraz 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7948" y="2596933"/>
            <a:ext cx="1638095" cy="500000"/>
          </a:xfrm>
          <a:prstGeom prst="rect">
            <a:avLst/>
          </a:prstGeom>
          <a:noFill/>
          <a:ln/>
          <a:effectLst/>
        </p:spPr>
      </p:pic>
      <p:sp>
        <p:nvSpPr>
          <p:cNvPr id="20" name="Prostokąt 19"/>
          <p:cNvSpPr/>
          <p:nvPr/>
        </p:nvSpPr>
        <p:spPr>
          <a:xfrm>
            <a:off x="1287503" y="5053131"/>
            <a:ext cx="7776864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l-PL" sz="1600" dirty="0">
                <a:latin typeface="Times" pitchFamily="18" charset="0"/>
                <a:cs typeface="Times" panose="02020603050405020304" pitchFamily="18" charset="0"/>
              </a:rPr>
              <a:t>A. </a:t>
            </a:r>
            <a:r>
              <a:rPr lang="pl-PL" sz="1600" dirty="0" err="1">
                <a:latin typeface="Times" pitchFamily="18" charset="0"/>
                <a:cs typeface="Times" panose="02020603050405020304" pitchFamily="18" charset="0"/>
              </a:rPr>
              <a:t>Fujiwara</a:t>
            </a:r>
            <a:r>
              <a:rPr lang="pl-PL" sz="1600" dirty="0">
                <a:latin typeface="Times" pitchFamily="18" charset="0"/>
                <a:cs typeface="Times" panose="02020603050405020304" pitchFamily="18" charset="0"/>
              </a:rPr>
              <a:t>, H. </a:t>
            </a:r>
            <a:r>
              <a:rPr lang="pl-PL" sz="1600" dirty="0" err="1">
                <a:latin typeface="Times" pitchFamily="18" charset="0"/>
                <a:cs typeface="Times" panose="02020603050405020304" pitchFamily="18" charset="0"/>
              </a:rPr>
              <a:t>Imai</a:t>
            </a:r>
            <a:r>
              <a:rPr lang="pl-PL" sz="1600" dirty="0">
                <a:latin typeface="Times" pitchFamily="18" charset="0"/>
                <a:cs typeface="Times" panose="02020603050405020304" pitchFamily="18" charset="0"/>
              </a:rPr>
              <a:t>, J. </a:t>
            </a:r>
            <a:r>
              <a:rPr lang="pl-PL" sz="1600" dirty="0" err="1">
                <a:latin typeface="Times" pitchFamily="18" charset="0"/>
                <a:cs typeface="Times" panose="02020603050405020304" pitchFamily="18" charset="0"/>
              </a:rPr>
              <a:t>Phys</a:t>
            </a:r>
            <a:r>
              <a:rPr lang="pl-PL" sz="1600" dirty="0">
                <a:latin typeface="Times" pitchFamily="18" charset="0"/>
                <a:cs typeface="Times" panose="02020603050405020304" pitchFamily="18" charset="0"/>
              </a:rPr>
              <a:t>. A 41, 255304 (2008) </a:t>
            </a:r>
          </a:p>
          <a:p>
            <a:pPr algn="r"/>
            <a:r>
              <a:rPr lang="pt-BR" sz="1600" dirty="0">
                <a:latin typeface="Times" pitchFamily="18" charset="0"/>
                <a:cs typeface="Times" panose="02020603050405020304" pitchFamily="18" charset="0"/>
              </a:rPr>
              <a:t>B. M. Escher, R. L. de Matos Filho, L. Davidovich </a:t>
            </a:r>
            <a:r>
              <a:rPr lang="en-US" sz="1600" dirty="0">
                <a:latin typeface="Times" pitchFamily="18" charset="0"/>
                <a:cs typeface="Times" panose="02020603050405020304" pitchFamily="18" charset="0"/>
              </a:rPr>
              <a:t>Nature Phys.</a:t>
            </a:r>
            <a:r>
              <a:rPr lang="pl-PL" sz="1600" dirty="0">
                <a:latin typeface="Times" pitchFamily="18" charset="0"/>
                <a:cs typeface="Times" panose="02020603050405020304" pitchFamily="18" charset="0"/>
              </a:rPr>
              <a:t> </a:t>
            </a:r>
            <a:r>
              <a:rPr lang="en-US" sz="1600" dirty="0">
                <a:latin typeface="Times" pitchFamily="18" charset="0"/>
                <a:cs typeface="Times" panose="02020603050405020304" pitchFamily="18" charset="0"/>
              </a:rPr>
              <a:t>7, 406–411 (2011)</a:t>
            </a:r>
            <a:endParaRPr lang="pl-PL" sz="1600" dirty="0">
              <a:solidFill>
                <a:prstClr val="black"/>
              </a:solidFill>
              <a:latin typeface="Times" pitchFamily="18" charset="0"/>
              <a:cs typeface="Times" panose="02020603050405020304" pitchFamily="18" charset="0"/>
            </a:endParaRPr>
          </a:p>
          <a:p>
            <a:pPr algn="r"/>
            <a:r>
              <a:rPr lang="pl-PL" sz="16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RDD,</a:t>
            </a:r>
            <a:r>
              <a:rPr lang="en-US" sz="16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 </a:t>
            </a:r>
            <a:r>
              <a:rPr lang="pl-PL" sz="16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J. </a:t>
            </a:r>
            <a:r>
              <a:rPr lang="pl-PL" sz="1600" dirty="0" err="1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Kolodynski</a:t>
            </a:r>
            <a:r>
              <a:rPr lang="pl-PL" sz="16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, M. Guta, </a:t>
            </a:r>
            <a:r>
              <a:rPr lang="fr-FR" sz="1600" dirty="0">
                <a:latin typeface="Times" pitchFamily="18" charset="0"/>
                <a:cs typeface="Times" panose="02020603050405020304" pitchFamily="18" charset="0"/>
              </a:rPr>
              <a:t>Nat</a:t>
            </a:r>
            <a:r>
              <a:rPr lang="pl-PL" sz="1600" dirty="0">
                <a:latin typeface="Times" pitchFamily="18" charset="0"/>
                <a:cs typeface="Times" panose="02020603050405020304" pitchFamily="18" charset="0"/>
              </a:rPr>
              <a:t>.</a:t>
            </a:r>
            <a:r>
              <a:rPr lang="fr-FR" sz="1600" dirty="0">
                <a:latin typeface="Times" pitchFamily="18" charset="0"/>
                <a:cs typeface="Times" panose="02020603050405020304" pitchFamily="18" charset="0"/>
              </a:rPr>
              <a:t> Commun</a:t>
            </a:r>
            <a:r>
              <a:rPr lang="pl-PL" sz="1600" dirty="0">
                <a:latin typeface="Times" pitchFamily="18" charset="0"/>
                <a:cs typeface="Times" panose="02020603050405020304" pitchFamily="18" charset="0"/>
              </a:rPr>
              <a:t>.</a:t>
            </a:r>
            <a:r>
              <a:rPr lang="fr-FR" sz="1600" dirty="0">
                <a:latin typeface="Times" pitchFamily="18" charset="0"/>
                <a:cs typeface="Times" panose="02020603050405020304" pitchFamily="18" charset="0"/>
              </a:rPr>
              <a:t> 3, 1063 (2012)</a:t>
            </a:r>
            <a:endParaRPr lang="pl-PL" sz="1600" dirty="0">
              <a:latin typeface="Times" pitchFamily="18" charset="0"/>
              <a:cs typeface="Times" panose="02020603050405020304" pitchFamily="18" charset="0"/>
            </a:endParaRPr>
          </a:p>
          <a:p>
            <a:pPr algn="r"/>
            <a:r>
              <a:rPr lang="pl-PL" sz="16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RDD,</a:t>
            </a:r>
            <a:r>
              <a:rPr lang="en-US" sz="16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 </a:t>
            </a:r>
            <a:r>
              <a:rPr lang="pl-PL" sz="16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L. </a:t>
            </a:r>
            <a:r>
              <a:rPr lang="pl-PL" sz="1600" dirty="0" err="1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Maccone</a:t>
            </a:r>
            <a:r>
              <a:rPr lang="fr-FR" sz="16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 </a:t>
            </a:r>
            <a:r>
              <a:rPr lang="pl-PL" sz="1600" dirty="0" err="1">
                <a:latin typeface="Times" panose="02020603050405020304" pitchFamily="18" charset="0"/>
                <a:cs typeface="Times" panose="02020603050405020304" pitchFamily="18" charset="0"/>
              </a:rPr>
              <a:t>Phys</a:t>
            </a:r>
            <a:r>
              <a:rPr lang="pl-PL" sz="1600" dirty="0">
                <a:latin typeface="Times" panose="02020603050405020304" pitchFamily="18" charset="0"/>
                <a:cs typeface="Times" panose="02020603050405020304" pitchFamily="18" charset="0"/>
              </a:rPr>
              <a:t>. </a:t>
            </a:r>
            <a:r>
              <a:rPr lang="pl-PL" sz="1600" dirty="0" err="1">
                <a:latin typeface="Times" panose="02020603050405020304" pitchFamily="18" charset="0"/>
                <a:cs typeface="Times" panose="02020603050405020304" pitchFamily="18" charset="0"/>
              </a:rPr>
              <a:t>Rev</a:t>
            </a:r>
            <a:r>
              <a:rPr lang="pl-PL" sz="1600" dirty="0">
                <a:latin typeface="Times" panose="02020603050405020304" pitchFamily="18" charset="0"/>
                <a:cs typeface="Times" panose="02020603050405020304" pitchFamily="18" charset="0"/>
              </a:rPr>
              <a:t>. </a:t>
            </a:r>
            <a:r>
              <a:rPr lang="pl-PL" sz="1600" dirty="0" err="1">
                <a:latin typeface="Times" panose="02020603050405020304" pitchFamily="18" charset="0"/>
                <a:cs typeface="Times" panose="02020603050405020304" pitchFamily="18" charset="0"/>
              </a:rPr>
              <a:t>Lett</a:t>
            </a:r>
            <a:r>
              <a:rPr lang="pl-PL" sz="1600" dirty="0">
                <a:latin typeface="Times" panose="02020603050405020304" pitchFamily="18" charset="0"/>
                <a:cs typeface="Times" panose="02020603050405020304" pitchFamily="18" charset="0"/>
              </a:rPr>
              <a:t>. </a:t>
            </a:r>
            <a:r>
              <a:rPr lang="pl-PL" sz="1600" b="1" dirty="0">
                <a:latin typeface="Times" panose="02020603050405020304" pitchFamily="18" charset="0"/>
                <a:cs typeface="Times" panose="02020603050405020304" pitchFamily="18" charset="0"/>
              </a:rPr>
              <a:t>113,</a:t>
            </a:r>
            <a:r>
              <a:rPr lang="pl-PL" sz="1600" dirty="0">
                <a:latin typeface="Times" panose="02020603050405020304" pitchFamily="18" charset="0"/>
                <a:cs typeface="Times" panose="02020603050405020304" pitchFamily="18" charset="0"/>
              </a:rPr>
              <a:t> 250801 (2014)</a:t>
            </a:r>
            <a:endParaRPr lang="pl-PL" sz="1600" dirty="0" smtClean="0">
              <a:solidFill>
                <a:prstClr val="black"/>
              </a:solidFill>
              <a:latin typeface="Times" pitchFamily="18" charset="0"/>
              <a:cs typeface="Times" panose="02020603050405020304" pitchFamily="18" charset="0"/>
            </a:endParaRPr>
          </a:p>
          <a:p>
            <a:pPr algn="r"/>
            <a:r>
              <a:rPr lang="pl-PL" sz="1600" dirty="0" smtClean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P</a:t>
            </a:r>
            <a:r>
              <a:rPr lang="pl-PL" sz="16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. </a:t>
            </a:r>
            <a:r>
              <a:rPr lang="pl-PL" sz="1600" dirty="0" err="1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Sekatski</a:t>
            </a:r>
            <a:r>
              <a:rPr lang="pl-PL" sz="16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, M. </a:t>
            </a:r>
            <a:r>
              <a:rPr lang="pl-PL" sz="1600" dirty="0" err="1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Skotiniotis</a:t>
            </a:r>
            <a:r>
              <a:rPr lang="pl-PL" sz="16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, J. </a:t>
            </a:r>
            <a:r>
              <a:rPr lang="pl-PL" sz="1600" dirty="0" err="1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Kolodynski</a:t>
            </a:r>
            <a:r>
              <a:rPr lang="pl-PL" sz="1600" dirty="0">
                <a:solidFill>
                  <a:prstClr val="black"/>
                </a:solidFill>
                <a:latin typeface="Times" pitchFamily="18" charset="0"/>
                <a:cs typeface="Times" panose="02020603050405020304" pitchFamily="18" charset="0"/>
              </a:rPr>
              <a:t>, W. Dur, Quantum 1, 27 (2017) </a:t>
            </a:r>
            <a:endParaRPr lang="pl-PL" sz="1600" dirty="0" smtClean="0">
              <a:solidFill>
                <a:prstClr val="black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  <a:p>
            <a:pPr algn="r"/>
            <a:r>
              <a:rPr lang="pl-PL" sz="1600" b="1" dirty="0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RDD</a:t>
            </a:r>
            <a:r>
              <a:rPr lang="pl-PL" sz="1600" b="1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J. Czajkowski, P. </a:t>
            </a:r>
            <a:r>
              <a:rPr lang="pl-PL" sz="1600" b="1" dirty="0" err="1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Sekatski</a:t>
            </a:r>
            <a:r>
              <a:rPr lang="pl-PL" sz="1600" b="1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,, </a:t>
            </a:r>
            <a:r>
              <a:rPr lang="pl-PL" sz="1600" b="1" dirty="0" err="1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Phys</a:t>
            </a:r>
            <a:r>
              <a:rPr lang="pl-PL" sz="1600" b="1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 </a:t>
            </a:r>
            <a:r>
              <a:rPr lang="pl-PL" sz="1600" b="1" dirty="0" err="1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Rev</a:t>
            </a:r>
            <a:r>
              <a:rPr lang="pl-PL" sz="1600" b="1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 X  7, 041009 (2017)</a:t>
            </a:r>
            <a:endParaRPr lang="pl-PL" sz="1600" b="1" dirty="0" smtClean="0">
              <a:latin typeface="Times" panose="02020603050405020304" pitchFamily="18" charset="0"/>
              <a:cs typeface="Times" panose="02020603050405020304" pitchFamily="18" charset="0"/>
            </a:endParaRPr>
          </a:p>
          <a:p>
            <a:pPr algn="r"/>
            <a:r>
              <a:rPr lang="en-GB" sz="1600" b="1" dirty="0" smtClean="0">
                <a:latin typeface="Times" panose="02020603050405020304" pitchFamily="18" charset="0"/>
                <a:cs typeface="Times" panose="02020603050405020304" pitchFamily="18" charset="0"/>
              </a:rPr>
              <a:t>S</a:t>
            </a:r>
            <a:r>
              <a:rPr lang="pl-PL" sz="1600" b="1" dirty="0"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  <a:r>
              <a:rPr lang="en-GB" sz="1600" b="1" dirty="0">
                <a:latin typeface="Times" panose="02020603050405020304" pitchFamily="18" charset="0"/>
                <a:cs typeface="Times" panose="02020603050405020304" pitchFamily="18" charset="0"/>
              </a:rPr>
              <a:t> Zhou, M</a:t>
            </a:r>
            <a:r>
              <a:rPr lang="pl-PL" sz="1600" b="1" dirty="0">
                <a:latin typeface="Times" panose="02020603050405020304" pitchFamily="18" charset="0"/>
                <a:cs typeface="Times" panose="02020603050405020304" pitchFamily="18" charset="0"/>
              </a:rPr>
              <a:t>. </a:t>
            </a:r>
            <a:r>
              <a:rPr lang="en-GB" sz="1600" b="1" dirty="0">
                <a:latin typeface="Times" panose="02020603050405020304" pitchFamily="18" charset="0"/>
                <a:cs typeface="Times" panose="02020603050405020304" pitchFamily="18" charset="0"/>
              </a:rPr>
              <a:t>Zhang, J</a:t>
            </a:r>
            <a:r>
              <a:rPr lang="pl-PL" sz="1600" b="1" dirty="0">
                <a:latin typeface="Times" panose="02020603050405020304" pitchFamily="18" charset="0"/>
                <a:cs typeface="Times" panose="02020603050405020304" pitchFamily="18" charset="0"/>
              </a:rPr>
              <a:t>. </a:t>
            </a:r>
            <a:r>
              <a:rPr lang="en-GB" sz="1600" b="1" dirty="0" err="1">
                <a:latin typeface="Times" panose="02020603050405020304" pitchFamily="18" charset="0"/>
                <a:cs typeface="Times" panose="02020603050405020304" pitchFamily="18" charset="0"/>
              </a:rPr>
              <a:t>Preskill</a:t>
            </a:r>
            <a:r>
              <a:rPr lang="en-GB" sz="1600" b="1" dirty="0">
                <a:latin typeface="Times" panose="02020603050405020304" pitchFamily="18" charset="0"/>
                <a:cs typeface="Times" panose="02020603050405020304" pitchFamily="18" charset="0"/>
              </a:rPr>
              <a:t>, and</a:t>
            </a:r>
            <a:r>
              <a:rPr lang="pl-PL" sz="1600" b="1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GB" sz="1600" b="1" dirty="0">
                <a:latin typeface="Times" panose="02020603050405020304" pitchFamily="18" charset="0"/>
                <a:cs typeface="Times" panose="02020603050405020304" pitchFamily="18" charset="0"/>
              </a:rPr>
              <a:t>L</a:t>
            </a:r>
            <a:r>
              <a:rPr lang="pl-PL" sz="1600" b="1" dirty="0"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  <a:r>
              <a:rPr lang="en-GB" sz="1600" b="1" dirty="0">
                <a:latin typeface="Times" panose="02020603050405020304" pitchFamily="18" charset="0"/>
                <a:cs typeface="Times" panose="02020603050405020304" pitchFamily="18" charset="0"/>
              </a:rPr>
              <a:t> Jiang, </a:t>
            </a:r>
            <a:r>
              <a:rPr lang="fr-FR" sz="1600" b="1" dirty="0" smtClean="0">
                <a:latin typeface="Times" panose="02020603050405020304" pitchFamily="18" charset="0"/>
                <a:cs typeface="Times" panose="02020603050405020304" pitchFamily="18" charset="0"/>
              </a:rPr>
              <a:t>Nat</a:t>
            </a:r>
            <a:r>
              <a:rPr lang="pl-PL" sz="1600" b="1" dirty="0" smtClean="0"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  <a:r>
              <a:rPr lang="fr-FR" sz="1600" b="1" dirty="0" smtClean="0">
                <a:latin typeface="Times" panose="02020603050405020304" pitchFamily="18" charset="0"/>
                <a:cs typeface="Times" panose="02020603050405020304" pitchFamily="18" charset="0"/>
              </a:rPr>
              <a:t> Commun</a:t>
            </a:r>
            <a:r>
              <a:rPr lang="pl-PL" sz="1600" b="1" dirty="0" smtClean="0"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  <a:r>
              <a:rPr lang="fr-FR" sz="1600" b="1" dirty="0" smtClean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fr-FR" sz="1600" b="1" dirty="0">
                <a:latin typeface="Times" panose="02020603050405020304" pitchFamily="18" charset="0"/>
                <a:cs typeface="Times" panose="02020603050405020304" pitchFamily="18" charset="0"/>
              </a:rPr>
              <a:t>9, 78 (2018</a:t>
            </a:r>
            <a:r>
              <a:rPr lang="fr-F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en-GB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pole tekstowe 22"/>
          <p:cNvSpPr txBox="1"/>
          <p:nvPr/>
        </p:nvSpPr>
        <p:spPr>
          <a:xfrm>
            <a:off x="3308291" y="2390438"/>
            <a:ext cx="490390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most a </a:t>
            </a:r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constant</a:t>
            </a:r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factor</a:t>
            </a:r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improvement</a:t>
            </a:r>
            <a:endParaRPr lang="pl-PL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pl-PL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ver</a:t>
            </a:r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,,</a:t>
            </a:r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classical</a:t>
            </a:r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’’ </a:t>
            </a:r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strategies</a:t>
            </a:r>
            <a:endParaRPr lang="pl-PL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pole tekstowe 24"/>
          <p:cNvSpPr txBox="1"/>
          <p:nvPr/>
        </p:nvSpPr>
        <p:spPr>
          <a:xfrm>
            <a:off x="2893207" y="4121594"/>
            <a:ext cx="568937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Heisenberg </a:t>
            </a:r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scaling</a:t>
            </a:r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can</a:t>
            </a:r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be </a:t>
            </a:r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recovered</a:t>
            </a:r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via </a:t>
            </a:r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application</a:t>
            </a:r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of quantum error </a:t>
            </a:r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correction</a:t>
            </a:r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Obraz 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6290" y="899774"/>
            <a:ext cx="6124949" cy="869606"/>
          </a:xfrm>
          <a:prstGeom prst="rect">
            <a:avLst/>
          </a:prstGeom>
          <a:noFill/>
          <a:ln/>
          <a:effectLst/>
        </p:spPr>
      </p:pic>
    </p:spTree>
    <p:extLst>
      <p:ext uri="{BB962C8B-B14F-4D97-AF65-F5344CB8AC3E}">
        <p14:creationId xmlns:p14="http://schemas.microsoft.com/office/powerpoint/2010/main" val="1921118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7" grpId="0" animBg="1"/>
      <p:bldP spid="23" grpId="0"/>
      <p:bldP spid="2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/>
          <p:cNvGrpSpPr/>
          <p:nvPr/>
        </p:nvGrpSpPr>
        <p:grpSpPr>
          <a:xfrm>
            <a:off x="0" y="1607627"/>
            <a:ext cx="8964488" cy="1893381"/>
            <a:chOff x="0" y="1607627"/>
            <a:chExt cx="8964488" cy="1893381"/>
          </a:xfrm>
        </p:grpSpPr>
        <p:sp>
          <p:nvSpPr>
            <p:cNvPr id="26" name="Prostokąt 25"/>
            <p:cNvSpPr/>
            <p:nvPr/>
          </p:nvSpPr>
          <p:spPr>
            <a:xfrm>
              <a:off x="179512" y="1607627"/>
              <a:ext cx="8784976" cy="1893381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pole tekstowe 10"/>
            <p:cNvSpPr txBox="1"/>
            <p:nvPr/>
          </p:nvSpPr>
          <p:spPr>
            <a:xfrm>
              <a:off x="0" y="1739994"/>
              <a:ext cx="329088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2000" dirty="0" err="1" smtClean="0">
                  <a:latin typeface="Times" panose="02020603050405020304" pitchFamily="18" charset="0"/>
                  <a:cs typeface="Times" panose="02020603050405020304" pitchFamily="18" charset="0"/>
                </a:rPr>
                <a:t>Perpendicular</a:t>
              </a:r>
              <a:r>
                <a:rPr lang="pl-PL" sz="2000" dirty="0" smtClean="0">
                  <a:latin typeface="Times" panose="02020603050405020304" pitchFamily="18" charset="0"/>
                  <a:cs typeface="Times" panose="02020603050405020304" pitchFamily="18" charset="0"/>
                </a:rPr>
                <a:t> </a:t>
              </a:r>
              <a:r>
                <a:rPr lang="pl-PL" sz="2000" dirty="0" err="1" smtClean="0">
                  <a:latin typeface="Times" panose="02020603050405020304" pitchFamily="18" charset="0"/>
                  <a:cs typeface="Times" panose="02020603050405020304" pitchFamily="18" charset="0"/>
                </a:rPr>
                <a:t>dephasing</a:t>
              </a:r>
              <a:r>
                <a:rPr lang="pl-PL" sz="2000" dirty="0" smtClean="0">
                  <a:latin typeface="Times" panose="02020603050405020304" pitchFamily="18" charset="0"/>
                  <a:cs typeface="Times" panose="02020603050405020304" pitchFamily="18" charset="0"/>
                </a:rPr>
                <a:t>: </a:t>
              </a:r>
              <a:endParaRPr lang="en-US" sz="2000" i="1" dirty="0"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  <p:pic>
          <p:nvPicPr>
            <p:cNvPr id="4" name="Obraz 3"/>
            <p:cNvPicPr>
              <a:picLocks noChangeAspect="1"/>
            </p:cNvPicPr>
            <p:nvPr>
              <p:custDataLst>
                <p:tags r:id="rId14"/>
              </p:custDataLst>
            </p:nvPr>
          </p:nvPicPr>
          <p:blipFill>
            <a:blip r:embed="rId1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82484" y="1836799"/>
              <a:ext cx="2385087" cy="285744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14" name="Grupa 13"/>
          <p:cNvGrpSpPr/>
          <p:nvPr/>
        </p:nvGrpSpPr>
        <p:grpSpPr>
          <a:xfrm>
            <a:off x="6444208" y="1817061"/>
            <a:ext cx="1697680" cy="377619"/>
            <a:chOff x="5836202" y="4702289"/>
            <a:chExt cx="1697680" cy="377619"/>
          </a:xfrm>
        </p:grpSpPr>
        <p:pic>
          <p:nvPicPr>
            <p:cNvPr id="15" name="Obraz 14" descr="TP_tmp.emf"/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1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6436644" y="4795537"/>
              <a:ext cx="115446" cy="131234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16" name="Elipsa 15"/>
            <p:cNvSpPr/>
            <p:nvPr/>
          </p:nvSpPr>
          <p:spPr>
            <a:xfrm>
              <a:off x="6722067" y="4702289"/>
              <a:ext cx="349645" cy="34964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468000" h="468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7" name="Łącznik prosty ze strzałką 16"/>
            <p:cNvCxnSpPr/>
            <p:nvPr/>
          </p:nvCxnSpPr>
          <p:spPr>
            <a:xfrm>
              <a:off x="7095063" y="4842162"/>
              <a:ext cx="111899" cy="617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Elipsa 17"/>
            <p:cNvSpPr/>
            <p:nvPr/>
          </p:nvSpPr>
          <p:spPr>
            <a:xfrm rot="5400000">
              <a:off x="7234936" y="4702289"/>
              <a:ext cx="248248" cy="34964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468630" h="46863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Elipsa 18"/>
            <p:cNvSpPr/>
            <p:nvPr/>
          </p:nvSpPr>
          <p:spPr>
            <a:xfrm>
              <a:off x="5892152" y="4730264"/>
              <a:ext cx="349645" cy="34964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468000" h="468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Łuk 19"/>
            <p:cNvSpPr/>
            <p:nvPr/>
          </p:nvSpPr>
          <p:spPr>
            <a:xfrm>
              <a:off x="5836202" y="4702289"/>
              <a:ext cx="475570" cy="139873"/>
            </a:xfrm>
            <a:prstGeom prst="arc">
              <a:avLst>
                <a:gd name="adj1" fmla="val 8176016"/>
                <a:gd name="adj2" fmla="val 2201711"/>
              </a:avLst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179511" y="274638"/>
            <a:ext cx="8907423" cy="1143000"/>
          </a:xfrm>
        </p:spPr>
        <p:txBody>
          <a:bodyPr>
            <a:normAutofit fontScale="90000"/>
          </a:bodyPr>
          <a:lstStyle/>
          <a:p>
            <a:r>
              <a:rPr lang="pl-PL" dirty="0" err="1" smtClean="0"/>
              <a:t>Recovering</a:t>
            </a:r>
            <a:r>
              <a:rPr lang="pl-PL" dirty="0" smtClean="0"/>
              <a:t> the Heisenberg </a:t>
            </a:r>
            <a:r>
              <a:rPr lang="pl-PL" dirty="0" err="1" smtClean="0"/>
              <a:t>scaling</a:t>
            </a:r>
            <a:r>
              <a:rPr lang="pl-PL" dirty="0" smtClean="0"/>
              <a:t> via Quantum Error </a:t>
            </a:r>
            <a:r>
              <a:rPr lang="pl-PL" dirty="0" err="1" smtClean="0"/>
              <a:t>Correction</a:t>
            </a:r>
            <a:r>
              <a:rPr lang="pl-PL" dirty="0" smtClean="0"/>
              <a:t> - </a:t>
            </a:r>
            <a:r>
              <a:rPr lang="pl-PL" dirty="0" err="1" smtClean="0"/>
              <a:t>Example</a:t>
            </a:r>
            <a:endParaRPr lang="en-GB" dirty="0"/>
          </a:p>
        </p:txBody>
      </p:sp>
      <p:pic>
        <p:nvPicPr>
          <p:cNvPr id="6" name="Obraz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9815" y="2378945"/>
            <a:ext cx="5746517" cy="374408"/>
          </a:xfrm>
          <a:prstGeom prst="rect">
            <a:avLst/>
          </a:prstGeom>
          <a:noFill/>
          <a:ln/>
          <a:effectLst/>
        </p:spPr>
      </p:pic>
      <p:sp>
        <p:nvSpPr>
          <p:cNvPr id="10" name="Prostokąt 9"/>
          <p:cNvSpPr/>
          <p:nvPr/>
        </p:nvSpPr>
        <p:spPr>
          <a:xfrm>
            <a:off x="2336439" y="5778742"/>
            <a:ext cx="675049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pl-PL" sz="1600" dirty="0" smtClean="0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G. Arad et al </a:t>
            </a:r>
            <a:r>
              <a:rPr lang="pl-PL" sz="1600" dirty="0" err="1" smtClean="0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Phys</a:t>
            </a:r>
            <a:r>
              <a:rPr lang="pl-PL" sz="1600" dirty="0" smtClean="0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. </a:t>
            </a:r>
            <a:r>
              <a:rPr lang="pl-PL" sz="1600" dirty="0" err="1" smtClean="0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Rev</a:t>
            </a:r>
            <a:r>
              <a:rPr lang="pl-PL" sz="1600" dirty="0" smtClean="0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. </a:t>
            </a:r>
            <a:r>
              <a:rPr lang="pl-PL" sz="1600" dirty="0" err="1" smtClean="0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Lett</a:t>
            </a:r>
            <a:r>
              <a:rPr lang="pl-PL" sz="1600" dirty="0" smtClean="0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 112, 150801 (2014) </a:t>
            </a:r>
          </a:p>
          <a:p>
            <a:pPr lvl="0" algn="r"/>
            <a:r>
              <a:rPr lang="pl-PL" sz="1600" dirty="0" smtClean="0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E</a:t>
            </a:r>
            <a:r>
              <a:rPr lang="pl-PL" sz="1600" dirty="0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. Kessler et.al </a:t>
            </a:r>
            <a:r>
              <a:rPr lang="pl-PL" sz="1600" dirty="0" err="1">
                <a:solidFill>
                  <a:prstClr val="black"/>
                </a:solidFill>
                <a:latin typeface="Times" pitchFamily="18" charset="0"/>
              </a:rPr>
              <a:t>Phys</a:t>
            </a:r>
            <a:r>
              <a:rPr lang="pl-PL" sz="1600" dirty="0">
                <a:solidFill>
                  <a:prstClr val="black"/>
                </a:solidFill>
                <a:latin typeface="Times" pitchFamily="18" charset="0"/>
              </a:rPr>
              <a:t>. </a:t>
            </a:r>
            <a:r>
              <a:rPr lang="pl-PL" sz="1600" dirty="0" err="1">
                <a:solidFill>
                  <a:prstClr val="black"/>
                </a:solidFill>
                <a:latin typeface="Times" pitchFamily="18" charset="0"/>
              </a:rPr>
              <a:t>Rev</a:t>
            </a:r>
            <a:r>
              <a:rPr lang="pl-PL" sz="1600" dirty="0">
                <a:solidFill>
                  <a:prstClr val="black"/>
                </a:solidFill>
                <a:latin typeface="Times" pitchFamily="18" charset="0"/>
              </a:rPr>
              <a:t>. </a:t>
            </a:r>
            <a:r>
              <a:rPr lang="pl-PL" sz="1600" dirty="0" err="1">
                <a:solidFill>
                  <a:prstClr val="black"/>
                </a:solidFill>
                <a:latin typeface="Times" pitchFamily="18" charset="0"/>
              </a:rPr>
              <a:t>Lett</a:t>
            </a:r>
            <a:r>
              <a:rPr lang="pl-PL" sz="1600" dirty="0">
                <a:solidFill>
                  <a:prstClr val="black"/>
                </a:solidFill>
                <a:latin typeface="Times" pitchFamily="18" charset="0"/>
              </a:rPr>
              <a:t>. 112, 150802 (2014</a:t>
            </a:r>
            <a:r>
              <a:rPr lang="pl-PL" sz="1600" dirty="0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)</a:t>
            </a:r>
          </a:p>
          <a:p>
            <a:pPr lvl="0" algn="r"/>
            <a:r>
              <a:rPr lang="pl-PL" sz="1600" dirty="0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W. </a:t>
            </a:r>
            <a:r>
              <a:rPr lang="pl-PL" sz="1600" dirty="0" err="1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Dür</a:t>
            </a:r>
            <a:r>
              <a:rPr lang="pl-PL" sz="1600" dirty="0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, et al.,  </a:t>
            </a:r>
            <a:r>
              <a:rPr lang="pl-PL" sz="1600" dirty="0" err="1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Phys</a:t>
            </a:r>
            <a:r>
              <a:rPr lang="pl-PL" sz="1600" dirty="0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. </a:t>
            </a:r>
            <a:r>
              <a:rPr lang="pl-PL" sz="1600" dirty="0" err="1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Rev</a:t>
            </a:r>
            <a:r>
              <a:rPr lang="pl-PL" sz="1600" dirty="0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. </a:t>
            </a:r>
            <a:r>
              <a:rPr lang="pl-PL" sz="1600" dirty="0" err="1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Lett</a:t>
            </a:r>
            <a:r>
              <a:rPr lang="pl-PL" sz="1600" dirty="0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. 112, 080801 (2014)</a:t>
            </a:r>
          </a:p>
          <a:p>
            <a:pPr lvl="0" algn="r"/>
            <a:r>
              <a:rPr lang="pl-PL" sz="1600" dirty="0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P. </a:t>
            </a:r>
            <a:r>
              <a:rPr lang="pl-PL" sz="1600" dirty="0" err="1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Sekatski</a:t>
            </a:r>
            <a:r>
              <a:rPr lang="pl-PL" sz="1600" dirty="0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, M. </a:t>
            </a:r>
            <a:r>
              <a:rPr lang="pl-PL" sz="1600" dirty="0" err="1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Skotiniotis</a:t>
            </a:r>
            <a:r>
              <a:rPr lang="pl-PL" sz="1600" dirty="0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, J. </a:t>
            </a:r>
            <a:r>
              <a:rPr lang="pl-PL" sz="1600" dirty="0" err="1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Kolodynski</a:t>
            </a:r>
            <a:r>
              <a:rPr lang="pl-PL" sz="1600" dirty="0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, W. Dur, Quantum 1, 27 (2017) </a:t>
            </a:r>
          </a:p>
        </p:txBody>
      </p:sp>
      <p:grpSp>
        <p:nvGrpSpPr>
          <p:cNvPr id="110" name="Grupa 109"/>
          <p:cNvGrpSpPr/>
          <p:nvPr/>
        </p:nvGrpSpPr>
        <p:grpSpPr>
          <a:xfrm>
            <a:off x="-252700" y="2945744"/>
            <a:ext cx="7163697" cy="400110"/>
            <a:chOff x="-252700" y="2945744"/>
            <a:chExt cx="7163697" cy="400110"/>
          </a:xfrm>
        </p:grpSpPr>
        <p:sp>
          <p:nvSpPr>
            <p:cNvPr id="22" name="pole tekstowe 21"/>
            <p:cNvSpPr txBox="1"/>
            <p:nvPr/>
          </p:nvSpPr>
          <p:spPr>
            <a:xfrm>
              <a:off x="-252700" y="2945744"/>
              <a:ext cx="629768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2000" dirty="0" smtClean="0">
                  <a:latin typeface="Times" panose="02020603050405020304" pitchFamily="18" charset="0"/>
                  <a:cs typeface="Times" panose="02020603050405020304" pitchFamily="18" charset="0"/>
                </a:rPr>
                <a:t>Simple quantum error </a:t>
              </a:r>
              <a:r>
                <a:rPr lang="pl-PL" sz="2000" dirty="0" err="1" smtClean="0">
                  <a:latin typeface="Times" panose="02020603050405020304" pitchFamily="18" charset="0"/>
                  <a:cs typeface="Times" panose="02020603050405020304" pitchFamily="18" charset="0"/>
                </a:rPr>
                <a:t>correction</a:t>
              </a:r>
              <a:r>
                <a:rPr lang="pl-PL" sz="2000" dirty="0" smtClean="0">
                  <a:latin typeface="Times" panose="02020603050405020304" pitchFamily="18" charset="0"/>
                  <a:cs typeface="Times" panose="02020603050405020304" pitchFamily="18" charset="0"/>
                </a:rPr>
                <a:t> </a:t>
              </a:r>
              <a:r>
                <a:rPr lang="pl-PL" sz="2000" dirty="0" err="1" smtClean="0">
                  <a:latin typeface="Times" panose="02020603050405020304" pitchFamily="18" charset="0"/>
                  <a:cs typeface="Times" panose="02020603050405020304" pitchFamily="18" charset="0"/>
                </a:rPr>
                <a:t>scheme</a:t>
              </a:r>
              <a:r>
                <a:rPr lang="pl-PL" sz="2000" dirty="0" smtClean="0">
                  <a:latin typeface="Times" panose="02020603050405020304" pitchFamily="18" charset="0"/>
                  <a:cs typeface="Times" panose="02020603050405020304" pitchFamily="18" charset="0"/>
                </a:rPr>
                <a:t> </a:t>
              </a:r>
              <a:r>
                <a:rPr lang="pl-PL" sz="2000" dirty="0" err="1" smtClean="0">
                  <a:latin typeface="Times" panose="02020603050405020304" pitchFamily="18" charset="0"/>
                  <a:cs typeface="Times" panose="02020603050405020304" pitchFamily="18" charset="0"/>
                </a:rPr>
                <a:t>leads</a:t>
              </a:r>
              <a:r>
                <a:rPr lang="pl-PL" sz="2000" dirty="0" smtClean="0">
                  <a:latin typeface="Times" panose="02020603050405020304" pitchFamily="18" charset="0"/>
                  <a:cs typeface="Times" panose="02020603050405020304" pitchFamily="18" charset="0"/>
                </a:rPr>
                <a:t> to</a:t>
              </a:r>
              <a:endParaRPr lang="en-US" sz="2000" i="1" dirty="0"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  <p:pic>
          <p:nvPicPr>
            <p:cNvPr id="25" name="Obraz 24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1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62270" y="3013412"/>
              <a:ext cx="1048727" cy="326598"/>
            </a:xfrm>
            <a:prstGeom prst="rect">
              <a:avLst/>
            </a:prstGeom>
            <a:noFill/>
            <a:ln/>
            <a:effectLst/>
          </p:spPr>
        </p:pic>
      </p:grpSp>
      <p:pic>
        <p:nvPicPr>
          <p:cNvPr id="102" name="Obraz 10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536" y="4488187"/>
            <a:ext cx="4186744" cy="168237"/>
          </a:xfrm>
          <a:prstGeom prst="rect">
            <a:avLst/>
          </a:prstGeom>
          <a:noFill/>
          <a:ln/>
          <a:effectLst/>
        </p:spPr>
      </p:pic>
      <p:pic>
        <p:nvPicPr>
          <p:cNvPr id="89" name="Obraz 8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3061" y="5036646"/>
            <a:ext cx="2643043" cy="150262"/>
          </a:xfrm>
          <a:prstGeom prst="rect">
            <a:avLst/>
          </a:prstGeom>
          <a:noFill/>
          <a:ln/>
          <a:effectLst/>
        </p:spPr>
      </p:pic>
      <p:pic>
        <p:nvPicPr>
          <p:cNvPr id="90" name="Obraz 8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5019102"/>
            <a:ext cx="3407771" cy="153278"/>
          </a:xfrm>
          <a:prstGeom prst="rect">
            <a:avLst/>
          </a:prstGeom>
          <a:noFill/>
          <a:ln/>
          <a:effectLst/>
        </p:spPr>
      </p:pic>
      <p:pic>
        <p:nvPicPr>
          <p:cNvPr id="91" name="Obraz 9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097" y="5400530"/>
            <a:ext cx="4081911" cy="169726"/>
          </a:xfrm>
          <a:prstGeom prst="rect">
            <a:avLst/>
          </a:prstGeom>
          <a:noFill/>
          <a:ln/>
          <a:effectLst/>
        </p:spPr>
      </p:pic>
      <p:grpSp>
        <p:nvGrpSpPr>
          <p:cNvPr id="109" name="Grupa 108"/>
          <p:cNvGrpSpPr/>
          <p:nvPr/>
        </p:nvGrpSpPr>
        <p:grpSpPr>
          <a:xfrm>
            <a:off x="351392" y="3724338"/>
            <a:ext cx="4320115" cy="626735"/>
            <a:chOff x="351392" y="3724338"/>
            <a:chExt cx="4320115" cy="626735"/>
          </a:xfrm>
        </p:grpSpPr>
        <p:cxnSp>
          <p:nvCxnSpPr>
            <p:cNvPr id="77" name="Łącznik prosty 76"/>
            <p:cNvCxnSpPr/>
            <p:nvPr/>
          </p:nvCxnSpPr>
          <p:spPr>
            <a:xfrm>
              <a:off x="3812552" y="4247566"/>
              <a:ext cx="858955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78" name="Łącznik prosty 77"/>
            <p:cNvCxnSpPr/>
            <p:nvPr/>
          </p:nvCxnSpPr>
          <p:spPr>
            <a:xfrm>
              <a:off x="3812552" y="3914327"/>
              <a:ext cx="249930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79" name="Łącznik prosty 78"/>
            <p:cNvCxnSpPr/>
            <p:nvPr/>
          </p:nvCxnSpPr>
          <p:spPr>
            <a:xfrm>
              <a:off x="3963374" y="3914327"/>
              <a:ext cx="249930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80" name="Łącznik prosty 79"/>
            <p:cNvCxnSpPr/>
            <p:nvPr/>
          </p:nvCxnSpPr>
          <p:spPr>
            <a:xfrm>
              <a:off x="3396003" y="3914327"/>
              <a:ext cx="249930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sp>
          <p:nvSpPr>
            <p:cNvPr id="81" name="Prostokąt 80"/>
            <p:cNvSpPr/>
            <p:nvPr/>
          </p:nvSpPr>
          <p:spPr>
            <a:xfrm>
              <a:off x="3562623" y="3747708"/>
              <a:ext cx="374894" cy="603365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82" name="Łącznik prosty 81"/>
            <p:cNvCxnSpPr/>
            <p:nvPr/>
          </p:nvCxnSpPr>
          <p:spPr>
            <a:xfrm>
              <a:off x="2812833" y="3914327"/>
              <a:ext cx="249930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83" name="Łącznik prosty 82"/>
            <p:cNvCxnSpPr/>
            <p:nvPr/>
          </p:nvCxnSpPr>
          <p:spPr>
            <a:xfrm>
              <a:off x="4421577" y="3914327"/>
              <a:ext cx="249930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pic>
          <p:nvPicPr>
            <p:cNvPr id="84" name="Obraz 83" descr="TP_tmp.emf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24" cstate="print"/>
            <a:stretch>
              <a:fillRect/>
            </a:stretch>
          </p:blipFill>
          <p:spPr bwMode="auto">
            <a:xfrm>
              <a:off x="2414604" y="3959513"/>
              <a:ext cx="231610" cy="181909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85" name="Obraz 84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04296" y="3949585"/>
              <a:ext cx="254007" cy="201764"/>
            </a:xfrm>
            <a:prstGeom prst="rect">
              <a:avLst/>
            </a:prstGeom>
            <a:solidFill>
              <a:sysClr val="window" lastClr="FFFFFF"/>
            </a:solidFill>
            <a:ln/>
            <a:effectLst/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cxnSp>
          <p:nvCxnSpPr>
            <p:cNvPr id="86" name="Łącznik prosty 85"/>
            <p:cNvCxnSpPr/>
            <p:nvPr/>
          </p:nvCxnSpPr>
          <p:spPr>
            <a:xfrm>
              <a:off x="2896143" y="4247566"/>
              <a:ext cx="583169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pic>
          <p:nvPicPr>
            <p:cNvPr id="87" name="Obraz 86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1392" y="3978691"/>
              <a:ext cx="1564829" cy="212519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92" name="Obraz 91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 rotWithShape="1"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4445" t="-10759" r="-8233" b="-10453"/>
            <a:stretch/>
          </p:blipFill>
          <p:spPr>
            <a:xfrm>
              <a:off x="4135063" y="3724338"/>
              <a:ext cx="364756" cy="364756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90500" dist="228599" dir="2700007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pic>
          <p:nvPicPr>
            <p:cNvPr id="94" name="Obraz 93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 rotWithShape="1"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4445" t="-10759" r="-8233" b="-10453"/>
            <a:stretch/>
          </p:blipFill>
          <p:spPr>
            <a:xfrm>
              <a:off x="3016079" y="3724338"/>
              <a:ext cx="364756" cy="364756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90500" dist="228599" dir="2700007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</p:grpSp>
      <p:pic>
        <p:nvPicPr>
          <p:cNvPr id="100" name="Obraz 9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1783" y="4497314"/>
            <a:ext cx="2923112" cy="166981"/>
          </a:xfrm>
          <a:prstGeom prst="rect">
            <a:avLst/>
          </a:prstGeom>
          <a:noFill/>
          <a:ln/>
          <a:effectLst/>
        </p:spPr>
      </p:pic>
    </p:spTree>
    <p:extLst>
      <p:ext uri="{BB962C8B-B14F-4D97-AF65-F5344CB8AC3E}">
        <p14:creationId xmlns:p14="http://schemas.microsoft.com/office/powerpoint/2010/main" val="1974115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ole tekstowe 67"/>
          <p:cNvSpPr txBox="1"/>
          <p:nvPr/>
        </p:nvSpPr>
        <p:spPr>
          <a:xfrm>
            <a:off x="4475484" y="2096714"/>
            <a:ext cx="4283171" cy="34699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20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pole tekstowe 65"/>
          <p:cNvSpPr txBox="1"/>
          <p:nvPr/>
        </p:nvSpPr>
        <p:spPr>
          <a:xfrm>
            <a:off x="251520" y="2096714"/>
            <a:ext cx="4053503" cy="34699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20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251520" y="-3114"/>
            <a:ext cx="8229600" cy="1143000"/>
          </a:xfrm>
        </p:spPr>
        <p:txBody>
          <a:bodyPr>
            <a:noAutofit/>
          </a:bodyPr>
          <a:lstStyle/>
          <a:p>
            <a:r>
              <a:rPr lang="pl-PL" sz="3600" dirty="0" smtClean="0"/>
              <a:t>…but for the most </a:t>
            </a:r>
            <a:r>
              <a:rPr lang="pl-PL" sz="3600" dirty="0" err="1" smtClean="0"/>
              <a:t>common</a:t>
            </a:r>
            <a:r>
              <a:rPr lang="pl-PL" sz="3600" dirty="0" smtClean="0"/>
              <a:t> </a:t>
            </a:r>
            <a:r>
              <a:rPr lang="pl-PL" sz="3600" dirty="0" err="1" smtClean="0"/>
              <a:t>noise</a:t>
            </a:r>
            <a:r>
              <a:rPr lang="pl-PL" sz="3600" dirty="0" smtClean="0"/>
              <a:t> </a:t>
            </a:r>
            <a:r>
              <a:rPr lang="pl-PL" sz="3600" dirty="0" err="1" smtClean="0"/>
              <a:t>models</a:t>
            </a:r>
            <a:r>
              <a:rPr lang="pl-PL" sz="3600" dirty="0" smtClean="0"/>
              <a:t> Heisenberg </a:t>
            </a:r>
            <a:r>
              <a:rPr lang="pl-PL" sz="3600" dirty="0" err="1" smtClean="0"/>
              <a:t>scaling</a:t>
            </a:r>
            <a:r>
              <a:rPr lang="pl-PL" sz="3600" dirty="0" smtClean="0"/>
              <a:t> </a:t>
            </a:r>
            <a:r>
              <a:rPr lang="pl-PL" sz="3600" dirty="0" err="1" smtClean="0"/>
              <a:t>is</a:t>
            </a:r>
            <a:r>
              <a:rPr lang="pl-PL" sz="3600" dirty="0" smtClean="0"/>
              <a:t> </a:t>
            </a:r>
            <a:r>
              <a:rPr lang="pl-PL" sz="3600" dirty="0" err="1" smtClean="0"/>
              <a:t>lost</a:t>
            </a:r>
            <a:endParaRPr lang="en-GB" sz="3600" dirty="0"/>
          </a:p>
        </p:txBody>
      </p:sp>
      <p:sp>
        <p:nvSpPr>
          <p:cNvPr id="4" name="pole tekstowe 3"/>
          <p:cNvSpPr txBox="1"/>
          <p:nvPr/>
        </p:nvSpPr>
        <p:spPr>
          <a:xfrm>
            <a:off x="2736558" y="5712984"/>
            <a:ext cx="6002265" cy="1015663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20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Fundamental</a:t>
            </a:r>
            <a:r>
              <a:rPr lang="pl-PL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0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bound</a:t>
            </a:r>
            <a:r>
              <a:rPr lang="pl-PL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0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</a:t>
            </a:r>
            <a:r>
              <a:rPr lang="pl-PL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be </a:t>
            </a:r>
            <a:r>
              <a:rPr lang="pl-PL" sz="20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asymptotically</a:t>
            </a:r>
            <a:r>
              <a:rPr lang="pl-PL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reached</a:t>
            </a:r>
            <a:r>
              <a:rPr lang="pl-PL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with </a:t>
            </a:r>
            <a:r>
              <a:rPr lang="pl-PL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simpl</a:t>
            </a:r>
            <a:r>
              <a:rPr lang="pl-PL" sz="20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pl-PL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schemes</a:t>
            </a:r>
            <a:r>
              <a:rPr lang="pl-PL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0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involving</a:t>
            </a:r>
            <a:r>
              <a:rPr lang="pl-PL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0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weakly</a:t>
            </a:r>
            <a:r>
              <a:rPr lang="pl-PL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0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squeezed</a:t>
            </a:r>
            <a:r>
              <a:rPr lang="pl-PL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0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states</a:t>
            </a:r>
            <a:r>
              <a:rPr lang="pl-PL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pl-PL" sz="20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being</a:t>
            </a:r>
            <a:r>
              <a:rPr lang="pl-PL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0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now</a:t>
            </a:r>
            <a:r>
              <a:rPr lang="pl-PL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0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implemented</a:t>
            </a:r>
            <a:r>
              <a:rPr lang="pl-PL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LIGO!</a:t>
            </a:r>
            <a:endParaRPr lang="en-US" sz="20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9" name="Obraz 3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9385" y="1299458"/>
            <a:ext cx="6474286" cy="445714"/>
          </a:xfrm>
          <a:prstGeom prst="rect">
            <a:avLst/>
          </a:prstGeom>
          <a:noFill/>
          <a:ln/>
          <a:effectLst/>
        </p:spPr>
      </p:pic>
      <p:pic>
        <p:nvPicPr>
          <p:cNvPr id="5" name="Obraz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892" y="3953154"/>
            <a:ext cx="2038290" cy="256813"/>
          </a:xfrm>
          <a:prstGeom prst="rect">
            <a:avLst/>
          </a:prstGeom>
          <a:noFill/>
          <a:ln/>
          <a:effectLst/>
        </p:spPr>
      </p:pic>
      <p:grpSp>
        <p:nvGrpSpPr>
          <p:cNvPr id="92" name="Grupa 91"/>
          <p:cNvGrpSpPr/>
          <p:nvPr/>
        </p:nvGrpSpPr>
        <p:grpSpPr>
          <a:xfrm>
            <a:off x="1150619" y="2622813"/>
            <a:ext cx="2304804" cy="1145778"/>
            <a:chOff x="1150619" y="2622813"/>
            <a:chExt cx="2304804" cy="1145778"/>
          </a:xfrm>
        </p:grpSpPr>
        <p:sp>
          <p:nvSpPr>
            <p:cNvPr id="28" name="Elipsa 27"/>
            <p:cNvSpPr/>
            <p:nvPr/>
          </p:nvSpPr>
          <p:spPr>
            <a:xfrm>
              <a:off x="1150619" y="2906394"/>
              <a:ext cx="769188" cy="76918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468000" h="468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9" name="Obraz 28"/>
            <p:cNvPicPr>
              <a:picLocks noChangeAspect="1"/>
            </p:cNvPicPr>
            <p:nvPr>
              <p:custDataLst>
                <p:tags r:id="rId20"/>
              </p:custDataLst>
            </p:nvPr>
          </p:nvPicPr>
          <p:blipFill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1987" y="2622813"/>
              <a:ext cx="114135" cy="73952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30" name="Obraz 29"/>
            <p:cNvPicPr>
              <a:picLocks noChangeAspect="1"/>
            </p:cNvPicPr>
            <p:nvPr>
              <p:custDataLst>
                <p:tags r:id="rId21"/>
              </p:custDataLst>
            </p:nvPr>
          </p:nvPicPr>
          <p:blipFill>
            <a:blip r:embed="rId2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69385" y="3630335"/>
              <a:ext cx="148442" cy="138256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31" name="Obraz 30"/>
            <p:cNvPicPr>
              <a:picLocks noChangeAspect="1"/>
            </p:cNvPicPr>
            <p:nvPr>
              <p:custDataLst>
                <p:tags r:id="rId22"/>
              </p:custDataLst>
            </p:nvPr>
          </p:nvPicPr>
          <p:blipFill>
            <a:blip r:embed="rId2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82432" y="2822127"/>
              <a:ext cx="148752" cy="138515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32" name="Łącznik prosty ze strzałką 31"/>
            <p:cNvCxnSpPr/>
            <p:nvPr/>
          </p:nvCxnSpPr>
          <p:spPr>
            <a:xfrm>
              <a:off x="2079640" y="3285884"/>
              <a:ext cx="540598" cy="4731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Elipsa 32"/>
            <p:cNvSpPr/>
            <p:nvPr/>
          </p:nvSpPr>
          <p:spPr>
            <a:xfrm>
              <a:off x="2822665" y="2905650"/>
              <a:ext cx="546653" cy="76993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468630" h="46863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Łuk 35"/>
            <p:cNvSpPr/>
            <p:nvPr/>
          </p:nvSpPr>
          <p:spPr bwMode="auto">
            <a:xfrm>
              <a:off x="1196768" y="2774025"/>
              <a:ext cx="676889" cy="199085"/>
            </a:xfrm>
            <a:prstGeom prst="arc">
              <a:avLst>
                <a:gd name="adj1" fmla="val 8176016"/>
                <a:gd name="adj2" fmla="val 2201711"/>
              </a:avLst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1" name="Obraz 40"/>
            <p:cNvPicPr>
              <a:picLocks noChangeAspect="1"/>
            </p:cNvPicPr>
            <p:nvPr>
              <p:custDataLst>
                <p:tags r:id="rId23"/>
              </p:custDataLst>
            </p:nvPr>
          </p:nvPicPr>
          <p:blipFill>
            <a:blip r:embed="rId3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558" y="2717722"/>
              <a:ext cx="718865" cy="199488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42" name="Łącznik prosty ze strzałką 41"/>
            <p:cNvCxnSpPr/>
            <p:nvPr/>
          </p:nvCxnSpPr>
          <p:spPr>
            <a:xfrm flipV="1">
              <a:off x="3076136" y="3253558"/>
              <a:ext cx="321074" cy="1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" name="Obraz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3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5218" y="3929265"/>
            <a:ext cx="710230" cy="214556"/>
          </a:xfrm>
          <a:prstGeom prst="rect">
            <a:avLst/>
          </a:prstGeom>
          <a:noFill/>
          <a:ln/>
          <a:effectLst/>
        </p:spPr>
      </p:pic>
      <p:pic>
        <p:nvPicPr>
          <p:cNvPr id="52" name="Obraz 5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6122" y="4510783"/>
            <a:ext cx="1349761" cy="502760"/>
          </a:xfrm>
          <a:prstGeom prst="rect">
            <a:avLst/>
          </a:prstGeom>
          <a:noFill/>
          <a:ln/>
          <a:effectLst/>
        </p:spPr>
      </p:pic>
      <p:grpSp>
        <p:nvGrpSpPr>
          <p:cNvPr id="93" name="Grupa 92"/>
          <p:cNvGrpSpPr/>
          <p:nvPr/>
        </p:nvGrpSpPr>
        <p:grpSpPr>
          <a:xfrm>
            <a:off x="4726208" y="2696102"/>
            <a:ext cx="4032447" cy="1313864"/>
            <a:chOff x="4726208" y="2696102"/>
            <a:chExt cx="4032447" cy="1313864"/>
          </a:xfrm>
        </p:grpSpPr>
        <p:grpSp>
          <p:nvGrpSpPr>
            <p:cNvPr id="7" name="Grupa 6"/>
            <p:cNvGrpSpPr/>
            <p:nvPr/>
          </p:nvGrpSpPr>
          <p:grpSpPr>
            <a:xfrm>
              <a:off x="4726208" y="2876701"/>
              <a:ext cx="2207312" cy="963769"/>
              <a:chOff x="1475656" y="1469819"/>
              <a:chExt cx="2952328" cy="1289062"/>
            </a:xfrm>
          </p:grpSpPr>
          <p:cxnSp>
            <p:nvCxnSpPr>
              <p:cNvPr id="8" name="Łącznik prosty 7"/>
              <p:cNvCxnSpPr/>
              <p:nvPr/>
            </p:nvCxnSpPr>
            <p:spPr>
              <a:xfrm>
                <a:off x="1475656" y="1973875"/>
                <a:ext cx="360040" cy="288032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cxnSp>
            <p:nvCxnSpPr>
              <p:cNvPr id="9" name="Łącznik prosty 8"/>
              <p:cNvCxnSpPr/>
              <p:nvPr/>
            </p:nvCxnSpPr>
            <p:spPr>
              <a:xfrm>
                <a:off x="2267744" y="2621947"/>
                <a:ext cx="1296144" cy="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</a:ln>
              <a:effectLst/>
            </p:spPr>
          </p:cxnSp>
          <p:cxnSp>
            <p:nvCxnSpPr>
              <p:cNvPr id="10" name="Łącznik prosty 9"/>
              <p:cNvCxnSpPr/>
              <p:nvPr/>
            </p:nvCxnSpPr>
            <p:spPr>
              <a:xfrm>
                <a:off x="2411760" y="1973875"/>
                <a:ext cx="1224136" cy="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</a:ln>
              <a:effectLst/>
            </p:spPr>
          </p:cxnSp>
          <p:sp>
            <p:nvSpPr>
              <p:cNvPr id="11" name="Prostokąt 10"/>
              <p:cNvSpPr/>
              <p:nvPr/>
            </p:nvSpPr>
            <p:spPr>
              <a:xfrm>
                <a:off x="3059832" y="1757851"/>
                <a:ext cx="504056" cy="432048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pic>
            <p:nvPicPr>
              <p:cNvPr id="12" name="Obraz 53" descr="TP_tmp.emf"/>
              <p:cNvPicPr>
                <a:picLocks noChangeAspect="1"/>
              </p:cNvPicPr>
              <p:nvPr>
                <p:custDataLst>
                  <p:tags r:id="rId17"/>
                </p:custDataLst>
              </p:nvPr>
            </p:nvPicPr>
            <p:blipFill>
              <a:blip r:embed="rId33" cstate="print"/>
              <a:srcRect/>
              <a:stretch>
                <a:fillRect/>
              </a:stretch>
            </p:blipFill>
            <p:spPr bwMode="auto">
              <a:xfrm>
                <a:off x="3201665" y="1863643"/>
                <a:ext cx="167640" cy="1961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cxnSp>
            <p:nvCxnSpPr>
              <p:cNvPr id="13" name="Łącznik prosty 12"/>
              <p:cNvCxnSpPr/>
              <p:nvPr/>
            </p:nvCxnSpPr>
            <p:spPr>
              <a:xfrm rot="5400000" flipH="1">
                <a:off x="2359337" y="1738266"/>
                <a:ext cx="545451" cy="8557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dash"/>
                <a:headEnd type="none"/>
                <a:tailEnd type="triangle"/>
              </a:ln>
              <a:effectLst/>
            </p:spPr>
          </p:cxnSp>
          <p:cxnSp>
            <p:nvCxnSpPr>
              <p:cNvPr id="14" name="Łącznik prosty 13"/>
              <p:cNvCxnSpPr/>
              <p:nvPr/>
            </p:nvCxnSpPr>
            <p:spPr>
              <a:xfrm rot="5400000" flipH="1" flipV="1">
                <a:off x="2338275" y="2469372"/>
                <a:ext cx="568980" cy="10037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dash"/>
                <a:headEnd type="none"/>
                <a:tailEnd type="triangle"/>
              </a:ln>
              <a:effectLst/>
            </p:spPr>
          </p:cxnSp>
          <p:cxnSp>
            <p:nvCxnSpPr>
              <p:cNvPr id="15" name="Łącznik prosty 14"/>
              <p:cNvCxnSpPr/>
              <p:nvPr/>
            </p:nvCxnSpPr>
            <p:spPr>
              <a:xfrm flipH="1" flipV="1">
                <a:off x="4082654" y="2382557"/>
                <a:ext cx="345330" cy="23939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</a:ln>
              <a:effectLst/>
            </p:spPr>
          </p:cxnSp>
          <p:cxnSp>
            <p:nvCxnSpPr>
              <p:cNvPr id="16" name="Łącznik prosty 15"/>
              <p:cNvCxnSpPr/>
              <p:nvPr/>
            </p:nvCxnSpPr>
            <p:spPr>
              <a:xfrm flipV="1">
                <a:off x="3923928" y="1973875"/>
                <a:ext cx="504056" cy="38291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</a:ln>
              <a:effectLst/>
            </p:spPr>
          </p:cxnSp>
          <p:cxnSp>
            <p:nvCxnSpPr>
              <p:cNvPr id="17" name="Łącznik prosty 16"/>
              <p:cNvCxnSpPr/>
              <p:nvPr/>
            </p:nvCxnSpPr>
            <p:spPr>
              <a:xfrm flipV="1">
                <a:off x="3563888" y="2348880"/>
                <a:ext cx="395695" cy="273067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</a:ln>
              <a:effectLst/>
            </p:spPr>
          </p:cxnSp>
          <p:sp>
            <p:nvSpPr>
              <p:cNvPr id="18" name="Prostokąt 17"/>
              <p:cNvSpPr/>
              <p:nvPr/>
            </p:nvSpPr>
            <p:spPr>
              <a:xfrm>
                <a:off x="3794292" y="2234343"/>
                <a:ext cx="504056" cy="144016"/>
              </a:xfrm>
              <a:prstGeom prst="rect">
                <a:avLst/>
              </a:prstGeom>
              <a:solidFill>
                <a:srgbClr val="FFFFFF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9" name="Łącznik prosty 18"/>
              <p:cNvCxnSpPr/>
              <p:nvPr/>
            </p:nvCxnSpPr>
            <p:spPr>
              <a:xfrm>
                <a:off x="3635896" y="1973875"/>
                <a:ext cx="288032" cy="216024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  <p:sp>
            <p:nvSpPr>
              <p:cNvPr id="20" name="Prostokąt 19"/>
              <p:cNvSpPr/>
              <p:nvPr/>
            </p:nvSpPr>
            <p:spPr>
              <a:xfrm rot="18900000">
                <a:off x="2388860" y="1914971"/>
                <a:ext cx="504056" cy="144016"/>
              </a:xfrm>
              <a:prstGeom prst="rect">
                <a:avLst/>
              </a:prstGeom>
              <a:solidFill>
                <a:srgbClr val="FFFFFF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pic>
            <p:nvPicPr>
              <p:cNvPr id="21" name="Obraz 20" descr="TP_tmp.emf"/>
              <p:cNvPicPr>
                <a:picLocks noChangeAspect="1"/>
              </p:cNvPicPr>
              <p:nvPr>
                <p:custDataLst>
                  <p:tags r:id="rId18"/>
                </p:custDataLst>
              </p:nvPr>
            </p:nvPicPr>
            <p:blipFill>
              <a:blip r:embed="rId3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2584350" y="1901867"/>
                <a:ext cx="114300" cy="133731"/>
              </a:xfrm>
              <a:prstGeom prst="rect">
                <a:avLst/>
              </a:prstGeom>
              <a:noFill/>
              <a:ln/>
              <a:effectLst/>
            </p:spPr>
          </p:pic>
          <p:sp>
            <p:nvSpPr>
              <p:cNvPr id="22" name="Prostokąt 21"/>
              <p:cNvSpPr/>
              <p:nvPr/>
            </p:nvSpPr>
            <p:spPr>
              <a:xfrm rot="18900000">
                <a:off x="2388860" y="2563043"/>
                <a:ext cx="504056" cy="144016"/>
              </a:xfrm>
              <a:prstGeom prst="rect">
                <a:avLst/>
              </a:prstGeom>
              <a:solidFill>
                <a:srgbClr val="FFFFFF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pic>
            <p:nvPicPr>
              <p:cNvPr id="23" name="Obraz 22" descr="TP_tmp.emf"/>
              <p:cNvPicPr>
                <a:picLocks noChangeAspect="1"/>
              </p:cNvPicPr>
              <p:nvPr>
                <p:custDataLst>
                  <p:tags r:id="rId19"/>
                </p:custDataLst>
              </p:nvPr>
            </p:nvPicPr>
            <p:blipFill>
              <a:blip r:embed="rId3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2584350" y="2549939"/>
                <a:ext cx="114300" cy="133731"/>
              </a:xfrm>
              <a:prstGeom prst="rect">
                <a:avLst/>
              </a:prstGeom>
              <a:noFill/>
              <a:ln/>
              <a:effectLst/>
            </p:spPr>
          </p:pic>
          <p:cxnSp>
            <p:nvCxnSpPr>
              <p:cNvPr id="24" name="Łącznik prosty 23"/>
              <p:cNvCxnSpPr/>
              <p:nvPr/>
            </p:nvCxnSpPr>
            <p:spPr>
              <a:xfrm flipH="1" flipV="1">
                <a:off x="1922414" y="2382557"/>
                <a:ext cx="345330" cy="23939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</a:ln>
              <a:effectLst/>
            </p:spPr>
          </p:cxnSp>
          <p:cxnSp>
            <p:nvCxnSpPr>
              <p:cNvPr id="25" name="Łącznik prosty 24"/>
              <p:cNvCxnSpPr/>
              <p:nvPr/>
            </p:nvCxnSpPr>
            <p:spPr>
              <a:xfrm flipV="1">
                <a:off x="1835696" y="1973875"/>
                <a:ext cx="576064" cy="38291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</a:ln>
              <a:effectLst/>
            </p:spPr>
          </p:cxnSp>
          <p:cxnSp>
            <p:nvCxnSpPr>
              <p:cNvPr id="26" name="Łącznik prosty 25"/>
              <p:cNvCxnSpPr/>
              <p:nvPr/>
            </p:nvCxnSpPr>
            <p:spPr>
              <a:xfrm flipV="1">
                <a:off x="1547664" y="2405923"/>
                <a:ext cx="281062" cy="216024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</a:ln>
              <a:effectLst/>
            </p:spPr>
          </p:cxnSp>
          <p:sp>
            <p:nvSpPr>
              <p:cNvPr id="27" name="Prostokąt 26"/>
              <p:cNvSpPr/>
              <p:nvPr/>
            </p:nvSpPr>
            <p:spPr>
              <a:xfrm>
                <a:off x="1619672" y="2261907"/>
                <a:ext cx="504056" cy="144016"/>
              </a:xfrm>
              <a:prstGeom prst="rect">
                <a:avLst/>
              </a:prstGeom>
              <a:solidFill>
                <a:srgbClr val="FFFFFF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60" name="Prostokąt 59"/>
            <p:cNvSpPr/>
            <p:nvPr/>
          </p:nvSpPr>
          <p:spPr>
            <a:xfrm>
              <a:off x="7354704" y="3178969"/>
              <a:ext cx="1403951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l-PL" sz="12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Single </a:t>
              </a:r>
              <a:r>
                <a:rPr lang="pl-PL" sz="1200" dirty="0" err="1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photon</a:t>
              </a:r>
              <a:r>
                <a:rPr lang="pl-PL" sz="1200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pl-PL" sz="1200" dirty="0" err="1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modeled</a:t>
              </a:r>
              <a:r>
                <a:rPr lang="pl-PL" sz="12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as a </a:t>
              </a:r>
              <a:r>
                <a:rPr lang="pl-PL" sz="1200" dirty="0" err="1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three</a:t>
              </a:r>
              <a:r>
                <a:rPr lang="pl-PL" sz="12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pl-PL" sz="1200" dirty="0" err="1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level</a:t>
              </a:r>
              <a:r>
                <a:rPr lang="pl-PL" sz="12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system:</a:t>
              </a:r>
            </a:p>
            <a:p>
              <a:pPr algn="ctr"/>
              <a:endParaRPr lang="en-GB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61" name="Obraz 60"/>
            <p:cNvPicPr>
              <a:picLocks noChangeAspect="1"/>
            </p:cNvPicPr>
            <p:nvPr>
              <p:custDataLst>
                <p:tags r:id="rId14"/>
              </p:custDataLst>
            </p:nvPr>
          </p:nvPicPr>
          <p:blipFill>
            <a:blip r:embed="rId2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51831" y="3161450"/>
              <a:ext cx="148442" cy="138256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62" name="Obraz 61"/>
            <p:cNvPicPr>
              <a:picLocks noChangeAspect="1"/>
            </p:cNvPicPr>
            <p:nvPr>
              <p:custDataLst>
                <p:tags r:id="rId15"/>
              </p:custDataLst>
            </p:nvPr>
          </p:nvPicPr>
          <p:blipFill>
            <a:blip r:embed="rId2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34415" y="3693154"/>
              <a:ext cx="148752" cy="138515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64" name="Obraz 63"/>
            <p:cNvPicPr>
              <a:picLocks noChangeAspect="1"/>
            </p:cNvPicPr>
            <p:nvPr>
              <p:custDataLst>
                <p:tags r:id="rId16"/>
              </p:custDataLst>
            </p:nvPr>
          </p:nvPicPr>
          <p:blipFill>
            <a:blip r:embed="rId3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26087" y="2696102"/>
              <a:ext cx="349760" cy="164755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38" name="Grupa 37"/>
          <p:cNvGrpSpPr/>
          <p:nvPr/>
        </p:nvGrpSpPr>
        <p:grpSpPr>
          <a:xfrm>
            <a:off x="4588633" y="4197199"/>
            <a:ext cx="3975366" cy="455416"/>
            <a:chOff x="4588633" y="4197199"/>
            <a:chExt cx="3975366" cy="455416"/>
          </a:xfrm>
        </p:grpSpPr>
        <p:grpSp>
          <p:nvGrpSpPr>
            <p:cNvPr id="37" name="Grupa 36"/>
            <p:cNvGrpSpPr/>
            <p:nvPr>
              <p:custDataLst>
                <p:tags r:id="rId7"/>
              </p:custDataLst>
            </p:nvPr>
          </p:nvGrpSpPr>
          <p:grpSpPr>
            <a:xfrm>
              <a:off x="4588633" y="4197199"/>
              <a:ext cx="1233717" cy="423822"/>
              <a:chOff x="4588633" y="4197199"/>
              <a:chExt cx="1233717" cy="423822"/>
            </a:xfrm>
          </p:grpSpPr>
          <p:pic>
            <p:nvPicPr>
              <p:cNvPr id="56" name="Obraz 55"/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>
              <a:blip r:embed="rId36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152542" y="4197199"/>
                <a:ext cx="669808" cy="423822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35" name="Obraz 34"/>
              <p:cNvPicPr>
                <a:picLocks noChangeAspect="1"/>
              </p:cNvPicPr>
              <p:nvPr>
                <p:custDataLst>
                  <p:tags r:id="rId13"/>
                </p:custDataLst>
              </p:nvPr>
            </p:nvPicPr>
            <p:blipFill>
              <a:blip r:embed="rId37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588633" y="4303233"/>
                <a:ext cx="461833" cy="203953"/>
              </a:xfrm>
              <a:prstGeom prst="rect">
                <a:avLst/>
              </a:prstGeom>
              <a:noFill/>
              <a:ln/>
              <a:effectLst/>
            </p:spPr>
          </p:pic>
        </p:grpSp>
        <p:grpSp>
          <p:nvGrpSpPr>
            <p:cNvPr id="82" name="Grupa 81"/>
            <p:cNvGrpSpPr/>
            <p:nvPr/>
          </p:nvGrpSpPr>
          <p:grpSpPr>
            <a:xfrm>
              <a:off x="6016661" y="4208775"/>
              <a:ext cx="1201835" cy="424242"/>
              <a:chOff x="6006469" y="3939467"/>
              <a:chExt cx="1201835" cy="424242"/>
            </a:xfrm>
          </p:grpSpPr>
          <p:pic>
            <p:nvPicPr>
              <p:cNvPr id="81" name="Obraz 80"/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38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625454" y="3939467"/>
                <a:ext cx="582850" cy="424242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75" name="Obraz 74"/>
              <p:cNvPicPr>
                <a:picLocks noChangeAspect="1"/>
              </p:cNvPicPr>
              <p:nvPr>
                <p:custDataLst>
                  <p:tags r:id="rId11"/>
                </p:custDataLst>
              </p:nvPr>
            </p:nvPicPr>
            <p:blipFill>
              <a:blip r:embed="rId39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06469" y="4033389"/>
                <a:ext cx="556117" cy="235978"/>
              </a:xfrm>
              <a:prstGeom prst="rect">
                <a:avLst/>
              </a:prstGeom>
              <a:noFill/>
              <a:ln/>
              <a:effectLst/>
            </p:spPr>
          </p:pic>
        </p:grpSp>
        <p:grpSp>
          <p:nvGrpSpPr>
            <p:cNvPr id="85" name="Grupa 84"/>
            <p:cNvGrpSpPr/>
            <p:nvPr/>
          </p:nvGrpSpPr>
          <p:grpSpPr>
            <a:xfrm>
              <a:off x="7412626" y="4228373"/>
              <a:ext cx="1151373" cy="424242"/>
              <a:chOff x="7402434" y="3959065"/>
              <a:chExt cx="1151373" cy="424242"/>
            </a:xfrm>
          </p:grpSpPr>
          <p:pic>
            <p:nvPicPr>
              <p:cNvPr id="84" name="Obraz 83"/>
              <p:cNvPicPr>
                <a:picLocks noChangeAspect="1"/>
              </p:cNvPicPr>
              <p:nvPr>
                <p:custDataLst>
                  <p:tags r:id="rId8"/>
                </p:custDataLst>
              </p:nvPr>
            </p:nvPicPr>
            <p:blipFill>
              <a:blip r:embed="rId40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970957" y="3959065"/>
                <a:ext cx="582850" cy="424242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78" name="Obraz 77"/>
              <p:cNvPicPr>
                <a:picLocks noChangeAspect="1"/>
              </p:cNvPicPr>
              <p:nvPr>
                <p:custDataLst>
                  <p:tags r:id="rId9"/>
                </p:custDataLst>
              </p:nvPr>
            </p:nvPicPr>
            <p:blipFill>
              <a:blip r:embed="rId41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402434" y="4019533"/>
                <a:ext cx="556117" cy="232607"/>
              </a:xfrm>
              <a:prstGeom prst="rect">
                <a:avLst/>
              </a:prstGeom>
              <a:noFill/>
              <a:ln/>
              <a:effectLst/>
            </p:spPr>
          </p:pic>
        </p:grpSp>
      </p:grpSp>
      <p:pic>
        <p:nvPicPr>
          <p:cNvPr id="40" name="Obraz 3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7824" y="4973413"/>
            <a:ext cx="710230" cy="214556"/>
          </a:xfrm>
          <a:prstGeom prst="rect">
            <a:avLst/>
          </a:prstGeom>
          <a:noFill/>
          <a:ln/>
          <a:effectLst/>
        </p:spPr>
      </p:pic>
      <p:pic>
        <p:nvPicPr>
          <p:cNvPr id="86" name="Obraz 8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4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6052" y="4818101"/>
            <a:ext cx="1514962" cy="503258"/>
          </a:xfrm>
          <a:prstGeom prst="rect">
            <a:avLst/>
          </a:prstGeom>
          <a:noFill/>
          <a:ln/>
          <a:effectLst/>
        </p:spPr>
      </p:pic>
      <p:sp>
        <p:nvSpPr>
          <p:cNvPr id="67" name="pole tekstowe 66"/>
          <p:cNvSpPr txBox="1"/>
          <p:nvPr/>
        </p:nvSpPr>
        <p:spPr>
          <a:xfrm>
            <a:off x="739356" y="2168431"/>
            <a:ext cx="32908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dirty="0" smtClean="0">
                <a:latin typeface="Times" panose="02020603050405020304" pitchFamily="18" charset="0"/>
                <a:cs typeface="Times" panose="02020603050405020304" pitchFamily="18" charset="0"/>
              </a:rPr>
              <a:t>Standard </a:t>
            </a:r>
            <a:r>
              <a:rPr lang="pl-PL" sz="20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dephasing</a:t>
            </a:r>
            <a:r>
              <a:rPr lang="pl-PL" sz="2000" dirty="0" smtClean="0">
                <a:latin typeface="Times" panose="02020603050405020304" pitchFamily="18" charset="0"/>
                <a:cs typeface="Times" panose="02020603050405020304" pitchFamily="18" charset="0"/>
              </a:rPr>
              <a:t>: </a:t>
            </a:r>
            <a:endParaRPr lang="en-US" sz="2000" i="1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69" name="pole tekstowe 68"/>
          <p:cNvSpPr txBox="1"/>
          <p:nvPr/>
        </p:nvSpPr>
        <p:spPr>
          <a:xfrm>
            <a:off x="5002726" y="2130276"/>
            <a:ext cx="32908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Lossy</a:t>
            </a:r>
            <a:r>
              <a:rPr lang="pl-PL" sz="2000" dirty="0" smtClean="0">
                <a:latin typeface="Times" panose="02020603050405020304" pitchFamily="18" charset="0"/>
                <a:cs typeface="Times" panose="02020603050405020304" pitchFamily="18" charset="0"/>
              </a:rPr>
              <a:t> interferometry</a:t>
            </a:r>
            <a:endParaRPr lang="en-US" sz="2000" i="1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767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nimBg="1"/>
      <p:bldP spid="66" grpId="0" animBg="1"/>
      <p:bldP spid="4" grpId="0" animBg="1"/>
      <p:bldP spid="67" grpId="0"/>
      <p:bldP spid="6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270846" y="-173162"/>
            <a:ext cx="9001000" cy="1143000"/>
          </a:xfrm>
        </p:spPr>
        <p:txBody>
          <a:bodyPr>
            <a:normAutofit fontScale="90000"/>
          </a:bodyPr>
          <a:lstStyle/>
          <a:p>
            <a:r>
              <a:rPr lang="pl-PL" dirty="0" err="1" smtClean="0"/>
              <a:t>More</a:t>
            </a:r>
            <a:r>
              <a:rPr lang="pl-PL" dirty="0" smtClean="0"/>
              <a:t> </a:t>
            </a:r>
            <a:r>
              <a:rPr lang="pl-PL" dirty="0" err="1" smtClean="0"/>
              <a:t>parameters</a:t>
            </a:r>
            <a:r>
              <a:rPr lang="pl-PL" dirty="0" smtClean="0"/>
              <a:t>, </a:t>
            </a:r>
            <a:r>
              <a:rPr lang="pl-PL" dirty="0" err="1" smtClean="0"/>
              <a:t>more</a:t>
            </a:r>
            <a:r>
              <a:rPr lang="pl-PL" dirty="0" smtClean="0"/>
              <a:t> </a:t>
            </a:r>
            <a:r>
              <a:rPr lang="pl-PL" dirty="0" err="1" smtClean="0"/>
              <a:t>problems</a:t>
            </a:r>
            <a:r>
              <a:rPr lang="pl-PL" dirty="0" smtClean="0"/>
              <a:t>…</a:t>
            </a:r>
            <a:endParaRPr lang="en-GB" dirty="0"/>
          </a:p>
        </p:txBody>
      </p:sp>
      <p:pic>
        <p:nvPicPr>
          <p:cNvPr id="5" name="Obraz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516" y="885889"/>
            <a:ext cx="6819632" cy="865017"/>
          </a:xfrm>
          <a:prstGeom prst="rect">
            <a:avLst/>
          </a:prstGeom>
          <a:noFill/>
          <a:ln/>
          <a:effectLst/>
        </p:spPr>
      </p:pic>
      <p:sp>
        <p:nvSpPr>
          <p:cNvPr id="9" name="pole tekstowe 8"/>
          <p:cNvSpPr txBox="1"/>
          <p:nvPr/>
        </p:nvSpPr>
        <p:spPr>
          <a:xfrm>
            <a:off x="191387" y="1803503"/>
            <a:ext cx="85496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Different</a:t>
            </a:r>
            <a:r>
              <a:rPr lang="pl-PL" sz="2400" dirty="0" smtClean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24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parameters</a:t>
            </a:r>
            <a:r>
              <a:rPr lang="pl-PL" sz="2400" dirty="0" smtClean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24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lead</a:t>
            </a:r>
            <a:r>
              <a:rPr lang="pl-PL" sz="2400" dirty="0" smtClean="0">
                <a:latin typeface="Times" panose="02020603050405020304" pitchFamily="18" charset="0"/>
                <a:cs typeface="Times" panose="02020603050405020304" pitchFamily="18" charset="0"/>
              </a:rPr>
              <a:t> to </a:t>
            </a:r>
            <a:r>
              <a:rPr lang="pl-PL" sz="24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incompatible</a:t>
            </a:r>
            <a:r>
              <a:rPr lang="pl-PL" sz="2400" dirty="0" smtClean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24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optimal</a:t>
            </a:r>
            <a:r>
              <a:rPr lang="pl-PL" sz="2400" dirty="0" smtClean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24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protocols</a:t>
            </a:r>
            <a:r>
              <a:rPr lang="pl-PL" sz="2400" dirty="0">
                <a:latin typeface="Times" panose="02020603050405020304" pitchFamily="18" charset="0"/>
                <a:cs typeface="Times" panose="02020603050405020304" pitchFamily="18" charset="0"/>
              </a:rPr>
              <a:t>!</a:t>
            </a:r>
            <a:endParaRPr lang="pl-PL" sz="2400" dirty="0" smtClean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10" name="Prostokąt 9"/>
          <p:cNvSpPr/>
          <p:nvPr/>
        </p:nvSpPr>
        <p:spPr>
          <a:xfrm>
            <a:off x="2621496" y="6186132"/>
            <a:ext cx="64087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S. </a:t>
            </a:r>
            <a:r>
              <a:rPr lang="en-GB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Ragy</a:t>
            </a:r>
            <a:r>
              <a:rPr lang="en-GB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M. </a:t>
            </a:r>
            <a:r>
              <a:rPr lang="en-GB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Jarzyna</a:t>
            </a:r>
            <a:r>
              <a:rPr lang="en-GB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GB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R</a:t>
            </a:r>
            <a:r>
              <a:rPr lang="pl-PL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DD</a:t>
            </a:r>
            <a:r>
              <a:rPr lang="pl-PL" sz="1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GB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Physical </a:t>
            </a:r>
            <a:r>
              <a:rPr lang="en-GB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Review A  </a:t>
            </a:r>
            <a:r>
              <a:rPr lang="en-GB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94</a:t>
            </a:r>
            <a:r>
              <a:rPr lang="en-GB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052108 (2016)</a:t>
            </a:r>
            <a:r>
              <a:rPr lang="en-GB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pl-PL" sz="1600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r"/>
            <a:r>
              <a:rPr lang="sv-SE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M. Szczykulska, T. Baumgratz, </a:t>
            </a:r>
            <a:r>
              <a:rPr lang="sv-SE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sv-SE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sv-SE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Datta</a:t>
            </a:r>
            <a:r>
              <a:rPr lang="pl-PL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GB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Advances in Physics: X (2016</a:t>
            </a:r>
            <a:r>
              <a:rPr lang="en-GB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endParaRPr lang="en-GB" sz="1600" dirty="0"/>
          </a:p>
        </p:txBody>
      </p:sp>
      <p:grpSp>
        <p:nvGrpSpPr>
          <p:cNvPr id="6" name="Grupa 5"/>
          <p:cNvGrpSpPr/>
          <p:nvPr/>
        </p:nvGrpSpPr>
        <p:grpSpPr>
          <a:xfrm>
            <a:off x="490795" y="2339189"/>
            <a:ext cx="8015396" cy="2026346"/>
            <a:chOff x="490795" y="2339189"/>
            <a:chExt cx="8015396" cy="2026346"/>
          </a:xfrm>
        </p:grpSpPr>
        <p:sp>
          <p:nvSpPr>
            <p:cNvPr id="15" name="Prostokąt 14"/>
            <p:cNvSpPr/>
            <p:nvPr/>
          </p:nvSpPr>
          <p:spPr>
            <a:xfrm>
              <a:off x="490795" y="2339189"/>
              <a:ext cx="8015396" cy="2026346"/>
            </a:xfrm>
            <a:prstGeom prst="rect">
              <a:avLst/>
            </a:prstGeom>
            <a:solidFill>
              <a:srgbClr val="FFFF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R="0" lvl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endParaRPr kumimoji="0" lang="en-GB" sz="2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  <p:sp>
          <p:nvSpPr>
            <p:cNvPr id="18" name="pole tekstowe 17"/>
            <p:cNvSpPr txBox="1"/>
            <p:nvPr/>
          </p:nvSpPr>
          <p:spPr>
            <a:xfrm>
              <a:off x="542880" y="2390961"/>
              <a:ext cx="594130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Multi-</a:t>
              </a:r>
              <a:r>
                <a:rPr lang="pl-PL" sz="24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parameter</a:t>
              </a:r>
              <a:r>
                <a:rPr lang="pl-PL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Quantum </a:t>
              </a:r>
              <a:r>
                <a:rPr lang="pl-PL" sz="24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Cramer-Rao</a:t>
              </a:r>
              <a:r>
                <a:rPr lang="pl-PL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pl-PL" sz="24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bound</a:t>
              </a:r>
              <a:r>
                <a:rPr lang="pl-PL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:</a:t>
              </a:r>
              <a:endPara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22" name="Obraz 21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9775" y="3175668"/>
              <a:ext cx="2692857" cy="466667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27" name="Obraz 26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13924" y="2939123"/>
              <a:ext cx="3439668" cy="650615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4" name="Obraz 3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14135" y="3715442"/>
              <a:ext cx="2445714" cy="530000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39" name="pole tekstowe 38"/>
            <p:cNvSpPr txBox="1"/>
            <p:nvPr/>
          </p:nvSpPr>
          <p:spPr>
            <a:xfrm>
              <a:off x="2303858" y="3783777"/>
              <a:ext cx="156004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QFI matrix</a:t>
              </a:r>
              <a:endParaRPr lang="en-US" sz="2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2" name="Grupa 11"/>
          <p:cNvGrpSpPr/>
          <p:nvPr/>
        </p:nvGrpSpPr>
        <p:grpSpPr>
          <a:xfrm>
            <a:off x="490795" y="4541160"/>
            <a:ext cx="8015396" cy="1555071"/>
            <a:chOff x="490795" y="4541160"/>
            <a:chExt cx="8015396" cy="1555071"/>
          </a:xfrm>
        </p:grpSpPr>
        <p:sp>
          <p:nvSpPr>
            <p:cNvPr id="29" name="Prostokąt 28"/>
            <p:cNvSpPr/>
            <p:nvPr/>
          </p:nvSpPr>
          <p:spPr>
            <a:xfrm>
              <a:off x="490795" y="4541160"/>
              <a:ext cx="8015396" cy="1555071"/>
            </a:xfrm>
            <a:prstGeom prst="rect">
              <a:avLst/>
            </a:prstGeom>
            <a:solidFill>
              <a:srgbClr val="FFFF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R="0" lvl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endParaRPr kumimoji="0" lang="en-GB" sz="2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  <p:pic>
          <p:nvPicPr>
            <p:cNvPr id="8" name="Obraz 7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9591" y="5284426"/>
              <a:ext cx="803714" cy="238432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34" name="pole tekstowe 33"/>
            <p:cNvSpPr txBox="1"/>
            <p:nvPr/>
          </p:nvSpPr>
          <p:spPr>
            <a:xfrm>
              <a:off x="2621496" y="5138838"/>
              <a:ext cx="173797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 </a:t>
              </a:r>
              <a:r>
                <a:rPr lang="pl-PL" sz="24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cost</a:t>
              </a:r>
              <a:r>
                <a:rPr lang="pl-PL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matrix</a:t>
              </a:r>
              <a:endPara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7" name="Obraz 6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7624" y="4698797"/>
              <a:ext cx="6153874" cy="623808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40" name="pole tekstowe 39"/>
            <p:cNvSpPr txBox="1"/>
            <p:nvPr/>
          </p:nvSpPr>
          <p:spPr>
            <a:xfrm>
              <a:off x="805883" y="5595816"/>
              <a:ext cx="751359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24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pl-PL" sz="24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otential</a:t>
              </a:r>
              <a:r>
                <a:rPr lang="pl-PL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pl-PL" sz="24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incompatibility</a:t>
              </a:r>
              <a:r>
                <a:rPr lang="pl-PL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of </a:t>
              </a:r>
              <a:r>
                <a:rPr lang="pl-PL" sz="24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optimal</a:t>
              </a:r>
              <a:r>
                <a:rPr lang="pl-PL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pl-PL" sz="24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measurements</a:t>
              </a:r>
              <a:r>
                <a:rPr lang="pl-PL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pl-PL" sz="24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ignored</a:t>
              </a:r>
              <a:r>
                <a:rPr lang="pl-PL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!</a:t>
              </a:r>
              <a:endPara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" name="Elipsa 1"/>
          <p:cNvSpPr/>
          <p:nvPr/>
        </p:nvSpPr>
        <p:spPr>
          <a:xfrm>
            <a:off x="1819591" y="764704"/>
            <a:ext cx="1384257" cy="115212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5778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rostokąt 18"/>
          <p:cNvSpPr/>
          <p:nvPr/>
        </p:nvSpPr>
        <p:spPr>
          <a:xfrm>
            <a:off x="395536" y="2780928"/>
            <a:ext cx="8604217" cy="2736304"/>
          </a:xfrm>
          <a:prstGeom prst="rect">
            <a:avLst/>
          </a:prstGeom>
          <a:solidFill>
            <a:srgbClr val="FFFF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R="0" lvl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GB" sz="24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270843" y="253914"/>
            <a:ext cx="90010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pl-PL" sz="4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Achievability</a:t>
            </a:r>
            <a:r>
              <a:rPr lang="pl-PL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of the Heisenberg </a:t>
            </a:r>
            <a:r>
              <a:rPr lang="pl-PL" sz="4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scaling</a:t>
            </a:r>
            <a:r>
              <a:rPr lang="pl-PL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pl-PL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multiparameter</a:t>
            </a:r>
            <a:r>
              <a:rPr lang="pl-PL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estimation</a:t>
            </a: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Obraz 1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2761" y="1665950"/>
            <a:ext cx="6817164" cy="864556"/>
          </a:xfrm>
          <a:prstGeom prst="rect">
            <a:avLst/>
          </a:prstGeom>
          <a:noFill/>
          <a:ln/>
          <a:effectLst/>
        </p:spPr>
      </p:pic>
      <p:sp>
        <p:nvSpPr>
          <p:cNvPr id="5" name="Prostokąt 4"/>
          <p:cNvSpPr/>
          <p:nvPr/>
        </p:nvSpPr>
        <p:spPr>
          <a:xfrm>
            <a:off x="3635896" y="6514832"/>
            <a:ext cx="653447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l-PL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W</a:t>
            </a:r>
            <a:r>
              <a:rPr lang="en-GB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pl-PL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Górecki, S. </a:t>
            </a:r>
            <a:r>
              <a:rPr lang="pl-PL" sz="1600" dirty="0" err="1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Zhou</a:t>
            </a:r>
            <a:r>
              <a:rPr lang="pl-PL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L. </a:t>
            </a:r>
            <a:r>
              <a:rPr lang="pl-PL" sz="1600" dirty="0" err="1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Jiang</a:t>
            </a:r>
            <a:r>
              <a:rPr lang="pl-PL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GB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R</a:t>
            </a:r>
            <a:r>
              <a:rPr lang="pl-PL" sz="16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DD</a:t>
            </a:r>
            <a:r>
              <a:rPr lang="pl-PL" sz="16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pl-PL" sz="16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arXiv:1901.00896 </a:t>
            </a:r>
            <a:r>
              <a:rPr lang="en-GB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16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en-GB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201</a:t>
            </a:r>
            <a:r>
              <a:rPr lang="pl-PL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9</a:t>
            </a:r>
            <a:r>
              <a:rPr lang="en-GB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r>
              <a:rPr lang="en-GB" sz="16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pl-PL" sz="1600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9" name="Obraz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2896135"/>
            <a:ext cx="2500694" cy="786494"/>
          </a:xfrm>
          <a:prstGeom prst="rect">
            <a:avLst/>
          </a:prstGeom>
          <a:noFill/>
          <a:ln/>
          <a:effectLst/>
        </p:spPr>
      </p:pic>
      <p:sp>
        <p:nvSpPr>
          <p:cNvPr id="30" name="pole tekstowe 29"/>
          <p:cNvSpPr txBox="1"/>
          <p:nvPr/>
        </p:nvSpPr>
        <p:spPr>
          <a:xfrm>
            <a:off x="781814" y="4730656"/>
            <a:ext cx="17812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only</a:t>
            </a:r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endParaRPr lang="en-US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Obraz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9883" y="4713442"/>
            <a:ext cx="2399401" cy="463660"/>
          </a:xfrm>
          <a:prstGeom prst="rect">
            <a:avLst/>
          </a:prstGeom>
          <a:noFill/>
          <a:ln/>
          <a:effectLst/>
        </p:spPr>
      </p:pic>
      <p:sp>
        <p:nvSpPr>
          <p:cNvPr id="12" name="pole tekstowe 11"/>
          <p:cNvSpPr txBox="1"/>
          <p:nvPr/>
        </p:nvSpPr>
        <p:spPr>
          <a:xfrm>
            <a:off x="5436096" y="4715437"/>
            <a:ext cx="31534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</a:t>
            </a:r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linearly</a:t>
            </a:r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independent</a:t>
            </a:r>
            <a:endParaRPr lang="en-US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Obraz 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771" y="3951960"/>
            <a:ext cx="7287143" cy="352857"/>
          </a:xfrm>
          <a:prstGeom prst="rect">
            <a:avLst/>
          </a:prstGeom>
          <a:noFill/>
          <a:ln/>
          <a:effectLst/>
        </p:spPr>
      </p:pic>
    </p:spTree>
    <p:extLst>
      <p:ext uri="{BB962C8B-B14F-4D97-AF65-F5344CB8AC3E}">
        <p14:creationId xmlns:p14="http://schemas.microsoft.com/office/powerpoint/2010/main" val="1704952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30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rostokąt 12"/>
          <p:cNvSpPr/>
          <p:nvPr/>
        </p:nvSpPr>
        <p:spPr>
          <a:xfrm>
            <a:off x="251520" y="1394470"/>
            <a:ext cx="8640960" cy="19856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R="0" lvl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GB" sz="24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251520" y="157837"/>
            <a:ext cx="9001000" cy="1143000"/>
          </a:xfrm>
        </p:spPr>
        <p:txBody>
          <a:bodyPr>
            <a:normAutofit fontScale="90000"/>
          </a:bodyPr>
          <a:lstStyle/>
          <a:p>
            <a:r>
              <a:rPr lang="pl-PL" dirty="0" err="1" smtClean="0"/>
              <a:t>Quantitatively</a:t>
            </a:r>
            <a:r>
              <a:rPr lang="pl-PL" dirty="0" smtClean="0"/>
              <a:t> </a:t>
            </a:r>
            <a:r>
              <a:rPr lang="pl-PL" dirty="0" err="1" smtClean="0"/>
              <a:t>it</a:t>
            </a:r>
            <a:r>
              <a:rPr lang="pl-PL" dirty="0" smtClean="0"/>
              <a:t> </a:t>
            </a:r>
            <a:r>
              <a:rPr lang="pl-PL" dirty="0" err="1" smtClean="0"/>
              <a:t>is</a:t>
            </a:r>
            <a:r>
              <a:rPr lang="pl-PL" dirty="0" smtClean="0"/>
              <a:t> much </a:t>
            </a:r>
            <a:r>
              <a:rPr lang="pl-PL" dirty="0" err="1" smtClean="0"/>
              <a:t>more</a:t>
            </a:r>
            <a:r>
              <a:rPr lang="pl-PL" dirty="0" smtClean="0"/>
              <a:t> </a:t>
            </a:r>
            <a:r>
              <a:rPr lang="pl-PL" dirty="0" err="1" smtClean="0"/>
              <a:t>challenging</a:t>
            </a:r>
            <a:r>
              <a:rPr lang="pl-PL" dirty="0" smtClean="0"/>
              <a:t>…</a:t>
            </a:r>
            <a:endParaRPr lang="en-GB" dirty="0"/>
          </a:p>
        </p:txBody>
      </p:sp>
      <p:pic>
        <p:nvPicPr>
          <p:cNvPr id="22" name="Obraz 2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256" y="2020533"/>
            <a:ext cx="7144222" cy="632195"/>
          </a:xfrm>
          <a:prstGeom prst="rect">
            <a:avLst/>
          </a:prstGeom>
          <a:noFill/>
          <a:ln/>
          <a:effectLst/>
        </p:spPr>
      </p:pic>
      <p:sp>
        <p:nvSpPr>
          <p:cNvPr id="5" name="pole tekstowe 4"/>
          <p:cNvSpPr txBox="1"/>
          <p:nvPr/>
        </p:nvSpPr>
        <p:spPr>
          <a:xfrm>
            <a:off x="384473" y="1403648"/>
            <a:ext cx="75168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Equivalent</a:t>
            </a:r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formula</a:t>
            </a:r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for the </a:t>
            </a:r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multi-parameter</a:t>
            </a:r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QFI </a:t>
            </a:r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based</a:t>
            </a:r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cost</a:t>
            </a:r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Obraz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9064" y="2871825"/>
            <a:ext cx="1923048" cy="263619"/>
          </a:xfrm>
          <a:prstGeom prst="rect">
            <a:avLst/>
          </a:prstGeom>
          <a:noFill/>
          <a:ln/>
          <a:effectLst/>
        </p:spPr>
      </p:pic>
      <p:pic>
        <p:nvPicPr>
          <p:cNvPr id="11" name="Obraz 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2713606"/>
            <a:ext cx="2400000" cy="515048"/>
          </a:xfrm>
          <a:prstGeom prst="rect">
            <a:avLst/>
          </a:prstGeom>
          <a:noFill/>
          <a:ln/>
          <a:effectLst/>
        </p:spPr>
      </p:pic>
      <p:sp>
        <p:nvSpPr>
          <p:cNvPr id="14" name="Prostokąt 13"/>
          <p:cNvSpPr/>
          <p:nvPr/>
        </p:nvSpPr>
        <p:spPr>
          <a:xfrm>
            <a:off x="269734" y="3516851"/>
            <a:ext cx="8640960" cy="164466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R="0" lvl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GB" sz="24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pic>
        <p:nvPicPr>
          <p:cNvPr id="28" name="Obraz 2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087" y="4509179"/>
            <a:ext cx="8398469" cy="658007"/>
          </a:xfrm>
          <a:prstGeom prst="rect">
            <a:avLst/>
          </a:prstGeom>
          <a:noFill/>
          <a:ln/>
          <a:effectLst/>
        </p:spPr>
      </p:pic>
      <p:sp>
        <p:nvSpPr>
          <p:cNvPr id="16" name="pole tekstowe 15"/>
          <p:cNvSpPr txBox="1"/>
          <p:nvPr/>
        </p:nvSpPr>
        <p:spPr>
          <a:xfrm>
            <a:off x="378421" y="3575103"/>
            <a:ext cx="733085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Holevo</a:t>
            </a:r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Cramer-Rao</a:t>
            </a:r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bound</a:t>
            </a:r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takes</a:t>
            </a:r>
            <a:r>
              <a:rPr lang="pl-PL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into</a:t>
            </a:r>
            <a:r>
              <a:rPr lang="pl-PL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account</a:t>
            </a:r>
            <a:r>
              <a:rPr lang="pl-PL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potential</a:t>
            </a:r>
            <a:r>
              <a:rPr lang="pl-PL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pl-PL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incompatibility</a:t>
            </a:r>
            <a:r>
              <a:rPr lang="pl-PL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pl-PL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optimal</a:t>
            </a:r>
            <a:r>
              <a:rPr lang="pl-PL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measurements</a:t>
            </a:r>
            <a:endParaRPr lang="en-US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Prostokąt 23"/>
          <p:cNvSpPr/>
          <p:nvPr/>
        </p:nvSpPr>
        <p:spPr>
          <a:xfrm>
            <a:off x="3662112" y="6412899"/>
            <a:ext cx="653447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l-PL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W</a:t>
            </a:r>
            <a:r>
              <a:rPr lang="en-GB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pl-PL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Górecki, S. </a:t>
            </a:r>
            <a:r>
              <a:rPr lang="pl-PL" sz="1600" dirty="0" err="1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Zhou</a:t>
            </a:r>
            <a:r>
              <a:rPr lang="pl-PL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L. </a:t>
            </a:r>
            <a:r>
              <a:rPr lang="pl-PL" sz="1600" dirty="0" err="1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Jiang</a:t>
            </a:r>
            <a:r>
              <a:rPr lang="pl-PL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GB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R</a:t>
            </a:r>
            <a:r>
              <a:rPr lang="pl-PL" sz="16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DD</a:t>
            </a:r>
            <a:r>
              <a:rPr lang="pl-PL" sz="16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pl-PL" sz="16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arXiv:1901.00896 </a:t>
            </a:r>
            <a:r>
              <a:rPr lang="en-GB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16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en-GB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201</a:t>
            </a:r>
            <a:r>
              <a:rPr lang="pl-PL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9</a:t>
            </a:r>
            <a:r>
              <a:rPr lang="en-GB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r>
              <a:rPr lang="en-GB" sz="16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pl-PL" sz="1600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5" name="Prostokąt 24"/>
          <p:cNvSpPr/>
          <p:nvPr/>
        </p:nvSpPr>
        <p:spPr>
          <a:xfrm>
            <a:off x="269734" y="5423519"/>
            <a:ext cx="8640960" cy="896651"/>
          </a:xfrm>
          <a:prstGeom prst="rect">
            <a:avLst/>
          </a:prstGeom>
          <a:solidFill>
            <a:srgbClr val="FFFF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R="0" lvl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GB" sz="24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26" name="pole tekstowe 25"/>
          <p:cNvSpPr txBox="1"/>
          <p:nvPr/>
        </p:nvSpPr>
        <p:spPr>
          <a:xfrm>
            <a:off x="269734" y="5423519"/>
            <a:ext cx="86227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Quadratic</a:t>
            </a:r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semi-definte</a:t>
            </a:r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optimization</a:t>
            </a:r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algorithm</a:t>
            </a:r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developed</a:t>
            </a:r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yielding</a:t>
            </a:r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the </a:t>
            </a:r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optimal</a:t>
            </a:r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error-</a:t>
            </a:r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correction</a:t>
            </a:r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strategy</a:t>
            </a:r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minimizing</a:t>
            </a:r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the </a:t>
            </a:r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cost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7863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5" grpId="0"/>
      <p:bldP spid="14" grpId="0" animBg="1"/>
      <p:bldP spid="16" grpId="0"/>
      <p:bldP spid="25" grpId="0" animBg="1"/>
      <p:bldP spid="2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rostokąt 33"/>
          <p:cNvSpPr/>
          <p:nvPr/>
        </p:nvSpPr>
        <p:spPr>
          <a:xfrm>
            <a:off x="181868" y="4681510"/>
            <a:ext cx="8642247" cy="1634256"/>
          </a:xfrm>
          <a:prstGeom prst="rect">
            <a:avLst/>
          </a:prstGeom>
          <a:solidFill>
            <a:srgbClr val="FFFF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R="0" lvl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GB" sz="24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cxnSp>
        <p:nvCxnSpPr>
          <p:cNvPr id="14" name="Łącznik prosty ze strzałką 13"/>
          <p:cNvCxnSpPr/>
          <p:nvPr/>
        </p:nvCxnSpPr>
        <p:spPr>
          <a:xfrm flipH="1" flipV="1">
            <a:off x="5001741" y="1892511"/>
            <a:ext cx="444190" cy="84119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Łącznik prosty ze strzałką 12"/>
          <p:cNvCxnSpPr/>
          <p:nvPr/>
        </p:nvCxnSpPr>
        <p:spPr>
          <a:xfrm flipV="1">
            <a:off x="2985517" y="1892511"/>
            <a:ext cx="504056" cy="84119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131962" y="260648"/>
            <a:ext cx="9001000" cy="1143000"/>
          </a:xfrm>
        </p:spPr>
        <p:txBody>
          <a:bodyPr>
            <a:normAutofit fontScale="90000"/>
          </a:bodyPr>
          <a:lstStyle/>
          <a:p>
            <a:r>
              <a:rPr lang="pl-PL" dirty="0" err="1" smtClean="0"/>
              <a:t>Example</a:t>
            </a:r>
            <a:r>
              <a:rPr lang="pl-PL" dirty="0" smtClean="0"/>
              <a:t>: </a:t>
            </a:r>
            <a:r>
              <a:rPr lang="pl-PL" dirty="0" err="1" smtClean="0"/>
              <a:t>Two</a:t>
            </a:r>
            <a:r>
              <a:rPr lang="pl-PL" dirty="0" smtClean="0"/>
              <a:t> </a:t>
            </a:r>
            <a:r>
              <a:rPr lang="pl-PL" dirty="0" err="1" smtClean="0"/>
              <a:t>qubits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sz="2700" b="0" dirty="0" err="1" smtClean="0">
                <a:effectLst/>
                <a:latin typeface="Times" panose="02020603050405020304" pitchFamily="18" charset="0"/>
                <a:cs typeface="Times" panose="02020603050405020304" pitchFamily="18" charset="0"/>
              </a:rPr>
              <a:t>sensing</a:t>
            </a:r>
            <a:r>
              <a:rPr lang="pl-PL" sz="2700" b="0" dirty="0" smtClean="0">
                <a:effectLst/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2700" b="0" dirty="0" err="1" smtClean="0">
                <a:effectLst/>
                <a:latin typeface="Times" panose="02020603050405020304" pitchFamily="18" charset="0"/>
                <a:cs typeface="Times" panose="02020603050405020304" pitchFamily="18" charset="0"/>
              </a:rPr>
              <a:t>all</a:t>
            </a:r>
            <a:r>
              <a:rPr lang="pl-PL" sz="2700" b="0" dirty="0" smtClean="0">
                <a:effectLst/>
                <a:latin typeface="Times" panose="02020603050405020304" pitchFamily="18" charset="0"/>
                <a:cs typeface="Times" panose="02020603050405020304" pitchFamily="18" charset="0"/>
              </a:rPr>
              <a:t> the </a:t>
            </a:r>
            <a:r>
              <a:rPr lang="pl-PL" sz="2700" b="0" dirty="0" err="1" smtClean="0">
                <a:effectLst/>
                <a:latin typeface="Times" panose="02020603050405020304" pitchFamily="18" charset="0"/>
                <a:cs typeface="Times" panose="02020603050405020304" pitchFamily="18" charset="0"/>
              </a:rPr>
              <a:t>components</a:t>
            </a:r>
            <a:r>
              <a:rPr lang="pl-PL" sz="2700" b="0" dirty="0" smtClean="0">
                <a:effectLst/>
                <a:latin typeface="Times" panose="02020603050405020304" pitchFamily="18" charset="0"/>
                <a:cs typeface="Times" panose="02020603050405020304" pitchFamily="18" charset="0"/>
              </a:rPr>
              <a:t> of </a:t>
            </a:r>
            <a:r>
              <a:rPr lang="pl-PL" sz="2700" b="0" dirty="0" err="1" smtClean="0">
                <a:effectLst/>
                <a:latin typeface="Times" panose="02020603050405020304" pitchFamily="18" charset="0"/>
                <a:cs typeface="Times" panose="02020603050405020304" pitchFamily="18" charset="0"/>
              </a:rPr>
              <a:t>magnetic</a:t>
            </a:r>
            <a:r>
              <a:rPr lang="pl-PL" sz="2700" b="0" dirty="0" smtClean="0">
                <a:effectLst/>
                <a:latin typeface="Times" panose="02020603050405020304" pitchFamily="18" charset="0"/>
                <a:cs typeface="Times" panose="02020603050405020304" pitchFamily="18" charset="0"/>
              </a:rPr>
              <a:t> field with </a:t>
            </a:r>
            <a:r>
              <a:rPr lang="pl-PL" sz="2700" b="0" dirty="0" err="1" smtClean="0">
                <a:effectLst/>
                <a:latin typeface="Times" panose="02020603050405020304" pitchFamily="18" charset="0"/>
                <a:cs typeface="Times" panose="02020603050405020304" pitchFamily="18" charset="0"/>
              </a:rPr>
              <a:t>anti-correlated</a:t>
            </a:r>
            <a:r>
              <a:rPr lang="pl-PL" sz="2700" b="0" dirty="0" smtClean="0">
                <a:effectLst/>
                <a:latin typeface="Times" panose="02020603050405020304" pitchFamily="18" charset="0"/>
                <a:cs typeface="Times" panose="02020603050405020304" pitchFamily="18" charset="0"/>
              </a:rPr>
              <a:t> Z component </a:t>
            </a:r>
            <a:r>
              <a:rPr lang="pl-PL" sz="2700" b="0" dirty="0" err="1" smtClean="0">
                <a:effectLst/>
                <a:latin typeface="Times" panose="02020603050405020304" pitchFamily="18" charset="0"/>
                <a:cs typeface="Times" panose="02020603050405020304" pitchFamily="18" charset="0"/>
              </a:rPr>
              <a:t>fluctuations</a:t>
            </a:r>
            <a:endParaRPr lang="en-GB" sz="2700" b="0" dirty="0">
              <a:effectLst/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4" name="Elipsa 3"/>
          <p:cNvSpPr/>
          <p:nvPr/>
        </p:nvSpPr>
        <p:spPr>
          <a:xfrm>
            <a:off x="2843808" y="1964519"/>
            <a:ext cx="769188" cy="769186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468000" h="468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Elipsa 4"/>
          <p:cNvSpPr/>
          <p:nvPr/>
        </p:nvSpPr>
        <p:spPr>
          <a:xfrm>
            <a:off x="4860032" y="1964519"/>
            <a:ext cx="769188" cy="769186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468000" h="468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Obraz 2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84" y="2889413"/>
            <a:ext cx="4786237" cy="868363"/>
          </a:xfrm>
          <a:prstGeom prst="rect">
            <a:avLst/>
          </a:prstGeom>
          <a:noFill/>
          <a:ln/>
          <a:effectLst/>
        </p:spPr>
      </p:pic>
      <p:pic>
        <p:nvPicPr>
          <p:cNvPr id="25" name="Obraz 2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3881" y="3073270"/>
            <a:ext cx="3071552" cy="323634"/>
          </a:xfrm>
          <a:prstGeom prst="rect">
            <a:avLst/>
          </a:prstGeom>
          <a:noFill/>
          <a:ln/>
          <a:effectLst/>
        </p:spPr>
      </p:pic>
      <p:sp>
        <p:nvSpPr>
          <p:cNvPr id="26" name="Prostokąt 25"/>
          <p:cNvSpPr/>
          <p:nvPr/>
        </p:nvSpPr>
        <p:spPr>
          <a:xfrm>
            <a:off x="1907704" y="3988637"/>
            <a:ext cx="56166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Heisenberg </a:t>
            </a:r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achievability</a:t>
            </a:r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condition</a:t>
            </a:r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satisfied</a:t>
            </a:r>
            <a:endParaRPr lang="en-GB" sz="2400" dirty="0"/>
          </a:p>
        </p:txBody>
      </p:sp>
      <p:pic>
        <p:nvPicPr>
          <p:cNvPr id="6" name="Obraz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3401" y="4816405"/>
            <a:ext cx="2968308" cy="581013"/>
          </a:xfrm>
          <a:prstGeom prst="rect">
            <a:avLst/>
          </a:prstGeom>
          <a:noFill/>
          <a:ln/>
          <a:effectLst/>
        </p:spPr>
      </p:pic>
      <p:sp>
        <p:nvSpPr>
          <p:cNvPr id="31" name="Prostokąt 30"/>
          <p:cNvSpPr/>
          <p:nvPr/>
        </p:nvSpPr>
        <p:spPr>
          <a:xfrm>
            <a:off x="304135" y="5541283"/>
            <a:ext cx="467173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 the </a:t>
            </a:r>
            <a:r>
              <a:rPr lang="pl-PL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optimal</a:t>
            </a:r>
            <a:r>
              <a:rPr lang="pl-PL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quantum error-</a:t>
            </a:r>
            <a:r>
              <a:rPr lang="pl-PL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correction</a:t>
            </a:r>
            <a:r>
              <a:rPr lang="pl-PL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sensing</a:t>
            </a:r>
            <a:r>
              <a:rPr lang="pl-PL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protocol</a:t>
            </a:r>
            <a:r>
              <a:rPr lang="pl-PL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pl-PL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requires</a:t>
            </a:r>
            <a:r>
              <a:rPr lang="pl-PL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 4 </a:t>
            </a:r>
            <a:r>
              <a:rPr lang="pl-PL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dim</a:t>
            </a:r>
            <a:r>
              <a:rPr lang="pl-PL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ancilla</a:t>
            </a:r>
            <a:r>
              <a:rPr lang="pl-PL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GB" sz="2000" dirty="0"/>
          </a:p>
        </p:txBody>
      </p:sp>
      <p:sp>
        <p:nvSpPr>
          <p:cNvPr id="32" name="Prostokąt 31"/>
          <p:cNvSpPr/>
          <p:nvPr/>
        </p:nvSpPr>
        <p:spPr>
          <a:xfrm>
            <a:off x="198042" y="4766800"/>
            <a:ext cx="480369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When</a:t>
            </a:r>
            <a:r>
              <a:rPr lang="pl-PL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each</a:t>
            </a:r>
            <a:r>
              <a:rPr lang="pl-PL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parameter</a:t>
            </a:r>
            <a:r>
              <a:rPr lang="pl-PL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lang="pl-PL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estimated</a:t>
            </a:r>
            <a:r>
              <a:rPr lang="pl-PL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optimally</a:t>
            </a:r>
            <a:r>
              <a:rPr lang="pl-PL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using</a:t>
            </a:r>
            <a:r>
              <a:rPr lang="pl-PL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1/3 of </a:t>
            </a:r>
            <a:r>
              <a:rPr lang="pl-PL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available</a:t>
            </a:r>
            <a:r>
              <a:rPr lang="pl-PL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resources</a:t>
            </a:r>
            <a:r>
              <a:rPr lang="pl-PL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GB" sz="2000" dirty="0"/>
          </a:p>
        </p:txBody>
      </p:sp>
      <p:pic>
        <p:nvPicPr>
          <p:cNvPr id="7" name="Obraz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3836" y="5605204"/>
            <a:ext cx="3267420" cy="579361"/>
          </a:xfrm>
          <a:prstGeom prst="rect">
            <a:avLst/>
          </a:prstGeom>
          <a:noFill/>
          <a:ln/>
          <a:effectLst/>
        </p:spPr>
      </p:pic>
    </p:spTree>
    <p:extLst>
      <p:ext uri="{BB962C8B-B14F-4D97-AF65-F5344CB8AC3E}">
        <p14:creationId xmlns:p14="http://schemas.microsoft.com/office/powerpoint/2010/main" val="2966872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4" grpId="0" animBg="1"/>
      <p:bldP spid="5" grpId="0" animBg="1"/>
      <p:bldP spid="26" grpId="0"/>
      <p:bldP spid="31" grpId="0"/>
      <p:bldP spid="3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270846" y="-173162"/>
            <a:ext cx="9001000" cy="1143000"/>
          </a:xfrm>
        </p:spPr>
        <p:txBody>
          <a:bodyPr>
            <a:normAutofit/>
          </a:bodyPr>
          <a:lstStyle/>
          <a:p>
            <a:r>
              <a:rPr lang="pl-PL" dirty="0" smtClean="0"/>
              <a:t>Take </a:t>
            </a:r>
            <a:r>
              <a:rPr lang="pl-PL" dirty="0" err="1" smtClean="0"/>
              <a:t>home</a:t>
            </a:r>
            <a:r>
              <a:rPr lang="pl-PL" dirty="0" smtClean="0"/>
              <a:t> </a:t>
            </a:r>
            <a:r>
              <a:rPr lang="pl-PL" dirty="0" err="1" smtClean="0"/>
              <a:t>message</a:t>
            </a:r>
            <a:endParaRPr lang="en-GB" dirty="0"/>
          </a:p>
        </p:txBody>
      </p:sp>
      <p:grpSp>
        <p:nvGrpSpPr>
          <p:cNvPr id="47" name="Grupa 46"/>
          <p:cNvGrpSpPr/>
          <p:nvPr/>
        </p:nvGrpSpPr>
        <p:grpSpPr>
          <a:xfrm>
            <a:off x="2223421" y="984386"/>
            <a:ext cx="4350528" cy="1396741"/>
            <a:chOff x="270846" y="692696"/>
            <a:chExt cx="8214793" cy="2637367"/>
          </a:xfrm>
        </p:grpSpPr>
        <p:grpSp>
          <p:nvGrpSpPr>
            <p:cNvPr id="4" name="Grupa 3"/>
            <p:cNvGrpSpPr/>
            <p:nvPr/>
          </p:nvGrpSpPr>
          <p:grpSpPr>
            <a:xfrm>
              <a:off x="270846" y="692696"/>
              <a:ext cx="6531397" cy="2637367"/>
              <a:chOff x="539552" y="1362689"/>
              <a:chExt cx="6065968" cy="2376263"/>
            </a:xfrm>
          </p:grpSpPr>
          <p:grpSp>
            <p:nvGrpSpPr>
              <p:cNvPr id="5" name="Grupa 4"/>
              <p:cNvGrpSpPr/>
              <p:nvPr/>
            </p:nvGrpSpPr>
            <p:grpSpPr>
              <a:xfrm>
                <a:off x="539552" y="1362689"/>
                <a:ext cx="6065968" cy="2376263"/>
                <a:chOff x="1509678" y="1116238"/>
                <a:chExt cx="6065968" cy="2376263"/>
              </a:xfrm>
            </p:grpSpPr>
            <p:cxnSp>
              <p:nvCxnSpPr>
                <p:cNvPr id="8" name="Łącznik prosty 7"/>
                <p:cNvCxnSpPr/>
                <p:nvPr/>
              </p:nvCxnSpPr>
              <p:spPr>
                <a:xfrm>
                  <a:off x="6541766" y="2094699"/>
                  <a:ext cx="419341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000000"/>
                  </a:solidFill>
                  <a:prstDash val="solid"/>
                </a:ln>
                <a:effectLst/>
              </p:spPr>
            </p:cxnSp>
            <p:cxnSp>
              <p:nvCxnSpPr>
                <p:cNvPr id="9" name="Łącznik prosty 8"/>
                <p:cNvCxnSpPr/>
                <p:nvPr/>
              </p:nvCxnSpPr>
              <p:spPr>
                <a:xfrm>
                  <a:off x="6541766" y="1535579"/>
                  <a:ext cx="419341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000000"/>
                  </a:solidFill>
                  <a:prstDash val="solid"/>
                </a:ln>
                <a:effectLst/>
              </p:spPr>
            </p:cxnSp>
            <p:cxnSp>
              <p:nvCxnSpPr>
                <p:cNvPr id="10" name="Łącznik prosty 9"/>
                <p:cNvCxnSpPr/>
                <p:nvPr/>
              </p:nvCxnSpPr>
              <p:spPr>
                <a:xfrm>
                  <a:off x="3746162" y="2094699"/>
                  <a:ext cx="419341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000000"/>
                  </a:solidFill>
                  <a:prstDash val="solid"/>
                </a:ln>
                <a:effectLst/>
              </p:spPr>
            </p:cxnSp>
            <p:cxnSp>
              <p:nvCxnSpPr>
                <p:cNvPr id="11" name="Łącznik prosty 10"/>
                <p:cNvCxnSpPr/>
                <p:nvPr/>
              </p:nvCxnSpPr>
              <p:spPr>
                <a:xfrm>
                  <a:off x="3746162" y="1535579"/>
                  <a:ext cx="419341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000000"/>
                  </a:solidFill>
                  <a:prstDash val="solid"/>
                </a:ln>
                <a:effectLst/>
              </p:spPr>
            </p:cxnSp>
            <p:cxnSp>
              <p:nvCxnSpPr>
                <p:cNvPr id="12" name="Łącznik prosty 11"/>
                <p:cNvCxnSpPr/>
                <p:nvPr/>
              </p:nvCxnSpPr>
              <p:spPr>
                <a:xfrm>
                  <a:off x="5143964" y="1535579"/>
                  <a:ext cx="419341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000000"/>
                  </a:solidFill>
                  <a:prstDash val="solid"/>
                </a:ln>
                <a:effectLst/>
              </p:spPr>
            </p:cxnSp>
            <p:cxnSp>
              <p:nvCxnSpPr>
                <p:cNvPr id="13" name="Łącznik prosty 12"/>
                <p:cNvCxnSpPr/>
                <p:nvPr/>
              </p:nvCxnSpPr>
              <p:spPr>
                <a:xfrm>
                  <a:off x="3047261" y="1535579"/>
                  <a:ext cx="419341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000000"/>
                  </a:solidFill>
                  <a:prstDash val="solid"/>
                </a:ln>
                <a:effectLst/>
              </p:spPr>
            </p:cxnSp>
            <p:sp>
              <p:nvSpPr>
                <p:cNvPr id="14" name="Prostokąt 13"/>
                <p:cNvSpPr/>
                <p:nvPr/>
              </p:nvSpPr>
              <p:spPr>
                <a:xfrm>
                  <a:off x="3326821" y="1256019"/>
                  <a:ext cx="629011" cy="2166593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solidFill>
                    <a:sysClr val="windowText" lastClr="000000"/>
                  </a:solidFill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cxnSp>
              <p:nvCxnSpPr>
                <p:cNvPr id="15" name="Łącznik prosty 14"/>
                <p:cNvCxnSpPr/>
                <p:nvPr/>
              </p:nvCxnSpPr>
              <p:spPr>
                <a:xfrm>
                  <a:off x="2068798" y="1535579"/>
                  <a:ext cx="419341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000000"/>
                  </a:solidFill>
                  <a:prstDash val="solid"/>
                </a:ln>
                <a:effectLst/>
              </p:spPr>
            </p:cxnSp>
            <p:cxnSp>
              <p:nvCxnSpPr>
                <p:cNvPr id="16" name="Łącznik prosty 15"/>
                <p:cNvCxnSpPr/>
                <p:nvPr/>
              </p:nvCxnSpPr>
              <p:spPr>
                <a:xfrm>
                  <a:off x="4375173" y="2444150"/>
                  <a:ext cx="489232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ysClr val="windowText" lastClr="000000"/>
                  </a:solidFill>
                  <a:prstDash val="sysDot"/>
                </a:ln>
                <a:effectLst/>
              </p:spPr>
            </p:cxnSp>
            <p:pic>
              <p:nvPicPr>
                <p:cNvPr id="17" name="Obraz 16"/>
                <p:cNvPicPr>
                  <a:picLocks noChangeAspect="1"/>
                </p:cNvPicPr>
                <p:nvPr>
                  <p:custDataLst>
                    <p:tags r:id="rId10"/>
                  </p:custDataLst>
                </p:nvPr>
              </p:nvPicPr>
              <p:blipFill>
                <a:blip r:embed="rId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331615" y="2094699"/>
                  <a:ext cx="944762" cy="251429"/>
                </a:xfrm>
                <a:prstGeom prst="rect">
                  <a:avLst/>
                </a:prstGeom>
                <a:noFill/>
                <a:ln/>
                <a:effectLst/>
              </p:spPr>
            </p:pic>
            <p:cxnSp>
              <p:nvCxnSpPr>
                <p:cNvPr id="18" name="Łącznik prosty 17"/>
                <p:cNvCxnSpPr/>
                <p:nvPr/>
              </p:nvCxnSpPr>
              <p:spPr>
                <a:xfrm>
                  <a:off x="5912754" y="1535579"/>
                  <a:ext cx="419341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000000"/>
                  </a:solidFill>
                  <a:prstDash val="solid"/>
                </a:ln>
                <a:effectLst/>
              </p:spPr>
            </p:cxnSp>
            <p:pic>
              <p:nvPicPr>
                <p:cNvPr id="19" name="Picture 3 1"/>
                <p:cNvPicPr>
                  <a:picLocks noChangeAspect="1" noChangeArrowheads="1"/>
                </p:cNvPicPr>
                <p:nvPr/>
              </p:nvPicPr>
              <p:blipFill>
                <a:blip r:embed="rId18" cstate="print"/>
                <a:srcRect/>
                <a:stretch>
                  <a:fillRect/>
                </a:stretch>
              </p:blipFill>
              <p:spPr bwMode="auto">
                <a:xfrm>
                  <a:off x="1859129" y="1116238"/>
                  <a:ext cx="363403" cy="237626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" name="Obraz 19" descr="TP_tmp.emf"/>
                <p:cNvPicPr>
                  <a:picLocks noChangeAspect="1"/>
                </p:cNvPicPr>
                <p:nvPr>
                  <p:custDataLst>
                    <p:tags r:id="rId11"/>
                  </p:custDataLst>
                </p:nvPr>
              </p:nvPicPr>
              <p:blipFill>
                <a:blip r:embed="rId19" cstate="print"/>
                <a:stretch>
                  <a:fillRect/>
                </a:stretch>
              </p:blipFill>
              <p:spPr bwMode="auto">
                <a:xfrm>
                  <a:off x="1509678" y="2234480"/>
                  <a:ext cx="388604" cy="305213"/>
                </a:xfrm>
                <a:prstGeom prst="rect">
                  <a:avLst/>
                </a:prstGeom>
                <a:noFill/>
                <a:ln/>
                <a:effectLst/>
              </p:spPr>
            </p:pic>
            <p:pic>
              <p:nvPicPr>
                <p:cNvPr id="21" name="Obraz 20"/>
                <p:cNvPicPr>
                  <a:picLocks noChangeAspect="1"/>
                </p:cNvPicPr>
                <p:nvPr>
                  <p:custDataLst>
                    <p:tags r:id="rId12"/>
                  </p:custDataLst>
                </p:nvPr>
              </p:nvPicPr>
              <p:blipFill>
                <a:blip r:embed="rId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328789" y="2185861"/>
                  <a:ext cx="246857" cy="166095"/>
                </a:xfrm>
                <a:prstGeom prst="rect">
                  <a:avLst/>
                </a:prstGeom>
                <a:noFill/>
                <a:ln/>
                <a:effectLst/>
              </p:spPr>
            </p:pic>
            <p:pic>
              <p:nvPicPr>
                <p:cNvPr id="22" name="Obraz 21" descr="TP_tmp.emf"/>
                <p:cNvPicPr>
                  <a:picLocks noChangeAspect="1"/>
                </p:cNvPicPr>
                <p:nvPr>
                  <p:custDataLst>
                    <p:tags r:id="rId13"/>
                  </p:custDataLst>
                </p:nvPr>
              </p:nvPicPr>
              <p:blipFill>
                <a:blip r:embed="rId21" cstate="print"/>
                <a:stretch>
                  <a:fillRect/>
                </a:stretch>
              </p:blipFill>
              <p:spPr bwMode="auto">
                <a:xfrm>
                  <a:off x="3481113" y="2164589"/>
                  <a:ext cx="261226" cy="290832"/>
                </a:xfrm>
                <a:prstGeom prst="rect">
                  <a:avLst/>
                </a:prstGeom>
                <a:solidFill>
                  <a:sysClr val="window" lastClr="FFFFFF"/>
                </a:solidFill>
                <a:ln/>
                <a:effectLst/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extrusionH="76200" prstMaterial="matte">
                  <a:bevelT w="127000" h="63500"/>
                  <a:contourClr>
                    <a:srgbClr val="000000"/>
                  </a:contourClr>
                </a:sp3d>
              </p:spPr>
            </p:pic>
            <p:cxnSp>
              <p:nvCxnSpPr>
                <p:cNvPr id="23" name="Łącznik prosty 22"/>
                <p:cNvCxnSpPr/>
                <p:nvPr/>
              </p:nvCxnSpPr>
              <p:spPr>
                <a:xfrm>
                  <a:off x="2208579" y="2094699"/>
                  <a:ext cx="978461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000000"/>
                  </a:solidFill>
                  <a:prstDash val="solid"/>
                </a:ln>
                <a:effectLst/>
              </p:spPr>
            </p:cxnSp>
            <p:sp>
              <p:nvSpPr>
                <p:cNvPr id="24" name="Prostokąt 23"/>
                <p:cNvSpPr/>
                <p:nvPr/>
              </p:nvSpPr>
              <p:spPr>
                <a:xfrm>
                  <a:off x="6192316" y="1256019"/>
                  <a:ext cx="629011" cy="2166593"/>
                </a:xfrm>
                <a:prstGeom prst="rect">
                  <a:avLst/>
                </a:prstGeom>
                <a:solidFill>
                  <a:sysClr val="window" lastClr="FFFFFF"/>
                </a:solidFill>
                <a:ln w="25400" cap="flat" cmpd="sng" algn="ctr">
                  <a:solidFill>
                    <a:sysClr val="windowText" lastClr="000000"/>
                  </a:solidFill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cxnSp>
              <p:nvCxnSpPr>
                <p:cNvPr id="25" name="Łącznik prosty 24"/>
                <p:cNvCxnSpPr/>
                <p:nvPr/>
              </p:nvCxnSpPr>
              <p:spPr>
                <a:xfrm>
                  <a:off x="5143964" y="2094699"/>
                  <a:ext cx="978461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000000"/>
                  </a:solidFill>
                  <a:prstDash val="solid"/>
                </a:ln>
                <a:effectLst/>
              </p:spPr>
            </p:cxnSp>
            <p:cxnSp>
              <p:nvCxnSpPr>
                <p:cNvPr id="26" name="Łącznik prosty 25"/>
                <p:cNvCxnSpPr/>
                <p:nvPr/>
              </p:nvCxnSpPr>
              <p:spPr>
                <a:xfrm>
                  <a:off x="2697810" y="2444150"/>
                  <a:ext cx="0" cy="489231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ysClr val="windowText" lastClr="000000"/>
                  </a:solidFill>
                  <a:prstDash val="sysDot"/>
                </a:ln>
                <a:effectLst/>
              </p:spPr>
            </p:cxnSp>
            <p:cxnSp>
              <p:nvCxnSpPr>
                <p:cNvPr id="27" name="Łącznik prosty 26"/>
                <p:cNvCxnSpPr/>
                <p:nvPr/>
              </p:nvCxnSpPr>
              <p:spPr>
                <a:xfrm>
                  <a:off x="5633194" y="2444150"/>
                  <a:ext cx="0" cy="489231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ysClr val="windowText" lastClr="000000"/>
                  </a:solidFill>
                  <a:prstDash val="sysDot"/>
                </a:ln>
                <a:effectLst/>
              </p:spPr>
            </p:cxnSp>
            <p:pic>
              <p:nvPicPr>
                <p:cNvPr id="28" name="Obraz 27" descr="TP_tmp.emf"/>
                <p:cNvPicPr>
                  <a:picLocks noChangeAspect="1"/>
                </p:cNvPicPr>
                <p:nvPr>
                  <p:custDataLst>
                    <p:tags r:id="rId14"/>
                  </p:custDataLst>
                </p:nvPr>
              </p:nvPicPr>
              <p:blipFill>
                <a:blip r:embed="rId22" cstate="print"/>
                <a:stretch>
                  <a:fillRect/>
                </a:stretch>
              </p:blipFill>
              <p:spPr bwMode="auto">
                <a:xfrm>
                  <a:off x="6358428" y="2164589"/>
                  <a:ext cx="377366" cy="290416"/>
                </a:xfrm>
                <a:prstGeom prst="rect">
                  <a:avLst/>
                </a:prstGeom>
                <a:solidFill>
                  <a:sysClr val="window" lastClr="FFFFFF"/>
                </a:solidFill>
                <a:ln/>
                <a:effectLst/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extrusionH="76200" prstMaterial="matte">
                  <a:bevelT w="127000" h="63500"/>
                  <a:contourClr>
                    <a:srgbClr val="000000"/>
                  </a:contourClr>
                </a:sp3d>
              </p:spPr>
            </p:pic>
            <p:pic>
              <p:nvPicPr>
                <p:cNvPr id="29" name="Picture 3 2"/>
                <p:cNvPicPr>
                  <a:picLocks noChangeAspect="1" noChangeArrowheads="1"/>
                </p:cNvPicPr>
                <p:nvPr/>
              </p:nvPicPr>
              <p:blipFill>
                <a:blip r:embed="rId18" cstate="print"/>
                <a:srcRect/>
                <a:stretch>
                  <a:fillRect/>
                </a:stretch>
              </p:blipFill>
              <p:spPr bwMode="auto">
                <a:xfrm>
                  <a:off x="6961106" y="1116238"/>
                  <a:ext cx="363403" cy="237626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pic>
            <p:nvPicPr>
              <p:cNvPr id="6" name="Obraz 5"/>
              <p:cNvPicPr>
                <a:picLocks noChangeAspect="1"/>
              </p:cNvPicPr>
              <p:nvPr>
                <p:custDataLst>
                  <p:tags r:id="rId8"/>
                </p:custDataLst>
              </p:nvPr>
            </p:nvPicPr>
            <p:blipFill rotWithShape="1">
              <a:blip r:embed="rId2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4445" t="-10759" r="-8233" b="-10453"/>
              <a:stretch/>
            </p:blipFill>
            <p:spPr>
              <a:xfrm>
                <a:off x="1452250" y="1442274"/>
                <a:ext cx="612000" cy="612000"/>
              </a:xfrm>
              <a:prstGeom prst="rect">
                <a:avLst/>
              </a:prstGeom>
              <a:solidFill>
                <a:sysClr val="window" lastClr="FFFFFF"/>
              </a:solidFill>
              <a:ln w="9525" cap="flat" cmpd="sng" algn="ctr">
                <a:solidFill>
                  <a:sysClr val="windowText" lastClr="000000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190500" dist="228599" dir="2700007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extrusionH="76200" prstMaterial="matte">
                <a:bevelT w="127000" h="63500"/>
                <a:contourClr>
                  <a:srgbClr val="000000"/>
                </a:contourClr>
              </a:sp3d>
            </p:spPr>
          </p:pic>
          <p:pic>
            <p:nvPicPr>
              <p:cNvPr id="7" name="Obraz 6"/>
              <p:cNvPicPr>
                <a:picLocks noChangeAspect="1"/>
              </p:cNvPicPr>
              <p:nvPr>
                <p:custDataLst>
                  <p:tags r:id="rId9"/>
                </p:custDataLst>
              </p:nvPr>
            </p:nvPicPr>
            <p:blipFill rotWithShape="1">
              <a:blip r:embed="rId2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4445" t="-10759" r="-8233" b="-10453"/>
              <a:stretch/>
            </p:blipFill>
            <p:spPr>
              <a:xfrm>
                <a:off x="4400519" y="1511410"/>
                <a:ext cx="612000" cy="612000"/>
              </a:xfrm>
              <a:prstGeom prst="rect">
                <a:avLst/>
              </a:prstGeom>
              <a:solidFill>
                <a:sysClr val="window" lastClr="FFFFFF"/>
              </a:solidFill>
              <a:ln w="9525" cap="flat" cmpd="sng" algn="ctr">
                <a:solidFill>
                  <a:sysClr val="windowText" lastClr="000000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190500" dist="228599" dir="2700007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extrusionH="76200" prstMaterial="matte">
                <a:bevelT w="127000" h="63500"/>
                <a:contourClr>
                  <a:srgbClr val="000000"/>
                </a:contourClr>
              </a:sp3d>
            </p:spPr>
          </p:pic>
        </p:grpSp>
        <p:sp>
          <p:nvSpPr>
            <p:cNvPr id="30" name="Schemat blokowy: opóźnienie 29"/>
            <p:cNvSpPr/>
            <p:nvPr/>
          </p:nvSpPr>
          <p:spPr>
            <a:xfrm>
              <a:off x="6945953" y="932438"/>
              <a:ext cx="534123" cy="2298439"/>
            </a:xfrm>
            <a:prstGeom prst="flowChartDelay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pic>
          <p:nvPicPr>
            <p:cNvPr id="31" name="Obraz 30" descr="TP_tmp.emf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24" cstate="print"/>
            <a:stretch>
              <a:fillRect/>
            </a:stretch>
          </p:blipFill>
          <p:spPr bwMode="auto">
            <a:xfrm>
              <a:off x="7031107" y="1836900"/>
              <a:ext cx="363813" cy="363813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32" name="Obraz 31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99263" y="1856240"/>
              <a:ext cx="686376" cy="409362"/>
            </a:xfrm>
            <a:prstGeom prst="rect">
              <a:avLst/>
            </a:prstGeom>
            <a:noFill/>
            <a:ln/>
            <a:effectLst/>
          </p:spPr>
        </p:pic>
      </p:grpSp>
      <p:pic>
        <p:nvPicPr>
          <p:cNvPr id="49" name="Obraz 4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2081" y="2692340"/>
            <a:ext cx="6540944" cy="725058"/>
          </a:xfrm>
          <a:prstGeom prst="rect">
            <a:avLst/>
          </a:prstGeom>
          <a:noFill/>
          <a:ln/>
          <a:effectLst/>
        </p:spPr>
      </p:pic>
      <p:pic>
        <p:nvPicPr>
          <p:cNvPr id="36" name="Obraz 3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069" y="2870257"/>
            <a:ext cx="1134517" cy="360170"/>
          </a:xfrm>
          <a:prstGeom prst="rect">
            <a:avLst/>
          </a:prstGeom>
          <a:noFill/>
          <a:ln/>
          <a:effectLst/>
        </p:spPr>
      </p:pic>
      <p:sp>
        <p:nvSpPr>
          <p:cNvPr id="37" name="Prostokąt 36"/>
          <p:cNvSpPr/>
          <p:nvPr/>
        </p:nvSpPr>
        <p:spPr>
          <a:xfrm>
            <a:off x="270846" y="3559671"/>
            <a:ext cx="8604217" cy="2389609"/>
          </a:xfrm>
          <a:prstGeom prst="rect">
            <a:avLst/>
          </a:prstGeom>
          <a:solidFill>
            <a:srgbClr val="FFFF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R="0" lvl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GB" sz="24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pic>
        <p:nvPicPr>
          <p:cNvPr id="44" name="Obraz 4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544" y="3721724"/>
            <a:ext cx="2501901" cy="705611"/>
          </a:xfrm>
          <a:prstGeom prst="rect">
            <a:avLst/>
          </a:prstGeom>
          <a:noFill/>
          <a:ln/>
          <a:effectLst/>
        </p:spPr>
      </p:pic>
      <p:pic>
        <p:nvPicPr>
          <p:cNvPr id="2" name="Obraz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1992" y="3855196"/>
            <a:ext cx="2088952" cy="391809"/>
          </a:xfrm>
          <a:prstGeom prst="rect">
            <a:avLst/>
          </a:prstGeom>
          <a:noFill/>
          <a:ln/>
          <a:effectLst/>
        </p:spPr>
      </p:pic>
      <p:sp>
        <p:nvSpPr>
          <p:cNvPr id="41" name="pole tekstowe 40"/>
          <p:cNvSpPr txBox="1"/>
          <p:nvPr/>
        </p:nvSpPr>
        <p:spPr>
          <a:xfrm>
            <a:off x="6769727" y="3578083"/>
            <a:ext cx="173797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</a:t>
            </a:r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linearly</a:t>
            </a:r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independent</a:t>
            </a:r>
            <a:endParaRPr lang="en-US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2" name="Obraz 4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420" y="4731058"/>
            <a:ext cx="7287143" cy="352857"/>
          </a:xfrm>
          <a:prstGeom prst="rect">
            <a:avLst/>
          </a:prstGeom>
          <a:noFill/>
          <a:ln/>
          <a:effectLst/>
        </p:spPr>
      </p:pic>
      <p:sp>
        <p:nvSpPr>
          <p:cNvPr id="45" name="pole tekstowe 44"/>
          <p:cNvSpPr txBox="1"/>
          <p:nvPr/>
        </p:nvSpPr>
        <p:spPr>
          <a:xfrm>
            <a:off x="374175" y="5330206"/>
            <a:ext cx="83215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inimal</a:t>
            </a:r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can</a:t>
            </a:r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be </a:t>
            </a:r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identified</a:t>
            </a:r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via a </a:t>
            </a:r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quadratic</a:t>
            </a:r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semi-definite</a:t>
            </a:r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algorithm</a:t>
            </a:r>
            <a:endParaRPr lang="en-US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Prostokąt 45"/>
          <p:cNvSpPr/>
          <p:nvPr/>
        </p:nvSpPr>
        <p:spPr>
          <a:xfrm>
            <a:off x="3662112" y="6412899"/>
            <a:ext cx="653447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l-PL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W</a:t>
            </a:r>
            <a:r>
              <a:rPr lang="en-GB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pl-PL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Górecki, S. </a:t>
            </a:r>
            <a:r>
              <a:rPr lang="pl-PL" sz="1600" dirty="0" err="1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Zhou</a:t>
            </a:r>
            <a:r>
              <a:rPr lang="pl-PL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L. </a:t>
            </a:r>
            <a:r>
              <a:rPr lang="pl-PL" sz="1600" dirty="0" err="1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Jiang</a:t>
            </a:r>
            <a:r>
              <a:rPr lang="pl-PL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GB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R</a:t>
            </a:r>
            <a:r>
              <a:rPr lang="pl-PL" sz="16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DD</a:t>
            </a:r>
            <a:r>
              <a:rPr lang="pl-PL" sz="16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pl-PL" sz="16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arXiv:1901.00896 </a:t>
            </a:r>
            <a:r>
              <a:rPr lang="en-GB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16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en-GB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201</a:t>
            </a:r>
            <a:r>
              <a:rPr lang="pl-PL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9</a:t>
            </a:r>
            <a:r>
              <a:rPr lang="en-GB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r>
              <a:rPr lang="en-GB" sz="16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pl-PL" sz="1600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8" name="pole tekstowe 47"/>
          <p:cNvSpPr txBox="1"/>
          <p:nvPr/>
        </p:nvSpPr>
        <p:spPr>
          <a:xfrm>
            <a:off x="3772439" y="3806926"/>
            <a:ext cx="4692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iff</a:t>
            </a:r>
            <a:endParaRPr lang="en-US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002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26" y="1967482"/>
            <a:ext cx="3763610" cy="3763610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9628" y="147966"/>
            <a:ext cx="8842852" cy="1143000"/>
          </a:xfrm>
        </p:spPr>
        <p:txBody>
          <a:bodyPr>
            <a:normAutofit fontScale="90000"/>
          </a:bodyPr>
          <a:lstStyle/>
          <a:p>
            <a:r>
              <a:rPr lang="pl-PL" b="1" dirty="0" err="1" smtClean="0"/>
              <a:t>If</a:t>
            </a:r>
            <a:r>
              <a:rPr lang="pl-PL" b="1" dirty="0" smtClean="0"/>
              <a:t> </a:t>
            </a:r>
            <a:r>
              <a:rPr lang="pl-PL" b="1" dirty="0" err="1" smtClean="0"/>
              <a:t>you</a:t>
            </a:r>
            <a:r>
              <a:rPr lang="pl-PL" b="1" dirty="0" smtClean="0"/>
              <a:t> do not </a:t>
            </a:r>
            <a:r>
              <a:rPr lang="pl-PL" b="1" dirty="0" err="1" smtClean="0"/>
              <a:t>know</a:t>
            </a:r>
            <a:r>
              <a:rPr lang="pl-PL" b="1" dirty="0" smtClean="0"/>
              <a:t> </a:t>
            </a:r>
            <a:r>
              <a:rPr lang="pl-PL" b="1" dirty="0" err="1" smtClean="0"/>
              <a:t>what</a:t>
            </a:r>
            <a:r>
              <a:rPr lang="pl-PL" b="1" dirty="0" smtClean="0"/>
              <a:t> </a:t>
            </a:r>
            <a:r>
              <a:rPr lang="pl-PL" b="1" dirty="0" err="1" smtClean="0"/>
              <a:t>question</a:t>
            </a:r>
            <a:r>
              <a:rPr lang="pl-PL" b="1" dirty="0" smtClean="0"/>
              <a:t> to </a:t>
            </a:r>
            <a:r>
              <a:rPr lang="pl-PL" b="1" dirty="0" err="1" smtClean="0"/>
              <a:t>ask</a:t>
            </a:r>
            <a:r>
              <a:rPr lang="pl-PL" b="1" dirty="0" smtClean="0"/>
              <a:t>, </a:t>
            </a:r>
            <a:r>
              <a:rPr lang="pl-PL" b="1" dirty="0" err="1" smtClean="0"/>
              <a:t>you</a:t>
            </a:r>
            <a:r>
              <a:rPr lang="pl-PL" b="1" dirty="0" smtClean="0"/>
              <a:t> </a:t>
            </a:r>
            <a:r>
              <a:rPr lang="pl-PL" b="1" dirty="0" err="1" smtClean="0"/>
              <a:t>may</a:t>
            </a:r>
            <a:r>
              <a:rPr lang="pl-PL" b="1" dirty="0" smtClean="0"/>
              <a:t> as </a:t>
            </a:r>
            <a:r>
              <a:rPr lang="pl-PL" b="1" dirty="0" err="1" smtClean="0"/>
              <a:t>well</a:t>
            </a:r>
            <a:r>
              <a:rPr lang="pl-PL" b="1" dirty="0" smtClean="0"/>
              <a:t> </a:t>
            </a:r>
            <a:r>
              <a:rPr lang="pl-PL" b="1" dirty="0" err="1" smtClean="0"/>
              <a:t>ask</a:t>
            </a:r>
            <a:r>
              <a:rPr lang="pl-PL" b="1" dirty="0" smtClean="0"/>
              <a:t> </a:t>
            </a:r>
            <a:r>
              <a:rPr lang="pl-PL" b="1" dirty="0" err="1" smtClean="0"/>
              <a:t>about</a:t>
            </a:r>
            <a:r>
              <a:rPr lang="pl-PL" b="1" dirty="0" smtClean="0"/>
              <a:t>…</a:t>
            </a:r>
            <a:endParaRPr lang="en-GB" b="1" dirty="0"/>
          </a:p>
        </p:txBody>
      </p:sp>
      <p:grpSp>
        <p:nvGrpSpPr>
          <p:cNvPr id="40" name="Grupa 39"/>
          <p:cNvGrpSpPr/>
          <p:nvPr/>
        </p:nvGrpSpPr>
        <p:grpSpPr>
          <a:xfrm>
            <a:off x="3287030" y="3462744"/>
            <a:ext cx="5469420" cy="3151827"/>
            <a:chOff x="4581710" y="3881015"/>
            <a:chExt cx="4400473" cy="2500313"/>
          </a:xfrm>
        </p:grpSpPr>
        <p:sp>
          <p:nvSpPr>
            <p:cNvPr id="42" name="Prostokąt 41"/>
            <p:cNvSpPr/>
            <p:nvPr/>
          </p:nvSpPr>
          <p:spPr>
            <a:xfrm>
              <a:off x="4581710" y="3881015"/>
              <a:ext cx="4400473" cy="2500313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00" dirty="0"/>
            </a:p>
          </p:txBody>
        </p:sp>
        <p:sp>
          <p:nvSpPr>
            <p:cNvPr id="96" name="Prostokąt 95"/>
            <p:cNvSpPr/>
            <p:nvPr/>
          </p:nvSpPr>
          <p:spPr>
            <a:xfrm>
              <a:off x="4782095" y="5680473"/>
              <a:ext cx="3893432" cy="415065"/>
            </a:xfrm>
            <a:prstGeom prst="rect">
              <a:avLst/>
            </a:prstGeom>
            <a:ln w="28575">
              <a:noFill/>
            </a:ln>
          </p:spPr>
          <p:txBody>
            <a:bodyPr wrap="none">
              <a:spAutoFit/>
            </a:bodyPr>
            <a:lstStyle/>
            <a:p>
              <a:pPr lvl="0"/>
              <a:r>
                <a:rPr lang="pl-PL" sz="1400" dirty="0" smtClean="0">
                  <a:solidFill>
                    <a:prstClr val="black"/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M. Jarzyna, RDD, </a:t>
              </a:r>
              <a:r>
                <a:rPr lang="en-GB" sz="1400" dirty="0" smtClean="0">
                  <a:latin typeface="Times" panose="02020603050405020304" pitchFamily="18" charset="0"/>
                  <a:cs typeface="Times" panose="02020603050405020304" pitchFamily="18" charset="0"/>
                </a:rPr>
                <a:t>Phys</a:t>
              </a:r>
              <a:r>
                <a:rPr lang="en-GB" sz="1400" dirty="0">
                  <a:latin typeface="Times" panose="02020603050405020304" pitchFamily="18" charset="0"/>
                  <a:cs typeface="Times" panose="02020603050405020304" pitchFamily="18" charset="0"/>
                </a:rPr>
                <a:t>. Rev. Lett. 110, 240405 (2013</a:t>
              </a:r>
              <a:r>
                <a:rPr lang="en-GB" sz="1400" dirty="0" smtClean="0">
                  <a:latin typeface="Times" panose="02020603050405020304" pitchFamily="18" charset="0"/>
                  <a:cs typeface="Times" panose="02020603050405020304" pitchFamily="18" charset="0"/>
                </a:rPr>
                <a:t>)</a:t>
              </a:r>
              <a:endParaRPr lang="pl-PL" sz="1400" dirty="0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endParaRPr>
            </a:p>
            <a:p>
              <a:pPr lvl="0"/>
              <a:r>
                <a:rPr lang="pl-PL" sz="1400" dirty="0" err="1" smtClean="0">
                  <a:solidFill>
                    <a:prstClr val="black"/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K.Chabuda</a:t>
              </a:r>
              <a:r>
                <a:rPr lang="pl-PL" sz="1400" dirty="0" smtClean="0">
                  <a:solidFill>
                    <a:prstClr val="black"/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, J. Dziarmaga, T. </a:t>
              </a:r>
              <a:r>
                <a:rPr lang="pl-PL" sz="1400" dirty="0" err="1" smtClean="0">
                  <a:solidFill>
                    <a:prstClr val="black"/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Osborne</a:t>
              </a:r>
              <a:r>
                <a:rPr lang="pl-PL" sz="1400" dirty="0" smtClean="0">
                  <a:solidFill>
                    <a:prstClr val="black"/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, RDD, </a:t>
              </a:r>
              <a:r>
                <a:rPr lang="pl-PL" sz="1400" dirty="0" err="1" smtClean="0">
                  <a:solidFill>
                    <a:prstClr val="black"/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arxiv</a:t>
              </a:r>
              <a:r>
                <a:rPr lang="pl-PL" sz="1400" dirty="0" smtClean="0">
                  <a:solidFill>
                    <a:prstClr val="black"/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: 1906.02761</a:t>
              </a:r>
              <a:endParaRPr lang="pl-PL" sz="14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  <p:sp>
          <p:nvSpPr>
            <p:cNvPr id="16" name="Prostokąt 15"/>
            <p:cNvSpPr/>
            <p:nvPr/>
          </p:nvSpPr>
          <p:spPr>
            <a:xfrm>
              <a:off x="4641466" y="3966853"/>
              <a:ext cx="4236959" cy="31740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pl-PL" sz="2000" b="1" dirty="0" smtClean="0"/>
                <a:t>Tensor networks for Quantum </a:t>
              </a:r>
              <a:r>
                <a:rPr lang="pl-PL" sz="2000" b="1" dirty="0" err="1" smtClean="0"/>
                <a:t>Metrology</a:t>
              </a:r>
              <a:endParaRPr lang="en-GB" sz="2000" b="1" dirty="0"/>
            </a:p>
          </p:txBody>
        </p:sp>
        <p:pic>
          <p:nvPicPr>
            <p:cNvPr id="33" name="Obraz 3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940618" y="4349764"/>
              <a:ext cx="3742243" cy="1177120"/>
            </a:xfrm>
            <a:prstGeom prst="rect">
              <a:avLst/>
            </a:prstGeom>
          </p:spPr>
        </p:pic>
      </p:grpSp>
      <p:grpSp>
        <p:nvGrpSpPr>
          <p:cNvPr id="5" name="Grupa 4"/>
          <p:cNvGrpSpPr/>
          <p:nvPr/>
        </p:nvGrpSpPr>
        <p:grpSpPr>
          <a:xfrm>
            <a:off x="3287029" y="1546390"/>
            <a:ext cx="5469420" cy="1735658"/>
            <a:chOff x="4207768" y="1405310"/>
            <a:chExt cx="4359810" cy="1383536"/>
          </a:xfrm>
        </p:grpSpPr>
        <p:sp>
          <p:nvSpPr>
            <p:cNvPr id="139" name="Prostokąt 138"/>
            <p:cNvSpPr/>
            <p:nvPr/>
          </p:nvSpPr>
          <p:spPr>
            <a:xfrm>
              <a:off x="4207768" y="1405310"/>
              <a:ext cx="4359810" cy="1383536"/>
            </a:xfrm>
            <a:prstGeom prst="rect">
              <a:avLst/>
            </a:prstGeom>
            <a:solidFill>
              <a:srgbClr val="FFFF66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 dirty="0"/>
            </a:p>
          </p:txBody>
        </p:sp>
        <p:sp>
          <p:nvSpPr>
            <p:cNvPr id="140" name="pole tekstowe 139"/>
            <p:cNvSpPr txBox="1"/>
            <p:nvPr/>
          </p:nvSpPr>
          <p:spPr>
            <a:xfrm>
              <a:off x="4830255" y="1520617"/>
              <a:ext cx="3109127" cy="3189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l-PL" sz="2000" b="1" dirty="0" smtClean="0"/>
                <a:t>Pi-</a:t>
              </a:r>
              <a:r>
                <a:rPr lang="pl-PL" sz="2000" b="1" dirty="0" err="1" smtClean="0"/>
                <a:t>Corrected</a:t>
              </a:r>
              <a:r>
                <a:rPr lang="pl-PL" sz="2000" b="1" dirty="0" smtClean="0"/>
                <a:t> Heisenberg limit</a:t>
              </a:r>
              <a:endParaRPr lang="en-GB" sz="2000" b="1" dirty="0"/>
            </a:p>
          </p:txBody>
        </p:sp>
        <p:pic>
          <p:nvPicPr>
            <p:cNvPr id="9" name="Obraz 8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56589" y="1954994"/>
              <a:ext cx="1983184" cy="294797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8" name="Obraz 7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36694" y="1993887"/>
              <a:ext cx="1666969" cy="259897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11" name="Prostokąt 10"/>
            <p:cNvSpPr/>
            <p:nvPr/>
          </p:nvSpPr>
          <p:spPr>
            <a:xfrm>
              <a:off x="4334050" y="2445366"/>
              <a:ext cx="3640587" cy="24533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sz="1400" dirty="0" smtClean="0">
                  <a:solidFill>
                    <a:prstClr val="black"/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W. </a:t>
              </a:r>
              <a:r>
                <a:rPr lang="pl-PL" sz="1400" dirty="0" err="1" smtClean="0">
                  <a:solidFill>
                    <a:prstClr val="black"/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Gorecki</a:t>
              </a:r>
              <a:r>
                <a:rPr lang="pl-PL" sz="1400" dirty="0" smtClean="0">
                  <a:solidFill>
                    <a:prstClr val="black"/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, D. </a:t>
              </a:r>
              <a:r>
                <a:rPr lang="pl-PL" sz="1400" dirty="0" err="1" smtClean="0">
                  <a:solidFill>
                    <a:prstClr val="black"/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Berry</a:t>
              </a:r>
              <a:r>
                <a:rPr lang="pl-PL" sz="1400" dirty="0" smtClean="0">
                  <a:solidFill>
                    <a:prstClr val="black"/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, H. </a:t>
              </a:r>
              <a:r>
                <a:rPr lang="pl-PL" sz="1400" dirty="0" err="1" smtClean="0">
                  <a:solidFill>
                    <a:prstClr val="black"/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Wiseman</a:t>
              </a:r>
              <a:r>
                <a:rPr lang="pl-PL" sz="1400" dirty="0" smtClean="0">
                  <a:solidFill>
                    <a:prstClr val="black"/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, RDD, arxiv:1907.05428 </a:t>
              </a:r>
              <a:endParaRPr lang="en-GB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1694182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,24299"/>
  <p:tag name="ORIGINALWIDTH" val="74,99063"/>
  <p:tag name="LATEXADDIN" val="\documentclass{article}\pagestyle{empty}&#10;\begin{document}&#10;$ \omega$&#10;\end{document}&#10;"/>
  <p:tag name="IGUANATEXSIZE" val="20"/>
  <p:tag name="IGUANATEXCURSOR" val="6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117,7353"/>
  <p:tag name="LATEXADDIN" val="\documentclass{article}\pagestyle{empty}&#10;\begin{document}&#10;$ |0 \rangle$&#10;\end{document}&#10;"/>
  <p:tag name="IGUANATEXSIZE" val="20"/>
  <p:tag name="IGUANATEXCURSOR" val="6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117,7353"/>
  <p:tag name="LATEXADDIN" val="\documentclass{article}\pagestyle{empty}&#10;\begin{document}&#10;$ |1 \rangle$&#10;\end{document}&#10;"/>
  <p:tag name="IGUANATEXSIZE" val="20"/>
  <p:tag name="IGUANATEXCURSOR" val="6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2,7221"/>
  <p:tag name="ORIGINALWIDTH" val="858,6427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H  = \omega \frac{\sigma_z}{2} = \omega  G  $$\end{document}&#10;"/>
  <p:tag name="IGUANATEXSIZE" val="20"/>
  <p:tag name="IGUANATEXCURSOR" val="670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57,2179"/>
  <p:tag name="ORIGINALWIDTH" val="808,399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frac{\t{d} \rho}{\t{d} t} = - i \omega [G, \rho] $$&#10;\end{document}&#10;"/>
  <p:tag name="IGUANATEXSIZE" val="20"/>
  <p:tag name="IGUANATEXCURSOR" val="677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2,4859"/>
  <p:tag name="ORIGINALWIDTH" val="1163,854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+ any kind of control  \end{document}&#10;"/>
  <p:tag name="IGUANATEXSIZE" val="20"/>
  <p:tag name="IGUANATEXCURSOR" val="625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,24299"/>
  <p:tag name="ORIGINALWIDTH" val="74,99063"/>
  <p:tag name="LATEXADDIN" val="\documentclass{article}\pagestyle{empty}&#10;\begin{document}&#10;$ \omega$&#10;\end{document}&#10;"/>
  <p:tag name="IGUANATEXSIZE" val="20"/>
  <p:tag name="IGUANATEXCURSOR" val="6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117,7353"/>
  <p:tag name="LATEXADDIN" val="\documentclass{article}\pagestyle{empty}&#10;\begin{document}&#10;$ |0 \rangle$&#10;\end{document}&#10;"/>
  <p:tag name="IGUANATEXSIZE" val="20"/>
  <p:tag name="IGUANATEXCURSOR" val="6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117,7353"/>
  <p:tag name="LATEXADDIN" val="\documentclass{article}\pagestyle{empty}&#10;\begin{document}&#10;$ |1 \rangle$&#10;\end{document}&#10;"/>
  <p:tag name="IGUANATEXSIZE" val="20"/>
  <p:tag name="IGUANATEXCURSOR" val="6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2,7221"/>
  <p:tag name="ORIGINALWIDTH" val="858,6427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H  = \omega \frac{\sigma_z}{2} = \omega  G  $$\end{document}&#10;"/>
  <p:tag name="IGUANATEXSIZE" val="20"/>
  <p:tag name="IGUANATEXCURSOR" val="670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80,2025"/>
  <p:tag name="ORIGINALWIDTH" val="2678,665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frac{\t{d} \rho}{\t{d} t} = - i \omega [G, \rho] + \sum_{j=1}^J L_j \rho L_j^\dagger -\frac{1}{2} \rho L_j^\dagger L_j - \frac{1}{2}L_j^\dagger L_j \rho$$&#10;\end{document}&#10;"/>
  <p:tag name="IGUANATEXSIZE" val="20"/>
  <p:tag name="IGUANATEXCURSOR" val="669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2,4859"/>
  <p:tag name="ORIGINALWIDTH" val="1163,854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+ any kind of control  \end{document}&#10;"/>
  <p:tag name="IGUANATEXSIZE" val="20"/>
  <p:tag name="IGUANATEXCURSOR" val="625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4,237"/>
  <p:tag name="ORIGINALWIDTH" val="110,9861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L_i $$\end{document}&#10;"/>
  <p:tag name="IGUANATEXSIZE" val="20"/>
  <p:tag name="IGUANATEXCURSOR" val="631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80,2025"/>
  <p:tag name="ORIGINALWIDTH" val="3091,863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frac{\t{d} \rho}{\t{d} t} = \mathcal{L}(\rho) = - i \omega [G, \rho] + \sum_{j=1}^J L_j \rho L_j^\dagger -\frac{1}{2} \rho L_j^\dagger L_j - \frac{1}{2}L_j^\dagger L_j \rho$$&#10;\end{document}&#10;"/>
  <p:tag name="IGUANATEXSIZE" val="20"/>
  <p:tag name="IGUANATEXCURSOR" val="689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44,7319"/>
  <p:tag name="ORIGINALWIDTH" val="461,1924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mathcal{E}_\omega^t = e^{\mathcal{L}t}$$&#10;\end{document}&#10;"/>
  <p:tag name="IGUANATEXSIZE" val="20"/>
  <p:tag name="IGUANATEXCURSOR" val="638"/>
  <p:tag name="TRANSPARENCY" val="False"/>
  <p:tag name="FILENAME" val=""/>
  <p:tag name="INPUTTYPE" val="0"/>
  <p:tag name="LATEXENGINEID" val="0"/>
  <p:tag name="TEMPFOLDER" val="c:\temp\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Pi_{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0"/>
  <p:tag name="PICTUREFILESIZE" val="376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,7346"/>
  <p:tag name="ORIGINALWIDTH" val="208,4739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tilde{\omega}(i)$&#10;\end{document}&#10;"/>
  <p:tag name="IGUANATEXSIZE" val="20"/>
  <p:tag name="IGUANATEXCURSOR" val="639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84,2145"/>
  <p:tag name="ORIGINALWIDTH" val="1194,601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in_{\ket{\Psi}, V_i,\Pi_i,\tilde{\omega}(i)} \Delta \tilde{\omega}   \propto    \frac{1}{\sqrt{T}} $$&#10; \end{document}&#10;"/>
  <p:tag name="IGUANATEXSIZE" val="20"/>
  <p:tag name="IGUANATEXCURSOR" val="54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75,2156"/>
  <p:tag name="ORIGINALWIDTH" val="1091,114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in_{\ket{\Psi}, V_i,\Pi_i,\tilde{\omega}(i)} \Delta \tilde{\omega}   \propto    \frac{1}{T} $$&#10; \end{document}&#10;"/>
  <p:tag name="IGUANATEXSIZE" val="20"/>
  <p:tag name="IGUANATEXCURSOR" val="54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1,2336"/>
  <p:tag name="ORIGINALWIDTH" val="122,98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omega^t$&#10;\end{document}&#10;"/>
  <p:tag name="IGUANATEXSIZE" val="20"/>
  <p:tag name="IGUANATEXCURSOR" val="567"/>
  <p:tag name="TRANSPARENCY" val="False"/>
  <p:tag name="FILENAME" val=""/>
  <p:tag name="INPUTTYPE" val="0"/>
  <p:tag name="LATEXENGINEID" val="0"/>
  <p:tag name="TEMPFOLDER" val="c:\temp\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1,2336"/>
  <p:tag name="ORIGINALWIDTH" val="122,98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omega^t$&#10;\end{document}&#10;"/>
  <p:tag name="IGUANATEXSIZE" val="20"/>
  <p:tag name="IGUANATEXCURSOR" val="567"/>
  <p:tag name="TRANSPARENCY" val="False"/>
  <p:tag name="FILENAME" val=""/>
  <p:tag name="INPUTTYPE" val="0"/>
  <p:tag name="LATEXENGINEID" val="0"/>
  <p:tag name="TEMPFOLDER" val="c:\temp\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3,7346"/>
  <p:tag name="ORIGINALWIDTH" val="464,9419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=T/t$&#10;\end{document}&#10;"/>
  <p:tag name="IGUANATEXSIZE" val="20"/>
  <p:tag name="IGUANATEXCURSOR" val="631"/>
  <p:tag name="TRANSPARENCY" val="False"/>
  <p:tag name="FILENAME" val=""/>
  <p:tag name="INPUTTYPE" val="0"/>
  <p:tag name="LATEXENGINEID" val="0"/>
  <p:tag name="TEMPFOLDER" val="c:\temp\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"/>
  <p:tag name="PICTUREFILESIZE" val="668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1,73976"/>
  <p:tag name="ORIGINALWIDTH" val="121,4848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rho_\omega$&#10;\end{document}&#10;"/>
  <p:tag name="IGUANATEXSIZE" val="20"/>
  <p:tag name="IGUANATEXCURSOR" val="637"/>
  <p:tag name="TRANSPARENCY" val="False"/>
  <p:tag name="FILENAME" val=""/>
  <p:tag name="INPUTTYPE" val="0"/>
  <p:tag name="LATEXENGINEID" val="0"/>
  <p:tag name="TEMPFOLDER" val="c:\temp\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1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23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26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Pi_{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0"/>
  <p:tag name="PICTUREFILESIZE" val="376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,7346"/>
  <p:tag name="ORIGINALWIDTH" val="208,4739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tilde{\omega}(i)$&#10;\end{document}&#10;"/>
  <p:tag name="IGUANATEXSIZE" val="20"/>
  <p:tag name="IGUANATEXCURSOR" val="639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08,9613"/>
  <p:tag name="ORIGINALWIDTH" val="856,3929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Delta \tilde{\omega} \geq \frac{1}{\sqrt{F_Q[\rho_\omega]}}$$&#10;\end{document}&#10;"/>
  <p:tag name="IGUANATEXSIZE" val="20"/>
  <p:tag name="IGUANATEXCURSOR" val="61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00,9749"/>
  <p:tag name="ORIGINALWIDTH" val="906,6367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ket{\Psi}, V_i} F_Q[\rho_\omega]   \propto    T $$&#10; \end{document}&#10;"/>
  <p:tag name="IGUANATEXSIZE" val="20"/>
  <p:tag name="IGUANATEXCURSOR" val="55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18,2228"/>
  <p:tag name="ORIGINALWIDTH" val="953,8808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ket{\Psi}, V_i} F_Q[\rho_\omega]   \propto    T^2 $$&#10; \end{document}&#10;"/>
  <p:tag name="IGUANATEXSIZE" val="20"/>
  <p:tag name="IGUANATEXCURSOR" val="58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8,7327"/>
  <p:tag name="ORIGINALWIDTH" val="1046,119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F_Q[\rho_\omega] = \Tr(\rho_\omega A_\omega^2)$ \end{document}&#10;"/>
  <p:tag name="IGUANATEXSIZE" val="20"/>
  <p:tag name="IGUANATEXCURSOR" val="60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57,2179"/>
  <p:tag name="ORIGINALWIDTH" val="1339,333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frac{\t{d} \rho_\omega}{\t{d}\omega}&#10;=  \frac{1}{2}\left(\rho_\omega A_\omega + A_\varphi \rho_\omega \right)&#10;$$&#10;\end{document}&#10;"/>
  <p:tag name="IGUANATEXSIZE" val="20"/>
  <p:tag name="IGUANATEXCURSOR" val="66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1,2336"/>
  <p:tag name="ORIGINALWIDTH" val="122,98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omega^t$&#10;\end{document}&#10;"/>
  <p:tag name="IGUANATEXSIZE" val="20"/>
  <p:tag name="IGUANATEXCURSOR" val="567"/>
  <p:tag name="TRANSPARENCY" val="False"/>
  <p:tag name="FILENAME" val=""/>
  <p:tag name="INPUTTYPE" val="0"/>
  <p:tag name="LATEXENGINEID" val="0"/>
  <p:tag name="TEMPFOLDER" val="c:\temp\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1,2336"/>
  <p:tag name="ORIGINALWIDTH" val="122,98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omega^t$&#10;\end{document}&#10;"/>
  <p:tag name="IGUANATEXSIZE" val="20"/>
  <p:tag name="IGUANATEXCURSOR" val="567"/>
  <p:tag name="TRANSPARENCY" val="False"/>
  <p:tag name="FILENAME" val=""/>
  <p:tag name="INPUTTYPE" val="0"/>
  <p:tag name="LATEXENGINEID" val="0"/>
  <p:tag name="TEMPFOLDER" val="c:\temp\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3,7346"/>
  <p:tag name="ORIGINALWIDTH" val="464,9419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=T/t$&#10;\end{document}&#10;"/>
  <p:tag name="IGUANATEXSIZE" val="20"/>
  <p:tag name="IGUANATEXCURSOR" val="631"/>
  <p:tag name="TRANSPARENCY" val="False"/>
  <p:tag name="FILENAME" val=""/>
  <p:tag name="INPUTTYPE" val="0"/>
  <p:tag name="LATEXENGINEID" val="0"/>
  <p:tag name="TEMPFOLDER" val="c:\temp\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"/>
  <p:tag name="PICTUREFILESIZE" val="668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1,73976"/>
  <p:tag name="ORIGINALWIDTH" val="121,4848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rho_\omega$&#10;\end{document}&#10;"/>
  <p:tag name="IGUANATEXSIZE" val="20"/>
  <p:tag name="IGUANATEXCURSOR" val="637"/>
  <p:tag name="TRANSPARENCY" val="False"/>
  <p:tag name="FILENAME" val=""/>
  <p:tag name="INPUTTYPE" val="0"/>
  <p:tag name="LATEXENGINEID" val="0"/>
  <p:tag name="TEMPFOLDER" val="c:\temp\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1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23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26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75,478"/>
  <p:tag name="ORIGINALWIDTH" val="2921,635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If $&#10;G \not\in \mathcal{S} = \t{span}_{\mathbb{R}}\{\openone, L_j^{\t{H}}, i L_j^{\t{AH}}, (L^\dagger_j L_{j^\prime})^{\t{H}}, i (L^\dagger_{j^\prime} L_{j})^{\t{AH}} \},&#10;$&#10; \end{document}&#10;"/>
  <p:tag name="IGUANATEXSIZE" val="20"/>
  <p:tag name="IGUANATEXCURSOR" val="53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9,9813"/>
  <p:tag name="ORIGINALWIDTH" val="434,1957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&#10;\Delta \omega \propto \frac{1}{T}&#10;$  \end{document}&#10;"/>
  <p:tag name="IGUANATEXSIZE" val="20"/>
  <p:tag name="IGUANATEXCURSOR" val="56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75,478"/>
  <p:tag name="ORIGINALWIDTH" val="2921,635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If $&#10;G \in \mathcal{S} = \t{span}_{\mathbb{R}}\{\openone, L_j^{\t{H}}, i L_j^{\t{AH}}, (L^\dagger_j L_{j^\prime})^{\t{H}}, i (L^\dagger_{j^\prime} L_{j})^{\t{AH}} \},&#10;$&#10; \end{document}&#10;"/>
  <p:tag name="IGUANATEXSIZE" val="20"/>
  <p:tag name="IGUANATEXCURSOR" val="53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7,4803"/>
  <p:tag name="ORIGINALWIDTH" val="515,9355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&#10;\Delta \omega \geq \frac{c}{\sqrt{T}}&#10;$  \end{document}&#10;"/>
  <p:tag name="IGUANATEXSIZE" val="20"/>
  <p:tag name="IGUANATEXCURSOR" val="57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80,2025"/>
  <p:tag name="ORIGINALWIDTH" val="2678,665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frac{\t{d} \rho}{\t{d} t} = - i \omega [G, \rho] + \sum_{j=1}^J L_j \rho L_j^\dagger -\frac{1}{2} \rho L_j^\dagger L_j - \frac{1}{2}L_j^\dagger L_j \rho$$&#10;\end{document}&#10;"/>
  <p:tag name="IGUANATEXSIZE" val="20"/>
  <p:tag name="IGUANATEXCURSOR" val="66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75,478"/>
  <p:tag name="ORIGINALWIDTH" val="2759,655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 $&#10;G \notin \mathcal{S} = \t{span}_{\mathbb{R}}\{\openone, L_j^{\t{H}}, i L_j^{\t{AH}}, (L^\dagger_j L_{j^\prime})^{\t{H}}, i (L^\dagger_{j^\prime} L_{j})^{\t{AH}} \}&#10;$&#10; \end{document}&#10;"/>
  <p:tag name="IGUANATEXSIZE" val="20"/>
  <p:tag name="IGUANATEXCURSOR" val="53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6,4829"/>
  <p:tag name="ORIGINALWIDTH" val="3452,569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&#10;\mathcal{E}^{dt}_\omega \otimes \openone (\ket{\Psi}\bra{\Psi}) = &#10;\ket{\Psi}\bra{\Psi} - i \omega(\sigma_z \otimes \openone \ket{\Psi}\bra{\Psi}&#10;-\ket{\Psi}\bra{\Psi}\sigma_z \otimes \openone) dt &#10;$&#10;\end{document}&#10;"/>
  <p:tag name="IGUANATEXSIZE" val="20"/>
  <p:tag name="IGUANATEXCURSOR" val="826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3,7346"/>
  <p:tag name="ORIGINALWIDTH" val="2182,227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mathcal{E}_C(\rho) = \sigma_x \otimes \openone \Pi_E \rho \Pi_E \sigma_x \otimes \openone + &#10;\Pi_C \rho \Pi_C$&#10;\end{document}&#10;"/>
  <p:tag name="IGUANATEXSIZE" val="20"/>
  <p:tag name="IGUANATEXCURSOR" val="737"/>
  <p:tag name="TRANSPARENCY" val="False"/>
  <p:tag name="FILENAME" val=""/>
  <p:tag name="INPUTTYPE" val="0"/>
  <p:tag name="LATEXENGINEID" val="0"/>
  <p:tag name="TEMPFOLDER" val="c:\temp\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2812,898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Pi_E = \ket{10}\bra{10}+ \ket{01}\bra{01},  \quad&#10;\Pi_C = \ket{11}\bra{11} + \ket{00}\bra{00}$&#10;\end{document}&#10;"/>
  <p:tag name="IGUANATEXSIZE" val="20"/>
  <p:tag name="IGUANATEXCURSOR" val="676"/>
  <p:tag name="TRANSPARENCY" val="False"/>
  <p:tag name="FILENAME" val=""/>
  <p:tag name="INPUTTYPE" val="0"/>
  <p:tag name="LATEXENGINEID" val="0"/>
  <p:tag name="TEMPFOLDER" val="c:\temp\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6,4829"/>
  <p:tag name="ORIGINALWIDTH" val="3367,079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mathcal{E}_C &#10;\circ (\mathcal{E}^{dt}_\omega \otimes \openone)&#10;(\ket{\Psi}\bra{\Psi}) &#10;=&#10;\ket{\Psi}\bra{\Psi} - &#10;i \omega [\sigma_z\otimes \openone, &#10;\ket{\Psi}\bra{\Psi}]&#10;+ O(dt^2)&#10;$ &#10;\end{document}&#10;"/>
  <p:tag name="IGUANATEXSIZE" val="20"/>
  <p:tag name="IGUANATEXCURSOR" val="659"/>
  <p:tag name="TRANSPARENCY" val="False"/>
  <p:tag name="FILENAME" val=""/>
  <p:tag name="INPUTTYPE" val="0"/>
  <p:tag name="LATEXENGINEID" val="0"/>
  <p:tag name="TEMPFOLDER" val="c:\temp\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4,9832"/>
  <p:tag name="ORIGINALWIDTH" val="2410,949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&#10;+ \sigma_x \otimes \openone \ket{\Psi}\bra{\Psi} \sigma_x \otimes \openone dt - \ket{\Psi}\bra{\Psi}dt + O(dt^2)&#10;$&#10;\end{document}&#10;"/>
  <p:tag name="IGUANATEXSIZE" val="20"/>
  <p:tag name="IGUANATEXCURSOR" val="741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"/>
  <p:tag name="PICTUREFILESIZE" val="668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7,9865"/>
  <p:tag name="ORIGINALWIDTH" val="136,4829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C$&#10;\end{document}&#10;"/>
  <p:tag name="IGUANATEXSIZE" val="20"/>
  <p:tag name="IGUANATEXCURSOR" val="567"/>
  <p:tag name="TRANSPARENCY" val="False"/>
  <p:tag name="FILENAME" val=""/>
  <p:tag name="INPUTTYPE" val="0"/>
  <p:tag name="LATEXENGINEID" val="0"/>
  <p:tag name="TEMPFOLDER" val="c:\temp\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75,478"/>
  <p:tag name="ORIGINALWIDTH" val="1292,089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= \frac{1}{\sqrt{2}} (\ket{00} + e^{i\xi}\ket{11})$&#10;\end{document}&#10;"/>
  <p:tag name="IGUANATEXSIZE" val="20"/>
  <p:tag name="IGUANATEXCURSOR" val="686"/>
  <p:tag name="TRANSPARENCY" val="False"/>
  <p:tag name="FILENAME" val=""/>
  <p:tag name="INPUTTYPE" val="0"/>
  <p:tag name="LATEXENGINEID" val="0"/>
  <p:tag name="TEMPFOLDER" val="c:\temp\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1,2336"/>
  <p:tag name="ORIGINALWIDTH" val="122,98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omega^t$&#10;\end{document}&#10;"/>
  <p:tag name="IGUANATEXSIZE" val="20"/>
  <p:tag name="IGUANATEXCURSOR" val="567"/>
  <p:tag name="TRANSPARENCY" val="False"/>
  <p:tag name="FILENAME" val=""/>
  <p:tag name="INPUTTYPE" val="0"/>
  <p:tag name="LATEXENGINEID" val="0"/>
  <p:tag name="TEMPFOLDER" val="c:\temp\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1,2336"/>
  <p:tag name="ORIGINALWIDTH" val="122,98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omega^t$&#10;\end{document}&#10;"/>
  <p:tag name="IGUANATEXSIZE" val="20"/>
  <p:tag name="IGUANATEXCURSOR" val="567"/>
  <p:tag name="TRANSPARENCY" val="False"/>
  <p:tag name="FILENAME" val=""/>
  <p:tag name="INPUTTYPE" val="0"/>
  <p:tag name="LATEXENGINEID" val="0"/>
  <p:tag name="TEMPFOLDER" val="c:\temp\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8,7327"/>
  <p:tag name="ORIGINALWIDTH" val="460,4424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 $&#10;F_Q \propto T^2&#10;$&#10; \end{document}&#10;"/>
  <p:tag name="IGUANATEXSIZE" val="20"/>
  <p:tag name="IGUANATEXCURSOR" val="53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+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7"/>
  <p:tag name="PICTUREFILESIZE" val="188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1,7361"/>
  <p:tag name="ORIGINALWIDTH" val="938,8826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 $&#10;G = \sigma_z, \quad L = \sigma_x&#10;$&#10; \end{document}&#10;"/>
  <p:tag name="IGUANATEXSIZE" val="20"/>
  <p:tag name="IGUANATEXCURSOR" val="53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75,478"/>
  <p:tag name="ORIGINALWIDTH" val="2548,931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&#10;\mathcal{S} = \t{span}_{\mathbb{R}}\{\openone, L_j^{\t{H}}, i L_j^{\t{AH}}, (L^\dagger_j L_{j^\prime})^{\t{H}}, i (L^\dagger_{j^\prime} L_{j})^{\t{AH}} \},&#10;$&#10; \end{document}&#10;"/>
  <p:tag name="IGUANATEXSIZE" val="20"/>
  <p:tag name="IGUANATEXCURSOR" val="53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1,7361"/>
  <p:tag name="ORIGINALWIDTH" val="933,6333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 $&#10;G \propto \sigma_z, \quad L \propto \sigma_z&#10;$&#10; \end{document}&#10;"/>
  <p:tag name="IGUANATEXSIZE" val="20"/>
  <p:tag name="IGUANATEXCURSOR" val="53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2,98835"/>
  <p:tag name="ORIGINALWIDTH" val="324,7094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 $&#10;G \in \mathcal{S}$&#10; \end{document}&#10;"/>
  <p:tag name="IGUANATEXSIZE" val="20"/>
  <p:tag name="IGUANATEXCURSOR" val="53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4,222"/>
  <p:tag name="ORIGINALWIDTH" val="608,174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Delta \omega \geq \sqrt{\frac{2 \gamma}{T}}$&#10;\end{document}&#10;"/>
  <p:tag name="IGUANATEXSIZE" val="20"/>
  <p:tag name="IGUANATEXCURSOR" val="57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2,98835"/>
  <p:tag name="ORIGINALWIDTH" val="324,7094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 $&#10;G \in \mathcal{S}$&#10; \end{document}&#10;"/>
  <p:tag name="IGUANATEXSIZE" val="20"/>
  <p:tag name="IGUANATEXCURSOR" val="53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4,222"/>
  <p:tag name="ORIGINALWIDTH" val="682,4147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Delta \varphi \geq \sqrt{\frac{1-\eta }{\eta N}}$&#10;\end{document}&#10;"/>
  <p:tag name="IGUANATEXSIZE" val="20"/>
  <p:tag name="IGUANATEXCURSOR" val="60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ELECTIONNAME" val="Group 36"/>
  <p:tag name="LAYER" val="2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,4439"/>
  <p:tag name="ORIGINALWIDTH" val="645,6693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 $&#10;\left[ &#10;\begin{array}{ccc}&#10;0 &amp; 0 &amp; 0\\&#10;0 &amp; 0 &amp; 0 \\&#10;0 &amp; 1 &amp; 0&#10;\end{array}&#10;\right]$&#10; \end{document}&#10;"/>
  <p:tag name="IGUANATEXSIZE" val="20"/>
  <p:tag name="IGUANATEXCURSOR" val="56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,4871"/>
  <p:tag name="ORIGINALWIDTH" val="260,9674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L_1\propto$&#10; \end{document}&#10;"/>
  <p:tag name="IGUANATEXSIZE" val="20"/>
  <p:tag name="IGUANATEXCURSOR" val="53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,4439"/>
  <p:tag name="ORIGINALWIDTH" val="645,6693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 $&#10;\left[ &#10;\begin{array}{ccc}&#10;0 &amp; 0 &amp; 0\\&#10;0 &amp; 0 &amp; 0 \\&#10;1 &amp; 0 &amp; 0&#10;\end{array}&#10;\right]$&#10; \end{document}&#10;"/>
  <p:tag name="IGUANATEXSIZE" val="20"/>
  <p:tag name="IGUANATEXCURSOR" val="58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4,9868"/>
  <p:tag name="ORIGINALWIDTH" val="260,9674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L_0\propto$&#10; \end{document}&#10;"/>
  <p:tag name="IGUANATEXSIZE" val="20"/>
  <p:tag name="IGUANATEXCURSOR" val="53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,4439"/>
  <p:tag name="ORIGINALWIDTH" val="742,4072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 $&#10;\left[ &#10;\begin{array}{ccc}&#10;1 &amp; 0 &amp; 0\\&#10;0 &amp; -1 &amp; 0 \\&#10;0 &amp; 0 &amp; 0&#10;\end{array}&#10;\right]$&#10; \end{document}&#10;"/>
  <p:tag name="IGUANATEXSIZE" val="20"/>
  <p:tag name="IGUANATEXCURSOR" val="53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0,73866"/>
  <p:tag name="ORIGINALWIDTH" val="216,7229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G\propto$&#10; \end{document}&#10;"/>
  <p:tag name="IGUANATEXSIZE" val="20"/>
  <p:tag name="IGUANATEXCURSOR" val="53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117,7353"/>
  <p:tag name="LATEXADDIN" val="\documentclass{article}\pagestyle{empty}&#10;\begin{document}&#10;$ |0 \rangle$&#10;\end{document}&#10;"/>
  <p:tag name="IGUANATEXSIZE" val="20"/>
  <p:tag name="IGUANATEXCURSOR" val="6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117,7353"/>
  <p:tag name="LATEXADDIN" val="\documentclass{article}\pagestyle{empty}&#10;\begin{document}&#10;$ |1 \rangle$&#10;\end{document}&#10;"/>
  <p:tag name="IGUANATEXSIZE" val="20"/>
  <p:tag name="IGUANATEXCURSOR" val="6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231,721"/>
  <p:tag name="LATEXADDIN" val="\documentclass{article}\pagestyle{empty}&#10;\begin{document}&#10;$ |\textrm{vac} \rangle$&#10;\end{document}&#10;"/>
  <p:tag name="IGUANATEXSIZE" val="20"/>
  <p:tag name="IGUANATEXCURSOR" val="6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,24299"/>
  <p:tag name="ORIGINALWIDTH" val="74,99063"/>
  <p:tag name="LATEXADDIN" val="\documentclass{article}\pagestyle{empty}&#10;\begin{document}&#10;$ \omega$&#10;\end{document}&#10;"/>
  <p:tag name="IGUANATEXSIZE" val="20"/>
  <p:tag name="IGUANATEXCURSOR" val="6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117,7353"/>
  <p:tag name="LATEXADDIN" val="\documentclass{article}\pagestyle{empty}&#10;\begin{document}&#10;$ |0 \rangle$&#10;\end{document}&#10;"/>
  <p:tag name="IGUANATEXSIZE" val="20"/>
  <p:tag name="IGUANATEXCURSOR" val="6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117,7353"/>
  <p:tag name="LATEXADDIN" val="\documentclass{article}\pagestyle{empty}&#10;\begin{document}&#10;$ |1 \rangle$&#10;\end{document}&#10;"/>
  <p:tag name="IGUANATEXSIZE" val="20"/>
  <p:tag name="IGUANATEXCURSOR" val="6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6,7342"/>
  <p:tag name="ORIGINALWIDTH" val="456,6929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= e^{-\gamma t}$&#10;\end{document}&#10;"/>
  <p:tag name="IGUANATEXSIZE" val="20"/>
  <p:tag name="IGUANATEXCURSOR" val="57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80,2025"/>
  <p:tag name="ORIGINALWIDTH" val="3019,123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frac{\t{d} \rho}{\t{d} t}  = - i \sum_{k=1}^P\omega_k [G_k, \rho] + \sum_{j=1}^J L_j \rho L_j^\dagger -\frac{1}{2} \rho L_j^\dagger L_j - \frac{1}{2}L_j^\dagger L_j \rho$$&#10;\end{document}&#10;"/>
  <p:tag name="IGUANATEXSIZE" val="20"/>
  <p:tag name="IGUANATEXCURSOR" val="681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2,98835"/>
  <p:tag name="ORIGINALWIDTH" val="315,7105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C &gt;  0$&#10;\end{document}&#10;"/>
  <p:tag name="IGUANATEXSIZE" val="20"/>
  <p:tag name="IGUANATEXCURSOR" val="56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18,9726"/>
  <p:tag name="ORIGINALWIDTH" val="2029,246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Delta^2_C \tilde{\omega} = \t{tr}[C \t{Cov}(\tilde{\omega})] \geq \min_{\ket{\Psi}, V_i} \text{tr}[C F_Q^{-1}]   $$&#10; \end{document}&#10;"/>
  <p:tag name="IGUANATEXSIZE" val="20"/>
  <p:tag name="IGUANATEXCURSOR" val="59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6,9817"/>
  <p:tag name="ORIGINALWIDTH" val="848,1439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t{Cov}(\tilde{\boldsymbol{\omega}}) \geq  {F_Q}^{-1} $$&#10;\end{document}&#10;"/>
  <p:tag name="IGUANATEXSIZE" val="20"/>
  <p:tag name="IGUANATEXCURSOR" val="61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53,4684"/>
  <p:tag name="ORIGINALWIDTH" val="1352,081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 {\left[F_Q\right]}_{ij}=\frac{1}{2}\text{tr}(\rho_{\boldsymbol{\omega}} \lbrace A_i,A_j \rbrace)$$&#10;\end{document}&#10;"/>
  <p:tag name="IGUANATEXSIZE" val="20"/>
  <p:tag name="IGUANATEXCURSOR" val="65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78,2152"/>
  <p:tag name="ORIGINALWIDTH" val="1283,839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 \frac{1}{2}(A_{i} \rho_{\boldsymbol{\omega}} + \rho_{\boldsymbol{\omega}} A_{i})= \frac{\partial \rho_{\boldsymbol{\omega}}}{\partial \omega_i}&#10;$$&#10;\end{document}&#10;"/>
  <p:tag name="IGUANATEXSIZE" val="20"/>
  <p:tag name="IGUANATEXCURSOR" val="70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80,2025"/>
  <p:tag name="ORIGINALWIDTH" val="3018,373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frac{\t{d} \rho}{\t{d} t}  = - i \sum_{k}\omega_k [G_k, \rho] + \sum_{j=1}^J L_j \rho L_j^\dagger -\frac{1}{2} \rho L_j^\dagger L_j - \frac{1}{2}L_j^\dagger L_j \rho$$&#10;\end{document}&#10;"/>
  <p:tag name="IGUANATEXSIZE" val="20"/>
  <p:tag name="IGUANATEXCURSOR" val="68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75,2156"/>
  <p:tag name="ORIGINALWIDTH" val="823,3971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in_{\ket{\Psi}, V_i} \Delta_C \tilde{\omega} \propto \frac{1}{T}  $$&#10; \end{document}&#10;"/>
  <p:tag name="IGUANATEXSIZE" val="20"/>
  <p:tag name="IGUANATEXCURSOR" val="56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0,2324"/>
  <p:tag name="ORIGINALWIDTH" val="747,6566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{G_1^\perp,\dots,G_P^\perp\}$&#10;\end{document}&#10;"/>
  <p:tag name="IGUANATEXSIZE" val="20"/>
  <p:tag name="IGUANATEXCURSOR" val="58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85,2269"/>
  <p:tag name="ORIGINALWIDTH" val="3825,272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G_i = G_i^\perp +G_i^\parallel, \quad G_i^\parallel \in \mathcal{S}= \t{span}_{\mathbb{R}}\{\openone, L_j^{\t{H}}, i L_j^{\t{AH}}, (L^\dagger_j L_{j^\prime})^{\t{H}}, i (L^\dagger_{j^\prime} L_{j})^{\t{AH}} \},&#10;$&#10;\end{document}&#10;"/>
  <p:tag name="IGUANATEXSIZE" val="20"/>
  <p:tag name="IGUANATEXCURSOR" val="62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18,9726"/>
  <p:tag name="ORIGINALWIDTH" val="2354,706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t{tr}[C \t{Cov}(\tilde{\boldsymbol{\omega}})] \geq \text{tr}[C F_Q^{-1}]  =&#10; \min_{\{X_i\}}\t{tr}(C \cdot \t{Re} V)&#10; $$&#10; \end{document}&#10;"/>
  <p:tag name="IGUANATEXSIZE" val="20"/>
  <p:tag name="IGUANATEXCURSOR" val="54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9,7338"/>
  <p:tag name="ORIGINALWIDTH" val="946,3817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V_{ij} = \t{tr}(X_i X_j \rho_{\boldsymbol{\omega}}) $$&#10; \end{document}&#10;"/>
  <p:tag name="IGUANATEXSIZE" val="20"/>
  <p:tag name="IGUANATEXCURSOR" val="58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53,4684"/>
  <p:tag name="ORIGINALWIDTH" val="1181,102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frac{1}{2}\t{tr}(\{X_i,A_j\}&#10; \rho_{\boldsymbol{\omega}}) = \delta_{ij} $$&#10; \end{document}&#10;"/>
  <p:tag name="IGUANATEXSIZE" val="20"/>
  <p:tag name="IGUANATEXCURSOR" val="55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4,9719"/>
  <p:tag name="ORIGINALWIDTH" val="2766,404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 \text{tr}[C \t{Cov}(\boldsymbol{\tilde{\omega}})]  \geq&#10; \min_{\{X_i\}}\t{tr}(C \cdot \t{Re} V) + \|  \sqrt{C} \cdot \t{Im}V \sqrt{C} \|_1 &#10; $$&#10; \end{document}&#10;"/>
  <p:tag name="IGUANATEXSIZE" val="20"/>
  <p:tag name="IGUANATEXCURSOR" val="57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32,9583"/>
  <p:tag name="ORIGINALWIDTH" val="1872,516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H  = \frac{1}{2}\sum_{i=x,y,z} \omega_i \cdot &#10;(\openone \otimes \sigma_i + \sigma_i \otimes \openone)&#10;$$\end{document}&#10;"/>
  <p:tag name="IGUANATEXSIZE" val="20"/>
  <p:tag name="IGUANATEXCURSOR" val="712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,7346"/>
  <p:tag name="ORIGINALWIDTH" val="1201,35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 L  \propto (\sigma_z \otimes \openone - \openone \otimes \sigma_z)$$\end{document}&#10;"/>
  <p:tag name="IGUANATEXSIZE" val="20"/>
  <p:tag name="IGUANATEXCURSOR" val="693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52,7184"/>
  <p:tag name="ORIGINALWIDTH" val="1298,088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{\Delta \omega_x^2 + \Delta \omega_y^2 + \Delta \omega_z^2}  = \frac{9}{T}  $$&#10; \end{document}&#10;"/>
  <p:tag name="IGUANATEXSIZE" val="20"/>
  <p:tag name="IGUANATEXCURSOR" val="60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52,7184"/>
  <p:tag name="ORIGINALWIDTH" val="1428,571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{\Delta \omega_x^2 + \Delta \omega_y^2 + \Delta \omega_z^2}  = \frac{5.29}{T}  $$&#10; \end{document}&#10;"/>
  <p:tag name="IGUANATEXSIZE" val="20"/>
  <p:tag name="IGUANATEXCURSOR" val="53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80,2025"/>
  <p:tag name="ORIGINALWIDTH" val="3432,321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frac{\t{d} \rho}{\t{d} t}  =\mathcal{L}(\rho) = - i \sum_{k=1}^P\omega_k [G_k, \rho] + \sum_{j=1}^J L_j \rho L_j^\dagger -\frac{1}{2} \rho L_j^\dagger L_j - \frac{1}{2}L_j^\dagger L_j \rho$$&#10;\end{document}&#10;"/>
  <p:tag name="IGUANATEXSIZE" val="20"/>
  <p:tag name="IGUANATEXCURSOR" val="692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44,7319"/>
  <p:tag name="ORIGINALWIDTH" val="461,1924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mathcal{E}_\omega^t = e^{\mathcal{L}t}$$&#10;\end{document}&#10;"/>
  <p:tag name="IGUANATEXSIZE" val="20"/>
  <p:tag name="IGUANATEXCURSOR" val="638"/>
  <p:tag name="TRANSPARENCY" val="False"/>
  <p:tag name="FILENAME" val=""/>
  <p:tag name="INPUTTYPE" val="0"/>
  <p:tag name="LATEXENGINEID" val="0"/>
  <p:tag name="TEMPFOLDER" val="c:\temp\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46,7191"/>
  <p:tag name="ORIGINALWIDTH" val="823,3971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in_{\ket{\Psi}, V_i} \Delta_C \tilde{\omega} = \frac{c}{T}  $$&#10; \end{document}&#10;"/>
  <p:tag name="IGUANATEXSIZE" val="20"/>
  <p:tag name="IGUANATEXCURSOR" val="58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0,2324"/>
  <p:tag name="ORIGINALWIDTH" val="747,6566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 \{G_1^\perp,\dots,G_P^\perp\}$&#10;\end{document}&#10;"/>
  <p:tag name="IGUANATEXSIZE" val="20"/>
  <p:tag name="IGUANATEXCURSOR" val="55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85,2269"/>
  <p:tag name="ORIGINALWIDTH" val="3825,272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G_i = G_i^\perp +G_i^\parallel, \quad G_i^\parallel \in \mathcal{S}= \t{span}_{\mathbb{R}}\{\openone, L_j^{\t{H}}, i L_j^{\t{AH}}, (L^\dagger_j L_{j^\prime})^{\t{H}}, i (L^\dagger_{j^\prime} L_{j})^{\t{AH}} \},&#10;$&#10;\end{document}&#10;"/>
  <p:tag name="IGUANATEXSIZE" val="20"/>
  <p:tag name="IGUANATEXCURSOR" val="62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Pi_{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0"/>
  <p:tag name="PICTUREFILESIZE" val="376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,7346"/>
  <p:tag name="ORIGINALWIDTH" val="208,4739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tilde{\omega}(i)$&#10;\end{document}&#10;"/>
  <p:tag name="IGUANATEXSIZE" val="20"/>
  <p:tag name="IGUANATEXCURSOR" val="639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1,2336"/>
  <p:tag name="ORIGINALWIDTH" val="122,98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omega^t$&#10;\end{document}&#10;"/>
  <p:tag name="IGUANATEXSIZE" val="20"/>
  <p:tag name="IGUANATEXCURSOR" val="567"/>
  <p:tag name="TRANSPARENCY" val="False"/>
  <p:tag name="FILENAME" val=""/>
  <p:tag name="INPUTTYPE" val="0"/>
  <p:tag name="LATEXENGINEID" val="0"/>
  <p:tag name="TEMPFOLDER" val="c:\temp\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1,2336"/>
  <p:tag name="ORIGINALWIDTH" val="122,98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omega^t$&#10;\end{document}&#10;"/>
  <p:tag name="IGUANATEXSIZE" val="20"/>
  <p:tag name="IGUANATEXCURSOR" val="567"/>
  <p:tag name="TRANSPARENCY" val="False"/>
  <p:tag name="FILENAME" val=""/>
  <p:tag name="INPUTTYPE" val="0"/>
  <p:tag name="LATEXENGINEID" val="0"/>
  <p:tag name="TEMPFOLDER" val="c:\temp\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3,7346"/>
  <p:tag name="ORIGINALWIDTH" val="464,9419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=T/t$&#10;\end{document}&#10;"/>
  <p:tag name="IGUANATEXSIZE" val="20"/>
  <p:tag name="IGUANATEXCURSOR" val="631"/>
  <p:tag name="TRANSPARENCY" val="False"/>
  <p:tag name="FILENAME" val=""/>
  <p:tag name="INPUTTYPE" val="0"/>
  <p:tag name="LATEXENGINEID" val="0"/>
  <p:tag name="TEMPFOLDER" val="c:\temp\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"/>
  <p:tag name="PICTUREFILESIZE" val="668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1,73976"/>
  <p:tag name="ORIGINALWIDTH" val="121,4848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rho_\omega$&#10;\end{document}&#10;"/>
  <p:tag name="IGUANATEXSIZE" val="20"/>
  <p:tag name="IGUANATEXCURSOR" val="637"/>
  <p:tag name="TRANSPARENCY" val="False"/>
  <p:tag name="FILENAME" val=""/>
  <p:tag name="INPUTTYPE" val="0"/>
  <p:tag name="LATEXENGINEID" val="0"/>
  <p:tag name="TEMPFOLDER" val="c:\temp\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1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23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26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9,9813"/>
  <p:tag name="ORIGINALWIDTH" val="1037,12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Delta \omega \geq \t{const}\times\frac{1}{T} \rightarrow $&#10;\end{document}&#10;"/>
  <p:tag name="IGUANATEXSIZE" val="20"/>
  <p:tag name="IGUANATEXCURSOR" val="68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1,9835"/>
  <p:tag name="ORIGINALWIDTH" val="870,6412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Delta \omega \approx \t{const} \times \frac{\pi}{T}$&#10;\end{document}&#10;"/>
  <p:tag name="IGUANATEXSIZE" val="20"/>
  <p:tag name="IGUANATEXCURSOR" val="6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9340</TotalTime>
  <Words>728</Words>
  <Application>Microsoft Office PowerPoint</Application>
  <PresentationFormat>Pokaz na ekranie (4:3)</PresentationFormat>
  <Paragraphs>82</Paragraphs>
  <Slides>14</Slides>
  <Notes>7</Notes>
  <HiddenSlides>0</HiddenSlides>
  <MMClips>0</MMClips>
  <ScaleCrop>false</ScaleCrop>
  <HeadingPairs>
    <vt:vector size="6" baseType="variant">
      <vt:variant>
        <vt:lpstr>Używane czcionki</vt:lpstr>
      </vt:variant>
      <vt:variant>
        <vt:i4>9</vt:i4>
      </vt:variant>
      <vt:variant>
        <vt:lpstr>Motyw</vt:lpstr>
      </vt:variant>
      <vt:variant>
        <vt:i4>3</vt:i4>
      </vt:variant>
      <vt:variant>
        <vt:lpstr>Tytuły slajdów</vt:lpstr>
      </vt:variant>
      <vt:variant>
        <vt:i4>14</vt:i4>
      </vt:variant>
    </vt:vector>
  </HeadingPairs>
  <TitlesOfParts>
    <vt:vector size="26" baseType="lpstr">
      <vt:lpstr>Arial</vt:lpstr>
      <vt:lpstr>Calibri</vt:lpstr>
      <vt:lpstr>Lucida Sans Unicode</vt:lpstr>
      <vt:lpstr>Symbol</vt:lpstr>
      <vt:lpstr>Times</vt:lpstr>
      <vt:lpstr>Times New Roman</vt:lpstr>
      <vt:lpstr>Verdana</vt:lpstr>
      <vt:lpstr>Wingdings 2</vt:lpstr>
      <vt:lpstr>Wingdings 3</vt:lpstr>
      <vt:lpstr>Concourse</vt:lpstr>
      <vt:lpstr>Motyw pakietu Office</vt:lpstr>
      <vt:lpstr>1_Motyw pakietu Office</vt:lpstr>
      <vt:lpstr>Quantum Error Correction  in multi-parameter quantum metrology</vt:lpstr>
      <vt:lpstr>Frequency estimation problem</vt:lpstr>
      <vt:lpstr>Frequency estimation problem in presence of general Markovian noise</vt:lpstr>
      <vt:lpstr>General adaptive frequency estimation scheme</vt:lpstr>
      <vt:lpstr>Use Quantum Fisher information as a figure of merit….</vt:lpstr>
      <vt:lpstr>Long way to a simple result…</vt:lpstr>
      <vt:lpstr>Recovering the Heisenberg scaling via Quantum Error Correction - Example</vt:lpstr>
      <vt:lpstr>…but for the most common noise models Heisenberg scaling is lost</vt:lpstr>
      <vt:lpstr>More parameters, more problems…</vt:lpstr>
      <vt:lpstr>Achievability of the Heisenberg scaling in multiparameter estimation</vt:lpstr>
      <vt:lpstr>Quantitatively it is much more challenging…</vt:lpstr>
      <vt:lpstr>Example: Two qubits sensing all the components of magnetic field with anti-correlated Z component fluctuations</vt:lpstr>
      <vt:lpstr>Take home message</vt:lpstr>
      <vt:lpstr>If you do not know what question to ask, you may as well ask about…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Komputery kwantowe</dc:title>
  <dc:creator>Rafal</dc:creator>
  <cp:lastModifiedBy>Rafał Demkowicz-Dobrzański</cp:lastModifiedBy>
  <cp:revision>768</cp:revision>
  <dcterms:created xsi:type="dcterms:W3CDTF">2015-09-10T09:53:21Z</dcterms:created>
  <dcterms:modified xsi:type="dcterms:W3CDTF">2019-10-14T08:06:49Z</dcterms:modified>
</cp:coreProperties>
</file>