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notesSlides/notesSlide7.xml" ContentType="application/vnd.openxmlformats-officedocument.presentationml.notesSlide+xml"/>
  <Override PartName="/ppt/tags/tag145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tags/tag152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41.xml" ContentType="application/vnd.openxmlformats-officedocument.presentationml.tags+xml"/>
  <Override PartName="/ppt/tags/tag170.xml" ContentType="application/vnd.openxmlformats-officedocument.presentationml.tag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6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57.xml" ContentType="application/vnd.openxmlformats-officedocument.presentationml.tags+xml"/>
  <Override PartName="/ppt/tags/tag175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64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15.xml" ContentType="application/vnd.openxmlformats-officedocument.presentationml.tags+xml"/>
  <Default Extension="tiff" ContentType="image/tiff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notesSlides/notesSlide6.xml" ContentType="application/vnd.openxmlformats-officedocument.presentationml.notesSlide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22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6" r:id="rId3"/>
    <p:sldId id="268" r:id="rId4"/>
    <p:sldId id="269" r:id="rId5"/>
    <p:sldId id="270" r:id="rId6"/>
    <p:sldId id="272" r:id="rId7"/>
    <p:sldId id="257" r:id="rId8"/>
    <p:sldId id="274" r:id="rId9"/>
    <p:sldId id="275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61" r:id="rId18"/>
    <p:sldId id="285" r:id="rId19"/>
    <p:sldId id="287" r:id="rId20"/>
    <p:sldId id="286" r:id="rId21"/>
    <p:sldId id="288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FFCC"/>
    <a:srgbClr val="FFFF99"/>
    <a:srgbClr val="FF9900"/>
    <a:srgbClr val="FFFFFF"/>
    <a:srgbClr val="FF0066"/>
    <a:srgbClr val="000000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6860" autoAdjust="0"/>
  </p:normalViewPr>
  <p:slideViewPr>
    <p:cSldViewPr>
      <p:cViewPr>
        <p:scale>
          <a:sx n="66" d="100"/>
          <a:sy n="66" d="100"/>
        </p:scale>
        <p:origin x="-71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5/21/2012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0.png"/><Relationship Id="rId5" Type="http://schemas.openxmlformats.org/officeDocument/2006/relationships/tags" Target="../tags/tag5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tags" Target="../tags/tag8.xml"/><Relationship Id="rId16" Type="http://schemas.openxmlformats.org/officeDocument/2006/relationships/image" Target="../media/image20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15.png"/><Relationship Id="rId5" Type="http://schemas.openxmlformats.org/officeDocument/2006/relationships/tags" Target="../tags/tag11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tags" Target="../tags/tag18.xml"/><Relationship Id="rId21" Type="http://schemas.openxmlformats.org/officeDocument/2006/relationships/image" Target="../media/image31.png"/><Relationship Id="rId7" Type="http://schemas.openxmlformats.org/officeDocument/2006/relationships/tags" Target="../tags/tag22.xml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tags" Target="../tags/tag17.xml"/><Relationship Id="rId16" Type="http://schemas.openxmlformats.org/officeDocument/2006/relationships/image" Target="../media/image26.tiff"/><Relationship Id="rId20" Type="http://schemas.openxmlformats.org/officeDocument/2006/relationships/image" Target="../media/image30.tiff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.xml"/><Relationship Id="rId15" Type="http://schemas.openxmlformats.org/officeDocument/2006/relationships/image" Target="../media/image25.png"/><Relationship Id="rId10" Type="http://schemas.openxmlformats.org/officeDocument/2006/relationships/tags" Target="../tags/tag25.xml"/><Relationship Id="rId19" Type="http://schemas.openxmlformats.org/officeDocument/2006/relationships/image" Target="../media/image29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5.png"/><Relationship Id="rId22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tiff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6.tiff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35.png"/><Relationship Id="rId5" Type="http://schemas.openxmlformats.org/officeDocument/2006/relationships/tags" Target="../tags/tag30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tags" Target="../tags/tag29.xml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tags" Target="../tags/tag44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45.png"/><Relationship Id="rId3" Type="http://schemas.openxmlformats.org/officeDocument/2006/relationships/tags" Target="../tags/tag34.xml"/><Relationship Id="rId21" Type="http://schemas.openxmlformats.org/officeDocument/2006/relationships/image" Target="../media/image40.png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5" Type="http://schemas.openxmlformats.org/officeDocument/2006/relationships/image" Target="../media/image44.png"/><Relationship Id="rId2" Type="http://schemas.openxmlformats.org/officeDocument/2006/relationships/tags" Target="../tags/tag33.xml"/><Relationship Id="rId16" Type="http://schemas.openxmlformats.org/officeDocument/2006/relationships/tags" Target="../tags/tag47.xml"/><Relationship Id="rId20" Type="http://schemas.openxmlformats.org/officeDocument/2006/relationships/image" Target="../media/image15.png"/><Relationship Id="rId29" Type="http://schemas.openxmlformats.org/officeDocument/2006/relationships/image" Target="../media/image47.pn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24" Type="http://schemas.openxmlformats.org/officeDocument/2006/relationships/image" Target="../media/image43.png"/><Relationship Id="rId5" Type="http://schemas.openxmlformats.org/officeDocument/2006/relationships/tags" Target="../tags/tag36.xml"/><Relationship Id="rId15" Type="http://schemas.openxmlformats.org/officeDocument/2006/relationships/tags" Target="../tags/tag46.xml"/><Relationship Id="rId23" Type="http://schemas.openxmlformats.org/officeDocument/2006/relationships/image" Target="../media/image42.png"/><Relationship Id="rId28" Type="http://schemas.openxmlformats.org/officeDocument/2006/relationships/image" Target="../media/image21.png"/><Relationship Id="rId10" Type="http://schemas.openxmlformats.org/officeDocument/2006/relationships/tags" Target="../tags/tag41.xml"/><Relationship Id="rId19" Type="http://schemas.openxmlformats.org/officeDocument/2006/relationships/image" Target="../media/image39.png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tags" Target="../tags/tag45.xml"/><Relationship Id="rId22" Type="http://schemas.openxmlformats.org/officeDocument/2006/relationships/image" Target="../media/image41.png"/><Relationship Id="rId27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2.png"/><Relationship Id="rId3" Type="http://schemas.openxmlformats.org/officeDocument/2006/relationships/tags" Target="../tags/tag51.xml"/><Relationship Id="rId21" Type="http://schemas.openxmlformats.org/officeDocument/2006/relationships/image" Target="../media/image41.png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17" Type="http://schemas.openxmlformats.org/officeDocument/2006/relationships/image" Target="../media/image51.png"/><Relationship Id="rId2" Type="http://schemas.openxmlformats.org/officeDocument/2006/relationships/tags" Target="../tags/tag50.xml"/><Relationship Id="rId16" Type="http://schemas.openxmlformats.org/officeDocument/2006/relationships/image" Target="../media/image50.png"/><Relationship Id="rId20" Type="http://schemas.openxmlformats.org/officeDocument/2006/relationships/image" Target="../media/image40.png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5" Type="http://schemas.openxmlformats.org/officeDocument/2006/relationships/tags" Target="../tags/tag53.xml"/><Relationship Id="rId15" Type="http://schemas.openxmlformats.org/officeDocument/2006/relationships/image" Target="../media/image49.png"/><Relationship Id="rId10" Type="http://schemas.openxmlformats.org/officeDocument/2006/relationships/tags" Target="../tags/tag58.xml"/><Relationship Id="rId19" Type="http://schemas.openxmlformats.org/officeDocument/2006/relationships/image" Target="../media/image15.png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image" Target="../media/image48.png"/><Relationship Id="rId22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40.png"/><Relationship Id="rId18" Type="http://schemas.openxmlformats.org/officeDocument/2006/relationships/image" Target="../media/image59.png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54.png"/><Relationship Id="rId17" Type="http://schemas.openxmlformats.org/officeDocument/2006/relationships/image" Target="../media/image58.png"/><Relationship Id="rId2" Type="http://schemas.openxmlformats.org/officeDocument/2006/relationships/tags" Target="../tags/tag62.xml"/><Relationship Id="rId16" Type="http://schemas.openxmlformats.org/officeDocument/2006/relationships/image" Target="../media/image57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15.png"/><Relationship Id="rId5" Type="http://schemas.openxmlformats.org/officeDocument/2006/relationships/tags" Target="../tags/tag65.xml"/><Relationship Id="rId15" Type="http://schemas.openxmlformats.org/officeDocument/2006/relationships/image" Target="../media/image5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60.png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65.pn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image" Target="../media/image64.png"/><Relationship Id="rId2" Type="http://schemas.openxmlformats.org/officeDocument/2006/relationships/tags" Target="../tags/tag73.xml"/><Relationship Id="rId16" Type="http://schemas.openxmlformats.org/officeDocument/2006/relationships/image" Target="../media/image68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image" Target="../media/image42.png"/><Relationship Id="rId5" Type="http://schemas.openxmlformats.org/officeDocument/2006/relationships/tags" Target="../tags/tag76.xml"/><Relationship Id="rId15" Type="http://schemas.openxmlformats.org/officeDocument/2006/relationships/image" Target="../media/image67.png"/><Relationship Id="rId10" Type="http://schemas.openxmlformats.org/officeDocument/2006/relationships/image" Target="../media/image63.png"/><Relationship Id="rId4" Type="http://schemas.openxmlformats.org/officeDocument/2006/relationships/tags" Target="../tags/tag75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70.png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image" Target="../media/image44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69.png"/><Relationship Id="rId5" Type="http://schemas.openxmlformats.org/officeDocument/2006/relationships/tags" Target="../tags/tag83.xml"/><Relationship Id="rId10" Type="http://schemas.openxmlformats.org/officeDocument/2006/relationships/image" Target="../media/image42.png"/><Relationship Id="rId4" Type="http://schemas.openxmlformats.org/officeDocument/2006/relationships/tags" Target="../tags/tag82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18" Type="http://schemas.openxmlformats.org/officeDocument/2006/relationships/image" Target="../media/image74.png"/><Relationship Id="rId26" Type="http://schemas.openxmlformats.org/officeDocument/2006/relationships/image" Target="../media/image78.png"/><Relationship Id="rId3" Type="http://schemas.openxmlformats.org/officeDocument/2006/relationships/tags" Target="../tags/tag88.xml"/><Relationship Id="rId21" Type="http://schemas.openxmlformats.org/officeDocument/2006/relationships/image" Target="../media/image69.png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image" Target="../media/image73.png"/><Relationship Id="rId25" Type="http://schemas.openxmlformats.org/officeDocument/2006/relationships/image" Target="../media/image77.png"/><Relationship Id="rId2" Type="http://schemas.openxmlformats.org/officeDocument/2006/relationships/tags" Target="../tags/tag87.xml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24" Type="http://schemas.openxmlformats.org/officeDocument/2006/relationships/image" Target="../media/image70.png"/><Relationship Id="rId5" Type="http://schemas.openxmlformats.org/officeDocument/2006/relationships/tags" Target="../tags/tag90.xml"/><Relationship Id="rId15" Type="http://schemas.openxmlformats.org/officeDocument/2006/relationships/notesSlide" Target="../notesSlides/notesSlide5.xml"/><Relationship Id="rId23" Type="http://schemas.openxmlformats.org/officeDocument/2006/relationships/image" Target="../media/image44.png"/><Relationship Id="rId28" Type="http://schemas.openxmlformats.org/officeDocument/2006/relationships/image" Target="../media/image80.png"/><Relationship Id="rId10" Type="http://schemas.openxmlformats.org/officeDocument/2006/relationships/tags" Target="../tags/tag95.xml"/><Relationship Id="rId19" Type="http://schemas.openxmlformats.org/officeDocument/2006/relationships/image" Target="../media/image75.png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71.png"/><Relationship Id="rId27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tags" Target="../tags/tag111.xml"/><Relationship Id="rId18" Type="http://schemas.openxmlformats.org/officeDocument/2006/relationships/image" Target="../media/image73.png"/><Relationship Id="rId26" Type="http://schemas.openxmlformats.org/officeDocument/2006/relationships/image" Target="../media/image77.png"/><Relationship Id="rId3" Type="http://schemas.openxmlformats.org/officeDocument/2006/relationships/tags" Target="../tags/tag101.xml"/><Relationship Id="rId21" Type="http://schemas.openxmlformats.org/officeDocument/2006/relationships/image" Target="../media/image76.png"/><Relationship Id="rId7" Type="http://schemas.openxmlformats.org/officeDocument/2006/relationships/tags" Target="../tags/tag105.xml"/><Relationship Id="rId12" Type="http://schemas.openxmlformats.org/officeDocument/2006/relationships/tags" Target="../tags/tag110.xml"/><Relationship Id="rId17" Type="http://schemas.openxmlformats.org/officeDocument/2006/relationships/image" Target="../media/image72.png"/><Relationship Id="rId25" Type="http://schemas.openxmlformats.org/officeDocument/2006/relationships/image" Target="../media/image70.png"/><Relationship Id="rId2" Type="http://schemas.openxmlformats.org/officeDocument/2006/relationships/tags" Target="../tags/tag100.xml"/><Relationship Id="rId16" Type="http://schemas.openxmlformats.org/officeDocument/2006/relationships/notesSlide" Target="../notesSlides/notesSlide6.xml"/><Relationship Id="rId20" Type="http://schemas.openxmlformats.org/officeDocument/2006/relationships/image" Target="../media/image75.png"/><Relationship Id="rId29" Type="http://schemas.openxmlformats.org/officeDocument/2006/relationships/image" Target="../media/image80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tags" Target="../tags/tag109.xml"/><Relationship Id="rId24" Type="http://schemas.openxmlformats.org/officeDocument/2006/relationships/image" Target="../media/image44.png"/><Relationship Id="rId5" Type="http://schemas.openxmlformats.org/officeDocument/2006/relationships/tags" Target="../tags/tag103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71.png"/><Relationship Id="rId28" Type="http://schemas.openxmlformats.org/officeDocument/2006/relationships/image" Target="../media/image81.png"/><Relationship Id="rId10" Type="http://schemas.openxmlformats.org/officeDocument/2006/relationships/tags" Target="../tags/tag108.xml"/><Relationship Id="rId19" Type="http://schemas.openxmlformats.org/officeDocument/2006/relationships/image" Target="../media/image74.png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tags" Target="../tags/tag112.xml"/><Relationship Id="rId22" Type="http://schemas.openxmlformats.org/officeDocument/2006/relationships/image" Target="../media/image69.png"/><Relationship Id="rId27" Type="http://schemas.openxmlformats.org/officeDocument/2006/relationships/image" Target="../media/image78.png"/><Relationship Id="rId30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tags" Target="../tags/tag115.xml"/><Relationship Id="rId7" Type="http://schemas.openxmlformats.org/officeDocument/2006/relationships/image" Target="../media/image42.png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5.png"/><Relationship Id="rId5" Type="http://schemas.openxmlformats.org/officeDocument/2006/relationships/tags" Target="../tags/tag117.xml"/><Relationship Id="rId10" Type="http://schemas.openxmlformats.org/officeDocument/2006/relationships/image" Target="../media/image84.png"/><Relationship Id="rId4" Type="http://schemas.openxmlformats.org/officeDocument/2006/relationships/tags" Target="../tags/tag116.xml"/><Relationship Id="rId9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18" Type="http://schemas.openxmlformats.org/officeDocument/2006/relationships/image" Target="../media/image42.png"/><Relationship Id="rId26" Type="http://schemas.openxmlformats.org/officeDocument/2006/relationships/image" Target="../media/image92.png"/><Relationship Id="rId3" Type="http://schemas.openxmlformats.org/officeDocument/2006/relationships/tags" Target="../tags/tag120.xml"/><Relationship Id="rId21" Type="http://schemas.openxmlformats.org/officeDocument/2006/relationships/image" Target="../media/image88.png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notesSlide" Target="../notesSlides/notesSlide7.xml"/><Relationship Id="rId25" Type="http://schemas.openxmlformats.org/officeDocument/2006/relationships/image" Target="../media/image91.png"/><Relationship Id="rId2" Type="http://schemas.openxmlformats.org/officeDocument/2006/relationships/tags" Target="../tags/tag119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87.png"/><Relationship Id="rId29" Type="http://schemas.openxmlformats.org/officeDocument/2006/relationships/image" Target="../media/image95.png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image" Target="../media/image90.png"/><Relationship Id="rId5" Type="http://schemas.openxmlformats.org/officeDocument/2006/relationships/tags" Target="../tags/tag122.xml"/><Relationship Id="rId15" Type="http://schemas.openxmlformats.org/officeDocument/2006/relationships/tags" Target="../tags/tag132.xml"/><Relationship Id="rId23" Type="http://schemas.openxmlformats.org/officeDocument/2006/relationships/image" Target="../media/image89.png"/><Relationship Id="rId28" Type="http://schemas.openxmlformats.org/officeDocument/2006/relationships/image" Target="../media/image94.png"/><Relationship Id="rId10" Type="http://schemas.openxmlformats.org/officeDocument/2006/relationships/tags" Target="../tags/tag127.xml"/><Relationship Id="rId19" Type="http://schemas.openxmlformats.org/officeDocument/2006/relationships/image" Target="../media/image86.png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image" Target="../media/image75.png"/><Relationship Id="rId27" Type="http://schemas.openxmlformats.org/officeDocument/2006/relationships/image" Target="../media/image93.png"/><Relationship Id="rId30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image" Target="../media/image41.png"/><Relationship Id="rId18" Type="http://schemas.openxmlformats.org/officeDocument/2006/relationships/image" Target="../media/image99.png"/><Relationship Id="rId3" Type="http://schemas.openxmlformats.org/officeDocument/2006/relationships/tags" Target="../tags/tag135.xml"/><Relationship Id="rId21" Type="http://schemas.openxmlformats.org/officeDocument/2006/relationships/image" Target="../media/image102.png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98.png"/><Relationship Id="rId2" Type="http://schemas.openxmlformats.org/officeDocument/2006/relationships/tags" Target="../tags/tag134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5" Type="http://schemas.openxmlformats.org/officeDocument/2006/relationships/image" Target="../media/image15.png"/><Relationship Id="rId23" Type="http://schemas.openxmlformats.org/officeDocument/2006/relationships/image" Target="../media/image104.png"/><Relationship Id="rId10" Type="http://schemas.openxmlformats.org/officeDocument/2006/relationships/tags" Target="../tags/tag142.xml"/><Relationship Id="rId19" Type="http://schemas.openxmlformats.org/officeDocument/2006/relationships/image" Target="../media/image100.png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40.png"/><Relationship Id="rId22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tags" Target="../tags/tag156.xml"/><Relationship Id="rId18" Type="http://schemas.openxmlformats.org/officeDocument/2006/relationships/image" Target="../media/image15.png"/><Relationship Id="rId26" Type="http://schemas.openxmlformats.org/officeDocument/2006/relationships/image" Target="../media/image100.png"/><Relationship Id="rId3" Type="http://schemas.openxmlformats.org/officeDocument/2006/relationships/tags" Target="../tags/tag146.xml"/><Relationship Id="rId21" Type="http://schemas.openxmlformats.org/officeDocument/2006/relationships/image" Target="../media/image106.png"/><Relationship Id="rId7" Type="http://schemas.openxmlformats.org/officeDocument/2006/relationships/tags" Target="../tags/tag150.xml"/><Relationship Id="rId12" Type="http://schemas.openxmlformats.org/officeDocument/2006/relationships/tags" Target="../tags/tag155.xml"/><Relationship Id="rId17" Type="http://schemas.openxmlformats.org/officeDocument/2006/relationships/image" Target="../media/image40.png"/><Relationship Id="rId25" Type="http://schemas.openxmlformats.org/officeDocument/2006/relationships/image" Target="../media/image99.png"/><Relationship Id="rId2" Type="http://schemas.openxmlformats.org/officeDocument/2006/relationships/tags" Target="../tags/tag145.xml"/><Relationship Id="rId16" Type="http://schemas.openxmlformats.org/officeDocument/2006/relationships/image" Target="../media/image41.png"/><Relationship Id="rId20" Type="http://schemas.openxmlformats.org/officeDocument/2006/relationships/image" Target="../media/image105.png"/><Relationship Id="rId29" Type="http://schemas.openxmlformats.org/officeDocument/2006/relationships/image" Target="../media/image104.png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24" Type="http://schemas.openxmlformats.org/officeDocument/2006/relationships/image" Target="../media/image98.png"/><Relationship Id="rId5" Type="http://schemas.openxmlformats.org/officeDocument/2006/relationships/tags" Target="../tags/tag148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08.png"/><Relationship Id="rId28" Type="http://schemas.openxmlformats.org/officeDocument/2006/relationships/image" Target="../media/image103.png"/><Relationship Id="rId10" Type="http://schemas.openxmlformats.org/officeDocument/2006/relationships/tags" Target="../tags/tag153.xml"/><Relationship Id="rId19" Type="http://schemas.openxmlformats.org/officeDocument/2006/relationships/image" Target="../media/image97.png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tags" Target="../tags/tag157.xml"/><Relationship Id="rId22" Type="http://schemas.openxmlformats.org/officeDocument/2006/relationships/image" Target="../media/image107.png"/><Relationship Id="rId27" Type="http://schemas.openxmlformats.org/officeDocument/2006/relationships/image" Target="../media/image10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image" Target="../media/image94.png"/><Relationship Id="rId18" Type="http://schemas.openxmlformats.org/officeDocument/2006/relationships/image" Target="../media/image87.png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image" Target="../media/image42.png"/><Relationship Id="rId17" Type="http://schemas.openxmlformats.org/officeDocument/2006/relationships/image" Target="../media/image86.png"/><Relationship Id="rId2" Type="http://schemas.openxmlformats.org/officeDocument/2006/relationships/tags" Target="../tags/tag159.xml"/><Relationship Id="rId16" Type="http://schemas.openxmlformats.org/officeDocument/2006/relationships/image" Target="../media/image91.png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image" Target="../media/image75.png"/><Relationship Id="rId5" Type="http://schemas.openxmlformats.org/officeDocument/2006/relationships/tags" Target="../tags/tag162.xml"/><Relationship Id="rId15" Type="http://schemas.openxmlformats.org/officeDocument/2006/relationships/image" Target="../media/image90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96.png"/><Relationship Id="rId4" Type="http://schemas.openxmlformats.org/officeDocument/2006/relationships/tags" Target="../tags/tag161.xml"/><Relationship Id="rId9" Type="http://schemas.openxmlformats.org/officeDocument/2006/relationships/tags" Target="../tags/tag166.xml"/><Relationship Id="rId1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notesSlide" Target="../notesSlides/notesSlide8.xml"/><Relationship Id="rId18" Type="http://schemas.openxmlformats.org/officeDocument/2006/relationships/image" Target="../media/image113.png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12.png"/><Relationship Id="rId2" Type="http://schemas.openxmlformats.org/officeDocument/2006/relationships/tags" Target="../tags/tag168.xml"/><Relationship Id="rId16" Type="http://schemas.openxmlformats.org/officeDocument/2006/relationships/image" Target="../media/image111.png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tags" Target="../tags/tag177.xml"/><Relationship Id="rId5" Type="http://schemas.openxmlformats.org/officeDocument/2006/relationships/tags" Target="../tags/tag171.xml"/><Relationship Id="rId15" Type="http://schemas.openxmlformats.org/officeDocument/2006/relationships/image" Target="../media/image110.png"/><Relationship Id="rId10" Type="http://schemas.openxmlformats.org/officeDocument/2006/relationships/tags" Target="../tags/tag176.xml"/><Relationship Id="rId19" Type="http://schemas.openxmlformats.org/officeDocument/2006/relationships/image" Target="../media/image42.png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4" Type="http://schemas.openxmlformats.org/officeDocument/2006/relationships/image" Target="../media/image10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odtytuł 2"/>
          <p:cNvSpPr>
            <a:spLocks noGrp="1"/>
          </p:cNvSpPr>
          <p:nvPr>
            <p:ph type="subTitle" idx="1"/>
          </p:nvPr>
        </p:nvSpPr>
        <p:spPr>
          <a:xfrm>
            <a:off x="0" y="3645024"/>
            <a:ext cx="9144000" cy="1752600"/>
          </a:xfrm>
        </p:spPr>
        <p:txBody>
          <a:bodyPr>
            <a:normAutofit/>
          </a:bodyPr>
          <a:lstStyle/>
          <a:p>
            <a:r>
              <a:rPr lang="pl-PL" sz="2400" u="sng" dirty="0" smtClean="0">
                <a:solidFill>
                  <a:schemeClr val="tx1"/>
                </a:solidFill>
              </a:rPr>
              <a:t>R. Demkowicz-Dobrzański</a:t>
            </a:r>
            <a:r>
              <a:rPr lang="pl-PL" sz="2400" u="sng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J. Kołodyński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M. Guta</a:t>
            </a:r>
            <a:r>
              <a:rPr lang="pl-PL" sz="2400" baseline="30000" dirty="0" smtClean="0">
                <a:solidFill>
                  <a:schemeClr val="tx1"/>
                </a:solidFill>
              </a:rPr>
              <a:t>2</a:t>
            </a:r>
            <a:endParaRPr lang="pl-PL" sz="2400" dirty="0" smtClean="0">
              <a:solidFill>
                <a:schemeClr val="tx1"/>
              </a:solidFill>
            </a:endParaRP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1</a:t>
            </a:r>
            <a:r>
              <a:rPr lang="pl-PL" sz="2000" i="1" dirty="0" smtClean="0">
                <a:solidFill>
                  <a:schemeClr val="tx1"/>
                </a:solidFill>
              </a:rPr>
              <a:t>Faculty of </a:t>
            </a:r>
            <a:r>
              <a:rPr lang="pl-PL" sz="2000" i="1" dirty="0" err="1" smtClean="0">
                <a:solidFill>
                  <a:schemeClr val="tx1"/>
                </a:solidFill>
              </a:rPr>
              <a:t>Physics</a:t>
            </a:r>
            <a:r>
              <a:rPr lang="pl-PL" sz="2000" i="1" dirty="0" smtClean="0">
                <a:solidFill>
                  <a:schemeClr val="tx1"/>
                </a:solidFill>
              </a:rPr>
              <a:t>, Warsaw </a:t>
            </a:r>
            <a:r>
              <a:rPr lang="pl-PL" sz="2000" i="1" dirty="0" err="1" smtClean="0">
                <a:solidFill>
                  <a:schemeClr val="tx1"/>
                </a:solidFill>
              </a:rPr>
              <a:t>University</a:t>
            </a:r>
            <a:r>
              <a:rPr lang="pl-PL" sz="2000" i="1" dirty="0" smtClean="0">
                <a:solidFill>
                  <a:schemeClr val="tx1"/>
                </a:solidFill>
              </a:rPr>
              <a:t>, Poland</a:t>
            </a: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2</a:t>
            </a:r>
            <a:r>
              <a:rPr lang="en-US" sz="2000" i="1" dirty="0" smtClean="0">
                <a:solidFill>
                  <a:schemeClr val="tx1"/>
                </a:solidFill>
              </a:rPr>
              <a:t> School of Mathematical Sciences</a:t>
            </a:r>
            <a:r>
              <a:rPr lang="pl-PL" sz="2000" i="1" dirty="0" smtClean="0">
                <a:solidFill>
                  <a:schemeClr val="tx1"/>
                </a:solidFill>
              </a:rPr>
              <a:t>, </a:t>
            </a:r>
            <a:r>
              <a:rPr lang="en-US" sz="2000" i="1" dirty="0" smtClean="0">
                <a:solidFill>
                  <a:schemeClr val="tx1"/>
                </a:solidFill>
              </a:rPr>
              <a:t>University of Nottingham</a:t>
            </a:r>
            <a:r>
              <a:rPr lang="pl-PL" sz="2000" i="1" dirty="0" smtClean="0">
                <a:solidFill>
                  <a:schemeClr val="tx1"/>
                </a:solidFill>
              </a:rPr>
              <a:t>, United </a:t>
            </a:r>
            <a:r>
              <a:rPr lang="pl-PL" sz="2000" i="1" dirty="0" err="1" smtClean="0">
                <a:solidFill>
                  <a:schemeClr val="tx1"/>
                </a:solidFill>
              </a:rPr>
              <a:t>Kingdom</a:t>
            </a:r>
            <a:endParaRPr lang="pl-PL" sz="2000" i="1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6237312"/>
            <a:ext cx="11922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7712" y="6146754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8303" y="6156311"/>
            <a:ext cx="792088" cy="61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6257925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260648"/>
            <a:ext cx="914400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prstClr val="black"/>
                </a:solidFill>
                <a:ea typeface="+mj-ea"/>
                <a:cs typeface="+mj-cs"/>
              </a:rPr>
              <a:t>Almost </a:t>
            </a:r>
            <a:r>
              <a:rPr lang="en-US" sz="4400" b="1" dirty="0" smtClean="0">
                <a:solidFill>
                  <a:prstClr val="black"/>
                </a:solidFill>
                <a:ea typeface="+mj-ea"/>
                <a:cs typeface="+mj-cs"/>
              </a:rPr>
              <a:t>all </a:t>
            </a:r>
            <a:r>
              <a:rPr lang="en-US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decoherence</a:t>
            </a:r>
            <a:r>
              <a:rPr lang="en-US" sz="4400" b="1" dirty="0" smtClean="0">
                <a:solidFill>
                  <a:prstClr val="black"/>
                </a:solidFill>
                <a:ea typeface="+mj-ea"/>
                <a:cs typeface="+mj-cs"/>
              </a:rPr>
              <a:t> models lead to shot noise scaling in quantum enhanced </a:t>
            </a:r>
            <a:r>
              <a:rPr lang="en-US" sz="4400" b="1" dirty="0" smtClean="0">
                <a:solidFill>
                  <a:prstClr val="black"/>
                </a:solidFill>
                <a:ea typeface="+mj-ea"/>
                <a:cs typeface="+mj-cs"/>
              </a:rPr>
              <a:t>metrology</a:t>
            </a:r>
            <a:endParaRPr lang="en-US" sz="4400" b="1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endParaRPr lang="pl-PL" sz="3200" b="1" i="1" dirty="0" smtClean="0">
              <a:ea typeface="+mj-ea"/>
              <a:cs typeface="+mj-cs"/>
            </a:endParaRPr>
          </a:p>
          <a:p>
            <a:pPr algn="ctr"/>
            <a:r>
              <a:rPr lang="en-US" sz="3200" b="1" i="1" dirty="0" smtClean="0">
                <a:ea typeface="+mj-ea"/>
                <a:cs typeface="+mj-cs"/>
              </a:rPr>
              <a:t>the </a:t>
            </a:r>
            <a:r>
              <a:rPr lang="en-US" sz="3200" b="1" i="1" dirty="0" smtClean="0">
                <a:ea typeface="+mj-ea"/>
                <a:cs typeface="+mj-cs"/>
              </a:rPr>
              <a:t>illusion of the Heisenberg scaling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71333" y="1333466"/>
            <a:ext cx="4360937" cy="4063359"/>
            <a:chOff x="71333" y="1333466"/>
            <a:chExt cx="4360937" cy="406335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9512" y="1844824"/>
              <a:ext cx="4032448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pole tekstowe 5"/>
            <p:cNvSpPr txBox="1"/>
            <p:nvPr/>
          </p:nvSpPr>
          <p:spPr>
            <a:xfrm>
              <a:off x="71333" y="1333466"/>
              <a:ext cx="4360937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LIGO - </a:t>
              </a:r>
              <a:r>
                <a:rPr lang="pl-PL" sz="2300" b="1" dirty="0" err="1" smtClean="0"/>
                <a:t>gravitational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wave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detector</a:t>
              </a:r>
              <a:endParaRPr lang="en-US" sz="2300" b="1" dirty="0"/>
            </a:p>
          </p:txBody>
        </p:sp>
        <p:pic>
          <p:nvPicPr>
            <p:cNvPr id="7" name="Obraz 6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20415" y="5085184"/>
              <a:ext cx="1662609" cy="31164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pole tekstowe 7"/>
            <p:cNvSpPr txBox="1"/>
            <p:nvPr/>
          </p:nvSpPr>
          <p:spPr>
            <a:xfrm>
              <a:off x="683568" y="4725144"/>
              <a:ext cx="2870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Michelson </a:t>
              </a:r>
              <a:r>
                <a:rPr lang="pl-PL" sz="2000" dirty="0" err="1" smtClean="0"/>
                <a:t>interferometer</a:t>
              </a:r>
              <a:endParaRPr lang="en-US" sz="2000" dirty="0"/>
            </a:p>
          </p:txBody>
        </p:sp>
      </p:grpSp>
      <p:grpSp>
        <p:nvGrpSpPr>
          <p:cNvPr id="9" name="Grupa 8"/>
          <p:cNvGrpSpPr/>
          <p:nvPr/>
        </p:nvGrpSpPr>
        <p:grpSpPr>
          <a:xfrm>
            <a:off x="4716016" y="1340768"/>
            <a:ext cx="4005905" cy="4069856"/>
            <a:chOff x="4716016" y="1340768"/>
            <a:chExt cx="4005905" cy="4069856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716016" y="1844824"/>
              <a:ext cx="3960440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pole tekstowe 10"/>
            <p:cNvSpPr txBox="1"/>
            <p:nvPr/>
          </p:nvSpPr>
          <p:spPr>
            <a:xfrm>
              <a:off x="4716016" y="1340768"/>
              <a:ext cx="40059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NIST - Cs </a:t>
              </a:r>
              <a:r>
                <a:rPr lang="pl-PL" sz="2300" b="1" dirty="0" err="1" smtClean="0"/>
                <a:t>fountain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atomic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clock</a:t>
              </a:r>
              <a:endParaRPr lang="en-US" sz="2300" b="1" dirty="0"/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364088" y="4725144"/>
              <a:ext cx="25926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Ramsey interferometry</a:t>
              </a:r>
              <a:endParaRPr lang="en-US" sz="2000" dirty="0"/>
            </a:p>
          </p:txBody>
        </p:sp>
        <p:pic>
          <p:nvPicPr>
            <p:cNvPr id="13" name="Obraz 12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85639" y="5085184"/>
              <a:ext cx="1573506" cy="3254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4" name="Grupa 13"/>
          <p:cNvGrpSpPr/>
          <p:nvPr/>
        </p:nvGrpSpPr>
        <p:grpSpPr>
          <a:xfrm>
            <a:off x="467544" y="5373216"/>
            <a:ext cx="7761138" cy="1279817"/>
            <a:chOff x="467544" y="5373216"/>
            <a:chExt cx="7761138" cy="1279817"/>
          </a:xfrm>
        </p:grpSpPr>
        <p:pic>
          <p:nvPicPr>
            <p:cNvPr id="15" name="Obraz 14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5877272"/>
              <a:ext cx="3008610" cy="35290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6" name="Grupa 39"/>
            <p:cNvGrpSpPr/>
            <p:nvPr/>
          </p:nvGrpSpPr>
          <p:grpSpPr>
            <a:xfrm>
              <a:off x="467544" y="5373216"/>
              <a:ext cx="5155231" cy="1279817"/>
              <a:chOff x="467544" y="5373216"/>
              <a:chExt cx="5155231" cy="1279817"/>
            </a:xfrm>
          </p:grpSpPr>
          <p:pic>
            <p:nvPicPr>
              <p:cNvPr id="18" name="Obraz 17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1560" y="5877272"/>
                <a:ext cx="2304883" cy="35297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9" name="pole tekstowe 18"/>
              <p:cNvSpPr txBox="1"/>
              <p:nvPr/>
            </p:nvSpPr>
            <p:spPr>
              <a:xfrm>
                <a:off x="2915816" y="5373216"/>
                <a:ext cx="27069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400" dirty="0" smtClean="0"/>
                  <a:t>Precision limited by:</a:t>
                </a:r>
                <a:endParaRPr lang="en-US" sz="2400" dirty="0"/>
              </a:p>
            </p:txBody>
          </p:sp>
          <p:pic>
            <p:nvPicPr>
              <p:cNvPr id="20" name="Obraz 19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7544" y="6381328"/>
                <a:ext cx="2738207" cy="271705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17" name="Obraz 16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72530" y="6381327"/>
              <a:ext cx="2521323" cy="21634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b="1" dirty="0" smtClean="0"/>
              <a:t>Interferometry </a:t>
            </a:r>
            <a:r>
              <a:rPr lang="pl-PL" sz="4000" b="1" dirty="0" err="1" smtClean="0"/>
              <a:t>at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its</a:t>
            </a:r>
            <a:r>
              <a:rPr lang="pl-PL" sz="4000" b="1" dirty="0" smtClean="0"/>
              <a:t> (</a:t>
            </a:r>
            <a:r>
              <a:rPr lang="pl-PL" sz="4000" b="1" dirty="0" err="1" smtClean="0"/>
              <a:t>classical</a:t>
            </a:r>
            <a:r>
              <a:rPr lang="pl-PL" sz="4000" b="1" dirty="0" smtClean="0"/>
              <a:t>) </a:t>
            </a:r>
            <a:r>
              <a:rPr lang="pl-PL" sz="4000" b="1" dirty="0" err="1" smtClean="0"/>
              <a:t>limits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Łącznik prosty 55"/>
          <p:cNvCxnSpPr/>
          <p:nvPr/>
        </p:nvCxnSpPr>
        <p:spPr>
          <a:xfrm>
            <a:off x="6254579" y="193515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6256784" y="339634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5400" b="1" i="1" dirty="0" smtClean="0"/>
              <a:t>N</a:t>
            </a:r>
            <a:r>
              <a:rPr lang="pl-PL" sz="5400" b="1" dirty="0" smtClean="0"/>
              <a:t> independent </a:t>
            </a:r>
            <a:r>
              <a:rPr lang="pl-PL" sz="5400" b="1" dirty="0" err="1" smtClean="0"/>
              <a:t>photons</a:t>
            </a:r>
            <a:endParaRPr lang="en-US" sz="5400" dirty="0"/>
          </a:p>
        </p:txBody>
      </p:sp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60232" y="1700808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6738304" y="1841500"/>
            <a:ext cx="279078" cy="178427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588224" y="1340768"/>
            <a:ext cx="2155329" cy="243923"/>
          </a:xfrm>
          <a:prstGeom prst="rect">
            <a:avLst/>
          </a:prstGeom>
          <a:noFill/>
          <a:ln/>
          <a:effectLst/>
        </p:spPr>
      </p:pic>
      <p:pic>
        <p:nvPicPr>
          <p:cNvPr id="33" name="Obraz 32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727552" y="3284982"/>
            <a:ext cx="280473" cy="17931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588224" y="2780928"/>
            <a:ext cx="2155329" cy="243923"/>
          </a:xfrm>
          <a:prstGeom prst="rect">
            <a:avLst/>
          </a:prstGeom>
          <a:noFill/>
          <a:ln/>
          <a:effectLst/>
        </p:spPr>
      </p:pic>
      <p:sp>
        <p:nvSpPr>
          <p:cNvPr id="37" name="Elipsa 36"/>
          <p:cNvSpPr/>
          <p:nvPr/>
        </p:nvSpPr>
        <p:spPr>
          <a:xfrm rot="-2100000">
            <a:off x="687074" y="321968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ipsa 37"/>
          <p:cNvSpPr/>
          <p:nvPr/>
        </p:nvSpPr>
        <p:spPr>
          <a:xfrm rot="-2100000">
            <a:off x="862721" y="3078333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a 38"/>
          <p:cNvSpPr/>
          <p:nvPr/>
        </p:nvSpPr>
        <p:spPr>
          <a:xfrm rot="-2100000">
            <a:off x="1047885" y="292609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Obraz 4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3275856" y="3717032"/>
            <a:ext cx="2388112" cy="278892"/>
          </a:xfrm>
          <a:prstGeom prst="rect">
            <a:avLst/>
          </a:prstGeom>
          <a:noFill/>
          <a:ln/>
          <a:effectLst/>
        </p:spPr>
      </p:pic>
      <p:grpSp>
        <p:nvGrpSpPr>
          <p:cNvPr id="2" name="Grupa 39"/>
          <p:cNvGrpSpPr/>
          <p:nvPr/>
        </p:nvGrpSpPr>
        <p:grpSpPr>
          <a:xfrm>
            <a:off x="1751923" y="4113826"/>
            <a:ext cx="5670209" cy="461665"/>
            <a:chOff x="1751923" y="4113826"/>
            <a:chExt cx="5670209" cy="461665"/>
          </a:xfrm>
        </p:grpSpPr>
        <p:sp>
          <p:nvSpPr>
            <p:cNvPr id="45" name="pole tekstowe 44"/>
            <p:cNvSpPr txBox="1"/>
            <p:nvPr/>
          </p:nvSpPr>
          <p:spPr>
            <a:xfrm>
              <a:off x="1751923" y="4113826"/>
              <a:ext cx="25603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the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best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estimator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499992" y="4221088"/>
              <a:ext cx="2922140" cy="33077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5" name="Elipsa 54"/>
          <p:cNvSpPr/>
          <p:nvPr/>
        </p:nvSpPr>
        <p:spPr>
          <a:xfrm rot="-2100000">
            <a:off x="106048" y="3632694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Łącznik prosty 60"/>
          <p:cNvCxnSpPr>
            <a:stCxn id="55" idx="6"/>
            <a:endCxn id="37" idx="2"/>
          </p:cNvCxnSpPr>
          <p:nvPr/>
        </p:nvCxnSpPr>
        <p:spPr>
          <a:xfrm flipV="1">
            <a:off x="286144" y="3375470"/>
            <a:ext cx="418834" cy="2994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a 62"/>
          <p:cNvSpPr/>
          <p:nvPr/>
        </p:nvSpPr>
        <p:spPr>
          <a:xfrm rot="-2100000">
            <a:off x="499517" y="3352005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Nawias klamrowy otwierający 65"/>
          <p:cNvSpPr/>
          <p:nvPr/>
        </p:nvSpPr>
        <p:spPr>
          <a:xfrm rot="3099909" flipH="1">
            <a:off x="714206" y="2900345"/>
            <a:ext cx="287625" cy="1427066"/>
          </a:xfrm>
          <a:prstGeom prst="leftBrace">
            <a:avLst>
              <a:gd name="adj1" fmla="val 64477"/>
              <a:gd name="adj2" fmla="val 4899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Obraz 6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971600" y="3645024"/>
            <a:ext cx="228649" cy="202735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41"/>
          <p:cNvGrpSpPr/>
          <p:nvPr/>
        </p:nvGrpSpPr>
        <p:grpSpPr>
          <a:xfrm>
            <a:off x="1979712" y="4797152"/>
            <a:ext cx="5112568" cy="1080120"/>
            <a:chOff x="1979712" y="4797152"/>
            <a:chExt cx="5112568" cy="1080120"/>
          </a:xfrm>
        </p:grpSpPr>
        <p:sp>
          <p:nvSpPr>
            <p:cNvPr id="51" name="Prostokąt 50"/>
            <p:cNvSpPr/>
            <p:nvPr/>
          </p:nvSpPr>
          <p:spPr>
            <a:xfrm>
              <a:off x="1979712" y="4797152"/>
              <a:ext cx="5112568" cy="108012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2400063" y="4909209"/>
              <a:ext cx="29674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Estimator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uncertainty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5013176"/>
              <a:ext cx="1094781" cy="38172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1" name="Prostokąt 70"/>
            <p:cNvSpPr/>
            <p:nvPr/>
          </p:nvSpPr>
          <p:spPr>
            <a:xfrm>
              <a:off x="2411760" y="5373216"/>
              <a:ext cx="42242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smtClean="0"/>
                <a:t>Standard Quantum Limit (</a:t>
              </a:r>
              <a:r>
                <a:rPr lang="pl-PL" dirty="0" err="1" smtClean="0"/>
                <a:t>Shot</a:t>
              </a:r>
              <a:r>
                <a:rPr lang="pl-PL" dirty="0" smtClean="0"/>
                <a:t> </a:t>
              </a:r>
              <a:r>
                <a:rPr lang="pl-PL" dirty="0" err="1" smtClean="0"/>
                <a:t>noise</a:t>
              </a:r>
              <a:r>
                <a:rPr lang="pl-PL" dirty="0" smtClean="0"/>
                <a:t> limit)</a:t>
              </a:r>
              <a:endParaRPr 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-180528" y="1052736"/>
            <a:ext cx="5076056" cy="3261303"/>
            <a:chOff x="-180528" y="1052736"/>
            <a:chExt cx="5076056" cy="3261303"/>
          </a:xfrm>
        </p:grpSpPr>
        <p:cxnSp>
          <p:nvCxnSpPr>
            <p:cNvPr id="6" name="Łącznik prosty 5"/>
            <p:cNvCxnSpPr/>
            <p:nvPr/>
          </p:nvCxnSpPr>
          <p:spPr>
            <a:xfrm rot="10800000">
              <a:off x="1780283" y="266600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 flipV="1">
              <a:off x="1754883" y="192305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Łącznik prosty 7"/>
            <p:cNvCxnSpPr/>
            <p:nvPr/>
          </p:nvCxnSpPr>
          <p:spPr>
            <a:xfrm flipV="1">
              <a:off x="675383" y="266600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Prostokąt 8"/>
            <p:cNvSpPr/>
            <p:nvPr/>
          </p:nvSpPr>
          <p:spPr>
            <a:xfrm>
              <a:off x="1405534" y="254535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3295872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ole tekstowe 10"/>
            <p:cNvSpPr txBox="1"/>
            <p:nvPr/>
          </p:nvSpPr>
          <p:spPr>
            <a:xfrm>
              <a:off x="-180528" y="1052736"/>
              <a:ext cx="5076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 err="1" smtClean="0">
                  <a:solidFill>
                    <a:srgbClr val="000000"/>
                  </a:solidFill>
                </a:rPr>
                <a:t>Hong-Ou-Mandel</a:t>
              </a:r>
              <a:r>
                <a:rPr lang="pl-PL" sz="2400" dirty="0" smtClean="0">
                  <a:solidFill>
                    <a:srgbClr val="000000"/>
                  </a:solidFill>
                </a:rPr>
                <a:t> </a:t>
              </a:r>
              <a:r>
                <a:rPr lang="pl-PL" sz="2400" dirty="0" err="1" smtClean="0">
                  <a:solidFill>
                    <a:srgbClr val="000000"/>
                  </a:solidFill>
                </a:rPr>
                <a:t>interference</a:t>
              </a:r>
              <a:endParaRPr lang="pl-PL" sz="2400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12" name="Łącznik prosty 11"/>
            <p:cNvCxnSpPr/>
            <p:nvPr/>
          </p:nvCxnSpPr>
          <p:spPr>
            <a:xfrm rot="10800000">
              <a:off x="627584" y="18057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1628799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/>
            <a:srcRect l="-3544" t="-18898" r="-3544" b="-18898"/>
            <a:stretch>
              <a:fillRect/>
            </a:stretch>
          </p:blipFill>
          <p:spPr bwMode="auto">
            <a:xfrm>
              <a:off x="683568" y="3789040"/>
              <a:ext cx="2175496" cy="52499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15" name="Łącznik prosty 14"/>
            <p:cNvCxnSpPr/>
            <p:nvPr/>
          </p:nvCxnSpPr>
          <p:spPr>
            <a:xfrm rot="5400000">
              <a:off x="1763688" y="2780928"/>
              <a:ext cx="21602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a 15"/>
          <p:cNvGrpSpPr/>
          <p:nvPr/>
        </p:nvGrpSpPr>
        <p:grpSpPr>
          <a:xfrm>
            <a:off x="2828033" y="1628800"/>
            <a:ext cx="3978210" cy="2685108"/>
            <a:chOff x="2828033" y="1628800"/>
            <a:chExt cx="3978210" cy="2685108"/>
          </a:xfrm>
        </p:grpSpPr>
        <p:cxnSp>
          <p:nvCxnSpPr>
            <p:cNvPr id="17" name="Łącznik prosty 16"/>
            <p:cNvCxnSpPr/>
            <p:nvPr/>
          </p:nvCxnSpPr>
          <p:spPr>
            <a:xfrm flipV="1">
              <a:off x="2828033" y="1916832"/>
              <a:ext cx="1383927" cy="622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2828033" y="3389908"/>
              <a:ext cx="1412663" cy="15901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Prostokąt 18"/>
            <p:cNvSpPr/>
            <p:nvPr/>
          </p:nvSpPr>
          <p:spPr>
            <a:xfrm>
              <a:off x="3059832" y="1700808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20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45681" y="187860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rcRect l="-2700" t="-18898" r="-2700" b="-18898"/>
            <a:stretch>
              <a:fillRect/>
            </a:stretch>
          </p:blipFill>
          <p:spPr bwMode="auto">
            <a:xfrm>
              <a:off x="3995936" y="3789040"/>
              <a:ext cx="2810307" cy="52486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22" name="Łącznik prosty 21"/>
            <p:cNvCxnSpPr/>
            <p:nvPr/>
          </p:nvCxnSpPr>
          <p:spPr>
            <a:xfrm rot="5400000">
              <a:off x="2699792" y="2924944"/>
              <a:ext cx="259228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22"/>
          <p:cNvGrpSpPr/>
          <p:nvPr/>
        </p:nvGrpSpPr>
        <p:grpSpPr>
          <a:xfrm>
            <a:off x="4211960" y="1625532"/>
            <a:ext cx="3816424" cy="1983358"/>
            <a:chOff x="4211960" y="1625532"/>
            <a:chExt cx="3816424" cy="1983358"/>
          </a:xfrm>
        </p:grpSpPr>
        <p:sp>
          <p:nvSpPr>
            <p:cNvPr id="24" name="Schemat blokowy: opóźnienie 23"/>
            <p:cNvSpPr/>
            <p:nvPr/>
          </p:nvSpPr>
          <p:spPr>
            <a:xfrm>
              <a:off x="6778217" y="162553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5" name="Schemat blokowy: opóźnienie 24"/>
            <p:cNvSpPr/>
            <p:nvPr/>
          </p:nvSpPr>
          <p:spPr>
            <a:xfrm>
              <a:off x="6778217" y="311994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6" name="Łącznik prosty 25"/>
            <p:cNvCxnSpPr/>
            <p:nvPr/>
          </p:nvCxnSpPr>
          <p:spPr>
            <a:xfrm flipV="1">
              <a:off x="6387548" y="1870010"/>
              <a:ext cx="390506" cy="11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>
              <a:off x="6228184" y="3356992"/>
              <a:ext cx="519540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rot="10800000">
              <a:off x="4211960" y="19168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/>
            <p:nvPr/>
          </p:nvCxnSpPr>
          <p:spPr>
            <a:xfrm flipV="1">
              <a:off x="4244211" y="2657466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Łącznik prosty 29"/>
            <p:cNvCxnSpPr/>
            <p:nvPr/>
          </p:nvCxnSpPr>
          <p:spPr>
            <a:xfrm flipV="1">
              <a:off x="5328658" y="1866325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Łącznik prosty 30"/>
            <p:cNvCxnSpPr/>
            <p:nvPr/>
          </p:nvCxnSpPr>
          <p:spPr>
            <a:xfrm rot="10800000">
              <a:off x="5220072" y="263691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Elipsa 31"/>
            <p:cNvSpPr/>
            <p:nvPr/>
          </p:nvSpPr>
          <p:spPr>
            <a:xfrm>
              <a:off x="7452320" y="2420888"/>
              <a:ext cx="576064" cy="5040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>
                  <a:solidFill>
                    <a:schemeClr val="tx1"/>
                  </a:solidFill>
                </a:rPr>
                <a:t>&amp;</a:t>
              </a:r>
              <a:endParaRPr lang="en-US" dirty="0"/>
            </a:p>
          </p:txBody>
        </p:sp>
        <p:cxnSp>
          <p:nvCxnSpPr>
            <p:cNvPr id="33" name="Kształt 32"/>
            <p:cNvCxnSpPr>
              <a:stCxn id="24" idx="3"/>
              <a:endCxn id="32" idx="0"/>
            </p:cNvCxnSpPr>
            <p:nvPr/>
          </p:nvCxnSpPr>
          <p:spPr>
            <a:xfrm>
              <a:off x="7356067" y="1870007"/>
              <a:ext cx="384285" cy="55088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Kształt 33"/>
            <p:cNvCxnSpPr>
              <a:stCxn id="25" idx="3"/>
              <a:endCxn id="32" idx="4"/>
            </p:cNvCxnSpPr>
            <p:nvPr/>
          </p:nvCxnSpPr>
          <p:spPr>
            <a:xfrm flipV="1">
              <a:off x="7356067" y="2924944"/>
              <a:ext cx="384285" cy="43947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rostokąt 34"/>
            <p:cNvSpPr/>
            <p:nvPr/>
          </p:nvSpPr>
          <p:spPr>
            <a:xfrm>
              <a:off x="4932040" y="2564904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16" name="Grupa 35"/>
          <p:cNvGrpSpPr/>
          <p:nvPr/>
        </p:nvGrpSpPr>
        <p:grpSpPr>
          <a:xfrm>
            <a:off x="467544" y="4581128"/>
            <a:ext cx="2258170" cy="1917575"/>
            <a:chOff x="5292080" y="4653136"/>
            <a:chExt cx="2258170" cy="1917575"/>
          </a:xfrm>
        </p:grpSpPr>
        <p:grpSp>
          <p:nvGrpSpPr>
            <p:cNvPr id="23" name="Grupa 72"/>
            <p:cNvGrpSpPr/>
            <p:nvPr/>
          </p:nvGrpSpPr>
          <p:grpSpPr bwMode="auto">
            <a:xfrm>
              <a:off x="5292080" y="4653136"/>
              <a:ext cx="2258170" cy="1318998"/>
              <a:chOff x="5076056" y="4869160"/>
              <a:chExt cx="2258170" cy="1318998"/>
            </a:xfrm>
          </p:grpSpPr>
          <p:pic>
            <p:nvPicPr>
              <p:cNvPr id="39" name="Obraz 38" descr="mzcounts.tif"/>
              <p:cNvPicPr>
                <a:picLocks noChangeAspect="1"/>
              </p:cNvPicPr>
              <p:nvPr/>
            </p:nvPicPr>
            <p:blipFill>
              <a:blip r:embed="rId16" cstate="print"/>
              <a:srcRect l="7087" r="11339"/>
              <a:stretch>
                <a:fillRect/>
              </a:stretch>
            </p:blipFill>
            <p:spPr bwMode="auto">
              <a:xfrm>
                <a:off x="5253361" y="5065223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40" name="Łuk 39"/>
              <p:cNvSpPr/>
              <p:nvPr/>
            </p:nvSpPr>
            <p:spPr bwMode="auto">
              <a:xfrm>
                <a:off x="5076056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Łuk 40"/>
              <p:cNvSpPr/>
              <p:nvPr/>
            </p:nvSpPr>
            <p:spPr bwMode="auto">
              <a:xfrm flipH="1">
                <a:off x="6671805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7021566" y="4869160"/>
                <a:ext cx="312660" cy="20791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556317" y="6093295"/>
              <a:ext cx="1273748" cy="47741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upa 42"/>
          <p:cNvGrpSpPr/>
          <p:nvPr/>
        </p:nvGrpSpPr>
        <p:grpSpPr>
          <a:xfrm>
            <a:off x="3707904" y="4653136"/>
            <a:ext cx="4749176" cy="1782305"/>
            <a:chOff x="3707904" y="4653136"/>
            <a:chExt cx="4749176" cy="1782305"/>
          </a:xfrm>
        </p:grpSpPr>
        <p:grpSp>
          <p:nvGrpSpPr>
            <p:cNvPr id="37" name="Grupa 33"/>
            <p:cNvGrpSpPr/>
            <p:nvPr/>
          </p:nvGrpSpPr>
          <p:grpSpPr>
            <a:xfrm>
              <a:off x="6516216" y="4653136"/>
              <a:ext cx="1940864" cy="1782305"/>
              <a:chOff x="1187624" y="4725144"/>
              <a:chExt cx="1940864" cy="1782305"/>
            </a:xfrm>
          </p:grpSpPr>
          <p:pic>
            <p:nvPicPr>
              <p:cNvPr id="47" name="Obraz 34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619672" y="6093296"/>
                <a:ext cx="1082143" cy="41415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Obraz 47" descr="mzcounts2.tif"/>
              <p:cNvPicPr>
                <a:picLocks noChangeAspect="1"/>
              </p:cNvPicPr>
              <p:nvPr/>
            </p:nvPicPr>
            <p:blipFill>
              <a:blip r:embed="rId20" cstate="print"/>
              <a:srcRect l="6142" r="11339"/>
              <a:stretch>
                <a:fillRect/>
              </a:stretch>
            </p:blipFill>
            <p:spPr>
              <a:xfrm>
                <a:off x="1187624" y="4725144"/>
                <a:ext cx="1940864" cy="1368152"/>
              </a:xfrm>
              <a:prstGeom prst="rect">
                <a:avLst/>
              </a:prstGeom>
            </p:spPr>
          </p:pic>
        </p:grpSp>
        <p:pic>
          <p:nvPicPr>
            <p:cNvPr id="45" name="Obraz 44" descr="txp_fi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4797152"/>
              <a:ext cx="2020037" cy="28664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6" name="Obraz 45" descr="txp_fi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07904" y="5301208"/>
              <a:ext cx="2613315" cy="287625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Schemat blokowy: opóźnienie 49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Łącznik prosty 3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rostokąt 5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7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251520" y="112474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NOON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states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7" name="Obraz 3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9592" y="3573016"/>
            <a:ext cx="2394729" cy="4080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8" name="Łącznik prosty 17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Obraz 3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870852" y="3576644"/>
            <a:ext cx="3050680" cy="4014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20" name="Łącznik prosty 19"/>
          <p:cNvCxnSpPr/>
          <p:nvPr/>
        </p:nvCxnSpPr>
        <p:spPr>
          <a:xfrm rot="5400000">
            <a:off x="3563888" y="2852936"/>
            <a:ext cx="259228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>
            <a:off x="5652120" y="1772816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Measuremnt</a:t>
            </a:r>
            <a:endParaRPr lang="en-US" sz="2000" dirty="0"/>
          </a:p>
        </p:txBody>
      </p:sp>
      <p:sp>
        <p:nvSpPr>
          <p:cNvPr id="22" name="Prostokąt 21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1379822" y="1700808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/>
              <a:t>State</a:t>
            </a:r>
          </a:p>
          <a:p>
            <a:pPr algn="ctr"/>
            <a:r>
              <a:rPr lang="pl-PL" sz="2000" dirty="0" err="1" smtClean="0"/>
              <a:t>preparation</a:t>
            </a:r>
            <a:endParaRPr lang="en-US" sz="2000" dirty="0"/>
          </a:p>
        </p:txBody>
      </p:sp>
      <p:grpSp>
        <p:nvGrpSpPr>
          <p:cNvPr id="45" name="Grupa 44"/>
          <p:cNvGrpSpPr/>
          <p:nvPr/>
        </p:nvGrpSpPr>
        <p:grpSpPr bwMode="auto">
          <a:xfrm>
            <a:off x="408789" y="4242275"/>
            <a:ext cx="3600400" cy="2510068"/>
            <a:chOff x="4540289" y="4221088"/>
            <a:chExt cx="3600400" cy="2510068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7657" t="-21771" r="-7657" b="-21771"/>
            <a:stretch>
              <a:fillRect/>
            </a:stretch>
          </p:blipFill>
          <p:spPr bwMode="auto">
            <a:xfrm>
              <a:off x="5504565" y="5638078"/>
              <a:ext cx="1568552" cy="686707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26" name="Obraz 25" descr="mzcountsn.tif"/>
            <p:cNvPicPr>
              <a:picLocks noChangeAspect="1"/>
            </p:cNvPicPr>
            <p:nvPr/>
          </p:nvPicPr>
          <p:blipFill>
            <a:blip r:embed="rId12" cstate="print"/>
            <a:srcRect l="5669" r="11339"/>
            <a:stretch>
              <a:fillRect/>
            </a:stretch>
          </p:blipFill>
          <p:spPr bwMode="auto">
            <a:xfrm>
              <a:off x="5220072" y="4221088"/>
              <a:ext cx="1960437" cy="1374013"/>
            </a:xfrm>
            <a:prstGeom prst="rect">
              <a:avLst/>
            </a:prstGeom>
          </p:spPr>
        </p:pic>
        <p:sp>
          <p:nvSpPr>
            <p:cNvPr id="27" name="pole tekstowe 26"/>
            <p:cNvSpPr txBox="1"/>
            <p:nvPr/>
          </p:nvSpPr>
          <p:spPr bwMode="auto">
            <a:xfrm>
              <a:off x="4540289" y="6331046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Heisenberg limit</a:t>
              </a:r>
            </a:p>
          </p:txBody>
        </p:sp>
      </p:grpSp>
      <p:grpSp>
        <p:nvGrpSpPr>
          <p:cNvPr id="41" name="Grupa 40"/>
          <p:cNvGrpSpPr/>
          <p:nvPr/>
        </p:nvGrpSpPr>
        <p:grpSpPr bwMode="auto">
          <a:xfrm>
            <a:off x="4776462" y="4165735"/>
            <a:ext cx="3600400" cy="2607476"/>
            <a:chOff x="321703" y="4152708"/>
            <a:chExt cx="3600400" cy="2607476"/>
          </a:xfrm>
        </p:grpSpPr>
        <p:grpSp>
          <p:nvGrpSpPr>
            <p:cNvPr id="8" name="Grupa 41"/>
            <p:cNvGrpSpPr/>
            <p:nvPr/>
          </p:nvGrpSpPr>
          <p:grpSpPr bwMode="auto">
            <a:xfrm>
              <a:off x="1081020" y="4152708"/>
              <a:ext cx="2322729" cy="1318998"/>
              <a:chOff x="1089585" y="4365104"/>
              <a:chExt cx="2322729" cy="1318998"/>
            </a:xfrm>
          </p:grpSpPr>
          <p:pic>
            <p:nvPicPr>
              <p:cNvPr id="32" name="Obraz 31" descr="mzcounts.tif"/>
              <p:cNvPicPr>
                <a:picLocks noChangeAspect="1"/>
              </p:cNvPicPr>
              <p:nvPr/>
            </p:nvPicPr>
            <p:blipFill>
              <a:blip r:embed="rId13" cstate="print"/>
              <a:srcRect l="7087" r="11339"/>
              <a:stretch>
                <a:fillRect/>
              </a:stretch>
            </p:blipFill>
            <p:spPr bwMode="auto">
              <a:xfrm>
                <a:off x="1266890" y="4561167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33" name="Łuk 32"/>
              <p:cNvSpPr/>
              <p:nvPr/>
            </p:nvSpPr>
            <p:spPr bwMode="auto">
              <a:xfrm>
                <a:off x="1089585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Łuk 33"/>
              <p:cNvSpPr/>
              <p:nvPr/>
            </p:nvSpPr>
            <p:spPr bwMode="auto">
              <a:xfrm flipH="1">
                <a:off x="2685334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Obraz 38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2970534" y="4365104"/>
                <a:ext cx="441780" cy="2341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589" t="-18898" r="-6589" b="-18898"/>
            <a:stretch>
              <a:fillRect/>
            </a:stretch>
          </p:blipFill>
          <p:spPr bwMode="auto">
            <a:xfrm>
              <a:off x="1187624" y="5589240"/>
              <a:ext cx="1754733" cy="744907"/>
            </a:xfrm>
            <a:prstGeom prst="rect">
              <a:avLst/>
            </a:prstGeom>
            <a:solidFill>
              <a:srgbClr val="CC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1" name="pole tekstowe 30"/>
            <p:cNvSpPr txBox="1"/>
            <p:nvPr/>
          </p:nvSpPr>
          <p:spPr bwMode="auto">
            <a:xfrm>
              <a:off x="321703" y="6360074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Standard Quantum Limit</a:t>
              </a:r>
            </a:p>
          </p:txBody>
        </p:sp>
      </p:grpSp>
      <p:cxnSp>
        <p:nvCxnSpPr>
          <p:cNvPr id="54" name="Łącznik prosty ze strzałką 53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a 54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7596336" y="1628800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Estimator</a:t>
            </a:r>
            <a:endParaRPr lang="en-US" sz="2000" dirty="0"/>
          </a:p>
        </p:txBody>
      </p:sp>
      <p:sp>
        <p:nvSpPr>
          <p:cNvPr id="35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ytuł 1"/>
          <p:cNvSpPr txBox="1">
            <a:spLocks/>
          </p:cNvSpPr>
          <p:nvPr/>
        </p:nvSpPr>
        <p:spPr>
          <a:xfrm>
            <a:off x="0" y="2420888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What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are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bounds</a:t>
            </a:r>
            <a:endParaRPr lang="pl-PL" sz="4400" b="1" noProof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presence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decoherence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?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scheme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q.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metrology</a:t>
            </a:r>
            <a:endParaRPr kumimoji="0" lang="pl-PL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63" name="Grupa 62"/>
          <p:cNvGrpSpPr/>
          <p:nvPr/>
        </p:nvGrpSpPr>
        <p:grpSpPr>
          <a:xfrm>
            <a:off x="381156" y="4176646"/>
            <a:ext cx="3761478" cy="1888021"/>
            <a:chOff x="381156" y="4752710"/>
            <a:chExt cx="3761478" cy="1888021"/>
          </a:xfrm>
        </p:grpSpPr>
        <p:cxnSp>
          <p:nvCxnSpPr>
            <p:cNvPr id="101" name="Łącznik prosty 100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381156" y="5328772"/>
              <a:ext cx="784179" cy="37468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Prostokąt 68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70" name="Obraz 53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1" name="Łącznik prosty 70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Łącznik prosty 73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Łącznik prosty 80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Łącznik prosty 81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Prostokąt 82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84" name="Łącznik prosty 83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Prostokąt 88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91" name="Obraz 90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92" name="Prostokąt 91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93" name="Obraz 92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7" name="Łącznik prosty 96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Łącznik prosty 97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Łącznik prosty 98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Prostokąt 99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37" name="pole tekstowe 136"/>
            <p:cNvSpPr txBox="1"/>
            <p:nvPr/>
          </p:nvSpPr>
          <p:spPr>
            <a:xfrm>
              <a:off x="974282" y="5994400"/>
              <a:ext cx="3168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Interferometer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with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losses</a:t>
              </a:r>
              <a:endParaRPr lang="pl-PL" b="1" dirty="0" smtClean="0"/>
            </a:p>
            <a:p>
              <a:pPr algn="ctr"/>
              <a:r>
                <a:rPr lang="pl-PL" b="1" dirty="0" smtClean="0"/>
                <a:t>(</a:t>
              </a:r>
              <a:r>
                <a:rPr lang="pl-PL" b="1" dirty="0" err="1" smtClean="0"/>
                <a:t>gravitational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wave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detectors</a:t>
              </a:r>
              <a:r>
                <a:rPr lang="pl-PL" b="1" dirty="0" smtClean="0"/>
                <a:t>)</a:t>
              </a:r>
              <a:endParaRPr lang="en-US" b="1" dirty="0"/>
            </a:p>
          </p:txBody>
        </p:sp>
      </p:grpSp>
      <p:grpSp>
        <p:nvGrpSpPr>
          <p:cNvPr id="64" name="Grupa 63"/>
          <p:cNvGrpSpPr/>
          <p:nvPr/>
        </p:nvGrpSpPr>
        <p:grpSpPr>
          <a:xfrm>
            <a:off x="5004048" y="4365104"/>
            <a:ext cx="4139952" cy="1726451"/>
            <a:chOff x="5004048" y="4941168"/>
            <a:chExt cx="4139952" cy="1726451"/>
          </a:xfrm>
        </p:grpSpPr>
        <p:pic>
          <p:nvPicPr>
            <p:cNvPr id="124" name="Obraz 12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133662" y="5258003"/>
              <a:ext cx="784179" cy="37468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5" name="Obraz 13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8" name="Elipsa 127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Łącznik prosty ze strzałką 128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Elipsa 129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Elipsa 132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Łuk 133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pole tekstowe 137"/>
            <p:cNvSpPr txBox="1"/>
            <p:nvPr/>
          </p:nvSpPr>
          <p:spPr>
            <a:xfrm>
              <a:off x="5004048" y="6021288"/>
              <a:ext cx="4139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Qubit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rotation</a:t>
              </a:r>
              <a:r>
                <a:rPr lang="pl-PL" b="1" dirty="0" smtClean="0"/>
                <a:t> + </a:t>
              </a:r>
              <a:r>
                <a:rPr lang="pl-PL" b="1" dirty="0" err="1" smtClean="0"/>
                <a:t>dephasing</a:t>
              </a:r>
              <a:endParaRPr lang="pl-PL" b="1" dirty="0" smtClean="0"/>
            </a:p>
            <a:p>
              <a:pPr algn="ctr"/>
              <a:r>
                <a:rPr lang="pl-PL" b="1" dirty="0" smtClean="0"/>
                <a:t> (</a:t>
              </a:r>
              <a:r>
                <a:rPr lang="pl-PL" b="1" dirty="0" err="1" smtClean="0"/>
                <a:t>atomic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clock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frequency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callibrations</a:t>
              </a:r>
              <a:r>
                <a:rPr lang="pl-PL" b="1" dirty="0" smtClean="0"/>
                <a:t>)</a:t>
              </a:r>
              <a:endParaRPr lang="en-US" b="1" dirty="0"/>
            </a:p>
          </p:txBody>
        </p:sp>
        <p:pic>
          <p:nvPicPr>
            <p:cNvPr id="139" name="Obraz 138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0" name="Obraz 53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5" name="Prostokąt 64"/>
          <p:cNvSpPr/>
          <p:nvPr/>
        </p:nvSpPr>
        <p:spPr>
          <a:xfrm>
            <a:off x="7596336" y="1124744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Prostokąt 71"/>
          <p:cNvSpPr/>
          <p:nvPr/>
        </p:nvSpPr>
        <p:spPr>
          <a:xfrm>
            <a:off x="5580112" y="1196752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rostokąt 72"/>
          <p:cNvSpPr/>
          <p:nvPr/>
        </p:nvSpPr>
        <p:spPr>
          <a:xfrm>
            <a:off x="2411760" y="1196752"/>
            <a:ext cx="259228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Prostokąt 74"/>
          <p:cNvSpPr/>
          <p:nvPr/>
        </p:nvSpPr>
        <p:spPr>
          <a:xfrm>
            <a:off x="467544" y="1196752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Łącznik prosty 75"/>
          <p:cNvCxnSpPr/>
          <p:nvPr/>
        </p:nvCxnSpPr>
        <p:spPr bwMode="auto">
          <a:xfrm>
            <a:off x="3203847" y="1556792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Prostokąt 76"/>
          <p:cNvSpPr/>
          <p:nvPr/>
        </p:nvSpPr>
        <p:spPr>
          <a:xfrm>
            <a:off x="3491879" y="126876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8" name="Obraz 7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689308" y="134076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79" name="Schemat blokowy: opóźnienie 78"/>
          <p:cNvSpPr/>
          <p:nvPr/>
        </p:nvSpPr>
        <p:spPr>
          <a:xfrm>
            <a:off x="6300192" y="1988840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6" name="pole tekstowe 85"/>
          <p:cNvSpPr txBox="1"/>
          <p:nvPr/>
        </p:nvSpPr>
        <p:spPr>
          <a:xfrm>
            <a:off x="467544" y="3429000"/>
            <a:ext cx="1494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Input</a:t>
            </a:r>
            <a:r>
              <a:rPr lang="pl-PL" b="1" dirty="0" smtClean="0"/>
              <a:t> state of </a:t>
            </a:r>
            <a:r>
              <a:rPr lang="pl-PL" b="1" i="1" dirty="0" smtClean="0"/>
              <a:t>N</a:t>
            </a:r>
            <a:r>
              <a:rPr lang="pl-PL" b="1" dirty="0" smtClean="0"/>
              <a:t> </a:t>
            </a:r>
            <a:r>
              <a:rPr lang="pl-PL" b="1" dirty="0" err="1" smtClean="0"/>
              <a:t>particles</a:t>
            </a:r>
            <a:endParaRPr lang="en-US" b="1" dirty="0"/>
          </a:p>
        </p:txBody>
      </p:sp>
      <p:pic>
        <p:nvPicPr>
          <p:cNvPr id="87" name="Obraz 8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7855" y="2276869"/>
            <a:ext cx="917012" cy="503942"/>
          </a:xfrm>
          <a:prstGeom prst="rect">
            <a:avLst/>
          </a:prstGeom>
          <a:noFill/>
          <a:ln/>
          <a:effectLst/>
        </p:spPr>
      </p:pic>
      <p:pic>
        <p:nvPicPr>
          <p:cNvPr id="88" name="Obraz 8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24128" y="2420888"/>
            <a:ext cx="520308" cy="479547"/>
          </a:xfrm>
          <a:prstGeom prst="rect">
            <a:avLst/>
          </a:prstGeom>
          <a:noFill/>
          <a:ln/>
          <a:effectLst/>
        </p:spPr>
      </p:pic>
      <p:sp>
        <p:nvSpPr>
          <p:cNvPr id="90" name="pole tekstowe 89"/>
          <p:cNvSpPr txBox="1"/>
          <p:nvPr/>
        </p:nvSpPr>
        <p:spPr>
          <a:xfrm>
            <a:off x="2285075" y="3660169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shift</a:t>
            </a:r>
            <a:r>
              <a:rPr lang="pl-PL" b="1" dirty="0" smtClean="0"/>
              <a:t> + </a:t>
            </a:r>
            <a:r>
              <a:rPr lang="pl-PL" b="1" dirty="0" err="1" smtClean="0"/>
              <a:t>decoherence</a:t>
            </a:r>
            <a:endParaRPr lang="en-US" b="1" dirty="0"/>
          </a:p>
        </p:txBody>
      </p:sp>
      <p:pic>
        <p:nvPicPr>
          <p:cNvPr id="116" name="Obraz 11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44501" y="2348880"/>
            <a:ext cx="540343" cy="349409"/>
          </a:xfrm>
          <a:prstGeom prst="rect">
            <a:avLst/>
          </a:prstGeom>
          <a:noFill/>
          <a:ln/>
          <a:effectLst/>
        </p:spPr>
      </p:pic>
      <p:sp>
        <p:nvSpPr>
          <p:cNvPr id="94" name="pole tekstowe 93"/>
          <p:cNvSpPr txBox="1"/>
          <p:nvPr/>
        </p:nvSpPr>
        <p:spPr>
          <a:xfrm>
            <a:off x="5364088" y="371703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measurement</a:t>
            </a:r>
            <a:endParaRPr lang="en-US" b="1" dirty="0"/>
          </a:p>
        </p:txBody>
      </p:sp>
      <p:sp>
        <p:nvSpPr>
          <p:cNvPr id="95" name="pole tekstowe 94"/>
          <p:cNvSpPr txBox="1"/>
          <p:nvPr/>
        </p:nvSpPr>
        <p:spPr>
          <a:xfrm>
            <a:off x="7308304" y="371703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115" name="Obraz 11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6407843" y="2420888"/>
            <a:ext cx="360758" cy="360758"/>
          </a:xfrm>
          <a:prstGeom prst="rect">
            <a:avLst/>
          </a:prstGeom>
          <a:noFill/>
          <a:ln/>
          <a:effectLst/>
        </p:spPr>
      </p:pic>
      <p:cxnSp>
        <p:nvCxnSpPr>
          <p:cNvPr id="102" name="Łącznik prosty ze strzałką 101"/>
          <p:cNvCxnSpPr/>
          <p:nvPr/>
        </p:nvCxnSpPr>
        <p:spPr>
          <a:xfrm>
            <a:off x="1979712" y="256490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ze strzałką 102"/>
          <p:cNvCxnSpPr/>
          <p:nvPr/>
        </p:nvCxnSpPr>
        <p:spPr>
          <a:xfrm>
            <a:off x="5076056" y="256490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Łącznik prosty ze strzałką 103"/>
          <p:cNvCxnSpPr/>
          <p:nvPr/>
        </p:nvCxnSpPr>
        <p:spPr>
          <a:xfrm>
            <a:off x="7164288" y="2564904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 prosty 104"/>
          <p:cNvCxnSpPr/>
          <p:nvPr/>
        </p:nvCxnSpPr>
        <p:spPr bwMode="auto">
          <a:xfrm>
            <a:off x="3203847" y="2204864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rostokąt 105"/>
          <p:cNvSpPr/>
          <p:nvPr/>
        </p:nvSpPr>
        <p:spPr>
          <a:xfrm>
            <a:off x="3480453" y="1940497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7" name="Obraz 10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677882" y="2012505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108" name="Łącznik prosty 107"/>
          <p:cNvCxnSpPr/>
          <p:nvPr/>
        </p:nvCxnSpPr>
        <p:spPr>
          <a:xfrm>
            <a:off x="3851919" y="2636912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Łącznik prosty 108"/>
          <p:cNvCxnSpPr/>
          <p:nvPr/>
        </p:nvCxnSpPr>
        <p:spPr bwMode="auto">
          <a:xfrm>
            <a:off x="3275855" y="342900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Prostokąt 109"/>
          <p:cNvSpPr/>
          <p:nvPr/>
        </p:nvSpPr>
        <p:spPr>
          <a:xfrm>
            <a:off x="3491879" y="314096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3689308" y="3212976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112" name="Nawias klamrowy otwierający 111"/>
          <p:cNvSpPr/>
          <p:nvPr/>
        </p:nvSpPr>
        <p:spPr>
          <a:xfrm>
            <a:off x="2915815" y="1268760"/>
            <a:ext cx="360040" cy="2448272"/>
          </a:xfrm>
          <a:prstGeom prst="leftBrace">
            <a:avLst>
              <a:gd name="adj1" fmla="val 3409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3" name="Obraz 11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99792" y="2132856"/>
            <a:ext cx="285750" cy="253365"/>
          </a:xfrm>
          <a:prstGeom prst="rect">
            <a:avLst/>
          </a:prstGeom>
          <a:noFill/>
          <a:ln/>
          <a:effectLst/>
        </p:spPr>
      </p:pic>
      <p:pic>
        <p:nvPicPr>
          <p:cNvPr id="117" name="Obraz 116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27597" y="6237311"/>
            <a:ext cx="8350280" cy="38103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ole tekstowe 39"/>
          <p:cNvSpPr txBox="1"/>
          <p:nvPr/>
        </p:nvSpPr>
        <p:spPr>
          <a:xfrm>
            <a:off x="251520" y="188640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err="1" smtClean="0"/>
              <a:t>Local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approach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using</a:t>
            </a:r>
            <a:r>
              <a:rPr lang="pl-PL" sz="4000" b="1" dirty="0" smtClean="0"/>
              <a:t> Fisher </a:t>
            </a:r>
            <a:r>
              <a:rPr lang="pl-PL" sz="4000" b="1" dirty="0" err="1" smtClean="0"/>
              <a:t>information</a:t>
            </a:r>
            <a:endParaRPr lang="pl-PL" sz="4000" b="1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ole tekstowe 50"/>
          <p:cNvSpPr txBox="1"/>
          <p:nvPr/>
        </p:nvSpPr>
        <p:spPr>
          <a:xfrm>
            <a:off x="323528" y="90872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err="1" smtClean="0"/>
              <a:t>Cramer-Rao</a:t>
            </a:r>
            <a:r>
              <a:rPr lang="pl-PL" sz="2800" dirty="0" smtClean="0"/>
              <a:t> </a:t>
            </a:r>
            <a:r>
              <a:rPr lang="pl-PL" sz="2800" dirty="0" err="1" smtClean="0"/>
              <a:t>bound</a:t>
            </a:r>
            <a:r>
              <a:rPr lang="pl-PL" sz="2800" dirty="0" smtClean="0"/>
              <a:t>:</a:t>
            </a:r>
            <a:endParaRPr lang="pl-PL" sz="28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2" name="Obraz 5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6160" t="-11811" r="-6160" b="-11811"/>
          <a:stretch>
            <a:fillRect/>
          </a:stretch>
        </p:blipFill>
        <p:spPr bwMode="auto">
          <a:xfrm>
            <a:off x="3563887" y="764704"/>
            <a:ext cx="1509858" cy="866642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97" name="Grupa 96"/>
          <p:cNvGrpSpPr/>
          <p:nvPr/>
        </p:nvGrpSpPr>
        <p:grpSpPr>
          <a:xfrm>
            <a:off x="0" y="4509120"/>
            <a:ext cx="4104456" cy="2348880"/>
            <a:chOff x="0" y="4509120"/>
            <a:chExt cx="4104456" cy="2348880"/>
          </a:xfrm>
        </p:grpSpPr>
        <p:sp>
          <p:nvSpPr>
            <p:cNvPr id="59" name="Prostokąt 58"/>
            <p:cNvSpPr/>
            <p:nvPr/>
          </p:nvSpPr>
          <p:spPr>
            <a:xfrm>
              <a:off x="0" y="6273225"/>
              <a:ext cx="410445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/>
                <a:t>J. J. . Bollinger, W. M. </a:t>
              </a:r>
              <a:r>
                <a:rPr lang="en-US" sz="1600" dirty="0" err="1"/>
                <a:t>Itano</a:t>
              </a:r>
              <a:r>
                <a:rPr lang="en-US" sz="1600" dirty="0"/>
                <a:t>, D. J. </a:t>
              </a:r>
              <a:r>
                <a:rPr lang="en-US" sz="1600" dirty="0" err="1"/>
                <a:t>Wineland</a:t>
              </a:r>
              <a:r>
                <a:rPr lang="en-US" sz="1600" dirty="0"/>
                <a:t>, </a:t>
              </a:r>
              <a:r>
                <a:rPr lang="en-US" sz="1600" dirty="0" smtClean="0"/>
                <a:t>and</a:t>
              </a:r>
              <a:r>
                <a:rPr lang="pl-PL" sz="1600" dirty="0" smtClean="0"/>
                <a:t> </a:t>
              </a:r>
              <a:r>
                <a:rPr lang="en-US" sz="1600" dirty="0" smtClean="0"/>
                <a:t>D</a:t>
              </a:r>
              <a:r>
                <a:rPr lang="en-US" sz="1600" dirty="0"/>
                <a:t>. J. </a:t>
              </a:r>
              <a:r>
                <a:rPr lang="en-US" sz="1600" dirty="0" err="1"/>
                <a:t>Heinzen</a:t>
              </a:r>
              <a:r>
                <a:rPr lang="en-US" sz="1600" i="1" dirty="0"/>
                <a:t>, Phys. Rev. A </a:t>
              </a:r>
              <a:r>
                <a:rPr lang="en-US" sz="1600" b="1" dirty="0"/>
                <a:t>54</a:t>
              </a:r>
              <a:r>
                <a:rPr lang="en-US" sz="1600" dirty="0"/>
                <a:t>, R4649 (1996).</a:t>
              </a:r>
            </a:p>
          </p:txBody>
        </p:sp>
        <p:grpSp>
          <p:nvGrpSpPr>
            <p:cNvPr id="96" name="Grupa 95"/>
            <p:cNvGrpSpPr/>
            <p:nvPr/>
          </p:nvGrpSpPr>
          <p:grpSpPr>
            <a:xfrm>
              <a:off x="251520" y="4509120"/>
              <a:ext cx="3600400" cy="1305436"/>
              <a:chOff x="251520" y="4509120"/>
              <a:chExt cx="3600400" cy="1305436"/>
            </a:xfrm>
          </p:grpSpPr>
          <p:grpSp>
            <p:nvGrpSpPr>
              <p:cNvPr id="74" name="Grupa 73"/>
              <p:cNvGrpSpPr/>
              <p:nvPr/>
            </p:nvGrpSpPr>
            <p:grpSpPr>
              <a:xfrm>
                <a:off x="1259632" y="4509120"/>
                <a:ext cx="1728192" cy="720080"/>
                <a:chOff x="5148064" y="4725144"/>
                <a:chExt cx="1728192" cy="720080"/>
              </a:xfrm>
            </p:grpSpPr>
            <p:sp>
              <p:nvSpPr>
                <p:cNvPr id="62" name="Prostokąt 61"/>
                <p:cNvSpPr/>
                <p:nvPr/>
              </p:nvSpPr>
              <p:spPr>
                <a:xfrm>
                  <a:off x="5148064" y="4725144"/>
                  <a:ext cx="1728192" cy="720080"/>
                </a:xfrm>
                <a:prstGeom prst="rect">
                  <a:avLst/>
                </a:prstGeom>
                <a:solidFill>
                  <a:srgbClr val="CCFFCC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3" name="Obraz 62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439072" y="4786333"/>
                  <a:ext cx="1089662" cy="586742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9" name="pole tekstowe 18"/>
              <p:cNvSpPr txBox="1"/>
              <p:nvPr/>
            </p:nvSpPr>
            <p:spPr bwMode="auto">
              <a:xfrm>
                <a:off x="251520" y="5445224"/>
                <a:ext cx="3600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b="1" dirty="0" smtClean="0">
                    <a:solidFill>
                      <a:srgbClr val="000000"/>
                    </a:solidFill>
                    <a:latin typeface="Times New Roman"/>
                  </a:rPr>
                  <a:t>Heisenberg </a:t>
                </a:r>
                <a:r>
                  <a:rPr lang="pl-PL" b="1" dirty="0" err="1" smtClean="0">
                    <a:solidFill>
                      <a:srgbClr val="000000"/>
                    </a:solidFill>
                    <a:latin typeface="Times New Roman"/>
                  </a:rPr>
                  <a:t>scaling</a:t>
                </a:r>
                <a:endParaRPr lang="pl-PL" b="1" dirty="0" smtClean="0">
                  <a:solidFill>
                    <a:srgbClr val="000000"/>
                  </a:solidFill>
                  <a:latin typeface="Times New Roman"/>
                </a:endParaRPr>
              </a:p>
            </p:txBody>
          </p:sp>
        </p:grpSp>
      </p:grpSp>
      <p:sp>
        <p:nvSpPr>
          <p:cNvPr id="23" name="pole tekstowe 22"/>
          <p:cNvSpPr txBox="1"/>
          <p:nvPr/>
        </p:nvSpPr>
        <p:spPr>
          <a:xfrm>
            <a:off x="5436095" y="908720"/>
            <a:ext cx="3456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i="1" dirty="0" smtClean="0"/>
              <a:t>F</a:t>
            </a:r>
            <a:r>
              <a:rPr lang="pl-PL" sz="2800" dirty="0" smtClean="0"/>
              <a:t> – Fisher </a:t>
            </a:r>
            <a:r>
              <a:rPr lang="pl-PL" sz="2800" dirty="0" err="1" smtClean="0"/>
              <a:t>information</a:t>
            </a:r>
            <a:endParaRPr lang="pl-PL" sz="2800" dirty="0" smtClean="0"/>
          </a:p>
          <a:p>
            <a:pPr algn="ctr"/>
            <a:r>
              <a:rPr lang="pl-PL" sz="1600" dirty="0" smtClean="0"/>
              <a:t>(</a:t>
            </a:r>
            <a:r>
              <a:rPr lang="pl-PL" sz="1600" dirty="0" err="1" smtClean="0"/>
              <a:t>depends</a:t>
            </a:r>
            <a:r>
              <a:rPr lang="pl-PL" sz="1600" dirty="0" smtClean="0"/>
              <a:t> </a:t>
            </a:r>
            <a:r>
              <a:rPr lang="pl-PL" sz="1600" dirty="0" err="1" smtClean="0"/>
              <a:t>only</a:t>
            </a:r>
            <a:r>
              <a:rPr lang="pl-PL" sz="1600" dirty="0" smtClean="0"/>
              <a:t> on </a:t>
            </a:r>
            <a:r>
              <a:rPr lang="pl-PL" sz="1600" dirty="0" err="1" smtClean="0"/>
              <a:t>the</a:t>
            </a:r>
            <a:r>
              <a:rPr lang="pl-PL" sz="1600" dirty="0" smtClean="0"/>
              <a:t> </a:t>
            </a:r>
            <a:r>
              <a:rPr lang="pl-PL" sz="1600" dirty="0" err="1" smtClean="0"/>
              <a:t>input</a:t>
            </a:r>
            <a:r>
              <a:rPr lang="pl-PL" sz="1600" dirty="0" smtClean="0"/>
              <a:t> state)</a:t>
            </a:r>
            <a:r>
              <a:rPr lang="pl-PL" sz="1600" dirty="0" smtClean="0"/>
              <a:t> </a:t>
            </a:r>
            <a:endParaRPr lang="pl-PL" sz="16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95" name="Grupa 94"/>
          <p:cNvGrpSpPr/>
          <p:nvPr/>
        </p:nvGrpSpPr>
        <p:grpSpPr>
          <a:xfrm>
            <a:off x="179512" y="2996952"/>
            <a:ext cx="4139952" cy="1185666"/>
            <a:chOff x="179512" y="2996952"/>
            <a:chExt cx="4139952" cy="1185666"/>
          </a:xfrm>
        </p:grpSpPr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27584" y="3573016"/>
              <a:ext cx="2819406" cy="60960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27" name="Prostokąt 26"/>
            <p:cNvSpPr/>
            <p:nvPr/>
          </p:nvSpPr>
          <p:spPr>
            <a:xfrm>
              <a:off x="179512" y="2996952"/>
              <a:ext cx="41399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pl-PL" b="1" dirty="0" smtClean="0">
                  <a:solidFill>
                    <a:prstClr val="black"/>
                  </a:solidFill>
                </a:rPr>
                <a:t>- </a:t>
              </a:r>
              <a:r>
                <a:rPr lang="pl-PL" b="1" dirty="0" err="1" smtClean="0">
                  <a:solidFill>
                    <a:prstClr val="black"/>
                  </a:solidFill>
                </a:rPr>
                <a:t>Optimal</a:t>
              </a:r>
              <a:r>
                <a:rPr lang="pl-PL" b="1" dirty="0" smtClean="0">
                  <a:solidFill>
                    <a:prstClr val="black"/>
                  </a:solidFill>
                </a:rPr>
                <a:t> </a:t>
              </a:r>
              <a:r>
                <a:rPr lang="pl-PL" b="1" i="1" dirty="0" smtClean="0">
                  <a:solidFill>
                    <a:prstClr val="black"/>
                  </a:solidFill>
                </a:rPr>
                <a:t>N</a:t>
              </a:r>
              <a:r>
                <a:rPr lang="pl-PL" b="1" dirty="0" smtClean="0">
                  <a:solidFill>
                    <a:prstClr val="black"/>
                  </a:solidFill>
                </a:rPr>
                <a:t> </a:t>
              </a:r>
              <a:r>
                <a:rPr lang="pl-PL" b="1" dirty="0" err="1" smtClean="0">
                  <a:solidFill>
                    <a:prstClr val="black"/>
                  </a:solidFill>
                </a:rPr>
                <a:t>photon</a:t>
              </a:r>
              <a:r>
                <a:rPr lang="pl-PL" b="1" dirty="0" smtClean="0">
                  <a:solidFill>
                    <a:prstClr val="black"/>
                  </a:solidFill>
                </a:rPr>
                <a:t> </a:t>
              </a:r>
              <a:r>
                <a:rPr lang="pl-PL" b="1" dirty="0" smtClean="0">
                  <a:solidFill>
                    <a:prstClr val="black"/>
                  </a:solidFill>
                </a:rPr>
                <a:t>state (</a:t>
              </a:r>
              <a:r>
                <a:rPr lang="pl-PL" b="1" dirty="0" err="1" smtClean="0">
                  <a:solidFill>
                    <a:prstClr val="black"/>
                  </a:solidFill>
                </a:rPr>
                <a:t>maximal</a:t>
              </a:r>
              <a:r>
                <a:rPr lang="pl-PL" b="1" dirty="0" smtClean="0">
                  <a:solidFill>
                    <a:prstClr val="black"/>
                  </a:solidFill>
                </a:rPr>
                <a:t> </a:t>
              </a:r>
              <a:r>
                <a:rPr lang="pl-PL" b="1" i="1" dirty="0" smtClean="0">
                  <a:solidFill>
                    <a:prstClr val="black"/>
                  </a:solidFill>
                </a:rPr>
                <a:t>F=N</a:t>
              </a:r>
              <a:r>
                <a:rPr lang="pl-PL" b="1" baseline="30000" dirty="0" smtClean="0">
                  <a:solidFill>
                    <a:prstClr val="black"/>
                  </a:solidFill>
                </a:rPr>
                <a:t>2</a:t>
              </a:r>
              <a:r>
                <a:rPr lang="pl-PL" b="1" dirty="0" smtClean="0">
                  <a:solidFill>
                    <a:prstClr val="black"/>
                  </a:solidFill>
                </a:rPr>
                <a:t>):</a:t>
              </a:r>
              <a:br>
                <a:rPr lang="pl-PL" b="1" dirty="0" smtClean="0">
                  <a:solidFill>
                    <a:prstClr val="black"/>
                  </a:solidFill>
                </a:rPr>
              </a:br>
              <a:endParaRPr lang="pl-PL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104" name="Grupa 103"/>
          <p:cNvGrpSpPr/>
          <p:nvPr/>
        </p:nvGrpSpPr>
        <p:grpSpPr bwMode="auto">
          <a:xfrm>
            <a:off x="309921" y="1628799"/>
            <a:ext cx="3867699" cy="995316"/>
            <a:chOff x="309922" y="1628800"/>
            <a:chExt cx="3867699" cy="995316"/>
          </a:xfrm>
        </p:grpSpPr>
        <p:pic>
          <p:nvPicPr>
            <p:cNvPr id="102" name="Obraz 10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09922" y="2276872"/>
              <a:ext cx="3867699" cy="34724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1" name="pole tekstowe 60"/>
            <p:cNvSpPr txBox="1"/>
            <p:nvPr/>
          </p:nvSpPr>
          <p:spPr bwMode="auto">
            <a:xfrm>
              <a:off x="1259632" y="1628800"/>
              <a:ext cx="230425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b="1" dirty="0" smtClean="0"/>
                <a:t>No </a:t>
              </a:r>
              <a:r>
                <a:rPr lang="pl-PL" sz="2200" b="1" dirty="0" err="1" smtClean="0"/>
                <a:t>decoherence</a:t>
              </a:r>
              <a:endParaRPr lang="pl-PL" sz="22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cxnSp>
        <p:nvCxnSpPr>
          <p:cNvPr id="21" name="Łącznik prosty 20"/>
          <p:cNvCxnSpPr/>
          <p:nvPr/>
        </p:nvCxnSpPr>
        <p:spPr>
          <a:xfrm>
            <a:off x="4427984" y="1700808"/>
            <a:ext cx="0" cy="51571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upa 97"/>
          <p:cNvGrpSpPr/>
          <p:nvPr/>
        </p:nvGrpSpPr>
        <p:grpSpPr>
          <a:xfrm>
            <a:off x="4572000" y="1700808"/>
            <a:ext cx="4572000" cy="1632377"/>
            <a:chOff x="4572000" y="1700808"/>
            <a:chExt cx="4572000" cy="1632377"/>
          </a:xfrm>
        </p:grpSpPr>
        <p:sp>
          <p:nvSpPr>
            <p:cNvPr id="28" name="pole tekstowe 27"/>
            <p:cNvSpPr txBox="1"/>
            <p:nvPr/>
          </p:nvSpPr>
          <p:spPr>
            <a:xfrm>
              <a:off x="5508104" y="1700808"/>
              <a:ext cx="338437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b="1" dirty="0" err="1" smtClean="0"/>
                <a:t>With</a:t>
              </a:r>
              <a:r>
                <a:rPr lang="pl-PL" sz="2200" b="1" dirty="0" smtClean="0"/>
                <a:t> </a:t>
              </a:r>
              <a:r>
                <a:rPr lang="pl-PL" sz="2200" b="1" dirty="0" err="1" smtClean="0"/>
                <a:t>decoherence</a:t>
              </a:r>
              <a:endParaRPr lang="pl-PL" sz="2200" b="1" dirty="0" smtClean="0"/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4572000" y="2132856"/>
              <a:ext cx="45720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/>
                <a:t>- </a:t>
              </a:r>
              <a:r>
                <a:rPr lang="pl-PL" b="1" dirty="0" err="1" smtClean="0"/>
                <a:t>The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output</a:t>
              </a:r>
              <a:r>
                <a:rPr lang="pl-PL" b="1" dirty="0" smtClean="0"/>
                <a:t> state </a:t>
              </a:r>
              <a:r>
                <a:rPr lang="pl-PL" b="1" dirty="0" err="1" smtClean="0"/>
                <a:t>is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mixed</a:t>
              </a:r>
              <a:endParaRPr lang="pl-PL" b="1" dirty="0" smtClean="0"/>
            </a:p>
            <a:p>
              <a:r>
                <a:rPr lang="pl-PL" b="1" dirty="0" smtClean="0"/>
                <a:t>- Fisher </a:t>
              </a:r>
              <a:r>
                <a:rPr lang="pl-PL" b="1" dirty="0" err="1" smtClean="0"/>
                <a:t>Information</a:t>
              </a:r>
              <a:r>
                <a:rPr lang="pl-PL" b="1" dirty="0" smtClean="0"/>
                <a:t>, </a:t>
              </a:r>
              <a:r>
                <a:rPr lang="pl-PL" b="1" dirty="0" err="1" smtClean="0"/>
                <a:t>difficult</a:t>
              </a:r>
              <a:r>
                <a:rPr lang="pl-PL" b="1" dirty="0" smtClean="0"/>
                <a:t> </a:t>
              </a:r>
              <a:r>
                <a:rPr lang="pl-PL" b="1" dirty="0" smtClean="0"/>
                <a:t>to </a:t>
              </a:r>
              <a:r>
                <a:rPr lang="pl-PL" b="1" dirty="0" err="1" smtClean="0"/>
                <a:t>calculate</a:t>
              </a:r>
              <a:endParaRPr lang="pl-PL" b="1" dirty="0" smtClean="0"/>
            </a:p>
            <a:p>
              <a:pPr>
                <a:buFontTx/>
                <a:buChar char="-"/>
              </a:pPr>
              <a:r>
                <a:rPr lang="pl-PL" b="1" dirty="0" smtClean="0"/>
                <a:t> </a:t>
              </a:r>
              <a:r>
                <a:rPr lang="pl-PL" b="1" dirty="0" err="1" smtClean="0"/>
                <a:t>Optimal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states</a:t>
              </a:r>
              <a:r>
                <a:rPr lang="pl-PL" b="1" dirty="0" smtClean="0"/>
                <a:t> do not </a:t>
              </a:r>
              <a:r>
                <a:rPr lang="pl-PL" b="1" dirty="0" err="1" smtClean="0"/>
                <a:t>have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simple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structure</a:t>
              </a:r>
              <a:endParaRPr lang="pl-PL" b="1" dirty="0" smtClean="0"/>
            </a:p>
            <a:p>
              <a:endParaRPr lang="en-US" b="1" dirty="0"/>
            </a:p>
          </p:txBody>
        </p:sp>
        <p:sp>
          <p:nvSpPr>
            <p:cNvPr id="30" name="Uśmiechnięta buźka 29"/>
            <p:cNvSpPr/>
            <p:nvPr/>
          </p:nvSpPr>
          <p:spPr>
            <a:xfrm>
              <a:off x="8604448" y="2204864"/>
              <a:ext cx="288032" cy="288032"/>
            </a:xfrm>
            <a:prstGeom prst="smileyFace">
              <a:avLst>
                <a:gd name="adj" fmla="val -4653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Prostokąt 30"/>
          <p:cNvSpPr/>
          <p:nvPr/>
        </p:nvSpPr>
        <p:spPr>
          <a:xfrm>
            <a:off x="4572000" y="299695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/>
            <a:r>
              <a:rPr lang="pl-PL" sz="1600" dirty="0" smtClean="0">
                <a:solidFill>
                  <a:prstClr val="black"/>
                </a:solidFill>
              </a:rPr>
              <a:t>RDD, et al. PR</a:t>
            </a:r>
            <a:r>
              <a:rPr lang="en-US" sz="1600" dirty="0" smtClean="0">
                <a:solidFill>
                  <a:prstClr val="black"/>
                </a:solidFill>
              </a:rPr>
              <a:t>A </a:t>
            </a:r>
            <a:r>
              <a:rPr lang="en-US" sz="1600" b="1" dirty="0" smtClean="0">
                <a:solidFill>
                  <a:prstClr val="black"/>
                </a:solidFill>
              </a:rPr>
              <a:t>80</a:t>
            </a:r>
            <a:r>
              <a:rPr lang="en-US" sz="1600" dirty="0" smtClean="0">
                <a:solidFill>
                  <a:prstClr val="black"/>
                </a:solidFill>
              </a:rPr>
              <a:t>, 013825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r>
              <a:rPr lang="en-US" sz="1600" dirty="0" smtClean="0">
                <a:solidFill>
                  <a:prstClr val="black"/>
                </a:solidFill>
              </a:rPr>
              <a:t>(2009</a:t>
            </a:r>
            <a:r>
              <a:rPr lang="pl-PL" sz="1600" dirty="0" smtClean="0">
                <a:solidFill>
                  <a:prstClr val="black"/>
                </a:solidFill>
              </a:rPr>
              <a:t>), </a:t>
            </a:r>
          </a:p>
          <a:p>
            <a:pPr marL="342900" lvl="0" indent="-342900"/>
            <a:r>
              <a:rPr lang="pl-PL" sz="1600" dirty="0" smtClean="0">
                <a:solidFill>
                  <a:prstClr val="black"/>
                </a:solidFill>
              </a:rPr>
              <a:t>U. </a:t>
            </a:r>
            <a:r>
              <a:rPr lang="pl-PL" sz="1600" dirty="0" err="1" smtClean="0">
                <a:solidFill>
                  <a:prstClr val="black"/>
                </a:solidFill>
              </a:rPr>
              <a:t>Dorner</a:t>
            </a:r>
            <a:r>
              <a:rPr lang="pl-PL" sz="1600" dirty="0" smtClean="0">
                <a:solidFill>
                  <a:prstClr val="black"/>
                </a:solidFill>
              </a:rPr>
              <a:t>, et al.</a:t>
            </a:r>
            <a:r>
              <a:rPr lang="en-US" sz="1600" i="1" dirty="0" smtClean="0">
                <a:solidFill>
                  <a:prstClr val="black"/>
                </a:solidFill>
              </a:rPr>
              <a:t>, </a:t>
            </a:r>
            <a:r>
              <a:rPr lang="pl-PL" sz="1600" i="1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PRL</a:t>
            </a:r>
            <a:r>
              <a:rPr lang="en-US" sz="1600" i="1" dirty="0" smtClean="0">
                <a:solidFill>
                  <a:prstClr val="black"/>
                </a:solidFill>
              </a:rPr>
              <a:t>. </a:t>
            </a:r>
            <a:r>
              <a:rPr lang="en-US" sz="1600" b="1" dirty="0" smtClean="0">
                <a:solidFill>
                  <a:prstClr val="black"/>
                </a:solidFill>
              </a:rPr>
              <a:t>102</a:t>
            </a:r>
            <a:r>
              <a:rPr lang="en-US" sz="1600" dirty="0" smtClean="0">
                <a:solidFill>
                  <a:prstClr val="black"/>
                </a:solidFill>
              </a:rPr>
              <a:t>, 040403 (2009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</p:txBody>
      </p:sp>
      <p:grpSp>
        <p:nvGrpSpPr>
          <p:cNvPr id="99" name="Grupa 98"/>
          <p:cNvGrpSpPr/>
          <p:nvPr/>
        </p:nvGrpSpPr>
        <p:grpSpPr>
          <a:xfrm>
            <a:off x="4572000" y="3501008"/>
            <a:ext cx="4572000" cy="1880919"/>
            <a:chOff x="4572000" y="3501008"/>
            <a:chExt cx="4572000" cy="1880919"/>
          </a:xfrm>
        </p:grpSpPr>
        <p:sp>
          <p:nvSpPr>
            <p:cNvPr id="33" name="Uśmiechnięta buźka 32"/>
            <p:cNvSpPr/>
            <p:nvPr/>
          </p:nvSpPr>
          <p:spPr>
            <a:xfrm>
              <a:off x="8532440" y="3573016"/>
              <a:ext cx="288032" cy="288032"/>
            </a:xfrm>
            <a:prstGeom prst="smileyFace">
              <a:avLst>
                <a:gd name="adj" fmla="val 4653"/>
              </a:avLst>
            </a:prstGeom>
            <a:solidFill>
              <a:srgbClr val="CC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4572000" y="3501008"/>
              <a:ext cx="42484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/>
                <a:t>- </a:t>
              </a:r>
              <a:r>
                <a:rPr lang="pl-PL" b="1" dirty="0" err="1" smtClean="0"/>
                <a:t>Asymptotic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analytical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lower</a:t>
              </a:r>
              <a:r>
                <a:rPr lang="pl-PL" b="1" dirty="0" smtClean="0"/>
                <a:t>  </a:t>
              </a:r>
              <a:r>
                <a:rPr lang="pl-PL" b="1" dirty="0" err="1" smtClean="0"/>
                <a:t>bound</a:t>
              </a:r>
              <a:r>
                <a:rPr lang="pl-PL" b="1" dirty="0" smtClean="0"/>
                <a:t>:</a:t>
              </a:r>
              <a:endParaRPr lang="en-US" b="1" dirty="0"/>
            </a:p>
          </p:txBody>
        </p:sp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3456" t="-11329" r="-3456" b="-11329"/>
            <a:stretch>
              <a:fillRect/>
            </a:stretch>
          </p:blipFill>
          <p:spPr bwMode="auto">
            <a:xfrm>
              <a:off x="4644008" y="3933056"/>
              <a:ext cx="2227310" cy="779504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</p:pic>
        <p:grpSp>
          <p:nvGrpSpPr>
            <p:cNvPr id="36" name="Grupa 35"/>
            <p:cNvGrpSpPr>
              <a:grpSpLocks noChangeAspect="1"/>
            </p:cNvGrpSpPr>
            <p:nvPr/>
          </p:nvGrpSpPr>
          <p:grpSpPr>
            <a:xfrm>
              <a:off x="7452320" y="4005064"/>
              <a:ext cx="1476164" cy="644531"/>
              <a:chOff x="3275856" y="980728"/>
              <a:chExt cx="2952328" cy="1289062"/>
            </a:xfrm>
          </p:grpSpPr>
          <p:cxnSp>
            <p:nvCxnSpPr>
              <p:cNvPr id="39" name="Łącznik prosty 38"/>
              <p:cNvCxnSpPr/>
              <p:nvPr/>
            </p:nvCxnSpPr>
            <p:spPr>
              <a:xfrm>
                <a:off x="3275856" y="1484784"/>
                <a:ext cx="360040" cy="2880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Łącznik prosty 40"/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Łącznik prosty 41"/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" name="Prostokąt 45"/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47" name="Obraz 53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8" name="Łącznik prosty 47"/>
              <p:cNvCxnSpPr/>
              <p:nvPr/>
            </p:nvCxnSpPr>
            <p:spPr>
              <a:xfrm rot="5400000" flipH="1">
                <a:off x="4159537" y="1249175"/>
                <a:ext cx="545451" cy="855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Łącznik prosty 48"/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Łącznik prosty 49"/>
              <p:cNvCxnSpPr/>
              <p:nvPr/>
            </p:nvCxnSpPr>
            <p:spPr>
              <a:xfrm flipH="1" flipV="1">
                <a:off x="588285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Łącznik prosty 54"/>
              <p:cNvCxnSpPr/>
              <p:nvPr/>
            </p:nvCxnSpPr>
            <p:spPr>
              <a:xfrm flipV="1">
                <a:off x="5724128" y="1484784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Łącznik prosty 55"/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" name="Prostokąt 56"/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58" name="Łącznik prosty 57"/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Prostokąt 63"/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65" name="Obraz 64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6" name="Prostokąt 65"/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67" name="Obraz 66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8" name="Łącznik prosty 67"/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Łącznik prosty 68"/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Łącznik prosty 69"/>
              <p:cNvCxnSpPr/>
              <p:nvPr/>
            </p:nvCxnSpPr>
            <p:spPr>
              <a:xfrm flipV="1">
                <a:off x="3347864" y="1916832"/>
                <a:ext cx="281062" cy="2160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1" name="Prostokąt 70"/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sp>
          <p:nvSpPr>
            <p:cNvPr id="88" name="Prostokąt 87"/>
            <p:cNvSpPr/>
            <p:nvPr/>
          </p:nvSpPr>
          <p:spPr>
            <a:xfrm>
              <a:off x="4572000" y="4797152"/>
              <a:ext cx="4572000" cy="5847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J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.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K</a:t>
              </a:r>
              <a:r>
                <a:rPr lang="pl-PL" sz="1600" dirty="0" err="1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olodynski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RDD</a:t>
              </a:r>
              <a:r>
                <a:rPr lang="en-GB" sz="1600" i="1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PRA </a:t>
              </a:r>
              <a:r>
                <a:rPr lang="en-GB" sz="1600" b="1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82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,053804 (2010)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b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</a:br>
              <a:r>
                <a:rPr lang="pl-PL" sz="1600" dirty="0" smtClean="0">
                  <a:solidFill>
                    <a:prstClr val="black"/>
                  </a:solidFill>
                </a:rPr>
                <a:t>S.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Knysh</a:t>
              </a:r>
              <a:r>
                <a:rPr lang="pl-PL" sz="1600" dirty="0" smtClean="0">
                  <a:solidFill>
                    <a:prstClr val="black"/>
                  </a:solidFill>
                </a:rPr>
                <a:t>, V.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Smelyanskiy</a:t>
              </a:r>
              <a:r>
                <a:rPr lang="pl-PL" sz="1600" dirty="0" smtClean="0">
                  <a:solidFill>
                    <a:prstClr val="black"/>
                  </a:solidFill>
                </a:rPr>
                <a:t>, G.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Durkin</a:t>
              </a:r>
              <a:r>
                <a:rPr lang="pl-PL" sz="1600" dirty="0" smtClean="0">
                  <a:solidFill>
                    <a:prstClr val="black"/>
                  </a:solidFill>
                </a:rPr>
                <a:t>  PRA </a:t>
              </a:r>
              <a:r>
                <a:rPr lang="pl-PL" sz="1600" b="1" dirty="0" smtClean="0">
                  <a:solidFill>
                    <a:prstClr val="black"/>
                  </a:solidFill>
                </a:rPr>
                <a:t>83</a:t>
              </a:r>
              <a:r>
                <a:rPr lang="pl-PL" sz="1600" dirty="0" smtClean="0">
                  <a:solidFill>
                    <a:prstClr val="black"/>
                  </a:solidFill>
                </a:rPr>
                <a:t>,  </a:t>
              </a:r>
              <a:r>
                <a:rPr lang="en-US" sz="1600" dirty="0" smtClean="0">
                  <a:solidFill>
                    <a:prstClr val="black"/>
                  </a:solidFill>
                </a:rPr>
                <a:t>(2011</a:t>
              </a:r>
              <a:r>
                <a:rPr lang="pl-PL" sz="1600" dirty="0" smtClean="0">
                  <a:solidFill>
                    <a:prstClr val="black"/>
                  </a:solidFill>
                </a:rPr>
                <a:t>)</a:t>
              </a:r>
            </a:p>
          </p:txBody>
        </p:sp>
      </p:grpSp>
      <p:sp>
        <p:nvSpPr>
          <p:cNvPr id="73" name="Prostokąt 72"/>
          <p:cNvSpPr/>
          <p:nvPr/>
        </p:nvSpPr>
        <p:spPr>
          <a:xfrm>
            <a:off x="4583761" y="5353087"/>
            <a:ext cx="4716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 smtClean="0">
                <a:solidFill>
                  <a:prstClr val="black"/>
                </a:solidFill>
              </a:rPr>
              <a:t>B</a:t>
            </a:r>
            <a:r>
              <a:rPr lang="pt-BR" sz="1600" dirty="0" smtClean="0">
                <a:solidFill>
                  <a:prstClr val="black"/>
                </a:solidFill>
              </a:rPr>
              <a:t>. M. Escher, </a:t>
            </a:r>
            <a:r>
              <a:rPr lang="pl-PL" sz="1600" dirty="0" smtClean="0">
                <a:solidFill>
                  <a:prstClr val="black"/>
                </a:solidFill>
              </a:rPr>
              <a:t>et al.</a:t>
            </a:r>
            <a:r>
              <a:rPr lang="en-US" sz="1600" b="1" dirty="0" smtClean="0">
                <a:solidFill>
                  <a:prstClr val="black"/>
                </a:solidFill>
              </a:rPr>
              <a:t> </a:t>
            </a:r>
            <a:r>
              <a:rPr lang="en-US" sz="1600" dirty="0" smtClean="0">
                <a:solidFill>
                  <a:prstClr val="black"/>
                </a:solidFill>
              </a:rPr>
              <a:t>Nature Physics, </a:t>
            </a:r>
            <a:r>
              <a:rPr lang="en-US" sz="1600" b="1" dirty="0" smtClean="0">
                <a:solidFill>
                  <a:prstClr val="black"/>
                </a:solidFill>
              </a:rPr>
              <a:t>7, </a:t>
            </a:r>
            <a:r>
              <a:rPr lang="en-US" sz="1600" dirty="0" smtClean="0">
                <a:solidFill>
                  <a:prstClr val="black"/>
                </a:solidFill>
              </a:rPr>
              <a:t>406 (2011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  <a:p>
            <a:r>
              <a:rPr lang="pl-PL" sz="1600" dirty="0" smtClean="0">
                <a:solidFill>
                  <a:prstClr val="black"/>
                </a:solidFill>
              </a:rPr>
              <a:t>(</a:t>
            </a:r>
            <a:r>
              <a:rPr lang="pl-PL" sz="1600" dirty="0" err="1" smtClean="0">
                <a:solidFill>
                  <a:prstClr val="black"/>
                </a:solidFill>
              </a:rPr>
              <a:t>minimization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</a:rPr>
              <a:t>over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</a:rPr>
              <a:t>different</a:t>
            </a:r>
            <a:r>
              <a:rPr lang="pl-PL" sz="1600" dirty="0" smtClean="0">
                <a:solidFill>
                  <a:prstClr val="black"/>
                </a:solidFill>
              </a:rPr>
              <a:t> Kraus </a:t>
            </a:r>
            <a:r>
              <a:rPr lang="pl-PL" sz="1600" dirty="0" err="1" smtClean="0">
                <a:solidFill>
                  <a:prstClr val="black"/>
                </a:solidFill>
              </a:rPr>
              <a:t>representations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  <a:endParaRPr lang="pl-PL" sz="1600" dirty="0" smtClean="0">
              <a:solidFill>
                <a:prstClr val="black"/>
              </a:solidFill>
            </a:endParaRPr>
          </a:p>
        </p:txBody>
      </p:sp>
      <p:grpSp>
        <p:nvGrpSpPr>
          <p:cNvPr id="101" name="Grupa 100"/>
          <p:cNvGrpSpPr/>
          <p:nvPr/>
        </p:nvGrpSpPr>
        <p:grpSpPr>
          <a:xfrm>
            <a:off x="4644008" y="6021288"/>
            <a:ext cx="4152140" cy="659894"/>
            <a:chOff x="4644008" y="6021288"/>
            <a:chExt cx="4152140" cy="659894"/>
          </a:xfrm>
        </p:grpSpPr>
        <p:grpSp>
          <p:nvGrpSpPr>
            <p:cNvPr id="77" name="Grupa 76"/>
            <p:cNvGrpSpPr>
              <a:grpSpLocks noChangeAspect="1"/>
            </p:cNvGrpSpPr>
            <p:nvPr/>
          </p:nvGrpSpPr>
          <p:grpSpPr>
            <a:xfrm>
              <a:off x="7524328" y="6093296"/>
              <a:ext cx="1271820" cy="414016"/>
              <a:chOff x="5997758" y="4941168"/>
              <a:chExt cx="2543640" cy="828032"/>
            </a:xfrm>
          </p:grpSpPr>
          <p:pic>
            <p:nvPicPr>
              <p:cNvPr id="79" name="Obraz 78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925096" y="5330010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80" name="Elipsa 79"/>
              <p:cNvSpPr/>
              <p:nvPr/>
            </p:nvSpPr>
            <p:spPr>
              <a:xfrm>
                <a:off x="7365910" y="5185995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Łącznik prosty ze strzałką 80"/>
              <p:cNvCxnSpPr/>
              <p:nvPr/>
            </p:nvCxnSpPr>
            <p:spPr>
              <a:xfrm>
                <a:off x="7941974" y="5402019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Elipsa 81"/>
              <p:cNvSpPr/>
              <p:nvPr/>
            </p:nvSpPr>
            <p:spPr>
              <a:xfrm>
                <a:off x="8157998" y="5185995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Elipsa 82"/>
              <p:cNvSpPr/>
              <p:nvPr/>
            </p:nvSpPr>
            <p:spPr>
              <a:xfrm>
                <a:off x="6084168" y="52292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Łuk 83"/>
              <p:cNvSpPr/>
              <p:nvPr/>
            </p:nvSpPr>
            <p:spPr>
              <a:xfrm>
                <a:off x="5997758" y="51859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956376" y="5157192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7" name="Obraz 53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6300192" y="49411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2" name="Obraz 9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44008" y="6021288"/>
              <a:ext cx="2209804" cy="659894"/>
            </a:xfrm>
            <a:prstGeom prst="rect">
              <a:avLst/>
            </a:prstGeom>
            <a:solidFill>
              <a:srgbClr val="CCFFCC"/>
            </a:solidFill>
            <a:ln>
              <a:solidFill>
                <a:schemeClr val="tx1"/>
              </a:solidFill>
            </a:ln>
            <a:effectLst/>
          </p:spPr>
        </p:pic>
      </p:grpSp>
      <p:sp>
        <p:nvSpPr>
          <p:cNvPr id="72" name="pole tekstowe 71"/>
          <p:cNvSpPr txBox="1"/>
          <p:nvPr/>
        </p:nvSpPr>
        <p:spPr bwMode="auto">
          <a:xfrm>
            <a:off x="1403648" y="2636912"/>
            <a:ext cx="6768752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Heisenberg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scaling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is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lost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even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for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infinitesimal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decoherence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!!!</a:t>
            </a:r>
            <a:endParaRPr lang="pl-PL" sz="3200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3" grpId="0"/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Maximal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quantum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enhancement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1475656" y="1973875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267744" y="2621947"/>
            <a:ext cx="12961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2411760" y="1973875"/>
            <a:ext cx="122413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3059832" y="1757851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10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1665" y="1863643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716016" y="1484784"/>
            <a:ext cx="2869428" cy="635450"/>
          </a:xfrm>
          <a:prstGeom prst="rect">
            <a:avLst/>
          </a:prstGeom>
          <a:noFill/>
          <a:ln/>
          <a:effectLst/>
        </p:spPr>
      </p:pic>
      <p:cxnSp>
        <p:nvCxnSpPr>
          <p:cNvPr id="11" name="Łącznik prosty 10"/>
          <p:cNvCxnSpPr/>
          <p:nvPr/>
        </p:nvCxnSpPr>
        <p:spPr>
          <a:xfrm rot="5400000" flipH="1">
            <a:off x="2359337" y="1738266"/>
            <a:ext cx="545451" cy="855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rot="5400000" flipH="1" flipV="1">
            <a:off x="2338275" y="2469372"/>
            <a:ext cx="568980" cy="1003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flipH="1" flipV="1">
            <a:off x="4082654" y="2382557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flipV="1">
            <a:off x="3923928" y="1973875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flipV="1">
            <a:off x="3563888" y="2348880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 15"/>
          <p:cNvSpPr/>
          <p:nvPr/>
        </p:nvSpPr>
        <p:spPr>
          <a:xfrm>
            <a:off x="3794292" y="2234343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7" name="Łącznik prosty 16"/>
          <p:cNvCxnSpPr/>
          <p:nvPr/>
        </p:nvCxnSpPr>
        <p:spPr>
          <a:xfrm>
            <a:off x="3635896" y="1973875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 rot="18900000">
            <a:off x="2388860" y="1914971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584350" y="1901867"/>
            <a:ext cx="114300" cy="133731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 rot="18900000">
            <a:off x="2388860" y="2563043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584350" y="2549939"/>
            <a:ext cx="114300" cy="133731"/>
          </a:xfrm>
          <a:prstGeom prst="rect">
            <a:avLst/>
          </a:prstGeom>
          <a:noFill/>
          <a:ln/>
          <a:effectLst/>
        </p:spPr>
      </p:pic>
      <p:cxnSp>
        <p:nvCxnSpPr>
          <p:cNvPr id="22" name="Łącznik prosty 21"/>
          <p:cNvCxnSpPr/>
          <p:nvPr/>
        </p:nvCxnSpPr>
        <p:spPr>
          <a:xfrm flipH="1" flipV="1">
            <a:off x="1922414" y="2382557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1835696" y="1973875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flipV="1">
            <a:off x="1547664" y="2405923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rostokąt 24"/>
          <p:cNvSpPr/>
          <p:nvPr/>
        </p:nvSpPr>
        <p:spPr>
          <a:xfrm>
            <a:off x="1619672" y="2261907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32040" y="2348880"/>
            <a:ext cx="2056850" cy="609438"/>
          </a:xfrm>
          <a:prstGeom prst="rect">
            <a:avLst/>
          </a:prstGeom>
          <a:noFill/>
          <a:ln/>
          <a:effectLst/>
        </p:spPr>
      </p:pic>
      <p:pic>
        <p:nvPicPr>
          <p:cNvPr id="49" name="Obraz 4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75856" y="3573016"/>
            <a:ext cx="2533600" cy="64674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32" name="Grupa 31"/>
          <p:cNvGrpSpPr/>
          <p:nvPr/>
        </p:nvGrpSpPr>
        <p:grpSpPr>
          <a:xfrm>
            <a:off x="323528" y="5229200"/>
            <a:ext cx="5815532" cy="1304925"/>
            <a:chOff x="323528" y="5229200"/>
            <a:chExt cx="5815532" cy="1304925"/>
          </a:xfrm>
        </p:grpSpPr>
        <p:grpSp>
          <p:nvGrpSpPr>
            <p:cNvPr id="50" name="Grupa 49"/>
            <p:cNvGrpSpPr/>
            <p:nvPr/>
          </p:nvGrpSpPr>
          <p:grpSpPr bwMode="auto">
            <a:xfrm>
              <a:off x="323528" y="5229200"/>
              <a:ext cx="5815532" cy="1304925"/>
              <a:chOff x="402659" y="5229199"/>
              <a:chExt cx="5815532" cy="1304925"/>
            </a:xfrm>
          </p:grpSpPr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02659" y="5229199"/>
                <a:ext cx="4305300" cy="1304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435107" y="5949279"/>
                <a:ext cx="1783084" cy="5719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32040" y="5301208"/>
              <a:ext cx="940058" cy="228539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4" name="Obraz 3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16216" y="5949280"/>
            <a:ext cx="1920247" cy="548643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395536" y="1844824"/>
            <a:ext cx="8229600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Can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you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prove</a:t>
            </a:r>
            <a:endParaRPr lang="pl-PL" sz="5400" b="1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54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simpler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, m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ore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general and </a:t>
            </a:r>
            <a:r>
              <a:rPr lang="pl-PL" sz="5400" b="1" dirty="0" err="1" smtClean="0">
                <a:latin typeface="+mj-lt"/>
                <a:ea typeface="+mj-ea"/>
                <a:cs typeface="+mj-cs"/>
              </a:rPr>
              <a:t>more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dirty="0" err="1" smtClean="0">
                <a:latin typeface="+mj-lt"/>
                <a:ea typeface="+mj-ea"/>
                <a:cs typeface="+mj-cs"/>
              </a:rPr>
              <a:t>intutive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?</a:t>
            </a:r>
            <a:endParaRPr lang="pl-PL" sz="5400" b="1" noProof="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87824" y="5301208"/>
            <a:ext cx="3024336" cy="92333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5400" b="1" dirty="0" err="1" smtClean="0"/>
              <a:t>Yes</a:t>
            </a:r>
            <a:r>
              <a:rPr lang="pl-PL" sz="5400" b="1" dirty="0" smtClean="0"/>
              <a:t>!!!</a:t>
            </a:r>
            <a:endParaRPr lang="en-US" sz="5400" dirty="0"/>
          </a:p>
        </p:txBody>
      </p:sp>
      <p:sp>
        <p:nvSpPr>
          <p:cNvPr id="7" name="Prostokąt 6"/>
          <p:cNvSpPr/>
          <p:nvPr/>
        </p:nvSpPr>
        <p:spPr>
          <a:xfrm>
            <a:off x="1187624" y="548680"/>
            <a:ext cx="6840760" cy="10772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Heisenberg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scaling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is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lost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even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for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infinitesimal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3200" b="1" dirty="0" err="1" smtClean="0">
                <a:solidFill>
                  <a:srgbClr val="000000"/>
                </a:solidFill>
                <a:latin typeface="Times New Roman"/>
              </a:rPr>
              <a:t>decoherence</a:t>
            </a:r>
            <a:r>
              <a:rPr lang="pl-PL" sz="3200" b="1" dirty="0" smtClean="0">
                <a:solidFill>
                  <a:srgbClr val="000000"/>
                </a:solidFill>
                <a:latin typeface="Times New Roman"/>
              </a:rPr>
              <a:t>!!!</a:t>
            </a:r>
            <a:endParaRPr lang="pl-PL" sz="3200" b="1" dirty="0" smtClean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80953" y="1472580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grpSp>
        <p:nvGrpSpPr>
          <p:cNvPr id="10" name="Grupa 9"/>
          <p:cNvGrpSpPr/>
          <p:nvPr/>
        </p:nvGrpSpPr>
        <p:grpSpPr>
          <a:xfrm>
            <a:off x="683568" y="1645524"/>
            <a:ext cx="6598283" cy="1027418"/>
            <a:chOff x="683568" y="1645524"/>
            <a:chExt cx="6598283" cy="1027418"/>
          </a:xfrm>
        </p:grpSpPr>
        <p:sp>
          <p:nvSpPr>
            <p:cNvPr id="52" name="Elipsa 51"/>
            <p:cNvSpPr/>
            <p:nvPr/>
          </p:nvSpPr>
          <p:spPr>
            <a:xfrm rot="1200000">
              <a:off x="5985707" y="1645524"/>
              <a:ext cx="1296144" cy="1027418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3568" y="2276872"/>
              <a:ext cx="2234646" cy="33528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9" name="Elipsa 48"/>
          <p:cNvSpPr/>
          <p:nvPr/>
        </p:nvSpPr>
        <p:spPr>
          <a:xfrm>
            <a:off x="6660232" y="2060848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04248" y="1844824"/>
            <a:ext cx="178308" cy="20269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20666" y="1484639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sp>
        <p:nvSpPr>
          <p:cNvPr id="52" name="Elipsa 51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6247" y="2276872"/>
            <a:ext cx="2686740" cy="350520"/>
          </a:xfrm>
          <a:prstGeom prst="rect">
            <a:avLst/>
          </a:prstGeom>
          <a:noFill/>
          <a:ln/>
          <a:effectLst/>
        </p:spPr>
      </p:pic>
      <p:grpSp>
        <p:nvGrpSpPr>
          <p:cNvPr id="13" name="Grupa 12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49" name="Elipsa 48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ole tekstowe 11"/>
          <p:cNvSpPr txBox="1"/>
          <p:nvPr/>
        </p:nvSpPr>
        <p:spPr>
          <a:xfrm>
            <a:off x="136263" y="3272475"/>
            <a:ext cx="88924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Parameter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dependence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moved</a:t>
            </a:r>
            <a:r>
              <a:rPr lang="pl-PL" sz="2000" b="1" dirty="0" smtClean="0"/>
              <a:t> to </a:t>
            </a:r>
            <a:r>
              <a:rPr lang="pl-PL" sz="2000" b="1" dirty="0" err="1" smtClean="0"/>
              <a:t>mixing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probabilities</a:t>
            </a:r>
            <a:endParaRPr lang="en-US" sz="2000" b="1" dirty="0"/>
          </a:p>
        </p:txBody>
      </p:sp>
      <p:grpSp>
        <p:nvGrpSpPr>
          <p:cNvPr id="24" name="Grupa 23"/>
          <p:cNvGrpSpPr/>
          <p:nvPr/>
        </p:nvGrpSpPr>
        <p:grpSpPr>
          <a:xfrm>
            <a:off x="136263" y="3704523"/>
            <a:ext cx="2130316" cy="909229"/>
            <a:chOff x="136263" y="3704523"/>
            <a:chExt cx="2130316" cy="909229"/>
          </a:xfrm>
        </p:grpSpPr>
        <p:sp>
          <p:nvSpPr>
            <p:cNvPr id="14" name="pole tekstowe 13"/>
            <p:cNvSpPr txBox="1"/>
            <p:nvPr/>
          </p:nvSpPr>
          <p:spPr>
            <a:xfrm>
              <a:off x="136263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Before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4293096"/>
              <a:ext cx="2015059" cy="32065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6" name="Grupa 25"/>
          <p:cNvGrpSpPr/>
          <p:nvPr/>
        </p:nvGrpSpPr>
        <p:grpSpPr>
          <a:xfrm>
            <a:off x="4240719" y="3704523"/>
            <a:ext cx="3648968" cy="909182"/>
            <a:chOff x="4240719" y="3704523"/>
            <a:chExt cx="3648968" cy="909182"/>
          </a:xfrm>
        </p:grpSpPr>
        <p:sp>
          <p:nvSpPr>
            <p:cNvPr id="15" name="pole tekstowe 14"/>
            <p:cNvSpPr txBox="1"/>
            <p:nvPr/>
          </p:nvSpPr>
          <p:spPr>
            <a:xfrm>
              <a:off x="4240719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After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355976" y="4293096"/>
              <a:ext cx="3533711" cy="32060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0" name="Grupa 29"/>
          <p:cNvGrpSpPr/>
          <p:nvPr/>
        </p:nvGrpSpPr>
        <p:grpSpPr>
          <a:xfrm>
            <a:off x="122875" y="4653136"/>
            <a:ext cx="8460369" cy="1070980"/>
            <a:chOff x="122875" y="4653136"/>
            <a:chExt cx="8460369" cy="1070980"/>
          </a:xfrm>
        </p:grpSpPr>
        <p:cxnSp>
          <p:nvCxnSpPr>
            <p:cNvPr id="23" name="Łącznik prosty 22"/>
            <p:cNvCxnSpPr/>
            <p:nvPr/>
          </p:nvCxnSpPr>
          <p:spPr>
            <a:xfrm>
              <a:off x="5868144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7812360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upa 27"/>
            <p:cNvGrpSpPr/>
            <p:nvPr/>
          </p:nvGrpSpPr>
          <p:grpSpPr>
            <a:xfrm>
              <a:off x="122875" y="4822123"/>
              <a:ext cx="8460369" cy="901993"/>
              <a:chOff x="122875" y="4822123"/>
              <a:chExt cx="8460369" cy="901993"/>
            </a:xfrm>
          </p:grpSpPr>
          <p:sp>
            <p:nvSpPr>
              <p:cNvPr id="21" name="pole tekstowe 20"/>
              <p:cNvSpPr txBox="1"/>
              <p:nvPr/>
            </p:nvSpPr>
            <p:spPr>
              <a:xfrm>
                <a:off x="122875" y="4822123"/>
                <a:ext cx="295232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smtClean="0"/>
                  <a:t>By </a:t>
                </a:r>
                <a:r>
                  <a:rPr lang="pl-PL" sz="2000" b="1" dirty="0" err="1" smtClean="0"/>
                  <a:t>Markov</a:t>
                </a:r>
                <a:r>
                  <a:rPr lang="pl-PL" sz="2000" b="1" dirty="0" smtClean="0"/>
                  <a:t> property….</a:t>
                </a:r>
                <a:endParaRPr lang="en-US" sz="2000" b="1" dirty="0"/>
              </a:p>
            </p:txBody>
          </p:sp>
          <p:cxnSp>
            <p:nvCxnSpPr>
              <p:cNvPr id="25" name="Łącznik prosty 24"/>
              <p:cNvCxnSpPr/>
              <p:nvPr/>
            </p:nvCxnSpPr>
            <p:spPr>
              <a:xfrm>
                <a:off x="5868144" y="5157192"/>
                <a:ext cx="19442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1520" y="5445224"/>
                <a:ext cx="8331724" cy="278892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grpSp>
        <p:nvGrpSpPr>
          <p:cNvPr id="29" name="Grupa 28"/>
          <p:cNvGrpSpPr/>
          <p:nvPr/>
        </p:nvGrpSpPr>
        <p:grpSpPr>
          <a:xfrm>
            <a:off x="899592" y="5877272"/>
            <a:ext cx="7677484" cy="659895"/>
            <a:chOff x="899592" y="5877272"/>
            <a:chExt cx="7677484" cy="659895"/>
          </a:xfrm>
        </p:grpSpPr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2674" t="-25816" r="-2674" b="-25816"/>
            <a:stretch>
              <a:fillRect/>
            </a:stretch>
          </p:blipFill>
          <p:spPr bwMode="auto">
            <a:xfrm>
              <a:off x="899592" y="5949280"/>
              <a:ext cx="3546142" cy="5286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48064" y="5877272"/>
              <a:ext cx="3429012" cy="65989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2" name="Prostokąt 41"/>
          <p:cNvSpPr/>
          <p:nvPr/>
        </p:nvSpPr>
        <p:spPr>
          <a:xfrm>
            <a:off x="0" y="6488668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K</a:t>
            </a:r>
            <a:r>
              <a:rPr lang="pt-BR" dirty="0" smtClean="0">
                <a:solidFill>
                  <a:prstClr val="black"/>
                </a:solidFill>
              </a:rPr>
              <a:t>. </a:t>
            </a:r>
            <a:r>
              <a:rPr lang="pl-PL" dirty="0" smtClean="0">
                <a:solidFill>
                  <a:prstClr val="black"/>
                </a:solidFill>
              </a:rPr>
              <a:t>Matsumoto, </a:t>
            </a:r>
            <a:r>
              <a:rPr lang="pl-PL" dirty="0" smtClean="0"/>
              <a:t>arXiv:1006.0300 (2010)</a:t>
            </a:r>
          </a:p>
          <a:p>
            <a:pPr lvl="0"/>
            <a:endParaRPr lang="pl-PL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62428E-7 C -0.01858 -0.00786 -0.03177 -0.00855 -0.05243 -0.00855 " pathEditMode="relative" ptsTypes="f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3.46821E-7 C -0.00955 -0.00208 -0.01944 -0.00462 -0.02864 -0.00855 C -0.03663 -0.00786 -0.04462 -0.00763 -0.05243 -0.00647 C -0.05555 -0.00601 -0.06042 3.46821E-7 -0.06042 3.46821E-7 " pathEditMode="relative" ptsTypes="fffA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rostokąt 25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rostokąt 27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rostokąt 28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6" y="1484784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33" name="Schemat blokowy: opóźnienie 32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46" name="Łącznik prosty ze strzałką 45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Łącznik prosty 50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4" name="Obraz 5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2204864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3573016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6" name="Obraz 9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  <p:pic>
        <p:nvPicPr>
          <p:cNvPr id="98" name="Obraz 9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99" name="Obraz 98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117" name="Obraz 116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761" t="-21771" r="-1761" b="-21771"/>
          <a:stretch>
            <a:fillRect/>
          </a:stretch>
        </p:blipFill>
        <p:spPr bwMode="auto">
          <a:xfrm>
            <a:off x="228698" y="4558305"/>
            <a:ext cx="5575123" cy="62523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6" name="Obraz 9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  <p:pic>
        <p:nvPicPr>
          <p:cNvPr id="98" name="Obraz 9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99" name="Obraz 98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1" t="-21771" r="-2131" b="-21771"/>
          <a:stretch>
            <a:fillRect/>
          </a:stretch>
        </p:blipFill>
        <p:spPr bwMode="auto">
          <a:xfrm>
            <a:off x="369386" y="4482970"/>
            <a:ext cx="4802553" cy="64717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592" t="-25816" r="-1592" b="-25816"/>
          <a:stretch>
            <a:fillRect/>
          </a:stretch>
        </p:blipFill>
        <p:spPr bwMode="auto">
          <a:xfrm>
            <a:off x="323528" y="6021288"/>
            <a:ext cx="5833017" cy="52869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thanks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to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upa 6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8" name="Elipsa 7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44" t="-10911" r="-3544" b="-10911"/>
          <a:stretch>
            <a:fillRect/>
          </a:stretch>
        </p:blipFill>
        <p:spPr bwMode="auto">
          <a:xfrm>
            <a:off x="221117" y="2102454"/>
            <a:ext cx="3094374" cy="114343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1484784"/>
            <a:ext cx="2920370" cy="381000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51520" y="4005064"/>
            <a:ext cx="8496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 err="1" smtClean="0"/>
              <a:t>Generlic</a:t>
            </a:r>
            <a:r>
              <a:rPr lang="pl-PL" sz="2400" dirty="0" smtClean="0"/>
              <a:t> </a:t>
            </a:r>
            <a:r>
              <a:rPr lang="pl-PL" sz="2400" dirty="0" err="1" smtClean="0"/>
              <a:t>decoherence</a:t>
            </a:r>
            <a:r>
              <a:rPr lang="pl-PL" sz="2400" dirty="0" smtClean="0"/>
              <a:t> model will manifest </a:t>
            </a:r>
            <a:r>
              <a:rPr lang="pl-PL" sz="2400" dirty="0" err="1" smtClean="0"/>
              <a:t>shot</a:t>
            </a:r>
            <a:r>
              <a:rPr lang="pl-PL" sz="2400" dirty="0" smtClean="0"/>
              <a:t> </a:t>
            </a:r>
            <a:r>
              <a:rPr lang="pl-PL" sz="2400" dirty="0" err="1" smtClean="0"/>
              <a:t>noise</a:t>
            </a:r>
            <a:r>
              <a:rPr lang="pl-PL" sz="2400" dirty="0" smtClean="0"/>
              <a:t> </a:t>
            </a:r>
            <a:r>
              <a:rPr lang="pl-PL" sz="2400" dirty="0" err="1" smtClean="0"/>
              <a:t>scaling</a:t>
            </a:r>
            <a:endParaRPr lang="en-US" sz="24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251520" y="4581128"/>
            <a:ext cx="849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To </a:t>
            </a:r>
            <a:r>
              <a:rPr lang="pl-PL" sz="2400" dirty="0" err="1" smtClean="0"/>
              <a:t>get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tighest</a:t>
            </a:r>
            <a:r>
              <a:rPr lang="pl-PL" sz="2400" dirty="0" smtClean="0"/>
              <a:t> </a:t>
            </a:r>
            <a:r>
              <a:rPr lang="pl-PL" sz="2400" dirty="0" err="1" smtClean="0"/>
              <a:t>bound</a:t>
            </a:r>
            <a:r>
              <a:rPr lang="pl-PL" sz="2400" dirty="0" smtClean="0"/>
              <a:t> we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simulation</a:t>
            </a:r>
            <a:r>
              <a:rPr lang="pl-PL" sz="2400" dirty="0" smtClean="0"/>
              <a:t> </a:t>
            </a:r>
            <a:r>
              <a:rPr lang="pl-PL" sz="2400" dirty="0" err="1" smtClean="0"/>
              <a:t>with</a:t>
            </a:r>
            <a:r>
              <a:rPr lang="pl-PL" sz="2400" dirty="0" smtClean="0"/>
              <a:t> </a:t>
            </a:r>
            <a:r>
              <a:rPr lang="pl-PL" sz="2400" dirty="0" err="1" smtClean="0"/>
              <a:t>lowest</a:t>
            </a:r>
            <a:r>
              <a:rPr lang="pl-PL" sz="2400" dirty="0" smtClean="0"/>
              <a:t> </a:t>
            </a:r>
            <a:r>
              <a:rPr lang="pl-PL" sz="2400" i="1" dirty="0" err="1" smtClean="0"/>
              <a:t>F</a:t>
            </a:r>
            <a:r>
              <a:rPr lang="pl-PL" sz="2400" baseline="-25000" dirty="0" err="1" smtClean="0"/>
              <a:t>cl</a:t>
            </a:r>
            <a:endParaRPr lang="en-US" sz="2400" dirty="0"/>
          </a:p>
        </p:txBody>
      </p:sp>
      <p:grpSp>
        <p:nvGrpSpPr>
          <p:cNvPr id="29" name="Grupa 28"/>
          <p:cNvGrpSpPr/>
          <p:nvPr/>
        </p:nvGrpSpPr>
        <p:grpSpPr>
          <a:xfrm>
            <a:off x="251520" y="1715322"/>
            <a:ext cx="8352928" cy="2247351"/>
            <a:chOff x="251520" y="1715322"/>
            <a:chExt cx="8352928" cy="2247351"/>
          </a:xfrm>
        </p:grpSpPr>
        <p:grpSp>
          <p:nvGrpSpPr>
            <p:cNvPr id="18" name="Grupa 17"/>
            <p:cNvGrpSpPr/>
            <p:nvPr/>
          </p:nvGrpSpPr>
          <p:grpSpPr>
            <a:xfrm>
              <a:off x="251520" y="3501008"/>
              <a:ext cx="8352928" cy="461665"/>
              <a:chOff x="251520" y="3501008"/>
              <a:chExt cx="8352928" cy="461665"/>
            </a:xfrm>
          </p:grpSpPr>
          <p:sp>
            <p:nvSpPr>
              <p:cNvPr id="17" name="pole tekstowe 16"/>
              <p:cNvSpPr txBox="1"/>
              <p:nvPr/>
            </p:nvSpPr>
            <p:spPr>
              <a:xfrm>
                <a:off x="251520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pl-PL" sz="2400" dirty="0" smtClean="0"/>
                  <a:t> For </a:t>
                </a:r>
                <a:r>
                  <a:rPr lang="pl-PL" sz="2400" dirty="0" err="1" smtClean="0"/>
                  <a:t>unitary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channels</a:t>
                </a:r>
                <a:r>
                  <a:rPr lang="pl-PL" sz="2400" dirty="0" smtClean="0"/>
                  <a:t>                    </a:t>
                </a:r>
                <a:endParaRPr lang="en-US" sz="2400" dirty="0"/>
              </a:p>
            </p:txBody>
          </p:sp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203848" y="3573016"/>
                <a:ext cx="1097282" cy="3054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0" name="pole tekstowe 19"/>
              <p:cNvSpPr txBox="1"/>
              <p:nvPr/>
            </p:nvSpPr>
            <p:spPr>
              <a:xfrm>
                <a:off x="4427984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400" dirty="0" smtClean="0"/>
                  <a:t>Heisenberg </a:t>
                </a:r>
                <a:r>
                  <a:rPr lang="pl-PL" sz="2400" dirty="0" err="1" smtClean="0"/>
                  <a:t>scaling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possible</a:t>
                </a:r>
                <a:endParaRPr lang="en-US" sz="2400" dirty="0"/>
              </a:p>
            </p:txBody>
          </p:sp>
        </p:grpSp>
        <p:grpSp>
          <p:nvGrpSpPr>
            <p:cNvPr id="28" name="Grupa 27"/>
            <p:cNvGrpSpPr/>
            <p:nvPr/>
          </p:nvGrpSpPr>
          <p:grpSpPr bwMode="auto">
            <a:xfrm>
              <a:off x="8201428" y="1715322"/>
              <a:ext cx="386003" cy="288032"/>
              <a:chOff x="8201429" y="1715322"/>
              <a:chExt cx="386003" cy="288032"/>
            </a:xfrm>
          </p:grpSpPr>
          <p:sp>
            <p:nvSpPr>
              <p:cNvPr id="24" name="Elipsa 23"/>
              <p:cNvSpPr/>
              <p:nvPr/>
            </p:nvSpPr>
            <p:spPr bwMode="auto">
              <a:xfrm>
                <a:off x="8201429" y="1931346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281762" y="1715322"/>
                <a:ext cx="305670" cy="279688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 smtClean="0">
                <a:latin typeface="+mj-lt"/>
                <a:ea typeface="+mj-ea"/>
                <a:cs typeface="+mj-cs"/>
              </a:rPr>
              <a:t>The 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„W</a:t>
            </a:r>
            <a:r>
              <a:rPr lang="en-GB" sz="6000" b="1" dirty="0" err="1" smtClean="0">
                <a:latin typeface="+mj-lt"/>
                <a:ea typeface="+mj-ea"/>
                <a:cs typeface="+mj-cs"/>
              </a:rPr>
              <a:t>orst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”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9" name="Grupa 38"/>
          <p:cNvGrpSpPr/>
          <p:nvPr/>
        </p:nvGrpSpPr>
        <p:grpSpPr>
          <a:xfrm>
            <a:off x="3567661" y="1556792"/>
            <a:ext cx="5040560" cy="1728192"/>
            <a:chOff x="3567661" y="1556792"/>
            <a:chExt cx="5040560" cy="1728192"/>
          </a:xfrm>
        </p:grpSpPr>
        <p:grpSp>
          <p:nvGrpSpPr>
            <p:cNvPr id="38" name="Grupa 37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</p:grpSpPr>
          <p:sp>
            <p:nvSpPr>
              <p:cNvPr id="42" name="Elipsa 41"/>
              <p:cNvSpPr/>
              <p:nvPr/>
            </p:nvSpPr>
            <p:spPr>
              <a:xfrm>
                <a:off x="3567661" y="1556792"/>
                <a:ext cx="5040560" cy="1728192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4" name="Obraz 43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287991" y="1757189"/>
                <a:ext cx="304801" cy="27889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6" name="Łuk 55"/>
              <p:cNvSpPr/>
              <p:nvPr/>
            </p:nvSpPr>
            <p:spPr>
              <a:xfrm>
                <a:off x="5223845" y="1988840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Elipsa 44"/>
            <p:cNvSpPr/>
            <p:nvPr/>
          </p:nvSpPr>
          <p:spPr>
            <a:xfrm>
              <a:off x="6295631" y="1998737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upa 45"/>
          <p:cNvGrpSpPr/>
          <p:nvPr/>
        </p:nvGrpSpPr>
        <p:grpSpPr>
          <a:xfrm>
            <a:off x="5905540" y="1628800"/>
            <a:ext cx="2674483" cy="3615951"/>
            <a:chOff x="5905540" y="1628800"/>
            <a:chExt cx="2674483" cy="3615951"/>
          </a:xfrm>
        </p:grpSpPr>
        <p:pic>
          <p:nvPicPr>
            <p:cNvPr id="127" name="Obraz 126" descr="TP_tmp.png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4" name="Obraz 123" descr="TP_tmp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0" name="Obraz 129" descr="TP_tmp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72200" y="4797152"/>
              <a:ext cx="2207823" cy="44759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7" name="Grupa 46"/>
          <p:cNvGrpSpPr/>
          <p:nvPr/>
        </p:nvGrpSpPr>
        <p:grpSpPr>
          <a:xfrm>
            <a:off x="251520" y="1340768"/>
            <a:ext cx="8140675" cy="1440159"/>
            <a:chOff x="251520" y="1340768"/>
            <a:chExt cx="8140675" cy="1440159"/>
          </a:xfrm>
        </p:grpSpPr>
        <p:cxnSp>
          <p:nvCxnSpPr>
            <p:cNvPr id="62" name="Łącznik prosty 61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pole tekstowe 130"/>
            <p:cNvSpPr txBox="1"/>
            <p:nvPr/>
          </p:nvSpPr>
          <p:spPr>
            <a:xfrm>
              <a:off x="251520" y="1340768"/>
              <a:ext cx="374441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b="1" dirty="0" smtClean="0"/>
                <a:t>Quantum Fisher </a:t>
              </a:r>
              <a:r>
                <a:rPr lang="pl-PL" sz="2000" b="1" dirty="0" err="1" smtClean="0"/>
                <a:t>Information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at</a:t>
              </a:r>
              <a:r>
                <a:rPr lang="pl-PL" sz="2000" b="1" dirty="0" smtClean="0"/>
                <a:t> a </a:t>
              </a:r>
              <a:r>
                <a:rPr lang="pl-PL" sz="2000" b="1" dirty="0" err="1" smtClean="0"/>
                <a:t>given</a:t>
              </a:r>
              <a:r>
                <a:rPr lang="pl-PL" sz="2000" b="1" dirty="0" smtClean="0"/>
                <a:t>         </a:t>
              </a:r>
              <a:r>
                <a:rPr lang="pl-PL" sz="2000" b="1" dirty="0" err="1" smtClean="0"/>
                <a:t>depends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only</a:t>
              </a:r>
              <a:r>
                <a:rPr lang="pl-PL" sz="2000" b="1" dirty="0" smtClean="0"/>
                <a:t> on</a:t>
              </a:r>
              <a:endParaRPr lang="en-US" sz="2000" b="1" dirty="0"/>
            </a:p>
          </p:txBody>
        </p:sp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15616" y="2276872"/>
              <a:ext cx="381000" cy="3486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99600" y="1772816"/>
              <a:ext cx="167975" cy="19653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979712" y="2276872"/>
              <a:ext cx="729618" cy="34861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3" name="Grupa 42"/>
          <p:cNvGrpSpPr/>
          <p:nvPr/>
        </p:nvGrpSpPr>
        <p:grpSpPr>
          <a:xfrm>
            <a:off x="179512" y="1412775"/>
            <a:ext cx="8964488" cy="3791665"/>
            <a:chOff x="179512" y="1412775"/>
            <a:chExt cx="8964488" cy="3791665"/>
          </a:xfrm>
        </p:grpSpPr>
        <p:pic>
          <p:nvPicPr>
            <p:cNvPr id="114" name="Obraz 11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9" name="Obraz 11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0" name="Elipsa 59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Elipsa 60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upa 39"/>
            <p:cNvGrpSpPr/>
            <p:nvPr/>
          </p:nvGrpSpPr>
          <p:grpSpPr>
            <a:xfrm>
              <a:off x="179512" y="4293096"/>
              <a:ext cx="8964488" cy="911344"/>
              <a:chOff x="179512" y="4293096"/>
              <a:chExt cx="8964488" cy="911344"/>
            </a:xfrm>
          </p:grpSpPr>
          <p:sp>
            <p:nvSpPr>
              <p:cNvPr id="72" name="pole tekstowe 24"/>
              <p:cNvSpPr txBox="1"/>
              <p:nvPr/>
            </p:nvSpPr>
            <p:spPr bwMode="auto">
              <a:xfrm>
                <a:off x="179512" y="4293096"/>
                <a:ext cx="896448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err="1" smtClean="0"/>
                  <a:t>The</a:t>
                </a:r>
                <a:r>
                  <a:rPr lang="pl-PL" sz="2000" b="1" dirty="0" smtClean="0"/>
                  <a:t> „</a:t>
                </a:r>
                <a:r>
                  <a:rPr lang="pl-PL" sz="2000" b="1" dirty="0" err="1" smtClean="0"/>
                  <a:t>worst</a:t>
                </a:r>
                <a:r>
                  <a:rPr lang="pl-PL" sz="2000" b="1" dirty="0" smtClean="0"/>
                  <a:t>” </a:t>
                </a:r>
                <a:r>
                  <a:rPr lang="pl-PL" sz="2000" b="1" dirty="0" err="1" smtClean="0"/>
                  <a:t>classical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simulation</a:t>
                </a:r>
                <a:r>
                  <a:rPr lang="pl-PL" sz="2000" b="1" dirty="0" smtClean="0"/>
                  <a:t>:</a:t>
                </a:r>
                <a:endParaRPr lang="en-US" sz="2000" b="1" dirty="0"/>
              </a:p>
            </p:txBody>
          </p:sp>
          <p:pic>
            <p:nvPicPr>
              <p:cNvPr id="73" name="Obraz 72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99592" y="4869160"/>
                <a:ext cx="4470968" cy="335280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75" name="pole tekstowe 24"/>
          <p:cNvSpPr txBox="1"/>
          <p:nvPr/>
        </p:nvSpPr>
        <p:spPr bwMode="auto">
          <a:xfrm>
            <a:off x="179512" y="6237312"/>
            <a:ext cx="89644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Works for     </a:t>
            </a:r>
            <a:r>
              <a:rPr lang="pl-PL" sz="2000" b="1" dirty="0" err="1" smtClean="0"/>
              <a:t>non-extremal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pic>
        <p:nvPicPr>
          <p:cNvPr id="76" name="Obraz 7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71789" y="6380719"/>
            <a:ext cx="167975" cy="196531"/>
          </a:xfrm>
          <a:prstGeom prst="rect">
            <a:avLst/>
          </a:prstGeom>
          <a:noFill/>
          <a:ln/>
          <a:effectLst/>
        </p:spPr>
      </p:pic>
      <p:grpSp>
        <p:nvGrpSpPr>
          <p:cNvPr id="67" name="Grupa 66"/>
          <p:cNvGrpSpPr/>
          <p:nvPr/>
        </p:nvGrpSpPr>
        <p:grpSpPr>
          <a:xfrm>
            <a:off x="207707" y="1965003"/>
            <a:ext cx="8964488" cy="2159453"/>
            <a:chOff x="207707" y="1965003"/>
            <a:chExt cx="8964488" cy="2159453"/>
          </a:xfrm>
        </p:grpSpPr>
        <p:grpSp>
          <p:nvGrpSpPr>
            <p:cNvPr id="58" name="Grupa 57"/>
            <p:cNvGrpSpPr/>
            <p:nvPr/>
          </p:nvGrpSpPr>
          <p:grpSpPr>
            <a:xfrm>
              <a:off x="207707" y="1988840"/>
              <a:ext cx="8964488" cy="2135616"/>
              <a:chOff x="207707" y="1988840"/>
              <a:chExt cx="8964488" cy="2135616"/>
            </a:xfrm>
          </p:grpSpPr>
          <p:grpSp>
            <p:nvGrpSpPr>
              <p:cNvPr id="36" name="Grupa 35"/>
              <p:cNvGrpSpPr/>
              <p:nvPr/>
            </p:nvGrpSpPr>
            <p:grpSpPr>
              <a:xfrm>
                <a:off x="207707" y="3297560"/>
                <a:ext cx="8964488" cy="826896"/>
                <a:chOff x="207707" y="3297560"/>
                <a:chExt cx="8964488" cy="826896"/>
              </a:xfrm>
            </p:grpSpPr>
            <p:sp>
              <p:nvSpPr>
                <p:cNvPr id="66" name="pole tekstowe 24"/>
                <p:cNvSpPr txBox="1"/>
                <p:nvPr/>
              </p:nvSpPr>
              <p:spPr bwMode="auto">
                <a:xfrm>
                  <a:off x="207707" y="3297560"/>
                  <a:ext cx="8964488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000" b="1" dirty="0" err="1" smtClean="0"/>
                    <a:t>It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is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enough</a:t>
                  </a:r>
                  <a:r>
                    <a:rPr lang="pl-PL" sz="2000" b="1" dirty="0" smtClean="0"/>
                    <a:t> to </a:t>
                  </a:r>
                  <a:r>
                    <a:rPr lang="pl-PL" sz="2000" b="1" dirty="0" err="1" smtClean="0"/>
                    <a:t>analize,,local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classical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simulation</a:t>
                  </a:r>
                  <a:r>
                    <a:rPr lang="pl-PL" sz="2000" b="1" dirty="0" smtClean="0"/>
                    <a:t>’’:</a:t>
                  </a:r>
                  <a:endParaRPr lang="en-US" sz="2000" b="1" dirty="0"/>
                </a:p>
              </p:txBody>
            </p:sp>
            <p:pic>
              <p:nvPicPr>
                <p:cNvPr id="70" name="Obraz 69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2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739580" y="3789040"/>
                  <a:ext cx="3828788" cy="335416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59" name="Elipsa 58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Elipsa 62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upa 50"/>
          <p:cNvGrpSpPr/>
          <p:nvPr/>
        </p:nvGrpSpPr>
        <p:grpSpPr bwMode="auto">
          <a:xfrm>
            <a:off x="3381196" y="5445223"/>
            <a:ext cx="5801477" cy="1412777"/>
            <a:chOff x="3342523" y="5445223"/>
            <a:chExt cx="5801477" cy="1412777"/>
          </a:xfrm>
        </p:grpSpPr>
        <p:pic>
          <p:nvPicPr>
            <p:cNvPr id="41" name="Obraz 40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342523" y="5445223"/>
              <a:ext cx="2292409" cy="739259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71" name="Prostokąt 70"/>
            <p:cNvSpPr/>
            <p:nvPr/>
          </p:nvSpPr>
          <p:spPr bwMode="auto">
            <a:xfrm>
              <a:off x="4644008" y="6519446"/>
              <a:ext cx="449999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>
                  <a:solidFill>
                    <a:prstClr val="black"/>
                  </a:solidFill>
                </a:rPr>
                <a:t>RDD,</a:t>
              </a:r>
              <a:r>
                <a:rPr lang="en-US" sz="1600" dirty="0" smtClean="0">
                  <a:solidFill>
                    <a:prstClr val="black"/>
                  </a:solidFill>
                </a:rPr>
                <a:t> </a:t>
              </a:r>
              <a:r>
                <a:rPr lang="pl-PL" sz="1600" dirty="0" smtClean="0">
                  <a:solidFill>
                    <a:prstClr val="black"/>
                  </a:solidFill>
                </a:rPr>
                <a:t>M. Guta, J.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Kolodynski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smtClean="0"/>
                <a:t>arXiv:1201.3940 </a:t>
              </a:r>
              <a:r>
                <a:rPr lang="pl-PL" sz="1600" dirty="0" smtClean="0">
                  <a:solidFill>
                    <a:prstClr val="black"/>
                  </a:solidFill>
                </a:rPr>
                <a:t>(2012)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Dephasing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derivation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60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seconds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!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805570" y="1340767"/>
            <a:ext cx="2543640" cy="828032"/>
            <a:chOff x="5997758" y="4941168"/>
            <a:chExt cx="2543640" cy="828032"/>
          </a:xfrm>
        </p:grpSpPr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Elipsa 6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a 8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ipsa 9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Łuk 10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5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pole tekstowe 13"/>
          <p:cNvSpPr txBox="1"/>
          <p:nvPr/>
        </p:nvSpPr>
        <p:spPr>
          <a:xfrm>
            <a:off x="1453642" y="1052735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3562" y="2348879"/>
            <a:ext cx="3284869" cy="789897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15567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2276872"/>
            <a:ext cx="2606045" cy="593905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>
          <a:xfrm>
            <a:off x="373522" y="3212975"/>
            <a:ext cx="8770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Choi-Jamiołkowski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isomorphism</a:t>
            </a:r>
            <a:r>
              <a:rPr lang="pl-PL" sz="2000" b="1" dirty="0" smtClean="0"/>
              <a:t> </a:t>
            </a:r>
            <a:r>
              <a:rPr lang="pl-PL" sz="2000" b="1" dirty="0" smtClean="0"/>
              <a:t>(</a:t>
            </a:r>
            <a:r>
              <a:rPr lang="pl-PL" sz="2000" dirty="0" err="1" smtClean="0"/>
              <a:t>positivie</a:t>
            </a:r>
            <a:r>
              <a:rPr lang="pl-PL" sz="2000" dirty="0" smtClean="0"/>
              <a:t> </a:t>
            </a:r>
            <a:r>
              <a:rPr lang="pl-PL" sz="2000" dirty="0" err="1" smtClean="0"/>
              <a:t>operators</a:t>
            </a:r>
            <a:r>
              <a:rPr lang="pl-PL" sz="2000" dirty="0" smtClean="0"/>
              <a:t> </a:t>
            </a:r>
            <a:r>
              <a:rPr lang="pl-PL" sz="2000" dirty="0" err="1" smtClean="0"/>
              <a:t>correspond</a:t>
            </a:r>
            <a:r>
              <a:rPr lang="pl-PL" sz="2000" dirty="0" smtClean="0"/>
              <a:t> to </a:t>
            </a:r>
            <a:r>
              <a:rPr lang="pl-PL" sz="2000" dirty="0" err="1" smtClean="0"/>
              <a:t>physical</a:t>
            </a:r>
            <a:r>
              <a:rPr lang="pl-PL" sz="2000" dirty="0" smtClean="0"/>
              <a:t> </a:t>
            </a:r>
            <a:r>
              <a:rPr lang="pl-PL" sz="2000" dirty="0" err="1" smtClean="0"/>
              <a:t>maps</a:t>
            </a:r>
            <a:r>
              <a:rPr lang="pl-PL" sz="2000" dirty="0" smtClean="0"/>
              <a:t>)</a:t>
            </a:r>
            <a:endParaRPr lang="en-US" sz="2000" dirty="0" smtClean="0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546" y="3861047"/>
            <a:ext cx="2470532" cy="305569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63888" y="3789040"/>
            <a:ext cx="1884230" cy="56083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7539" y="4725144"/>
            <a:ext cx="3154687" cy="1120599"/>
          </a:xfrm>
          <a:prstGeom prst="rect">
            <a:avLst/>
          </a:prstGeom>
          <a:noFill/>
          <a:ln/>
          <a:effectLst/>
        </p:spPr>
      </p:pic>
      <p:grpSp>
        <p:nvGrpSpPr>
          <p:cNvPr id="58" name="Grupa 57"/>
          <p:cNvGrpSpPr/>
          <p:nvPr/>
        </p:nvGrpSpPr>
        <p:grpSpPr>
          <a:xfrm>
            <a:off x="5990146" y="3861047"/>
            <a:ext cx="2750245" cy="737630"/>
            <a:chOff x="5990146" y="3861047"/>
            <a:chExt cx="2750245" cy="737630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90146" y="3861047"/>
              <a:ext cx="2750245" cy="25516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78178" y="4293095"/>
              <a:ext cx="2241448" cy="3055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9" name="Prostokąt 58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M. Guta, 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Dephasing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derivation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60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seconds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!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805570" y="1340768"/>
            <a:ext cx="2543640" cy="828032"/>
            <a:chOff x="5997758" y="4941168"/>
            <a:chExt cx="2543640" cy="828032"/>
          </a:xfrm>
        </p:grpSpPr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Elipsa 6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a 8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ipsa 9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Łuk 10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53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pole tekstowe 13"/>
          <p:cNvSpPr txBox="1"/>
          <p:nvPr/>
        </p:nvSpPr>
        <p:spPr>
          <a:xfrm>
            <a:off x="1453642" y="1052736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3562" y="2348880"/>
            <a:ext cx="3284869" cy="789897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>
          <a:xfrm>
            <a:off x="373522" y="3212976"/>
            <a:ext cx="8770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Choi-Jamiołkowski</a:t>
            </a:r>
            <a:r>
              <a:rPr lang="pl-PL" sz="2000" b="1" dirty="0" smtClean="0"/>
              <a:t> </a:t>
            </a:r>
            <a:r>
              <a:rPr lang="pl-PL" sz="2000" b="1" smtClean="0"/>
              <a:t>isomorphism</a:t>
            </a:r>
            <a:r>
              <a:rPr lang="pl-PL" sz="2000" b="1" dirty="0" smtClean="0"/>
              <a:t> </a:t>
            </a:r>
            <a:r>
              <a:rPr lang="pl-PL" sz="2000" b="1" dirty="0" smtClean="0"/>
              <a:t>(</a:t>
            </a:r>
            <a:r>
              <a:rPr lang="pl-PL" sz="2000" dirty="0" err="1" smtClean="0"/>
              <a:t>positivie</a:t>
            </a:r>
            <a:r>
              <a:rPr lang="pl-PL" sz="2000" dirty="0" smtClean="0"/>
              <a:t> </a:t>
            </a:r>
            <a:r>
              <a:rPr lang="pl-PL" sz="2000" dirty="0" err="1" smtClean="0"/>
              <a:t>operators</a:t>
            </a:r>
            <a:r>
              <a:rPr lang="pl-PL" sz="2000" dirty="0" smtClean="0"/>
              <a:t> </a:t>
            </a:r>
            <a:r>
              <a:rPr lang="pl-PL" sz="2000" dirty="0" err="1" smtClean="0"/>
              <a:t>correspond</a:t>
            </a:r>
            <a:r>
              <a:rPr lang="pl-PL" sz="2000" dirty="0" smtClean="0"/>
              <a:t> to </a:t>
            </a:r>
            <a:r>
              <a:rPr lang="pl-PL" sz="2000" dirty="0" err="1" smtClean="0"/>
              <a:t>physical</a:t>
            </a:r>
            <a:r>
              <a:rPr lang="pl-PL" sz="2000" dirty="0" smtClean="0"/>
              <a:t> </a:t>
            </a:r>
            <a:r>
              <a:rPr lang="pl-PL" sz="2000" dirty="0" err="1" smtClean="0"/>
              <a:t>maps</a:t>
            </a:r>
            <a:r>
              <a:rPr lang="pl-PL" sz="2000" dirty="0" smtClean="0"/>
              <a:t>)</a:t>
            </a:r>
            <a:endParaRPr lang="en-US" sz="2000" dirty="0" smtClean="0"/>
          </a:p>
        </p:txBody>
      </p:sp>
      <p:pic>
        <p:nvPicPr>
          <p:cNvPr id="30" name="Obraz 2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4509120"/>
            <a:ext cx="5715479" cy="1120601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76256" y="5229200"/>
            <a:ext cx="1196409" cy="48436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00" t="-10911" r="-2100" b="-10911"/>
          <a:stretch>
            <a:fillRect/>
          </a:stretch>
        </p:blipFill>
        <p:spPr bwMode="auto">
          <a:xfrm>
            <a:off x="1043608" y="5805264"/>
            <a:ext cx="3572417" cy="8037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732240" y="4725144"/>
            <a:ext cx="1577736" cy="305466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15567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2276872"/>
            <a:ext cx="2606045" cy="593905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546" y="3861047"/>
            <a:ext cx="2470532" cy="305569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63888" y="3789040"/>
            <a:ext cx="1884230" cy="560838"/>
          </a:xfrm>
          <a:prstGeom prst="rect">
            <a:avLst/>
          </a:prstGeom>
          <a:noFill/>
          <a:ln/>
          <a:effectLst/>
        </p:spPr>
      </p:pic>
      <p:grpSp>
        <p:nvGrpSpPr>
          <p:cNvPr id="33" name="Grupa 32"/>
          <p:cNvGrpSpPr/>
          <p:nvPr/>
        </p:nvGrpSpPr>
        <p:grpSpPr>
          <a:xfrm>
            <a:off x="5990146" y="3861047"/>
            <a:ext cx="2750245" cy="737630"/>
            <a:chOff x="5990146" y="3861047"/>
            <a:chExt cx="2750245" cy="737630"/>
          </a:xfrm>
        </p:grpSpPr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90146" y="3861047"/>
              <a:ext cx="2750245" cy="25516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78178" y="4293095"/>
              <a:ext cx="2241448" cy="3055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1" name="Prostokąt 40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M. Guta, 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Summary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M. Guta,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(2012)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90871" y="988931"/>
            <a:ext cx="88924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 smtClean="0"/>
              <a:t> Heisenberg </a:t>
            </a:r>
            <a:r>
              <a:rPr lang="pl-PL" sz="2800" dirty="0" err="1" smtClean="0"/>
              <a:t>scaling</a:t>
            </a:r>
            <a:r>
              <a:rPr lang="pl-PL" sz="2800" dirty="0" smtClean="0"/>
              <a:t> </a:t>
            </a:r>
            <a:r>
              <a:rPr lang="pl-PL" sz="2800" dirty="0" err="1" smtClean="0"/>
              <a:t>is</a:t>
            </a:r>
            <a:r>
              <a:rPr lang="pl-PL" sz="2800" dirty="0" smtClean="0"/>
              <a:t> </a:t>
            </a:r>
            <a:r>
              <a:rPr lang="pl-PL" sz="2800" dirty="0" err="1" smtClean="0"/>
              <a:t>lost</a:t>
            </a:r>
            <a:r>
              <a:rPr lang="pl-PL" sz="2800" dirty="0" smtClean="0"/>
              <a:t> for a </a:t>
            </a:r>
            <a:r>
              <a:rPr lang="pl-PL" sz="2800" dirty="0" err="1" smtClean="0"/>
              <a:t>generic</a:t>
            </a:r>
            <a:r>
              <a:rPr lang="pl-PL" sz="2800" dirty="0" smtClean="0"/>
              <a:t> </a:t>
            </a:r>
            <a:r>
              <a:rPr lang="pl-PL" sz="2800" dirty="0" err="1" smtClean="0"/>
              <a:t>decoherence</a:t>
            </a:r>
            <a:r>
              <a:rPr lang="pl-PL" sz="2800" dirty="0" smtClean="0"/>
              <a:t> channel </a:t>
            </a:r>
            <a:r>
              <a:rPr lang="pl-PL" sz="2800" dirty="0" err="1" smtClean="0"/>
              <a:t>even</a:t>
            </a:r>
            <a:r>
              <a:rPr lang="pl-PL" sz="2800" dirty="0" smtClean="0"/>
              <a:t> for </a:t>
            </a:r>
            <a:r>
              <a:rPr lang="pl-PL" sz="2800" dirty="0" err="1" smtClean="0"/>
              <a:t>infinitesimal</a:t>
            </a:r>
            <a:r>
              <a:rPr lang="pl-PL" sz="2800" dirty="0" smtClean="0"/>
              <a:t> </a:t>
            </a:r>
            <a:r>
              <a:rPr lang="pl-PL" sz="2800" dirty="0" err="1" smtClean="0"/>
              <a:t>noise</a:t>
            </a:r>
            <a:endParaRPr lang="pl-PL" sz="2800" dirty="0" smtClean="0"/>
          </a:p>
          <a:p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Simple </a:t>
            </a:r>
            <a:r>
              <a:rPr lang="pl-PL" sz="2800" dirty="0" err="1" smtClean="0"/>
              <a:t>bounds</a:t>
            </a:r>
            <a:r>
              <a:rPr lang="pl-PL" sz="2800" dirty="0" smtClean="0"/>
              <a:t> on precision </a:t>
            </a:r>
            <a:r>
              <a:rPr lang="pl-PL" sz="2800" dirty="0" err="1" smtClean="0"/>
              <a:t>can</a:t>
            </a:r>
            <a:r>
              <a:rPr lang="pl-PL" sz="2800" dirty="0" smtClean="0"/>
              <a:t> be </a:t>
            </a:r>
            <a:r>
              <a:rPr lang="pl-PL" sz="2800" dirty="0" err="1" smtClean="0"/>
              <a:t>derived</a:t>
            </a:r>
            <a:r>
              <a:rPr lang="pl-PL" sz="2800" dirty="0" smtClean="0"/>
              <a:t> </a:t>
            </a:r>
            <a:r>
              <a:rPr lang="pl-PL" sz="2800" dirty="0" err="1" smtClean="0"/>
              <a:t>using</a:t>
            </a:r>
            <a:r>
              <a:rPr lang="pl-PL" sz="2800" dirty="0" smtClean="0"/>
              <a:t> </a:t>
            </a:r>
            <a:r>
              <a:rPr lang="pl-PL" sz="2800" dirty="0" err="1" smtClean="0"/>
              <a:t>the</a:t>
            </a:r>
            <a:r>
              <a:rPr lang="pl-PL" sz="2800" dirty="0" smtClean="0"/>
              <a:t> </a:t>
            </a:r>
            <a:r>
              <a:rPr lang="pl-PL" sz="2800" dirty="0" err="1" smtClean="0"/>
              <a:t>classical</a:t>
            </a:r>
            <a:r>
              <a:rPr lang="pl-PL" sz="2800" dirty="0" smtClean="0"/>
              <a:t> </a:t>
            </a:r>
            <a:r>
              <a:rPr lang="pl-PL" sz="2800" dirty="0" err="1" smtClean="0"/>
              <a:t>simulation</a:t>
            </a:r>
            <a:r>
              <a:rPr lang="pl-PL" sz="2800" dirty="0" smtClean="0"/>
              <a:t> idea</a:t>
            </a:r>
          </a:p>
          <a:p>
            <a:pPr>
              <a:buFont typeface="Arial" pitchFamily="34" charset="0"/>
              <a:buChar char="•"/>
            </a:pPr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</a:t>
            </a:r>
            <a:r>
              <a:rPr lang="pl-PL" sz="2800" dirty="0" err="1" smtClean="0"/>
              <a:t>Channels</a:t>
            </a:r>
            <a:r>
              <a:rPr lang="pl-PL" sz="2800" dirty="0" smtClean="0"/>
              <a:t> for </a:t>
            </a:r>
            <a:r>
              <a:rPr lang="pl-PL" sz="2800" dirty="0" err="1" smtClean="0"/>
              <a:t>which</a:t>
            </a:r>
            <a:r>
              <a:rPr lang="pl-PL" sz="2800" dirty="0" smtClean="0"/>
              <a:t> </a:t>
            </a:r>
            <a:r>
              <a:rPr lang="pl-PL" sz="2800" dirty="0" err="1" smtClean="0"/>
              <a:t>classical</a:t>
            </a:r>
            <a:r>
              <a:rPr lang="pl-PL" sz="2800" dirty="0" smtClean="0"/>
              <a:t> </a:t>
            </a:r>
            <a:r>
              <a:rPr lang="pl-PL" sz="2800" dirty="0" err="1" smtClean="0"/>
              <a:t>simulation</a:t>
            </a:r>
            <a:r>
              <a:rPr lang="pl-PL" sz="2800" dirty="0" smtClean="0"/>
              <a:t> </a:t>
            </a:r>
            <a:r>
              <a:rPr lang="pl-PL" sz="2800" dirty="0" err="1" smtClean="0"/>
              <a:t>does</a:t>
            </a:r>
            <a:r>
              <a:rPr lang="pl-PL" sz="2800" dirty="0" smtClean="0"/>
              <a:t> not </a:t>
            </a:r>
            <a:r>
              <a:rPr lang="pl-PL" sz="2800" dirty="0" err="1" smtClean="0"/>
              <a:t>work</a:t>
            </a:r>
            <a:r>
              <a:rPr lang="pl-PL" sz="2800" dirty="0" smtClean="0"/>
              <a:t>  </a:t>
            </a:r>
          </a:p>
          <a:p>
            <a:r>
              <a:rPr lang="pl-PL" sz="2800" dirty="0" smtClean="0"/>
              <a:t> (    </a:t>
            </a:r>
            <a:r>
              <a:rPr lang="pl-PL" sz="2800" dirty="0" err="1" smtClean="0"/>
              <a:t>extremal</a:t>
            </a:r>
            <a:r>
              <a:rPr lang="pl-PL" sz="2800" dirty="0" smtClean="0"/>
              <a:t> </a:t>
            </a:r>
            <a:r>
              <a:rPr lang="pl-PL" sz="2800" dirty="0" err="1" smtClean="0"/>
              <a:t>channels</a:t>
            </a:r>
            <a:r>
              <a:rPr lang="pl-PL" sz="2800" dirty="0" smtClean="0"/>
              <a:t>)  </a:t>
            </a:r>
            <a:r>
              <a:rPr lang="pl-PL" sz="2800" dirty="0" err="1" smtClean="0"/>
              <a:t>have</a:t>
            </a:r>
            <a:r>
              <a:rPr lang="pl-PL" sz="2800" dirty="0" smtClean="0"/>
              <a:t> less Kraus </a:t>
            </a:r>
            <a:r>
              <a:rPr lang="pl-PL" sz="2800" dirty="0" err="1" smtClean="0"/>
              <a:t>operators</a:t>
            </a:r>
            <a:r>
              <a:rPr lang="pl-PL" sz="2800" dirty="0" smtClean="0"/>
              <a:t>, </a:t>
            </a:r>
            <a:r>
              <a:rPr lang="pl-PL" sz="2800" dirty="0" err="1" smtClean="0"/>
              <a:t>other</a:t>
            </a:r>
            <a:r>
              <a:rPr lang="pl-PL" sz="2800" dirty="0" smtClean="0"/>
              <a:t> </a:t>
            </a:r>
            <a:r>
              <a:rPr lang="pl-PL" sz="2800" dirty="0" err="1" smtClean="0"/>
              <a:t>methods</a:t>
            </a:r>
            <a:r>
              <a:rPr lang="pl-PL" sz="2800" dirty="0" smtClean="0"/>
              <a:t> </a:t>
            </a:r>
            <a:r>
              <a:rPr lang="pl-PL" sz="2800" dirty="0" err="1" smtClean="0"/>
              <a:t>easier</a:t>
            </a:r>
            <a:r>
              <a:rPr lang="pl-PL" sz="2800" dirty="0" smtClean="0"/>
              <a:t> to </a:t>
            </a:r>
            <a:r>
              <a:rPr lang="pl-PL" sz="2800" dirty="0" err="1" smtClean="0"/>
              <a:t>apply</a:t>
            </a:r>
            <a:r>
              <a:rPr lang="pl-PL" sz="2800" dirty="0" smtClean="0"/>
              <a:t>   </a:t>
            </a:r>
            <a:endParaRPr lang="en-US" sz="2800" dirty="0"/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3717032"/>
            <a:ext cx="167975" cy="196531"/>
          </a:xfrm>
          <a:prstGeom prst="rect">
            <a:avLst/>
          </a:prstGeom>
          <a:noFill/>
          <a:ln/>
          <a:effectLst/>
        </p:spPr>
      </p:pic>
      <p:grpSp>
        <p:nvGrpSpPr>
          <p:cNvPr id="27" name="Grupa 26"/>
          <p:cNvGrpSpPr/>
          <p:nvPr/>
        </p:nvGrpSpPr>
        <p:grpSpPr>
          <a:xfrm>
            <a:off x="539552" y="4725144"/>
            <a:ext cx="4781168" cy="1716792"/>
            <a:chOff x="755576" y="1772815"/>
            <a:chExt cx="5213994" cy="1872209"/>
          </a:xfrm>
        </p:grpSpPr>
        <p:grpSp>
          <p:nvGrpSpPr>
            <p:cNvPr id="7" name="Grupa 6"/>
            <p:cNvGrpSpPr/>
            <p:nvPr/>
          </p:nvGrpSpPr>
          <p:grpSpPr>
            <a:xfrm>
              <a:off x="755576" y="1916832"/>
              <a:ext cx="5040560" cy="1728192"/>
              <a:chOff x="3567661" y="1556792"/>
              <a:chExt cx="5040560" cy="1728192"/>
            </a:xfrm>
          </p:grpSpPr>
          <p:grpSp>
            <p:nvGrpSpPr>
              <p:cNvPr id="8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</p:grpSpPr>
            <p:sp>
              <p:nvSpPr>
                <p:cNvPr id="10" name="Elipsa 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grpSp>
              <p:nvGrpSpPr>
                <p:cNvPr id="12" name="Grupa 49"/>
                <p:cNvGrpSpPr/>
                <p:nvPr/>
              </p:nvGrpSpPr>
              <p:grpSpPr>
                <a:xfrm>
                  <a:off x="5138882" y="1988839"/>
                  <a:ext cx="1994907" cy="936105"/>
                  <a:chOff x="5279125" y="3068959"/>
                  <a:chExt cx="1994907" cy="936105"/>
                </a:xfrm>
              </p:grpSpPr>
              <p:sp>
                <p:nvSpPr>
                  <p:cNvPr id="13" name="Elipsa 12"/>
                  <p:cNvSpPr/>
                  <p:nvPr/>
                </p:nvSpPr>
                <p:spPr>
                  <a:xfrm>
                    <a:off x="6781800" y="3337942"/>
                    <a:ext cx="72008" cy="7200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" name="Grupa 46"/>
                  <p:cNvGrpSpPr/>
                  <p:nvPr/>
                </p:nvGrpSpPr>
                <p:grpSpPr>
                  <a:xfrm>
                    <a:off x="5279125" y="3068959"/>
                    <a:ext cx="1994907" cy="936105"/>
                    <a:chOff x="5279125" y="3068959"/>
                    <a:chExt cx="1994907" cy="936105"/>
                  </a:xfrm>
                </p:grpSpPr>
                <p:grpSp>
                  <p:nvGrpSpPr>
                    <p:cNvPr id="15" name="Grupa 45"/>
                    <p:cNvGrpSpPr/>
                    <p:nvPr/>
                  </p:nvGrpSpPr>
                  <p:grpSpPr>
                    <a:xfrm>
                      <a:off x="5279125" y="3068959"/>
                      <a:ext cx="1994907" cy="936105"/>
                      <a:chOff x="5279125" y="3068959"/>
                      <a:chExt cx="1994907" cy="936105"/>
                    </a:xfrm>
                  </p:grpSpPr>
                  <p:pic>
                    <p:nvPicPr>
                      <p:cNvPr id="17" name="Obraz 16" descr="TP_tmp.emf"/>
                      <p:cNvPicPr>
                        <a:picLocks noChangeAspect="1"/>
                      </p:cNvPicPr>
                      <p:nvPr>
                        <p:custDataLst>
                          <p:tags r:id="rId8"/>
                        </p:custDataLst>
                      </p:nvPr>
                    </p:nvPicPr>
                    <p:blipFill>
                      <a:blip r:embed="rId13" cstate="print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6588223" y="3356991"/>
                        <a:ext cx="685809" cy="278895"/>
                      </a:xfrm>
                      <a:prstGeom prst="rect">
                        <a:avLst/>
                      </a:prstGeom>
                      <a:noFill/>
                      <a:ln/>
                      <a:effectLst/>
                    </p:spPr>
                  </p:pic>
                  <p:sp>
                    <p:nvSpPr>
                      <p:cNvPr id="18" name="Łuk 17"/>
                      <p:cNvSpPr/>
                      <p:nvPr/>
                    </p:nvSpPr>
                    <p:spPr>
                      <a:xfrm>
                        <a:off x="5364088" y="3068960"/>
                        <a:ext cx="1512168" cy="936104"/>
                      </a:xfrm>
                      <a:prstGeom prst="arc">
                        <a:avLst>
                          <a:gd name="adj1" fmla="val 14758231"/>
                          <a:gd name="adj2" fmla="val 20827712"/>
                        </a:avLst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19" name="Obraz 18" descr="TP_tmp.emf"/>
                      <p:cNvPicPr>
                        <a:picLocks noChangeAspect="1"/>
                      </p:cNvPicPr>
                      <p:nvPr>
                        <p:custDataLst>
                          <p:tags r:id="rId9"/>
                        </p:custDataLst>
                      </p:nvPr>
                    </p:nvPicPr>
                    <p:blipFill>
                      <a:blip r:embed="rId14" cstate="print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5279125" y="3068959"/>
                        <a:ext cx="711719" cy="278896"/>
                      </a:xfrm>
                      <a:prstGeom prst="rect">
                        <a:avLst/>
                      </a:prstGeom>
                      <a:noFill/>
                      <a:ln/>
                      <a:effectLst/>
                    </p:spPr>
                  </p:pic>
                </p:grpSp>
                <p:sp>
                  <p:nvSpPr>
                    <p:cNvPr id="16" name="Elipsa 15"/>
                    <p:cNvSpPr/>
                    <p:nvPr/>
                  </p:nvSpPr>
                  <p:spPr>
                    <a:xfrm>
                      <a:off x="5868144" y="3068960"/>
                      <a:ext cx="72008" cy="7200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9" name="Elipsa 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0" name="Łącznik prosty 19"/>
            <p:cNvCxnSpPr/>
            <p:nvPr/>
          </p:nvCxnSpPr>
          <p:spPr bwMode="auto">
            <a:xfrm>
              <a:off x="2339750" y="198883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894417" y="177281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639464" y="314096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3" name="Elipsa 22"/>
            <p:cNvSpPr/>
            <p:nvPr/>
          </p:nvSpPr>
          <p:spPr bwMode="auto">
            <a:xfrm>
              <a:off x="2284711" y="194520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ipsa 23"/>
            <p:cNvSpPr/>
            <p:nvPr/>
          </p:nvSpPr>
          <p:spPr bwMode="auto">
            <a:xfrm>
              <a:off x="5521128" y="310229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Obraz 24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093455" y="198884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7950" y="2564903"/>
              <a:ext cx="253430" cy="20183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9" name="Obraz 28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62803" y="5157192"/>
            <a:ext cx="2292409" cy="739259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a 14"/>
          <p:cNvGrpSpPr/>
          <p:nvPr/>
        </p:nvGrpSpPr>
        <p:grpSpPr>
          <a:xfrm>
            <a:off x="4572000" y="1412776"/>
            <a:ext cx="2188348" cy="1584176"/>
            <a:chOff x="4572000" y="1412776"/>
            <a:chExt cx="2188348" cy="1584176"/>
          </a:xfrm>
        </p:grpSpPr>
        <p:pic>
          <p:nvPicPr>
            <p:cNvPr id="7" name="Obraz 6" descr="spheres.tif"/>
            <p:cNvPicPr>
              <a:picLocks noChangeAspect="1"/>
            </p:cNvPicPr>
            <p:nvPr/>
          </p:nvPicPr>
          <p:blipFill>
            <a:blip r:embed="rId14" cstate="print"/>
            <a:srcRect l="69897"/>
            <a:stretch>
              <a:fillRect/>
            </a:stretch>
          </p:blipFill>
          <p:spPr>
            <a:xfrm>
              <a:off x="4572000" y="1412776"/>
              <a:ext cx="2188348" cy="1584176"/>
            </a:xfrm>
            <a:prstGeom prst="rect">
              <a:avLst/>
            </a:prstGeom>
          </p:spPr>
        </p:pic>
        <p:sp>
          <p:nvSpPr>
            <p:cNvPr id="11" name="Prostokąt 10"/>
            <p:cNvSpPr/>
            <p:nvPr/>
          </p:nvSpPr>
          <p:spPr>
            <a:xfrm>
              <a:off x="4716016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51520" y="908721"/>
          <a:ext cx="8712968" cy="53668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8242"/>
                <a:gridCol w="2214246"/>
                <a:gridCol w="2142238"/>
                <a:gridCol w="2178242"/>
              </a:tblGrid>
              <a:tr h="403519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Depolarization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Dephasing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Lossy</a:t>
                      </a:r>
                      <a:r>
                        <a:rPr lang="pl-PL" sz="1600" b="0" i="0" baseline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baseline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interferometer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Spontaneous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emission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6193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888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27">
                <a:tc>
                  <a:txBody>
                    <a:bodyPr/>
                    <a:lstStyle/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pPr algn="ctr"/>
                      <a:endParaRPr lang="pl-PL" sz="1000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00" b="0" i="0" u="none" strike="noStrike" kern="1200" cap="none" spc="0" normalizeH="0" baseline="0" noProof="0" dirty="0" smtClean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  <a:p>
                      <a:endParaRPr lang="pl-PL" dirty="0" smtClean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304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>
            <a:normAutofit/>
          </a:bodyPr>
          <a:lstStyle/>
          <a:p>
            <a:r>
              <a:rPr lang="pl-PL" sz="4500" b="1" dirty="0" err="1" smtClean="0"/>
              <a:t>Gallery</a:t>
            </a:r>
            <a:r>
              <a:rPr lang="pl-PL" sz="4500" b="1" dirty="0" smtClean="0"/>
              <a:t> of </a:t>
            </a:r>
            <a:r>
              <a:rPr lang="pl-PL" sz="4500" b="1" dirty="0" err="1" smtClean="0"/>
              <a:t>decoherence</a:t>
            </a:r>
            <a:r>
              <a:rPr lang="pl-PL" sz="4500" b="1" dirty="0" smtClean="0"/>
              <a:t> </a:t>
            </a:r>
            <a:r>
              <a:rPr lang="pl-PL" sz="4500" b="1" dirty="0" err="1" smtClean="0"/>
              <a:t>models</a:t>
            </a:r>
            <a:endParaRPr lang="en-US" sz="4500" b="1" dirty="0"/>
          </a:p>
        </p:txBody>
      </p:sp>
      <p:grpSp>
        <p:nvGrpSpPr>
          <p:cNvPr id="13" name="Grupa 12"/>
          <p:cNvGrpSpPr/>
          <p:nvPr/>
        </p:nvGrpSpPr>
        <p:grpSpPr>
          <a:xfrm>
            <a:off x="467544" y="1412776"/>
            <a:ext cx="1604580" cy="1584176"/>
            <a:chOff x="467544" y="1412776"/>
            <a:chExt cx="1604580" cy="1584176"/>
          </a:xfrm>
        </p:grpSpPr>
        <p:pic>
          <p:nvPicPr>
            <p:cNvPr id="4" name="Obraz 3" descr="spheres.tif"/>
            <p:cNvPicPr>
              <a:picLocks noChangeAspect="1"/>
            </p:cNvPicPr>
            <p:nvPr/>
          </p:nvPicPr>
          <p:blipFill>
            <a:blip r:embed="rId14" cstate="print"/>
            <a:srcRect r="78916"/>
            <a:stretch>
              <a:fillRect/>
            </a:stretch>
          </p:blipFill>
          <p:spPr>
            <a:xfrm>
              <a:off x="539552" y="1412776"/>
              <a:ext cx="1532572" cy="1584176"/>
            </a:xfrm>
            <a:prstGeom prst="rect">
              <a:avLst/>
            </a:prstGeom>
          </p:spPr>
        </p:pic>
        <p:sp>
          <p:nvSpPr>
            <p:cNvPr id="9" name="Prostokąt 8"/>
            <p:cNvSpPr/>
            <p:nvPr/>
          </p:nvSpPr>
          <p:spPr>
            <a:xfrm>
              <a:off x="467544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upa 13"/>
          <p:cNvGrpSpPr/>
          <p:nvPr/>
        </p:nvGrpSpPr>
        <p:grpSpPr>
          <a:xfrm>
            <a:off x="2627784" y="1412776"/>
            <a:ext cx="1741179" cy="1584176"/>
            <a:chOff x="2627784" y="1412776"/>
            <a:chExt cx="1741179" cy="1584176"/>
          </a:xfrm>
        </p:grpSpPr>
        <p:pic>
          <p:nvPicPr>
            <p:cNvPr id="6" name="Obraz 5" descr="spheres.tif"/>
            <p:cNvPicPr>
              <a:picLocks noChangeAspect="1"/>
            </p:cNvPicPr>
            <p:nvPr/>
          </p:nvPicPr>
          <p:blipFill>
            <a:blip r:embed="rId14" cstate="print"/>
            <a:srcRect l="24426" r="52610"/>
            <a:stretch>
              <a:fillRect/>
            </a:stretch>
          </p:blipFill>
          <p:spPr>
            <a:xfrm>
              <a:off x="2699792" y="1412776"/>
              <a:ext cx="1669171" cy="1584176"/>
            </a:xfrm>
            <a:prstGeom prst="rect">
              <a:avLst/>
            </a:prstGeom>
          </p:spPr>
        </p:pic>
        <p:sp>
          <p:nvSpPr>
            <p:cNvPr id="10" name="Prostokąt 9"/>
            <p:cNvSpPr/>
            <p:nvPr/>
          </p:nvSpPr>
          <p:spPr>
            <a:xfrm>
              <a:off x="2627784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upa 15"/>
          <p:cNvGrpSpPr/>
          <p:nvPr/>
        </p:nvGrpSpPr>
        <p:grpSpPr>
          <a:xfrm>
            <a:off x="6876256" y="1412776"/>
            <a:ext cx="1669285" cy="1584176"/>
            <a:chOff x="6876256" y="1412776"/>
            <a:chExt cx="1669285" cy="1584176"/>
          </a:xfrm>
        </p:grpSpPr>
        <p:pic>
          <p:nvPicPr>
            <p:cNvPr id="8" name="Obraz 7" descr="spheres.tif"/>
            <p:cNvPicPr>
              <a:picLocks noChangeAspect="1"/>
            </p:cNvPicPr>
            <p:nvPr/>
          </p:nvPicPr>
          <p:blipFill>
            <a:blip r:embed="rId14" cstate="print"/>
            <a:srcRect l="46974" r="30063"/>
            <a:stretch>
              <a:fillRect/>
            </a:stretch>
          </p:blipFill>
          <p:spPr>
            <a:xfrm>
              <a:off x="6876256" y="1412776"/>
              <a:ext cx="1669285" cy="1584176"/>
            </a:xfrm>
            <a:prstGeom prst="rect">
              <a:avLst/>
            </a:prstGeom>
          </p:spPr>
        </p:pic>
        <p:sp>
          <p:nvSpPr>
            <p:cNvPr id="12" name="Prostokąt 11"/>
            <p:cNvSpPr/>
            <p:nvPr/>
          </p:nvSpPr>
          <p:spPr>
            <a:xfrm>
              <a:off x="6876256" y="1412776"/>
              <a:ext cx="360040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Obraz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843808" y="3212976"/>
            <a:ext cx="1252654" cy="560910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3528" y="3212976"/>
            <a:ext cx="2072643" cy="560910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58257" y="3212975"/>
            <a:ext cx="1144236" cy="540371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149721" y="3140967"/>
            <a:ext cx="1317385" cy="540167"/>
          </a:xfrm>
          <a:prstGeom prst="rect">
            <a:avLst/>
          </a:prstGeom>
          <a:noFill/>
          <a:ln/>
          <a:effectLst/>
        </p:spPr>
      </p:pic>
      <p:grpSp>
        <p:nvGrpSpPr>
          <p:cNvPr id="109" name="Grupa 108"/>
          <p:cNvGrpSpPr/>
          <p:nvPr/>
        </p:nvGrpSpPr>
        <p:grpSpPr>
          <a:xfrm>
            <a:off x="4644008" y="4077072"/>
            <a:ext cx="2160240" cy="1552238"/>
            <a:chOff x="4644008" y="4077072"/>
            <a:chExt cx="2160240" cy="1552238"/>
          </a:xfrm>
        </p:grpSpPr>
        <p:grpSp>
          <p:nvGrpSpPr>
            <p:cNvPr id="106" name="Grupa 105"/>
            <p:cNvGrpSpPr/>
            <p:nvPr/>
          </p:nvGrpSpPr>
          <p:grpSpPr>
            <a:xfrm>
              <a:off x="4644008" y="4077072"/>
              <a:ext cx="2160240" cy="1552238"/>
              <a:chOff x="4644008" y="4077072"/>
              <a:chExt cx="2160240" cy="1552238"/>
            </a:xfrm>
          </p:grpSpPr>
          <p:grpSp>
            <p:nvGrpSpPr>
              <p:cNvPr id="105" name="Grupa 104"/>
              <p:cNvGrpSpPr/>
              <p:nvPr/>
            </p:nvGrpSpPr>
            <p:grpSpPr>
              <a:xfrm>
                <a:off x="5004048" y="4077072"/>
                <a:ext cx="1584176" cy="1008112"/>
                <a:chOff x="5004048" y="4077072"/>
                <a:chExt cx="1584176" cy="1008112"/>
              </a:xfrm>
            </p:grpSpPr>
            <p:sp>
              <p:nvSpPr>
                <p:cNvPr id="82" name="Schemat blokowy: pamięć o dostępie bezpośrednim 81"/>
                <p:cNvSpPr/>
                <p:nvPr/>
              </p:nvSpPr>
              <p:spPr>
                <a:xfrm rot="16200000">
                  <a:off x="5220072" y="4077072"/>
                  <a:ext cx="1008112" cy="1008112"/>
                </a:xfrm>
                <a:prstGeom prst="flowChartMagneticDrum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4" name="Łącznik prosty 83"/>
                <p:cNvCxnSpPr/>
                <p:nvPr/>
              </p:nvCxnSpPr>
              <p:spPr bwMode="auto">
                <a:xfrm>
                  <a:off x="5004048" y="4725144"/>
                  <a:ext cx="158417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4" name="Prostokąt 103"/>
              <p:cNvSpPr/>
              <p:nvPr/>
            </p:nvSpPr>
            <p:spPr>
              <a:xfrm>
                <a:off x="4644008" y="5229200"/>
                <a:ext cx="216024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on </a:t>
                </a:r>
                <a:r>
                  <a:rPr lang="pl-PL" sz="1000" dirty="0" err="1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the</a:t>
                </a: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 </a:t>
                </a:r>
                <a:r>
                  <a:rPr lang="pl-PL" sz="1000" dirty="0" err="1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boundary</a:t>
                </a: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, </a:t>
                </a:r>
                <a:r>
                  <a:rPr lang="pl-PL" sz="1000" dirty="0" err="1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non-extremal</a:t>
                </a: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, </a:t>
                </a:r>
              </a:p>
              <a:p>
                <a:pPr lvl="0" algn="ctr">
                  <a:defRPr/>
                </a:pP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but </a:t>
                </a:r>
                <a:r>
                  <a:rPr lang="pl-PL" sz="1000" dirty="0" err="1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  <a:sym typeface="Symbol"/>
                  </a:rPr>
                  <a:t>-extremal</a:t>
                </a: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  <a:sym typeface="Symbol"/>
                  </a:rPr>
                  <a:t>,</a:t>
                </a:r>
                <a:endParaRPr lang="pl-PL" sz="1000" dirty="0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" name="Elipsa 82"/>
            <p:cNvSpPr/>
            <p:nvPr/>
          </p:nvSpPr>
          <p:spPr>
            <a:xfrm rot="16200000">
              <a:off x="5662067" y="4710660"/>
              <a:ext cx="39600" cy="385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Obraz 86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652120" y="4581128"/>
              <a:ext cx="117566" cy="12782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96" name="Łuk 95"/>
            <p:cNvSpPr/>
            <p:nvPr/>
          </p:nvSpPr>
          <p:spPr>
            <a:xfrm rot="16200000">
              <a:off x="5497302" y="3990921"/>
              <a:ext cx="453651" cy="1008112"/>
            </a:xfrm>
            <a:prstGeom prst="arc">
              <a:avLst>
                <a:gd name="adj1" fmla="val 6926860"/>
                <a:gd name="adj2" fmla="val 1488144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9" name="Grupa 98"/>
          <p:cNvGrpSpPr/>
          <p:nvPr/>
        </p:nvGrpSpPr>
        <p:grpSpPr>
          <a:xfrm>
            <a:off x="251520" y="4077073"/>
            <a:ext cx="2160240" cy="1552237"/>
            <a:chOff x="251520" y="4077073"/>
            <a:chExt cx="2160240" cy="1552237"/>
          </a:xfrm>
        </p:grpSpPr>
        <p:grpSp>
          <p:nvGrpSpPr>
            <p:cNvPr id="97" name="Grupa 96"/>
            <p:cNvGrpSpPr/>
            <p:nvPr/>
          </p:nvGrpSpPr>
          <p:grpSpPr>
            <a:xfrm>
              <a:off x="899592" y="4077073"/>
              <a:ext cx="1008112" cy="1008112"/>
              <a:chOff x="899592" y="4077073"/>
              <a:chExt cx="1008112" cy="1008112"/>
            </a:xfrm>
          </p:grpSpPr>
          <p:pic>
            <p:nvPicPr>
              <p:cNvPr id="31" name="Obraz 30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259632" y="4365104"/>
                <a:ext cx="117566" cy="127826"/>
              </a:xfrm>
              <a:prstGeom prst="rect">
                <a:avLst/>
              </a:prstGeom>
              <a:noFill/>
              <a:ln/>
              <a:effectLst/>
            </p:spPr>
          </p:pic>
          <p:grpSp>
            <p:nvGrpSpPr>
              <p:cNvPr id="64" name="Grupa 63"/>
              <p:cNvGrpSpPr/>
              <p:nvPr/>
            </p:nvGrpSpPr>
            <p:grpSpPr>
              <a:xfrm rot="-5400000">
                <a:off x="899592" y="4077073"/>
                <a:ext cx="1008112" cy="1008112"/>
                <a:chOff x="683568" y="4005064"/>
                <a:chExt cx="1296144" cy="864096"/>
              </a:xfrm>
            </p:grpSpPr>
            <p:sp>
              <p:nvSpPr>
                <p:cNvPr id="37" name="Schemat blokowy: pamięć o dostępie bezpośrednim 36"/>
                <p:cNvSpPr/>
                <p:nvPr/>
              </p:nvSpPr>
              <p:spPr>
                <a:xfrm>
                  <a:off x="683568" y="4005064"/>
                  <a:ext cx="1296144" cy="864096"/>
                </a:xfrm>
                <a:prstGeom prst="flowChartMagneticDrum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Elipsa 28"/>
                <p:cNvSpPr/>
                <p:nvPr/>
              </p:nvSpPr>
              <p:spPr>
                <a:xfrm>
                  <a:off x="1166002" y="4410174"/>
                  <a:ext cx="50914" cy="33004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" name="Łącznik prosty 33"/>
                <p:cNvCxnSpPr/>
                <p:nvPr/>
              </p:nvCxnSpPr>
              <p:spPr bwMode="auto">
                <a:xfrm>
                  <a:off x="1179802" y="4153530"/>
                  <a:ext cx="16618" cy="588714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Elipsa 41"/>
                <p:cNvSpPr>
                  <a:spLocks/>
                </p:cNvSpPr>
                <p:nvPr/>
              </p:nvSpPr>
              <p:spPr>
                <a:xfrm>
                  <a:off x="1187722" y="4740324"/>
                  <a:ext cx="50914" cy="3300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Elipsa 42"/>
                <p:cNvSpPr/>
                <p:nvPr/>
              </p:nvSpPr>
              <p:spPr>
                <a:xfrm>
                  <a:off x="1161470" y="4124577"/>
                  <a:ext cx="50914" cy="33004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Łuk 45"/>
                <p:cNvSpPr/>
                <p:nvPr/>
              </p:nvSpPr>
              <p:spPr>
                <a:xfrm>
                  <a:off x="1115616" y="4005064"/>
                  <a:ext cx="504056" cy="864096"/>
                </a:xfrm>
                <a:prstGeom prst="arc">
                  <a:avLst>
                    <a:gd name="adj1" fmla="val 5399125"/>
                    <a:gd name="adj2" fmla="val 16158721"/>
                  </a:avLst>
                </a:prstGeom>
                <a:ln w="6350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Łuk 62"/>
                <p:cNvSpPr/>
                <p:nvPr/>
              </p:nvSpPr>
              <p:spPr>
                <a:xfrm>
                  <a:off x="1195389" y="4145285"/>
                  <a:ext cx="583266" cy="576064"/>
                </a:xfrm>
                <a:prstGeom prst="arc">
                  <a:avLst>
                    <a:gd name="adj1" fmla="val 6503963"/>
                    <a:gd name="adj2" fmla="val 15170537"/>
                  </a:avLst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65" name="Obraz 64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331640" y="4509120"/>
                <a:ext cx="117566" cy="127826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8" name="Prostokąt 97"/>
            <p:cNvSpPr/>
            <p:nvPr/>
          </p:nvSpPr>
          <p:spPr>
            <a:xfrm>
              <a:off x="251520" y="5229200"/>
              <a:ext cx="21602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</a:rPr>
                <a:t>inside</a:t>
              </a:r>
              <a:r>
                <a:rPr lang="pl-PL" sz="1000" dirty="0" smtClean="0">
                  <a:ln>
                    <a:solidFill>
                      <a:sysClr val="windowText" lastClr="000000"/>
                    </a:solidFill>
                  </a:ln>
                </a:rPr>
                <a:t> </a:t>
              </a:r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</a:rPr>
                <a:t>the</a:t>
              </a:r>
              <a:r>
                <a:rPr lang="pl-PL" sz="1000" dirty="0" smtClean="0">
                  <a:ln>
                    <a:solidFill>
                      <a:sysClr val="windowText" lastClr="000000"/>
                    </a:solidFill>
                  </a:ln>
                </a:rPr>
                <a:t> set of quantum </a:t>
              </a:r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</a:rPr>
                <a:t>channels</a:t>
              </a:r>
              <a:endParaRPr lang="pl-PL" sz="1000" dirty="0" smtClean="0">
                <a:ln>
                  <a:solidFill>
                    <a:sysClr val="windowText" lastClr="000000"/>
                  </a:solidFill>
                </a:ln>
              </a:endParaRPr>
            </a:p>
            <a:p>
              <a:pPr algn="ctr"/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</a:rPr>
                <a:t>full</a:t>
              </a:r>
              <a:r>
                <a:rPr lang="pl-PL" sz="1000" dirty="0" smtClean="0">
                  <a:ln>
                    <a:solidFill>
                      <a:sysClr val="windowText" lastClr="000000"/>
                    </a:solidFill>
                  </a:ln>
                </a:rPr>
                <a:t> </a:t>
              </a:r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</a:rPr>
                <a:t>rank</a:t>
              </a:r>
              <a:endParaRPr lang="en-US" sz="1000" dirty="0"/>
            </a:p>
          </p:txBody>
        </p:sp>
      </p:grpSp>
      <p:sp>
        <p:nvSpPr>
          <p:cNvPr id="100" name="Prostokąt 99"/>
          <p:cNvSpPr/>
          <p:nvPr/>
        </p:nvSpPr>
        <p:spPr>
          <a:xfrm>
            <a:off x="251520" y="5661248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</a:rPr>
              <a:t>classical</a:t>
            </a:r>
            <a:r>
              <a:rPr lang="pl-PL" sz="1600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</a:rPr>
              <a:t>simulation</a:t>
            </a:r>
            <a:endParaRPr lang="pl-PL" sz="1600" dirty="0" smtClean="0">
              <a:ln>
                <a:solidFill>
                  <a:sysClr val="windowText" lastClr="000000"/>
                </a:solidFill>
              </a:ln>
            </a:endParaRPr>
          </a:p>
          <a:p>
            <a:pPr algn="ctr"/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</a:rPr>
              <a:t>possible</a:t>
            </a:r>
            <a:endParaRPr lang="en-US" sz="16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03" name="Prostokąt 102"/>
          <p:cNvSpPr/>
          <p:nvPr/>
        </p:nvSpPr>
        <p:spPr>
          <a:xfrm>
            <a:off x="2411760" y="5661248"/>
            <a:ext cx="2232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classical</a:t>
            </a:r>
            <a:r>
              <a:rPr lang="pl-PL" sz="16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 </a:t>
            </a:r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simulation</a:t>
            </a:r>
            <a:endParaRPr lang="pl-PL" sz="1600" dirty="0" smtClean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  <a:p>
            <a:pPr lvl="0" algn="ctr"/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possible</a:t>
            </a:r>
            <a:endParaRPr lang="en-US" sz="16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07" name="Prostokąt 106"/>
          <p:cNvSpPr/>
          <p:nvPr/>
        </p:nvSpPr>
        <p:spPr>
          <a:xfrm>
            <a:off x="4644008" y="5661248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</a:rPr>
              <a:t>minimization</a:t>
            </a:r>
            <a:r>
              <a:rPr lang="pl-PL" sz="1600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</a:rPr>
              <a:t>over</a:t>
            </a:r>
            <a:r>
              <a:rPr lang="pl-PL" sz="1600" dirty="0" smtClean="0">
                <a:ln>
                  <a:solidFill>
                    <a:sysClr val="windowText" lastClr="000000"/>
                  </a:solidFill>
                </a:ln>
              </a:rPr>
              <a:t> Kraus </a:t>
            </a:r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</a:rPr>
              <a:t>representations</a:t>
            </a:r>
            <a:endParaRPr lang="en-US" sz="1600" dirty="0">
              <a:ln>
                <a:solidFill>
                  <a:sysClr val="windowText" lastClr="000000"/>
                </a:solidFill>
              </a:ln>
            </a:endParaRPr>
          </a:p>
        </p:txBody>
      </p:sp>
      <p:grpSp>
        <p:nvGrpSpPr>
          <p:cNvPr id="110" name="Grupa 109"/>
          <p:cNvGrpSpPr/>
          <p:nvPr/>
        </p:nvGrpSpPr>
        <p:grpSpPr>
          <a:xfrm>
            <a:off x="6804248" y="4077072"/>
            <a:ext cx="2160240" cy="1408222"/>
            <a:chOff x="6804248" y="4077072"/>
            <a:chExt cx="2160240" cy="1408222"/>
          </a:xfrm>
        </p:grpSpPr>
        <p:pic>
          <p:nvPicPr>
            <p:cNvPr id="90" name="Obraz 8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668344" y="4365103"/>
              <a:ext cx="117566" cy="12782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91" name="Schemat blokowy: pamięć o dostępie bezpośrednim 90"/>
            <p:cNvSpPr/>
            <p:nvPr/>
          </p:nvSpPr>
          <p:spPr>
            <a:xfrm rot="16200000">
              <a:off x="7308304" y="4077072"/>
              <a:ext cx="1008112" cy="1008112"/>
            </a:xfrm>
            <a:prstGeom prst="flowChartMagneticDrum">
              <a:avLst/>
            </a:prstGeom>
            <a:solidFill>
              <a:srgbClr val="FFFF99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Elipsa 91"/>
            <p:cNvSpPr/>
            <p:nvPr/>
          </p:nvSpPr>
          <p:spPr>
            <a:xfrm rot="16200000">
              <a:off x="7794254" y="4395591"/>
              <a:ext cx="39600" cy="3850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3" name="Łącznik prosty 92"/>
            <p:cNvCxnSpPr/>
            <p:nvPr/>
          </p:nvCxnSpPr>
          <p:spPr bwMode="auto">
            <a:xfrm>
              <a:off x="7023373" y="4410075"/>
              <a:ext cx="1584176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Obraz 9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40352" y="4221088"/>
              <a:ext cx="117566" cy="127826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08" name="Prostokąt 107"/>
            <p:cNvSpPr/>
            <p:nvPr/>
          </p:nvSpPr>
          <p:spPr>
            <a:xfrm>
              <a:off x="6804248" y="5085184"/>
              <a:ext cx="21602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endParaRPr lang="pl-PL" sz="10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endParaRPr>
            </a:p>
            <a:p>
              <a:pPr lvl="0" algn="ctr">
                <a:defRPr/>
              </a:pPr>
              <a:r>
                <a:rPr lang="pl-PL" sz="1000" dirty="0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rPr>
                <a:t>on </a:t>
              </a:r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rPr>
                <a:t>the</a:t>
              </a:r>
              <a:r>
                <a:rPr lang="pl-PL" sz="1000" dirty="0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rPr>
                <a:t> </a:t>
              </a:r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rPr>
                <a:t>boundary</a:t>
              </a:r>
              <a:r>
                <a:rPr lang="pl-PL" sz="1000" dirty="0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rPr>
                <a:t>, </a:t>
              </a:r>
              <a:r>
                <a:rPr lang="pl-PL" sz="1000" dirty="0" err="1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rPr>
                <a:t>extremal</a:t>
              </a:r>
              <a:endParaRPr lang="pl-PL" sz="10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endParaRPr>
            </a:p>
          </p:txBody>
        </p:sp>
      </p:grpSp>
      <p:sp>
        <p:nvSpPr>
          <p:cNvPr id="111" name="Prostokąt 110"/>
          <p:cNvSpPr/>
          <p:nvPr/>
        </p:nvSpPr>
        <p:spPr>
          <a:xfrm>
            <a:off x="6804249" y="5661248"/>
            <a:ext cx="2160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minimization</a:t>
            </a:r>
            <a:r>
              <a:rPr lang="pl-PL" sz="16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 </a:t>
            </a:r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over</a:t>
            </a:r>
            <a:r>
              <a:rPr lang="pl-PL" sz="16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 Kraus </a:t>
            </a:r>
            <a:r>
              <a:rPr lang="pl-PL" sz="1600" dirty="0" err="1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</a:rPr>
              <a:t>representations</a:t>
            </a:r>
            <a:endParaRPr lang="en-US" sz="160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</a:endParaRPr>
          </a:p>
        </p:txBody>
      </p:sp>
      <p:grpSp>
        <p:nvGrpSpPr>
          <p:cNvPr id="113" name="Grupa 112"/>
          <p:cNvGrpSpPr/>
          <p:nvPr/>
        </p:nvGrpSpPr>
        <p:grpSpPr>
          <a:xfrm>
            <a:off x="2483768" y="3920191"/>
            <a:ext cx="2160240" cy="1555229"/>
            <a:chOff x="2483768" y="3920191"/>
            <a:chExt cx="2160240" cy="1555229"/>
          </a:xfrm>
        </p:grpSpPr>
        <p:grpSp>
          <p:nvGrpSpPr>
            <p:cNvPr id="102" name="Grupa 101"/>
            <p:cNvGrpSpPr/>
            <p:nvPr/>
          </p:nvGrpSpPr>
          <p:grpSpPr>
            <a:xfrm>
              <a:off x="2483768" y="4077072"/>
              <a:ext cx="2160240" cy="1398348"/>
              <a:chOff x="2483768" y="4077073"/>
              <a:chExt cx="2160240" cy="1398348"/>
            </a:xfrm>
          </p:grpSpPr>
          <p:grpSp>
            <p:nvGrpSpPr>
              <p:cNvPr id="79" name="Grupa 78"/>
              <p:cNvGrpSpPr/>
              <p:nvPr/>
            </p:nvGrpSpPr>
            <p:grpSpPr>
              <a:xfrm>
                <a:off x="3059832" y="4077073"/>
                <a:ext cx="1008112" cy="1008112"/>
                <a:chOff x="3059832" y="4077073"/>
                <a:chExt cx="1008112" cy="1008112"/>
              </a:xfrm>
            </p:grpSpPr>
            <p:pic>
              <p:nvPicPr>
                <p:cNvPr id="69" name="Obraz 68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419872" y="4365104"/>
                  <a:ext cx="117566" cy="127826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71" name="Schemat blokowy: pamięć o dostępie bezpośrednim 70"/>
                <p:cNvSpPr/>
                <p:nvPr/>
              </p:nvSpPr>
              <p:spPr>
                <a:xfrm rot="16200000">
                  <a:off x="3059832" y="4077073"/>
                  <a:ext cx="1008112" cy="1008112"/>
                </a:xfrm>
                <a:prstGeom prst="flowChartMagneticDrum">
                  <a:avLst/>
                </a:prstGeom>
                <a:solidFill>
                  <a:srgbClr val="FFFF99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Elipsa 71"/>
                <p:cNvSpPr/>
                <p:nvPr/>
              </p:nvSpPr>
              <p:spPr>
                <a:xfrm rot="16200000">
                  <a:off x="3544664" y="4346883"/>
                  <a:ext cx="39600" cy="3850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3" name="Łącznik prosty 72"/>
                <p:cNvCxnSpPr/>
                <p:nvPr/>
              </p:nvCxnSpPr>
              <p:spPr bwMode="auto">
                <a:xfrm rot="16200000">
                  <a:off x="3540802" y="4028150"/>
                  <a:ext cx="12925" cy="68683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Elipsa 73"/>
                <p:cNvSpPr>
                  <a:spLocks/>
                </p:cNvSpPr>
                <p:nvPr/>
              </p:nvSpPr>
              <p:spPr>
                <a:xfrm rot="16200000">
                  <a:off x="3922224" y="4339515"/>
                  <a:ext cx="39600" cy="3850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Elipsa 74"/>
                <p:cNvSpPr/>
                <p:nvPr/>
              </p:nvSpPr>
              <p:spPr>
                <a:xfrm rot="16200000">
                  <a:off x="3209557" y="4345075"/>
                  <a:ext cx="39600" cy="38505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78" name="Obraz 77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509392" y="4228530"/>
                  <a:ext cx="117566" cy="127826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01" name="Prostokąt 100"/>
              <p:cNvSpPr/>
              <p:nvPr/>
            </p:nvSpPr>
            <p:spPr>
              <a:xfrm>
                <a:off x="2483768" y="5229200"/>
                <a:ext cx="216024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>
                  <a:defRPr/>
                </a:pP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on </a:t>
                </a:r>
                <a:r>
                  <a:rPr lang="pl-PL" sz="1000" dirty="0" err="1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the</a:t>
                </a: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 </a:t>
                </a:r>
                <a:r>
                  <a:rPr lang="pl-PL" sz="1000" dirty="0" err="1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boundary</a:t>
                </a:r>
                <a:r>
                  <a:rPr lang="pl-PL" sz="1000" dirty="0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, but </a:t>
                </a:r>
                <a:r>
                  <a:rPr lang="pl-PL" sz="1000" dirty="0" err="1" smtClean="0">
                    <a:ln>
                      <a:solidFill>
                        <a:sysClr val="windowText" lastClr="000000"/>
                      </a:solidFill>
                    </a:ln>
                    <a:solidFill>
                      <a:prstClr val="black"/>
                    </a:solidFill>
                  </a:rPr>
                  <a:t>non-extremal</a:t>
                </a:r>
                <a:endParaRPr lang="pl-PL" sz="1000" dirty="0" smtClean="0">
                  <a:ln>
                    <a:solidFill>
                      <a:sysClr val="windowText" lastClr="000000"/>
                    </a:solidFill>
                  </a:ln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2" name="Łuk 111"/>
            <p:cNvSpPr/>
            <p:nvPr/>
          </p:nvSpPr>
          <p:spPr>
            <a:xfrm rot="16200000">
              <a:off x="3309657" y="3642961"/>
              <a:ext cx="453651" cy="1008112"/>
            </a:xfrm>
            <a:prstGeom prst="arc">
              <a:avLst>
                <a:gd name="adj1" fmla="val 6926860"/>
                <a:gd name="adj2" fmla="val 1488144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3" grpId="0"/>
      <p:bldP spid="107" grpId="0"/>
      <p:bldP spid="1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projection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79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atom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3"/>
  <p:tag name="PICTUREFILESIZE" val="599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hot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5"/>
  <p:tag name="PICTUREFILESIZE" val="65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photon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1"/>
  <p:tag name="PICTUREFILESIZE" val="66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6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3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L/L \approx 10^{-22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4"/>
  <p:tag name="PICTUREFILESIZE" val="47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 \rangle  = N 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430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b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 \rangle  = N 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430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\rangle  -\langle n_b \rangle  = N \cos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78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= \frac{1}{\sqrt{N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198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a,n_b) =&#10; \arccos\left(\frac{n_a-n_b}{N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5"/>
  <p:tag name="PICTUREFILESIZE" val="575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11} = \frac{1}{2}(1 +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197"/>
  <p:tag name="PICTUREFILESIZE" val="382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02}+p_{20} = \frac{1}{2}(1-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254"/>
  <p:tag name="PICTUREFILESIZE" val="527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2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81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2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2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2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94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e^{-2 i \varphi}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5"/>
  <p:tag name="PICTUREFILESIZE" val="528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67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1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e^{- i n \varphi}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54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N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35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N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10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N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91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0"/>
  <p:tag name="PICTUREFILESIZE" val="117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"/>
  <p:tag name="PICTUREFILESIZE" val="132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"/>
  <p:tag name="PICTUREFILESIZE" val="53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^2 \varphi = \langle (\tilde{\varphi} -\varphi)^2 \rangle$&#10; over the choice of $\ket{\psi}$, $\Pi_{i}$ and $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63"/>
  <p:tag name="PICTUREFILESIZE" val="1081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geq \frac{1}{\sqrt{F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54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tilde{\varphi}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F= 4[ \bra{\psi_\varphi} \hat{n}_a^2\ket{\psi_\varphi} -&#10;\bra{\psi_\varphi} \hat{n}_a\ket{\psi_\varphi}^2 ]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5"/>
  <p:tag name="PICTUREFILESIZE" val="690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ket{\psi} = \frac{1}{\sqrt{2}}(\ket{N,0} + \ket{0,N})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1"/>
  <p:tag name="PICTUREFILESIZE" val="581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213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_{\t{quantum}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3"/>
  <p:tag name="PICTUREFILESIZE" val="592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_{\t{classical}}   = \frac{1}{\sqrt{\eta 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1"/>
  <p:tag name="PICTUREFILESIZE" val="427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{\Delta}\varphi_{\t{quantum}}}{\Delta{\varphi}_{\t{classical}}} \geq &#10;\sqrt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4"/>
  <p:tag name="PICTUREFILESIZE" val="604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{\Delta}\varphi_{\t{quantum}}}{\Delta\tilde{\varphi}_{\t{classical}}} \geq &#10;0.617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584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0.62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48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frac{{\Delta \varphi}_{\t{squeezed}}}{{\Delta \varphi}_{\t{coherent}}}&#10; \approx 0.66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593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2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 = \int \t{d} X\, p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389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_\varphi(\rho)\right] \leq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39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{\t{cl}}[p_\varphi(X)] &#10;=\int dX\frac{[\partial_{\varphi}{p}_{\varphi}(X)]^{2}}{p_{\varphi}(X)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972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Estimating $\varphi$ directly from $X$ is no worse than &#10;from measurement on $\Lambda_\varphi[\rho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28"/>
  <p:tag name="PICTUREFILESIZE" val="1178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varphi\rightarrow p_{\varphi}\rightarrow X &#10;\rightarrow \Lambda_{X}\left[\rho\right]\rightarrow\tilde{\varphi}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1"/>
  <p:tag name="PICTUREFILESIZE" val="459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\rightarrow\Lambda_{\varphi}&#10;\left[\rho\right]\rightarrow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9"/>
  <p:tag name="PICTUREFILESIZE" val="274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F_{\t{cl}}\left[p_\varphi(X_1,\dots X_N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1"/>
  <p:tag name="PICTUREFILESIZE" val="840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N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3"/>
  <p:tag name="PICTUREFILESIZE" val="752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F_\t{cl}$ is finite $F_Q$ scales at most linearly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667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F_{\t{cl}}(p_\varphi) N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92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9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{\t{cl}}=\infty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27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dX \ &#10;p_{\varphi}(X) \Lambda_X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7"/>
  <p:tag name="PICTUREFILESIZE" val="711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p_+(\varphi) \Lambda_+ + p_-(\varphi) \Lambda_-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0"/>
  <p:tag name="PICTUREFILESIZE" val="737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artial_\varphi \Lambda_\varphi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"/>
  <p:tag name="PICTUREFILESIZE" val="152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P_{\Lambda_\varphi} = &#10;\Lambda_\varphi \otimes \openone  (\ket{\Phi}\bra{\Phi}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438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hi}=\sum_i \ket{i}\otimes \ket{i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94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P_{\Lambda_\varphi} = &#10;\left(&#10;\begin{array}{cccc}&#10; 1 &amp; 0 &amp; 0 &amp; e^{i \varphi } \eta  \\&#10; 0 &amp; 0 &amp; 0 &amp; 0 \\&#10; 0 &amp; 0 &amp; 0 &amp; 0 \\&#10; e^{-i \varphi } \eta  &amp; 0 &amp; 0 &amp; 1&#10;\end{array}&#10;\right)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8"/>
  <p:tag name="PICTUREFILESIZE" val="938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&#10;we look for $\varepsilon_\pm$ such that 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366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Lambda_\varphi} \pm \varepsilon_\pm &#10;\partial_\varphi P_{\Lambda_\varphi} \geq 0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382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P_{\Lambda_\varphi} + \varepsilon \partial_\varphi P_{\Lambda_\varphi} = &#10;\left(&#10;\begin{array}{cccc}&#10; 1 &amp; 0 &amp; 0 &amp; e^{i \varphi } \eta (1 + i \varepsilon)  \\&#10; 0 &amp; 0 &amp; 0 &amp; 0 \\&#10; 0 &amp; 0 &amp; 0 &amp; 0 \\&#10; e^{-i \varphi } \eta (1 -i\varepsilon) &amp; 0 &amp; 0 &amp; 1&#10;\end{array}&#10;\right)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50"/>
  <p:tag name="PICTUREFILESIZE" val="16149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epsilon \leq \frac{\sqrt{1-\eta^2}}{\eta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238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\varepsilon_+ \varepsilon_-}{N}}&#10;=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753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^2(1+\varepsilon^2)\leq 1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559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P_{\Lambda_\varphi} = &#10;\Lambda_\varphi \otimes \openone  (\ket{\Phi}\bra{\Phi}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438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hi}=\sum_i \ket{i}\otimes \ket{i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94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&#10;we look for $\varepsilon_\pm$ such that 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366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Lambda_\varphi} \pm \varepsilon_\pm &#10;\partial_\varphi P_{\Lambda_\varphi} \geq 0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382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8"/>
  <p:tag name="PICTUREFILESIZE" val="330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(1-\eta)(1+3 \eta)}}{2 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580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04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1"/>
  <p:tag name="PICTUREFILESIZE" val="362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6795</TotalTime>
  <Words>844</Words>
  <Application>Microsoft Office PowerPoint</Application>
  <PresentationFormat>Pokaz na ekranie (4:3)</PresentationFormat>
  <Paragraphs>146</Paragraphs>
  <Slides>21</Slides>
  <Notes>8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Motyw pakietu Office</vt:lpstr>
      <vt:lpstr>Slajd 1</vt:lpstr>
      <vt:lpstr>Interferometry at its (classical) limits</vt:lpstr>
      <vt:lpstr>N independent photons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Gallery of decoherence models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139</cp:revision>
  <dcterms:created xsi:type="dcterms:W3CDTF">2011-12-06T11:47:15Z</dcterms:created>
  <dcterms:modified xsi:type="dcterms:W3CDTF">2012-05-21T20:27:58Z</dcterms:modified>
</cp:coreProperties>
</file>