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notesSlides/notesSlide2.xml" ContentType="application/vnd.openxmlformats-officedocument.presentationml.notesSlide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notesSlides/notesSlide3.xml" ContentType="application/vnd.openxmlformats-officedocument.presentationml.notesSlide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notesSlides/notesSlide4.xml" ContentType="application/vnd.openxmlformats-officedocument.presentationml.notesSlide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notesSlides/notesSlide5.xml" ContentType="application/vnd.openxmlformats-officedocument.presentationml.notesSlide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notesSlides/notesSlide6.xml" ContentType="application/vnd.openxmlformats-officedocument.presentationml.notesSlide+xml"/>
  <Override PartName="/ppt/tags/tag117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409" r:id="rId3"/>
    <p:sldId id="392" r:id="rId4"/>
    <p:sldId id="376" r:id="rId5"/>
    <p:sldId id="421" r:id="rId6"/>
    <p:sldId id="423" r:id="rId7"/>
    <p:sldId id="424" r:id="rId8"/>
    <p:sldId id="425" r:id="rId9"/>
    <p:sldId id="426" r:id="rId10"/>
    <p:sldId id="427" r:id="rId11"/>
    <p:sldId id="428" r:id="rId12"/>
    <p:sldId id="429" r:id="rId13"/>
    <p:sldId id="430" r:id="rId14"/>
    <p:sldId id="408" r:id="rId15"/>
    <p:sldId id="407" r:id="rId16"/>
    <p:sldId id="397" r:id="rId17"/>
    <p:sldId id="399" r:id="rId18"/>
    <p:sldId id="416" r:id="rId19"/>
    <p:sldId id="417" r:id="rId20"/>
    <p:sldId id="403" r:id="rId21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66"/>
    <a:srgbClr val="000000"/>
    <a:srgbClr val="FFFF00"/>
    <a:srgbClr val="FFFFFF"/>
    <a:srgbClr val="FF9900"/>
    <a:srgbClr val="FF0066"/>
    <a:srgbClr val="FFFF99"/>
    <a:srgbClr val="CCFFCC"/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yl pośredni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Bez stylu, bez siatki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91" autoAdjust="0"/>
    <p:restoredTop sz="86854" autoAdjust="0"/>
  </p:normalViewPr>
  <p:slideViewPr>
    <p:cSldViewPr>
      <p:cViewPr varScale="1">
        <p:scale>
          <a:sx n="56" d="100"/>
          <a:sy n="56" d="100"/>
        </p:scale>
        <p:origin x="1005" y="39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66" d="100"/>
        <a:sy n="66" d="100"/>
      </p:scale>
      <p:origin x="0" y="224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6D3B41-53A6-4C15-9060-1937514A15A3}" type="datetimeFigureOut">
              <a:rPr lang="en-US" smtClean="0"/>
              <a:pPr/>
              <a:t>6/28/2016</a:t>
            </a:fld>
            <a:endParaRPr lang="en-US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EE2119-FE5D-4871-A9FC-B06E5F5A10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14008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indent="-228600">
              <a:buNone/>
            </a:pPr>
            <a:endParaRPr lang="en-US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E2119-FE5D-4871-A9FC-B06E5F5A101C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62240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1200" dirty="0" err="1" smtClean="0"/>
              <a:t>atomic</a:t>
            </a:r>
            <a:r>
              <a:rPr lang="pl-PL" sz="1200" dirty="0" smtClean="0"/>
              <a:t> </a:t>
            </a:r>
            <a:r>
              <a:rPr lang="pl-PL" sz="1200" dirty="0" err="1" smtClean="0"/>
              <a:t>decoherence</a:t>
            </a:r>
            <a:endParaRPr lang="pl-PL" sz="1200" dirty="0" smtClean="0"/>
          </a:p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E2119-FE5D-4871-A9FC-B06E5F5A101C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48344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1200" dirty="0" err="1" smtClean="0"/>
              <a:t>atomic</a:t>
            </a:r>
            <a:r>
              <a:rPr lang="pl-PL" sz="1200" dirty="0" smtClean="0"/>
              <a:t> </a:t>
            </a:r>
            <a:r>
              <a:rPr lang="pl-PL" sz="1200" dirty="0" err="1" smtClean="0"/>
              <a:t>decoherence</a:t>
            </a:r>
            <a:endParaRPr lang="pl-PL" sz="1200" dirty="0" smtClean="0"/>
          </a:p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E2119-FE5D-4871-A9FC-B06E5F5A101C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11391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1200" dirty="0" err="1" smtClean="0"/>
              <a:t>atomic</a:t>
            </a:r>
            <a:r>
              <a:rPr lang="pl-PL" sz="1200" dirty="0" smtClean="0"/>
              <a:t> </a:t>
            </a:r>
            <a:r>
              <a:rPr lang="pl-PL" sz="1200" dirty="0" err="1" smtClean="0"/>
              <a:t>decoherence</a:t>
            </a:r>
            <a:endParaRPr lang="pl-PL" sz="1200" dirty="0" smtClean="0"/>
          </a:p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E2119-FE5D-4871-A9FC-B06E5F5A101C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82899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l-PL" dirty="0" err="1" smtClean="0"/>
              <a:t>Complexity</a:t>
            </a:r>
            <a:r>
              <a:rPr lang="pl-PL" dirty="0" smtClean="0"/>
              <a:t> </a:t>
            </a:r>
            <a:r>
              <a:rPr lang="pl-PL" dirty="0" err="1" smtClean="0"/>
              <a:t>grows</a:t>
            </a:r>
            <a:r>
              <a:rPr lang="pl-PL" baseline="0" dirty="0" smtClean="0"/>
              <a:t> </a:t>
            </a:r>
            <a:r>
              <a:rPr lang="pl-PL" baseline="0" dirty="0" err="1" smtClean="0"/>
              <a:t>with</a:t>
            </a:r>
            <a:r>
              <a:rPr lang="pl-PL" baseline="0" dirty="0" smtClean="0"/>
              <a:t> </a:t>
            </a:r>
            <a:r>
              <a:rPr lang="pl-PL" baseline="0" dirty="0" err="1" smtClean="0"/>
              <a:t>the</a:t>
            </a:r>
            <a:r>
              <a:rPr lang="pl-PL" baseline="0" dirty="0" smtClean="0"/>
              <a:t> </a:t>
            </a:r>
            <a:r>
              <a:rPr lang="pl-PL" baseline="0" dirty="0" err="1" smtClean="0"/>
              <a:t>number</a:t>
            </a:r>
            <a:endParaRPr lang="en-US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E2119-FE5D-4871-A9FC-B06E5F5A101C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36105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E2119-FE5D-4871-A9FC-B06E5F5A101C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89409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dirty="0" smtClean="0"/>
              <a:t>Kliknij, aby edytować styl wzorca podtytułu</a:t>
            </a:r>
            <a:endParaRPr lang="en-US" dirty="0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/>
              <a:pPr/>
              <a:t>6/28/2016</a:t>
            </a:fld>
            <a:endParaRPr lang="en-US"/>
          </a:p>
        </p:txBody>
      </p:sp>
      <p:sp>
        <p:nvSpPr>
          <p:cNvPr id="9" name="Symbol zastępczy stopki 8"/>
          <p:cNvSpPr>
            <a:spLocks noGrp="1"/>
          </p:cNvSpPr>
          <p:nvPr>
            <p:ph type="ftr" sz="quarter" idx="12"/>
          </p:nvPr>
        </p:nvSpPr>
        <p:spPr>
          <a:xfrm>
            <a:off x="6165326" y="6374589"/>
            <a:ext cx="28956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pl-PL" smtClean="0"/>
              <a:t>Faculty of Physics, University of Warsaw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defRPr/>
            </a:lvl2pPr>
          </a:lstStyle>
          <a:p>
            <a:pPr lvl="0"/>
            <a:r>
              <a:rPr lang="pl-PL" dirty="0" smtClean="0"/>
              <a:t>Kliknij, aby edytować style wzorca tekstu</a:t>
            </a:r>
          </a:p>
          <a:p>
            <a:pPr lvl="1"/>
            <a:r>
              <a:rPr lang="pl-PL" dirty="0" smtClean="0"/>
              <a:t>Drugi poziom</a:t>
            </a:r>
          </a:p>
          <a:p>
            <a:pPr lvl="2"/>
            <a:r>
              <a:rPr lang="pl-PL" dirty="0" smtClean="0"/>
              <a:t>Trzeci poziom</a:t>
            </a:r>
          </a:p>
          <a:p>
            <a:pPr lvl="3"/>
            <a:r>
              <a:rPr lang="pl-PL" dirty="0" smtClean="0"/>
              <a:t>Czwarty poziom</a:t>
            </a:r>
          </a:p>
          <a:p>
            <a:pPr lvl="4"/>
            <a:r>
              <a:rPr lang="pl-PL" dirty="0" smtClean="0"/>
              <a:t>Piąty poziom</a:t>
            </a:r>
            <a:endParaRPr lang="en-US" dirty="0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/>
              <a:pPr/>
              <a:t>6/28/2016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pl-PL" dirty="0" err="1" smtClean="0"/>
              <a:t>Faculty</a:t>
            </a:r>
            <a:r>
              <a:rPr lang="pl-PL" dirty="0" smtClean="0"/>
              <a:t> of </a:t>
            </a:r>
            <a:r>
              <a:rPr lang="pl-PL" dirty="0" err="1" smtClean="0"/>
              <a:t>Physics</a:t>
            </a:r>
            <a:r>
              <a:rPr lang="pl-PL" dirty="0" smtClean="0"/>
              <a:t>, </a:t>
            </a:r>
            <a:r>
              <a:rPr lang="pl-PL" dirty="0" err="1" smtClean="0"/>
              <a:t>University</a:t>
            </a:r>
            <a:r>
              <a:rPr lang="pl-PL" dirty="0" smtClean="0"/>
              <a:t> of Warsaw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/>
              <a:pPr/>
              <a:t>6/28/2016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/>
              <a:pPr/>
              <a:t>6/28/2016</a:t>
            </a:fld>
            <a:endParaRPr lang="en-US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/>
              <a:pPr/>
              <a:t>6/28/2016</a:t>
            </a:fld>
            <a:endParaRPr lang="en-US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/>
              <a:pPr/>
              <a:t>6/28/2016</a:t>
            </a:fld>
            <a:endParaRPr lang="en-US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/>
              <a:pPr/>
              <a:t>6/28/2016</a:t>
            </a:fld>
            <a:endParaRPr lang="en-US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/>
              <a:pPr/>
              <a:t>6/28/2016</a:t>
            </a:fld>
            <a:endParaRPr lang="en-US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/>
              <a:pPr/>
              <a:t>6/28/2016</a:t>
            </a:fld>
            <a:endParaRPr lang="en-US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/>
              <a:pPr/>
              <a:t>6/28/2016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/>
              <a:pPr/>
              <a:t>6/28/2016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A0D3F0-7046-4356-881F-F918C2D92761}" type="datetimeFigureOut">
              <a:rPr lang="en-US" smtClean="0"/>
              <a:pPr/>
              <a:t>6/28/2016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5796136" y="6356350"/>
            <a:ext cx="28906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pl-PL" dirty="0" err="1" smtClean="0"/>
              <a:t>Faculty</a:t>
            </a:r>
            <a:r>
              <a:rPr lang="pl-PL" dirty="0" smtClean="0"/>
              <a:t> of </a:t>
            </a:r>
            <a:r>
              <a:rPr lang="pl-PL" dirty="0" err="1" smtClean="0"/>
              <a:t>Physics</a:t>
            </a:r>
            <a:r>
              <a:rPr lang="pl-PL" dirty="0" smtClean="0"/>
              <a:t>, </a:t>
            </a:r>
            <a:r>
              <a:rPr lang="pl-PL" dirty="0" err="1" smtClean="0"/>
              <a:t>University</a:t>
            </a:r>
            <a:r>
              <a:rPr lang="pl-PL" dirty="0" smtClean="0"/>
              <a:t> of Warsaw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pn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4.png"/><Relationship Id="rId12" Type="http://schemas.openxmlformats.org/officeDocument/2006/relationships/image" Target="../media/image9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Relationship Id="rId6" Type="http://schemas.openxmlformats.org/officeDocument/2006/relationships/image" Target="../media/image3.png"/><Relationship Id="rId11" Type="http://schemas.openxmlformats.org/officeDocument/2006/relationships/image" Target="../media/image8.jpeg"/><Relationship Id="rId5" Type="http://schemas.openxmlformats.org/officeDocument/2006/relationships/image" Target="../media/image2.png"/><Relationship Id="rId10" Type="http://schemas.openxmlformats.org/officeDocument/2006/relationships/image" Target="../media/image7.png"/><Relationship Id="rId4" Type="http://schemas.openxmlformats.org/officeDocument/2006/relationships/image" Target="../media/image1.png"/><Relationship Id="rId9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tags" Target="../tags/tag4.xml"/><Relationship Id="rId7" Type="http://schemas.openxmlformats.org/officeDocument/2006/relationships/image" Target="../media/image13.pn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jpeg"/><Relationship Id="rId4" Type="http://schemas.openxmlformats.org/officeDocument/2006/relationships/image" Target="../media/image1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12.xml"/><Relationship Id="rId13" Type="http://schemas.openxmlformats.org/officeDocument/2006/relationships/tags" Target="../tags/tag17.xml"/><Relationship Id="rId18" Type="http://schemas.openxmlformats.org/officeDocument/2006/relationships/tags" Target="../tags/tag22.xml"/><Relationship Id="rId26" Type="http://schemas.openxmlformats.org/officeDocument/2006/relationships/image" Target="../media/image25.png"/><Relationship Id="rId39" Type="http://schemas.openxmlformats.org/officeDocument/2006/relationships/image" Target="../media/image38.png"/><Relationship Id="rId3" Type="http://schemas.openxmlformats.org/officeDocument/2006/relationships/tags" Target="../tags/tag7.xml"/><Relationship Id="rId21" Type="http://schemas.openxmlformats.org/officeDocument/2006/relationships/slideLayout" Target="../slideLayouts/slideLayout2.xml"/><Relationship Id="rId34" Type="http://schemas.openxmlformats.org/officeDocument/2006/relationships/image" Target="../media/image33.png"/><Relationship Id="rId42" Type="http://schemas.openxmlformats.org/officeDocument/2006/relationships/image" Target="../media/image41.png"/><Relationship Id="rId7" Type="http://schemas.openxmlformats.org/officeDocument/2006/relationships/tags" Target="../tags/tag11.xml"/><Relationship Id="rId12" Type="http://schemas.openxmlformats.org/officeDocument/2006/relationships/tags" Target="../tags/tag16.xml"/><Relationship Id="rId17" Type="http://schemas.openxmlformats.org/officeDocument/2006/relationships/tags" Target="../tags/tag21.xml"/><Relationship Id="rId25" Type="http://schemas.openxmlformats.org/officeDocument/2006/relationships/image" Target="../media/image24.png"/><Relationship Id="rId33" Type="http://schemas.openxmlformats.org/officeDocument/2006/relationships/image" Target="../media/image32.png"/><Relationship Id="rId38" Type="http://schemas.openxmlformats.org/officeDocument/2006/relationships/image" Target="../media/image37.png"/><Relationship Id="rId2" Type="http://schemas.openxmlformats.org/officeDocument/2006/relationships/tags" Target="../tags/tag6.xml"/><Relationship Id="rId16" Type="http://schemas.openxmlformats.org/officeDocument/2006/relationships/tags" Target="../tags/tag20.xml"/><Relationship Id="rId20" Type="http://schemas.openxmlformats.org/officeDocument/2006/relationships/tags" Target="../tags/tag24.xml"/><Relationship Id="rId29" Type="http://schemas.openxmlformats.org/officeDocument/2006/relationships/image" Target="../media/image28.png"/><Relationship Id="rId41" Type="http://schemas.openxmlformats.org/officeDocument/2006/relationships/image" Target="../media/image40.png"/><Relationship Id="rId1" Type="http://schemas.openxmlformats.org/officeDocument/2006/relationships/tags" Target="../tags/tag5.xml"/><Relationship Id="rId6" Type="http://schemas.openxmlformats.org/officeDocument/2006/relationships/tags" Target="../tags/tag10.xml"/><Relationship Id="rId11" Type="http://schemas.openxmlformats.org/officeDocument/2006/relationships/tags" Target="../tags/tag15.xml"/><Relationship Id="rId24" Type="http://schemas.openxmlformats.org/officeDocument/2006/relationships/image" Target="../media/image23.png"/><Relationship Id="rId32" Type="http://schemas.openxmlformats.org/officeDocument/2006/relationships/image" Target="../media/image31.png"/><Relationship Id="rId37" Type="http://schemas.openxmlformats.org/officeDocument/2006/relationships/image" Target="../media/image36.png"/><Relationship Id="rId40" Type="http://schemas.openxmlformats.org/officeDocument/2006/relationships/image" Target="../media/image39.png"/><Relationship Id="rId5" Type="http://schemas.openxmlformats.org/officeDocument/2006/relationships/tags" Target="../tags/tag9.xml"/><Relationship Id="rId15" Type="http://schemas.openxmlformats.org/officeDocument/2006/relationships/tags" Target="../tags/tag19.xml"/><Relationship Id="rId23" Type="http://schemas.openxmlformats.org/officeDocument/2006/relationships/image" Target="../media/image22.png"/><Relationship Id="rId28" Type="http://schemas.openxmlformats.org/officeDocument/2006/relationships/image" Target="../media/image27.png"/><Relationship Id="rId36" Type="http://schemas.openxmlformats.org/officeDocument/2006/relationships/image" Target="../media/image35.png"/><Relationship Id="rId10" Type="http://schemas.openxmlformats.org/officeDocument/2006/relationships/tags" Target="../tags/tag14.xml"/><Relationship Id="rId19" Type="http://schemas.openxmlformats.org/officeDocument/2006/relationships/tags" Target="../tags/tag23.xml"/><Relationship Id="rId31" Type="http://schemas.openxmlformats.org/officeDocument/2006/relationships/image" Target="../media/image30.png"/><Relationship Id="rId4" Type="http://schemas.openxmlformats.org/officeDocument/2006/relationships/tags" Target="../tags/tag8.xml"/><Relationship Id="rId9" Type="http://schemas.openxmlformats.org/officeDocument/2006/relationships/tags" Target="../tags/tag13.xml"/><Relationship Id="rId14" Type="http://schemas.openxmlformats.org/officeDocument/2006/relationships/tags" Target="../tags/tag18.xml"/><Relationship Id="rId22" Type="http://schemas.openxmlformats.org/officeDocument/2006/relationships/image" Target="../media/image18.jpeg"/><Relationship Id="rId27" Type="http://schemas.openxmlformats.org/officeDocument/2006/relationships/image" Target="../media/image26.png"/><Relationship Id="rId30" Type="http://schemas.openxmlformats.org/officeDocument/2006/relationships/image" Target="../media/image29.png"/><Relationship Id="rId35" Type="http://schemas.openxmlformats.org/officeDocument/2006/relationships/image" Target="../media/image3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tags" Target="../tags/tag32.xml"/><Relationship Id="rId13" Type="http://schemas.openxmlformats.org/officeDocument/2006/relationships/image" Target="../media/image43.png"/><Relationship Id="rId18" Type="http://schemas.openxmlformats.org/officeDocument/2006/relationships/image" Target="../media/image48.png"/><Relationship Id="rId3" Type="http://schemas.openxmlformats.org/officeDocument/2006/relationships/tags" Target="../tags/tag27.xml"/><Relationship Id="rId7" Type="http://schemas.openxmlformats.org/officeDocument/2006/relationships/tags" Target="../tags/tag31.xml"/><Relationship Id="rId12" Type="http://schemas.openxmlformats.org/officeDocument/2006/relationships/image" Target="../media/image42.png"/><Relationship Id="rId17" Type="http://schemas.openxmlformats.org/officeDocument/2006/relationships/image" Target="../media/image47.png"/><Relationship Id="rId2" Type="http://schemas.openxmlformats.org/officeDocument/2006/relationships/tags" Target="../tags/tag26.xml"/><Relationship Id="rId16" Type="http://schemas.openxmlformats.org/officeDocument/2006/relationships/image" Target="../media/image46.png"/><Relationship Id="rId1" Type="http://schemas.openxmlformats.org/officeDocument/2006/relationships/tags" Target="../tags/tag25.xml"/><Relationship Id="rId6" Type="http://schemas.openxmlformats.org/officeDocument/2006/relationships/tags" Target="../tags/tag30.xml"/><Relationship Id="rId11" Type="http://schemas.openxmlformats.org/officeDocument/2006/relationships/slideLayout" Target="../slideLayouts/slideLayout2.xml"/><Relationship Id="rId5" Type="http://schemas.openxmlformats.org/officeDocument/2006/relationships/tags" Target="../tags/tag29.xml"/><Relationship Id="rId15" Type="http://schemas.openxmlformats.org/officeDocument/2006/relationships/image" Target="../media/image45.png"/><Relationship Id="rId10" Type="http://schemas.openxmlformats.org/officeDocument/2006/relationships/tags" Target="../tags/tag34.xml"/><Relationship Id="rId19" Type="http://schemas.openxmlformats.org/officeDocument/2006/relationships/image" Target="../media/image49.png"/><Relationship Id="rId4" Type="http://schemas.openxmlformats.org/officeDocument/2006/relationships/tags" Target="../tags/tag28.xml"/><Relationship Id="rId9" Type="http://schemas.openxmlformats.org/officeDocument/2006/relationships/tags" Target="../tags/tag33.xml"/><Relationship Id="rId14" Type="http://schemas.openxmlformats.org/officeDocument/2006/relationships/image" Target="../media/image4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42.xml"/><Relationship Id="rId13" Type="http://schemas.openxmlformats.org/officeDocument/2006/relationships/slideLayout" Target="../slideLayouts/slideLayout2.xml"/><Relationship Id="rId18" Type="http://schemas.openxmlformats.org/officeDocument/2006/relationships/image" Target="../media/image50.png"/><Relationship Id="rId3" Type="http://schemas.openxmlformats.org/officeDocument/2006/relationships/tags" Target="../tags/tag37.xml"/><Relationship Id="rId21" Type="http://schemas.openxmlformats.org/officeDocument/2006/relationships/image" Target="../media/image51.png"/><Relationship Id="rId7" Type="http://schemas.openxmlformats.org/officeDocument/2006/relationships/tags" Target="../tags/tag41.xml"/><Relationship Id="rId12" Type="http://schemas.openxmlformats.org/officeDocument/2006/relationships/tags" Target="../tags/tag46.xml"/><Relationship Id="rId17" Type="http://schemas.openxmlformats.org/officeDocument/2006/relationships/image" Target="../media/image45.png"/><Relationship Id="rId2" Type="http://schemas.openxmlformats.org/officeDocument/2006/relationships/tags" Target="../tags/tag36.xml"/><Relationship Id="rId16" Type="http://schemas.openxmlformats.org/officeDocument/2006/relationships/image" Target="../media/image44.png"/><Relationship Id="rId20" Type="http://schemas.openxmlformats.org/officeDocument/2006/relationships/image" Target="../media/image48.png"/><Relationship Id="rId1" Type="http://schemas.openxmlformats.org/officeDocument/2006/relationships/tags" Target="../tags/tag35.xml"/><Relationship Id="rId6" Type="http://schemas.openxmlformats.org/officeDocument/2006/relationships/tags" Target="../tags/tag40.xml"/><Relationship Id="rId11" Type="http://schemas.openxmlformats.org/officeDocument/2006/relationships/tags" Target="../tags/tag45.xml"/><Relationship Id="rId5" Type="http://schemas.openxmlformats.org/officeDocument/2006/relationships/tags" Target="../tags/tag39.xml"/><Relationship Id="rId15" Type="http://schemas.openxmlformats.org/officeDocument/2006/relationships/image" Target="../media/image43.png"/><Relationship Id="rId23" Type="http://schemas.openxmlformats.org/officeDocument/2006/relationships/image" Target="../media/image49.png"/><Relationship Id="rId10" Type="http://schemas.openxmlformats.org/officeDocument/2006/relationships/tags" Target="../tags/tag44.xml"/><Relationship Id="rId19" Type="http://schemas.openxmlformats.org/officeDocument/2006/relationships/image" Target="../media/image47.png"/><Relationship Id="rId4" Type="http://schemas.openxmlformats.org/officeDocument/2006/relationships/tags" Target="../tags/tag38.xml"/><Relationship Id="rId9" Type="http://schemas.openxmlformats.org/officeDocument/2006/relationships/tags" Target="../tags/tag43.xml"/><Relationship Id="rId14" Type="http://schemas.openxmlformats.org/officeDocument/2006/relationships/image" Target="../media/image42.png"/><Relationship Id="rId22" Type="http://schemas.openxmlformats.org/officeDocument/2006/relationships/image" Target="../media/image5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tags" Target="../tags/tag54.xml"/><Relationship Id="rId13" Type="http://schemas.openxmlformats.org/officeDocument/2006/relationships/image" Target="../media/image42.png"/><Relationship Id="rId18" Type="http://schemas.openxmlformats.org/officeDocument/2006/relationships/image" Target="../media/image47.png"/><Relationship Id="rId3" Type="http://schemas.openxmlformats.org/officeDocument/2006/relationships/tags" Target="../tags/tag49.xml"/><Relationship Id="rId21" Type="http://schemas.openxmlformats.org/officeDocument/2006/relationships/image" Target="../media/image49.png"/><Relationship Id="rId7" Type="http://schemas.openxmlformats.org/officeDocument/2006/relationships/tags" Target="../tags/tag53.xml"/><Relationship Id="rId12" Type="http://schemas.openxmlformats.org/officeDocument/2006/relationships/slideLayout" Target="../slideLayouts/slideLayout2.xml"/><Relationship Id="rId17" Type="http://schemas.openxmlformats.org/officeDocument/2006/relationships/image" Target="../media/image50.png"/><Relationship Id="rId2" Type="http://schemas.openxmlformats.org/officeDocument/2006/relationships/tags" Target="../tags/tag48.xml"/><Relationship Id="rId16" Type="http://schemas.openxmlformats.org/officeDocument/2006/relationships/image" Target="../media/image45.png"/><Relationship Id="rId20" Type="http://schemas.openxmlformats.org/officeDocument/2006/relationships/image" Target="../media/image51.png"/><Relationship Id="rId1" Type="http://schemas.openxmlformats.org/officeDocument/2006/relationships/tags" Target="../tags/tag47.xml"/><Relationship Id="rId6" Type="http://schemas.openxmlformats.org/officeDocument/2006/relationships/tags" Target="../tags/tag52.xml"/><Relationship Id="rId11" Type="http://schemas.openxmlformats.org/officeDocument/2006/relationships/tags" Target="../tags/tag57.xml"/><Relationship Id="rId5" Type="http://schemas.openxmlformats.org/officeDocument/2006/relationships/tags" Target="../tags/tag51.xml"/><Relationship Id="rId15" Type="http://schemas.openxmlformats.org/officeDocument/2006/relationships/image" Target="../media/image44.png"/><Relationship Id="rId10" Type="http://schemas.openxmlformats.org/officeDocument/2006/relationships/tags" Target="../tags/tag56.xml"/><Relationship Id="rId19" Type="http://schemas.openxmlformats.org/officeDocument/2006/relationships/image" Target="../media/image53.png"/><Relationship Id="rId4" Type="http://schemas.openxmlformats.org/officeDocument/2006/relationships/tags" Target="../tags/tag50.xml"/><Relationship Id="rId9" Type="http://schemas.openxmlformats.org/officeDocument/2006/relationships/tags" Target="../tags/tag55.xml"/><Relationship Id="rId14" Type="http://schemas.openxmlformats.org/officeDocument/2006/relationships/image" Target="../media/image4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tags" Target="../tags/tag60.xml"/><Relationship Id="rId7" Type="http://schemas.openxmlformats.org/officeDocument/2006/relationships/image" Target="../media/image55.png"/><Relationship Id="rId2" Type="http://schemas.openxmlformats.org/officeDocument/2006/relationships/tags" Target="../tags/tag59.xml"/><Relationship Id="rId1" Type="http://schemas.openxmlformats.org/officeDocument/2006/relationships/tags" Target="../tags/tag58.xml"/><Relationship Id="rId6" Type="http://schemas.openxmlformats.org/officeDocument/2006/relationships/image" Target="../media/image54.png"/><Relationship Id="rId11" Type="http://schemas.openxmlformats.org/officeDocument/2006/relationships/image" Target="../media/image49.png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58.png"/><Relationship Id="rId4" Type="http://schemas.openxmlformats.org/officeDocument/2006/relationships/tags" Target="../tags/tag61.xml"/><Relationship Id="rId9" Type="http://schemas.openxmlformats.org/officeDocument/2006/relationships/image" Target="../media/image5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tags" Target="../tags/tag64.xml"/><Relationship Id="rId7" Type="http://schemas.openxmlformats.org/officeDocument/2006/relationships/image" Target="../media/image59.png"/><Relationship Id="rId2" Type="http://schemas.openxmlformats.org/officeDocument/2006/relationships/tags" Target="../tags/tag63.xml"/><Relationship Id="rId1" Type="http://schemas.openxmlformats.org/officeDocument/2006/relationships/tags" Target="../tags/tag62.xml"/><Relationship Id="rId6" Type="http://schemas.openxmlformats.org/officeDocument/2006/relationships/image" Target="../media/image54.png"/><Relationship Id="rId11" Type="http://schemas.openxmlformats.org/officeDocument/2006/relationships/image" Target="../media/image62.png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61.png"/><Relationship Id="rId4" Type="http://schemas.openxmlformats.org/officeDocument/2006/relationships/tags" Target="../tags/tag65.xml"/><Relationship Id="rId9" Type="http://schemas.openxmlformats.org/officeDocument/2006/relationships/image" Target="../media/image5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tags" Target="../tags/tag73.xml"/><Relationship Id="rId13" Type="http://schemas.openxmlformats.org/officeDocument/2006/relationships/image" Target="../media/image56.png"/><Relationship Id="rId18" Type="http://schemas.openxmlformats.org/officeDocument/2006/relationships/image" Target="../media/image52.png"/><Relationship Id="rId3" Type="http://schemas.openxmlformats.org/officeDocument/2006/relationships/tags" Target="../tags/tag68.xml"/><Relationship Id="rId21" Type="http://schemas.openxmlformats.org/officeDocument/2006/relationships/image" Target="../media/image65.png"/><Relationship Id="rId7" Type="http://schemas.openxmlformats.org/officeDocument/2006/relationships/tags" Target="../tags/tag72.xml"/><Relationship Id="rId12" Type="http://schemas.openxmlformats.org/officeDocument/2006/relationships/image" Target="../media/image63.png"/><Relationship Id="rId17" Type="http://schemas.openxmlformats.org/officeDocument/2006/relationships/image" Target="../media/image60.png"/><Relationship Id="rId2" Type="http://schemas.openxmlformats.org/officeDocument/2006/relationships/tags" Target="../tags/tag67.xml"/><Relationship Id="rId16" Type="http://schemas.openxmlformats.org/officeDocument/2006/relationships/image" Target="../media/image62.png"/><Relationship Id="rId20" Type="http://schemas.openxmlformats.org/officeDocument/2006/relationships/image" Target="../media/image64.png"/><Relationship Id="rId1" Type="http://schemas.openxmlformats.org/officeDocument/2006/relationships/tags" Target="../tags/tag66.xml"/><Relationship Id="rId6" Type="http://schemas.openxmlformats.org/officeDocument/2006/relationships/tags" Target="../tags/tag71.xml"/><Relationship Id="rId11" Type="http://schemas.openxmlformats.org/officeDocument/2006/relationships/image" Target="../media/image54.png"/><Relationship Id="rId5" Type="http://schemas.openxmlformats.org/officeDocument/2006/relationships/tags" Target="../tags/tag70.xml"/><Relationship Id="rId15" Type="http://schemas.openxmlformats.org/officeDocument/2006/relationships/image" Target="../media/image61.png"/><Relationship Id="rId10" Type="http://schemas.openxmlformats.org/officeDocument/2006/relationships/slideLayout" Target="../slideLayouts/slideLayout2.xml"/><Relationship Id="rId19" Type="http://schemas.openxmlformats.org/officeDocument/2006/relationships/image" Target="../media/image30.png"/><Relationship Id="rId4" Type="http://schemas.openxmlformats.org/officeDocument/2006/relationships/tags" Target="../tags/tag69.xml"/><Relationship Id="rId9" Type="http://schemas.openxmlformats.org/officeDocument/2006/relationships/tags" Target="../tags/tag74.xml"/><Relationship Id="rId14" Type="http://schemas.openxmlformats.org/officeDocument/2006/relationships/image" Target="../media/image59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13" Type="http://schemas.openxmlformats.org/officeDocument/2006/relationships/image" Target="../media/image69.png"/><Relationship Id="rId3" Type="http://schemas.openxmlformats.org/officeDocument/2006/relationships/tags" Target="../tags/tag77.xml"/><Relationship Id="rId7" Type="http://schemas.openxmlformats.org/officeDocument/2006/relationships/tags" Target="../tags/tag81.xml"/><Relationship Id="rId12" Type="http://schemas.openxmlformats.org/officeDocument/2006/relationships/image" Target="../media/image68.png"/><Relationship Id="rId2" Type="http://schemas.openxmlformats.org/officeDocument/2006/relationships/tags" Target="../tags/tag76.xml"/><Relationship Id="rId16" Type="http://schemas.openxmlformats.org/officeDocument/2006/relationships/image" Target="../media/image72.png"/><Relationship Id="rId1" Type="http://schemas.openxmlformats.org/officeDocument/2006/relationships/tags" Target="../tags/tag75.xml"/><Relationship Id="rId6" Type="http://schemas.openxmlformats.org/officeDocument/2006/relationships/tags" Target="../tags/tag80.xml"/><Relationship Id="rId11" Type="http://schemas.openxmlformats.org/officeDocument/2006/relationships/image" Target="../media/image67.png"/><Relationship Id="rId5" Type="http://schemas.openxmlformats.org/officeDocument/2006/relationships/tags" Target="../tags/tag79.xml"/><Relationship Id="rId15" Type="http://schemas.openxmlformats.org/officeDocument/2006/relationships/image" Target="../media/image71.png"/><Relationship Id="rId10" Type="http://schemas.openxmlformats.org/officeDocument/2006/relationships/image" Target="../media/image66.png"/><Relationship Id="rId4" Type="http://schemas.openxmlformats.org/officeDocument/2006/relationships/tags" Target="../tags/tag78.xml"/><Relationship Id="rId9" Type="http://schemas.openxmlformats.org/officeDocument/2006/relationships/notesSlide" Target="../notesSlides/notesSlide2.xml"/><Relationship Id="rId14" Type="http://schemas.openxmlformats.org/officeDocument/2006/relationships/image" Target="../media/image7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tags" Target="../tags/tag89.xml"/><Relationship Id="rId13" Type="http://schemas.openxmlformats.org/officeDocument/2006/relationships/image" Target="../media/image66.png"/><Relationship Id="rId18" Type="http://schemas.openxmlformats.org/officeDocument/2006/relationships/image" Target="../media/image71.png"/><Relationship Id="rId3" Type="http://schemas.openxmlformats.org/officeDocument/2006/relationships/tags" Target="../tags/tag84.xml"/><Relationship Id="rId21" Type="http://schemas.openxmlformats.org/officeDocument/2006/relationships/image" Target="../media/image75.png"/><Relationship Id="rId7" Type="http://schemas.openxmlformats.org/officeDocument/2006/relationships/tags" Target="../tags/tag88.xml"/><Relationship Id="rId12" Type="http://schemas.openxmlformats.org/officeDocument/2006/relationships/notesSlide" Target="../notesSlides/notesSlide3.xml"/><Relationship Id="rId17" Type="http://schemas.openxmlformats.org/officeDocument/2006/relationships/image" Target="../media/image70.png"/><Relationship Id="rId2" Type="http://schemas.openxmlformats.org/officeDocument/2006/relationships/tags" Target="../tags/tag83.xml"/><Relationship Id="rId16" Type="http://schemas.openxmlformats.org/officeDocument/2006/relationships/image" Target="../media/image69.png"/><Relationship Id="rId20" Type="http://schemas.openxmlformats.org/officeDocument/2006/relationships/image" Target="../media/image74.png"/><Relationship Id="rId1" Type="http://schemas.openxmlformats.org/officeDocument/2006/relationships/tags" Target="../tags/tag82.xml"/><Relationship Id="rId6" Type="http://schemas.openxmlformats.org/officeDocument/2006/relationships/tags" Target="../tags/tag87.xml"/><Relationship Id="rId11" Type="http://schemas.openxmlformats.org/officeDocument/2006/relationships/slideLayout" Target="../slideLayouts/slideLayout2.xml"/><Relationship Id="rId5" Type="http://schemas.openxmlformats.org/officeDocument/2006/relationships/tags" Target="../tags/tag86.xml"/><Relationship Id="rId15" Type="http://schemas.openxmlformats.org/officeDocument/2006/relationships/image" Target="../media/image68.png"/><Relationship Id="rId10" Type="http://schemas.openxmlformats.org/officeDocument/2006/relationships/tags" Target="../tags/tag91.xml"/><Relationship Id="rId19" Type="http://schemas.openxmlformats.org/officeDocument/2006/relationships/image" Target="../media/image73.png"/><Relationship Id="rId4" Type="http://schemas.openxmlformats.org/officeDocument/2006/relationships/tags" Target="../tags/tag85.xml"/><Relationship Id="rId9" Type="http://schemas.openxmlformats.org/officeDocument/2006/relationships/tags" Target="../tags/tag90.xml"/><Relationship Id="rId14" Type="http://schemas.openxmlformats.org/officeDocument/2006/relationships/image" Target="../media/image67.png"/><Relationship Id="rId22" Type="http://schemas.openxmlformats.org/officeDocument/2006/relationships/image" Target="../media/image7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80.png"/><Relationship Id="rId2" Type="http://schemas.openxmlformats.org/officeDocument/2006/relationships/tags" Target="../tags/tag93.xml"/><Relationship Id="rId1" Type="http://schemas.openxmlformats.org/officeDocument/2006/relationships/tags" Target="../tags/tag92.xml"/><Relationship Id="rId6" Type="http://schemas.openxmlformats.org/officeDocument/2006/relationships/image" Target="../media/image79.png"/><Relationship Id="rId5" Type="http://schemas.openxmlformats.org/officeDocument/2006/relationships/image" Target="../media/image78.png"/><Relationship Id="rId4" Type="http://schemas.openxmlformats.org/officeDocument/2006/relationships/image" Target="../media/image7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3" Type="http://schemas.openxmlformats.org/officeDocument/2006/relationships/tags" Target="../tags/tag96.xml"/><Relationship Id="rId7" Type="http://schemas.openxmlformats.org/officeDocument/2006/relationships/image" Target="../media/image82.png"/><Relationship Id="rId2" Type="http://schemas.openxmlformats.org/officeDocument/2006/relationships/tags" Target="../tags/tag95.xml"/><Relationship Id="rId1" Type="http://schemas.openxmlformats.org/officeDocument/2006/relationships/tags" Target="../tags/tag94.xml"/><Relationship Id="rId6" Type="http://schemas.openxmlformats.org/officeDocument/2006/relationships/image" Target="../media/image81.png"/><Relationship Id="rId5" Type="http://schemas.openxmlformats.org/officeDocument/2006/relationships/image" Target="../media/image78.pn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8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13" Type="http://schemas.openxmlformats.org/officeDocument/2006/relationships/image" Target="../media/image87.png"/><Relationship Id="rId18" Type="http://schemas.openxmlformats.org/officeDocument/2006/relationships/image" Target="../media/image92.png"/><Relationship Id="rId3" Type="http://schemas.openxmlformats.org/officeDocument/2006/relationships/tags" Target="../tags/tag99.xml"/><Relationship Id="rId7" Type="http://schemas.openxmlformats.org/officeDocument/2006/relationships/tags" Target="../tags/tag103.xml"/><Relationship Id="rId12" Type="http://schemas.openxmlformats.org/officeDocument/2006/relationships/image" Target="../media/image86.png"/><Relationship Id="rId17" Type="http://schemas.openxmlformats.org/officeDocument/2006/relationships/image" Target="../media/image91.png"/><Relationship Id="rId2" Type="http://schemas.openxmlformats.org/officeDocument/2006/relationships/tags" Target="../tags/tag98.xml"/><Relationship Id="rId16" Type="http://schemas.openxmlformats.org/officeDocument/2006/relationships/image" Target="../media/image90.png"/><Relationship Id="rId1" Type="http://schemas.openxmlformats.org/officeDocument/2006/relationships/tags" Target="../tags/tag97.xml"/><Relationship Id="rId6" Type="http://schemas.openxmlformats.org/officeDocument/2006/relationships/tags" Target="../tags/tag102.xml"/><Relationship Id="rId11" Type="http://schemas.openxmlformats.org/officeDocument/2006/relationships/image" Target="../media/image85.png"/><Relationship Id="rId5" Type="http://schemas.openxmlformats.org/officeDocument/2006/relationships/tags" Target="../tags/tag101.xml"/><Relationship Id="rId15" Type="http://schemas.openxmlformats.org/officeDocument/2006/relationships/image" Target="../media/image89.png"/><Relationship Id="rId10" Type="http://schemas.openxmlformats.org/officeDocument/2006/relationships/image" Target="../media/image83.png"/><Relationship Id="rId4" Type="http://schemas.openxmlformats.org/officeDocument/2006/relationships/tags" Target="../tags/tag100.xml"/><Relationship Id="rId9" Type="http://schemas.openxmlformats.org/officeDocument/2006/relationships/notesSlide" Target="../notesSlides/notesSlide4.xml"/><Relationship Id="rId14" Type="http://schemas.openxmlformats.org/officeDocument/2006/relationships/image" Target="../media/image88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png"/><Relationship Id="rId3" Type="http://schemas.openxmlformats.org/officeDocument/2006/relationships/tags" Target="../tags/tag106.xml"/><Relationship Id="rId7" Type="http://schemas.openxmlformats.org/officeDocument/2006/relationships/notesSlide" Target="../notesSlides/notesSlide5.xml"/><Relationship Id="rId2" Type="http://schemas.openxmlformats.org/officeDocument/2006/relationships/tags" Target="../tags/tag105.xml"/><Relationship Id="rId1" Type="http://schemas.openxmlformats.org/officeDocument/2006/relationships/tags" Target="../tags/tag104.x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66.png"/><Relationship Id="rId5" Type="http://schemas.openxmlformats.org/officeDocument/2006/relationships/tags" Target="../tags/tag108.xml"/><Relationship Id="rId10" Type="http://schemas.openxmlformats.org/officeDocument/2006/relationships/image" Target="../media/image94.png"/><Relationship Id="rId4" Type="http://schemas.openxmlformats.org/officeDocument/2006/relationships/tags" Target="../tags/tag107.xml"/><Relationship Id="rId9" Type="http://schemas.openxmlformats.org/officeDocument/2006/relationships/image" Target="../media/image91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6.png"/><Relationship Id="rId3" Type="http://schemas.openxmlformats.org/officeDocument/2006/relationships/tags" Target="../tags/tag111.xml"/><Relationship Id="rId7" Type="http://schemas.openxmlformats.org/officeDocument/2006/relationships/image" Target="../media/image95.png"/><Relationship Id="rId2" Type="http://schemas.openxmlformats.org/officeDocument/2006/relationships/tags" Target="../tags/tag110.xml"/><Relationship Id="rId1" Type="http://schemas.openxmlformats.org/officeDocument/2006/relationships/tags" Target="../tags/tag109.x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99.png"/><Relationship Id="rId5" Type="http://schemas.openxmlformats.org/officeDocument/2006/relationships/tags" Target="../tags/tag113.xml"/><Relationship Id="rId10" Type="http://schemas.openxmlformats.org/officeDocument/2006/relationships/image" Target="../media/image98.png"/><Relationship Id="rId4" Type="http://schemas.openxmlformats.org/officeDocument/2006/relationships/tags" Target="../tags/tag112.xml"/><Relationship Id="rId9" Type="http://schemas.openxmlformats.org/officeDocument/2006/relationships/image" Target="../media/image97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2.png"/><Relationship Id="rId3" Type="http://schemas.openxmlformats.org/officeDocument/2006/relationships/tags" Target="../tags/tag116.xml"/><Relationship Id="rId7" Type="http://schemas.openxmlformats.org/officeDocument/2006/relationships/image" Target="../media/image101.png"/><Relationship Id="rId2" Type="http://schemas.openxmlformats.org/officeDocument/2006/relationships/tags" Target="../tags/tag115.xml"/><Relationship Id="rId1" Type="http://schemas.openxmlformats.org/officeDocument/2006/relationships/tags" Target="../tags/tag114.xml"/><Relationship Id="rId6" Type="http://schemas.openxmlformats.org/officeDocument/2006/relationships/image" Target="../media/image100.png"/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10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7.xml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7"/>
          <p:cNvPicPr>
            <a:picLocks noChangeAspect="1" noChangeArrowheads="1"/>
          </p:cNvPicPr>
          <p:nvPr/>
        </p:nvPicPr>
        <p:blipFill>
          <a:blip r:embed="rId4" cstate="print"/>
          <a:srcRect l="8107" b="19390"/>
          <a:stretch>
            <a:fillRect/>
          </a:stretch>
        </p:blipFill>
        <p:spPr bwMode="auto">
          <a:xfrm>
            <a:off x="20616" y="5922073"/>
            <a:ext cx="2449327" cy="8983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86440" y="6179275"/>
            <a:ext cx="1550988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675695" y="6138120"/>
            <a:ext cx="574489" cy="6360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128973" y="6220467"/>
            <a:ext cx="1285875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" name="Prostokąt 36"/>
          <p:cNvSpPr/>
          <p:nvPr/>
        </p:nvSpPr>
        <p:spPr>
          <a:xfrm>
            <a:off x="-1" y="26987"/>
            <a:ext cx="9144001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4400" b="1" dirty="0" err="1">
                <a:solidFill>
                  <a:prstClr val="black"/>
                </a:solidFill>
                <a:ea typeface="+mj-ea"/>
                <a:cs typeface="+mj-cs"/>
              </a:rPr>
              <a:t>F</a:t>
            </a:r>
            <a:r>
              <a:rPr lang="pl-PL" sz="4400" b="1" dirty="0" err="1" smtClean="0">
                <a:solidFill>
                  <a:prstClr val="black"/>
                </a:solidFill>
                <a:ea typeface="+mj-ea"/>
                <a:cs typeface="+mj-cs"/>
              </a:rPr>
              <a:t>undamental</a:t>
            </a:r>
            <a:r>
              <a:rPr lang="pl-PL" sz="4400" b="1" dirty="0" smtClean="0">
                <a:solidFill>
                  <a:prstClr val="black"/>
                </a:solidFill>
                <a:ea typeface="+mj-ea"/>
                <a:cs typeface="+mj-cs"/>
              </a:rPr>
              <a:t> </a:t>
            </a:r>
            <a:r>
              <a:rPr lang="pl-PL" sz="4400" b="1" dirty="0" err="1" smtClean="0">
                <a:solidFill>
                  <a:prstClr val="black"/>
                </a:solidFill>
                <a:ea typeface="+mj-ea"/>
                <a:cs typeface="+mj-cs"/>
              </a:rPr>
              <a:t>bounds</a:t>
            </a:r>
            <a:r>
              <a:rPr lang="pl-PL" sz="4400" b="1" dirty="0" smtClean="0">
                <a:solidFill>
                  <a:prstClr val="black"/>
                </a:solidFill>
                <a:ea typeface="+mj-ea"/>
                <a:cs typeface="+mj-cs"/>
              </a:rPr>
              <a:t> on </a:t>
            </a:r>
            <a:r>
              <a:rPr lang="pl-PL" sz="4400" b="1" dirty="0" err="1" smtClean="0">
                <a:solidFill>
                  <a:prstClr val="black"/>
                </a:solidFill>
                <a:ea typeface="+mj-ea"/>
                <a:cs typeface="+mj-cs"/>
              </a:rPr>
              <a:t>stability</a:t>
            </a:r>
            <a:r>
              <a:rPr lang="pl-PL" sz="4400" b="1" dirty="0" smtClean="0">
                <a:solidFill>
                  <a:prstClr val="black"/>
                </a:solidFill>
                <a:ea typeface="+mj-ea"/>
                <a:cs typeface="+mj-cs"/>
              </a:rPr>
              <a:t> of </a:t>
            </a:r>
            <a:r>
              <a:rPr lang="pl-PL" sz="4400" b="1" dirty="0" err="1" smtClean="0">
                <a:solidFill>
                  <a:prstClr val="black"/>
                </a:solidFill>
                <a:ea typeface="+mj-ea"/>
                <a:cs typeface="+mj-cs"/>
              </a:rPr>
              <a:t>atomic</a:t>
            </a:r>
            <a:r>
              <a:rPr lang="pl-PL" sz="4400" b="1" dirty="0" smtClean="0">
                <a:solidFill>
                  <a:prstClr val="black"/>
                </a:solidFill>
                <a:ea typeface="+mj-ea"/>
                <a:cs typeface="+mj-cs"/>
              </a:rPr>
              <a:t> </a:t>
            </a:r>
            <a:r>
              <a:rPr lang="pl-PL" sz="4400" b="1" dirty="0" err="1" smtClean="0">
                <a:solidFill>
                  <a:prstClr val="black"/>
                </a:solidFill>
                <a:ea typeface="+mj-ea"/>
                <a:cs typeface="+mj-cs"/>
              </a:rPr>
              <a:t>clocks</a:t>
            </a:r>
            <a:endParaRPr lang="en-US" sz="4400" b="1" dirty="0" smtClean="0">
              <a:solidFill>
                <a:prstClr val="black"/>
              </a:solidFill>
              <a:ea typeface="+mj-ea"/>
              <a:cs typeface="+mj-cs"/>
            </a:endParaRPr>
          </a:p>
        </p:txBody>
      </p:sp>
      <p:sp>
        <p:nvSpPr>
          <p:cNvPr id="11" name="Prostokąt 10"/>
          <p:cNvSpPr/>
          <p:nvPr/>
        </p:nvSpPr>
        <p:spPr>
          <a:xfrm>
            <a:off x="20616" y="4293096"/>
            <a:ext cx="8799856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000" dirty="0" smtClean="0"/>
              <a:t>R. Demkowicz-Dobrzański</a:t>
            </a:r>
            <a:r>
              <a:rPr lang="pl-PL" sz="2000" baseline="30000" dirty="0" smtClean="0"/>
              <a:t>1</a:t>
            </a:r>
            <a:r>
              <a:rPr lang="pl-PL" sz="2000" dirty="0" smtClean="0"/>
              <a:t>, K .Chabuda</a:t>
            </a:r>
            <a:r>
              <a:rPr lang="pl-PL" sz="2000" i="1" baseline="30000" dirty="0" smtClean="0"/>
              <a:t>1</a:t>
            </a:r>
            <a:r>
              <a:rPr lang="pl-PL" sz="2000" dirty="0" smtClean="0"/>
              <a:t>, K. Macieszczak</a:t>
            </a:r>
            <a:r>
              <a:rPr lang="pl-PL" sz="2000" baseline="30000" dirty="0" smtClean="0"/>
              <a:t>1,2</a:t>
            </a:r>
            <a:r>
              <a:rPr lang="pl-PL" sz="2000" dirty="0" smtClean="0"/>
              <a:t>, M. Fraas</a:t>
            </a:r>
            <a:r>
              <a:rPr lang="pl-PL" sz="2000" baseline="30000" dirty="0" smtClean="0"/>
              <a:t>3</a:t>
            </a:r>
            <a:r>
              <a:rPr lang="pl-PL" sz="2000" dirty="0" smtClean="0"/>
              <a:t>, </a:t>
            </a:r>
            <a:r>
              <a:rPr lang="pl-PL" sz="2000" dirty="0" err="1" smtClean="0"/>
              <a:t>Ian</a:t>
            </a:r>
            <a:r>
              <a:rPr lang="pl-PL" sz="2000" dirty="0" smtClean="0"/>
              <a:t> Leroux</a:t>
            </a:r>
            <a:r>
              <a:rPr lang="pl-PL" sz="2000" baseline="30000" dirty="0" smtClean="0"/>
              <a:t>4</a:t>
            </a:r>
            <a:endParaRPr lang="pl-PL" sz="2000" dirty="0" smtClean="0"/>
          </a:p>
          <a:p>
            <a:pPr algn="ctr"/>
            <a:r>
              <a:rPr lang="pl-PL" i="1" baseline="30000" dirty="0" smtClean="0"/>
              <a:t>1</a:t>
            </a:r>
            <a:r>
              <a:rPr lang="pl-PL" i="1" dirty="0" smtClean="0"/>
              <a:t>Faculty of </a:t>
            </a:r>
            <a:r>
              <a:rPr lang="pl-PL" i="1" dirty="0" err="1" smtClean="0"/>
              <a:t>Physics</a:t>
            </a:r>
            <a:r>
              <a:rPr lang="pl-PL" i="1" dirty="0" smtClean="0"/>
              <a:t>, </a:t>
            </a:r>
            <a:r>
              <a:rPr lang="pl-PL" i="1" dirty="0" err="1" smtClean="0"/>
              <a:t>University</a:t>
            </a:r>
            <a:r>
              <a:rPr lang="pl-PL" i="1" dirty="0" smtClean="0"/>
              <a:t> of Warsaw, Poland</a:t>
            </a:r>
          </a:p>
          <a:p>
            <a:pPr algn="ctr"/>
            <a:r>
              <a:rPr lang="pl-PL" i="1" baseline="30000" dirty="0" smtClean="0"/>
              <a:t>2</a:t>
            </a:r>
            <a:r>
              <a:rPr lang="en-US" i="1" dirty="0" smtClean="0"/>
              <a:t> School of Mathematical Sciences</a:t>
            </a:r>
            <a:r>
              <a:rPr lang="pl-PL" i="1" dirty="0" smtClean="0"/>
              <a:t>, </a:t>
            </a:r>
            <a:r>
              <a:rPr lang="en-US" i="1" dirty="0" smtClean="0"/>
              <a:t>University of Nottingham</a:t>
            </a:r>
            <a:r>
              <a:rPr lang="pl-PL" i="1" dirty="0" smtClean="0"/>
              <a:t>, United </a:t>
            </a:r>
            <a:r>
              <a:rPr lang="pl-PL" i="1" dirty="0" err="1" smtClean="0"/>
              <a:t>Kingdom</a:t>
            </a:r>
            <a:r>
              <a:rPr lang="pl-PL" dirty="0" smtClean="0"/>
              <a:t/>
            </a:r>
            <a:br>
              <a:rPr lang="pl-PL" dirty="0" smtClean="0"/>
            </a:br>
            <a:r>
              <a:rPr lang="pl-PL" i="1" baseline="30000" dirty="0" smtClean="0"/>
              <a:t>3</a:t>
            </a:r>
            <a:r>
              <a:rPr lang="en-US" i="1" dirty="0" smtClean="0"/>
              <a:t> </a:t>
            </a:r>
            <a:r>
              <a:rPr lang="de-DE" dirty="0" smtClean="0"/>
              <a:t>Theoretische Physik, ETH </a:t>
            </a:r>
            <a:r>
              <a:rPr lang="de-DE" dirty="0" err="1" smtClean="0"/>
              <a:t>Zurich</a:t>
            </a:r>
            <a:r>
              <a:rPr lang="de-DE" dirty="0" smtClean="0"/>
              <a:t>, </a:t>
            </a:r>
            <a:r>
              <a:rPr lang="de-DE" dirty="0" err="1" smtClean="0"/>
              <a:t>Switzerland</a:t>
            </a:r>
            <a:endParaRPr lang="pl-PL" dirty="0" smtClean="0"/>
          </a:p>
          <a:p>
            <a:pPr algn="ctr"/>
            <a:r>
              <a:rPr lang="pl-PL" i="1" baseline="30000" dirty="0" smtClean="0"/>
              <a:t>4</a:t>
            </a:r>
            <a:r>
              <a:rPr lang="en-US" i="1" dirty="0" smtClean="0"/>
              <a:t> </a:t>
            </a:r>
            <a:r>
              <a:rPr lang="de-DE" dirty="0"/>
              <a:t>QUEST Institut, Physikalisch-Technische </a:t>
            </a:r>
            <a:r>
              <a:rPr lang="de-DE" dirty="0" smtClean="0"/>
              <a:t>Bundesanstalt,</a:t>
            </a:r>
            <a:r>
              <a:rPr lang="pl-PL" dirty="0" smtClean="0"/>
              <a:t> </a:t>
            </a:r>
            <a:r>
              <a:rPr lang="de-DE" dirty="0" smtClean="0"/>
              <a:t>Braunschweig</a:t>
            </a:r>
            <a:r>
              <a:rPr lang="de-DE" dirty="0"/>
              <a:t>, Germany</a:t>
            </a:r>
            <a:endParaRPr lang="pl-PL" dirty="0" smtClean="0"/>
          </a:p>
          <a:p>
            <a:pPr algn="ctr"/>
            <a:endParaRPr lang="pl-PL" dirty="0" smtClean="0"/>
          </a:p>
          <a:p>
            <a:pPr algn="ctr"/>
            <a:r>
              <a:rPr lang="pl-PL" dirty="0" smtClean="0"/>
              <a:t/>
            </a:r>
            <a:br>
              <a:rPr lang="pl-PL" dirty="0" smtClean="0"/>
            </a:br>
            <a:endParaRPr lang="pl-PL" dirty="0" smtClean="0"/>
          </a:p>
          <a:p>
            <a:pPr algn="ctr"/>
            <a:endParaRPr lang="pl-PL" i="1" dirty="0" smtClean="0"/>
          </a:p>
          <a:p>
            <a:pPr algn="ctr"/>
            <a:endParaRPr lang="pl-PL" i="1" dirty="0" smtClean="0"/>
          </a:p>
          <a:p>
            <a:pPr algn="ctr"/>
            <a:endParaRPr lang="en-US" dirty="0"/>
          </a:p>
        </p:txBody>
      </p:sp>
      <p:sp>
        <p:nvSpPr>
          <p:cNvPr id="30722" name="AutoShape 2" descr="data:image/jpeg;base64,/9j/4AAQSkZJRgABAQAAAQABAAD/2wCEAAkGBxQSBhUTEhQVFRUWGB8ZFhcYGR8fGxwYGhkbGh0YHxUaHCghGiExHRwUIT0iJSkrLi4uGSEzODMsNygtLi0BCgoKDg0OGxAQGzIkICY2LywyNDIsLCwsNCwsNywyLCwsLywwLCwsNCwsLDQwLCwsLCwsLCwsLCwsLCwsLCwsLP/AABEIAMoA+QMBEQACEQEDEQH/xAAbAAEAAgMBAQAAAAAAAAAAAAAABAUDBgcCAf/EAE0QAAEDAgMDBwUMCAQFBQAAAAEAAgMEEQUSIQYxQRMiUWFxgZEHFDJTsRYXI0JigpKTocHR0zNSVXKistLhJGPC8BVDc+LxNDU2RIP/xAAaAQEAAwEBAQAAAAAAAAAAAAAAAgMEAQUG/8QAOxEAAQMCAgYIBQQCAgIDAAAAAAECAwQREiEFEzFBUfAUYXGBkaGx0SIyUsHhFSNCUyRiM/E0QwZysv/aAAwDAQACEQMRAD8A7igCAIAgCAIAgCAIAgCAIAgCAIAgCAIAgCAIAgCAIAgCAIAgCAIAgCAIAgCAIAgCAIAgCAIAgK7aSrdDs9USsID44nvaTqMzWkjTjqFZC1HSNau9UIPVUaqocY99Cv8AWR/VtXt/p8PBfE8vpko99Cv9ZH9W1P0+HgviOmSj30K/1kf1bU/T4eC+I6ZKPfQr/WR/VtT9Ph4L4jpko99Cv9ZH9W1P0+HgviOmSnz30K/1kf1bU/T4eC+I6ZKPfQr/AFkf1bU/T4eC+I6ZKPfQr/WR/VtT9Ph4L4jpkp998+v9ZH9W1P0+Hh5jpspsOwnlDnm2iZDVOYWSAtYQ0NtJvbqOmxbbpIWaqomMjVzN3oXU9W5z8Ljq68k9EIAgCAIAgCAIAgCAIAgCAIAgCAIAgCAIAgK/aGsdDgM8zQ0ujie9ocLtJa0kAgEXGnSrIWo+RrV3qhF7sLVU5D76tX6mk+rf+avY/TouK+Kex5fTn8EHvq1fqaT6t/5qfp0XFfFPYdOfwQe+rV+ppPq3/mp+nRcV8U9h05/BB76tX6mk+rf+an6dFxXxT2HTn8EHvq1fqaT6t/5qfp0XFfFPYdOfwQe+rV+ppPq3/mp+nRcV8U9h05/BB76tX6mk+rf+an6dFxXxT2HTn8EHvq1fqaT6t/5qfp0XFfFPYdOfwQpcW2xqKiozSCLTc0NIaOwZvt3rZDE2Ftmp7nnVUfSXYnuXs3J5DCtr5aefO2Gnc4eiXsccvWAJAL9aTR61uFVVE6hSxMp3YkS69e47nsxjArMCinFgXt5wHB40c36QPdZfOTxLFIrD6OKRHsRxaqosCAIAgCAIAgCAIAgCAIAgCAIAgCAIAgCAr9oagR4DPI5jZGsie4xu9FwDSS03B0O7cVZC1XSNRFtmhF62aqnHvdzS/sij8GflL2ehyf2r5+55nS2fQnPcPdzS/sij8GflJ0OT+1fP3HS2fQnPcPdzS/sij8GflJ0OT+1fP3HSmfQnPcPdzS/sij8GflJ0OT+1fP3HSmfQnPcPdzS/sij8GflJ0OT+1fP3HSmfQnPcPdzS/sij8GflJ0OT+1fP3HSmfQnPcDtzTW0wmj+i38pOhyf2rz3nFqmfQhrs2MMdKXGmhF+DWtAHY0NsFvbZqWPHfTyPcrlkXuyT1LOLaqBmHcmzDqbPxleGvN+JAdHYdm7tWd0LnSYletuCZG5jkjhwN28V+JfMqf8AijL/APp4/Af0rVfqPP6K/wDsXnvOmeTTa+F9YKNlO2nBBc0h187wBe/NGuUE9jexeLXU77a1XX7rWQ9+ilYiatqeK3VTpS8s9EIAgCAIAgCAIAgCAIAgCAIAgCAIAgCAICv2hlYzAZ3SszxtieXs3ZmhpJbfrFwrIkVZGo1bLdCL1RGqqnIPdJhP7MP0/wC69jo9T/YeZr4PoHukwn9mH6f906PU/wBg18H0D3SYT+zD9P8AunR6n+wa+D6B7pMJ/Zh+n/dOj1P9g18H0D3SYT+zD9P+6dHqf7Br4PoPEu0mF8mcuGa20u82v12K6lPUXzkOOnht8LMzXTW05ffkLXPA7uwXXoZIh4yxTqt8fkWeIYzQGiayGiLT8aR77uPgbBZoo5EerpHX6k2G6dbxoyLJeK5qQqGupBUgy07nMG9rXWJ6r8B9qukxK2zMlMsET0eiyvunBDPi2L0kk/wVGImDgHEk9ZN/sChAxzE+NbqW1eOR37So1OzPvMmz+N0lPiLZn08hcwhzAx9ucOJPEdXHjpouVDHSMwsslztI10b8crlW2y2Xid4wnEGVGGxzR+jI0OHSL8D1g3HaF85IxWOVq7j6Njkc1HIS1AkEAQBAEAQBAEAQBAEAQBAEAQBAEAQBAV20RjGAVBmDjFyT+UDfSLMpzAajW11ZDi1jcO26EJLYVuce85wL1NZ4j8xezhrOKc9x5mKl4KPOcD9TWeI/MTDWcU57hipeCjznA/U1viPzEw1nFOe4YqXgo85wP1Nb4j8xMNZxTnuGKl4KfHVWB5TaCsJ4DMPbyi6jave5Oe44r6a2SKa8X0hk9GUAntsPparfkiHkKlSrtqIhYYnNhnm7WwR1Ob473ka9jQ4hZ4UlxKsipbciGupX4EbDt3qvsYcKfh3nF6htQWjc1lrk9ZLhYKc2PDaLb1kKVHo6865cEMNZNRGpJjjlYz4oJubdZzb1ONFRqY1upVNr3PVY7Im4m0U2FtoSZI6mSU7gCGsHVcPue23V1qmRJlf8KojfFTTDZsa6z4neCe/PeVhfS39GX/fetPwmK1VxadZ8l+OUppfM4HTFzQZPhQALEjMGWcdLm9j+sT2eFXxPxaxUS2zL7n0FC9MOrvdey3gb6vON4QBAEAQBAEAQBAEAQBAEAQBAEAQBAEBFxWiE+GSwuJDZWOYSN4DgQSL8dVNj1Y5HJuOObiRUND96Gm9fP/B/Qt/6nJwTzMfQY+Kj3oab18/8H9CfqcnBPMdBj4qPehpvXz/wf0J+pycE8x0GPip5k8ktK2MudUTgAXJOSwA3n0F1NJSqtkanmRdRRNS6rkaPNs1E6uLYXSuaXWZe2Y8BuA39C9lqKjLyZceB80+uV0uGFt0vZOJa4/sNBS0rGmaR07hdzRlytH0b9Q6bE9Sy00z53KqJZqeJvrntpY2oub128E5/J52e2CZO10kkr44WA5n6b7bhcd//AJXaqo1VmtS7l3EaBX1CLJJZrE2qVc+zkRqyIXSlpNmXsXHgNAN56Fpaio279u/gYZK9VkVIm3TdxLjFdhIKbDWmaWQ1DxcRty2aOlxyn7N50G4lZYZ3TSLgT4E3+3PsejUvSmhRZf8AkXcmxO3nNdnEgYJsQaqryMc4AaucbWaOndv6Bx8VdUSshbid3GSjknqn4WNS29c8udyHrHNl6WOpyQSyyW9Jxy5b9DbN17VynWV7cUiW53kq2siifghzttXd3F55P9jXjFo6pr3MZGd5A5+hDmgcRYkX4doWbSE8bWLHtVfI2aL18zkkVERvr2e51peCfQhAEAQBAEAQBAEAQBAEAQBAEAQBAEAQBAEAQBAaRt/jf/1mHoMpHiGewnu617GjKb/2u7vc+c03XW/x2d/t917iHs5TNpcLNbMOcdIGniTfXv17gTrdW1T3TyJTs7+eczPQRNpIVq5dv8U54+mZT4fSS12NanVxzSO/Vb/uwA7FrlkZSxZbtnPqYIIpa+oz35qvBOdhP2qxVuQUlPpDFobfGcOviL37Tr0KmjgdfXSfMvknPkadJ1bbJTQ5Mb5rz4rmSsJpmUOG+dTi8r9IYzvFx6R6NPAdZsqp3uqpNTH8qbV557i+liZQw9JmT41+VOeUTrWxS0dNNXYudbucbvcdzR09nABbHvjpYupNh50UU1fP1rtXgnOxC0xzFWQUnmlJo0aSyDe93EX9p7hpvzU8DpXa+bbuThz+dptratkDOi02zevFedvhsPWyWy3LESzAiL4reL/wb7VytrtX8DNvp+Tui9Fa60svy7k4/j1OiMaAwAAADQAbgOiy8FVVVup9YiIiWQ9Lh0IAgCAIAgCAIAgCAIAgCAIAgCAIAgCAIAgCAr8dxMU2GukO8aNHS47h9/YCr6eFZpEYnKGWsqW08KyL3dpzjZ/DnVmM88ki+eV3VfdfpJ08ehe/UzJTxfD2Jz1HyNDTOrKj49m1V54mTarFfOMRDI/0cfMjaOPC4A6dAOoBco4NTHidtXNSWk6vpM2CP5UyT39uotK5ww/AhC0/4iYXkcN7W7rA+IHzis0adLm1i/I3Z18+yG6ZU0dTapv/ACO29Sc5J3qQNlMLa7NUz6Qw66/GcOFuI3acSQNdVfWzuS0UfzO9DLoyka69RN8jfNefHYQsSrZa7GNASXHLGzoHAfeT28FbFGymiz3ZqvPkZqieWuqMt+SJ1c7VLnFqltDh3msBvK4XnkG8XHojo08B1m6yQMWqk10nypsTnnuQ9GqlbQRdGhX4l+ZeeUTrW5H2P2c84l5WUfBNOg/XI4dnSe7ptZXVmqTAz5l8inRWjde7WSJ8Kea+3Hw4nSWizbDQDcvntp9giWyQ+oAgCAIAgCAIAgCAIAgCAIAgCAIAgCAIAgCAIAgOa7d4ryuKck08yLTtf8Y927uPSvodHQYI8a7V9D4/TVXrZtW3Y313+GzxJVZ/gdlxENJ6jV/S1ttR4EN7S4qqP/KqMf8AFuzt5z8DRL/gUaRp879vUnOXipF2PomtD6yb9HCOb1v6uy473DoVtdI5bQM2u9OfIo0TA1qOqpflbs7efNStaJK7HflSO7mtH3AePetC4KWHqTzX8mNEkr6nrXyT8IWO12INaG0kOkUOjvlP436bG/eT0LPRRKt55Pmd6c+Rr0pUNbali+Vu3rX8epJwxgoME85eBy8otC08G/rW8Ce4aXKrmVaqbVN+Vu3nnepdTtSgp9e/53fKnVzmvcmRU4BhT6zFDmJy3zSv46np6Sb/AGngtVTO2njy7ETngYKGkfWTfFs2qvO9TqkELWQhjAA1osAOAC+ac5XLddp9uxjWNRrUsiGRRJBAEAQBAEAQBAEAQBAEAQBAEAQBAEAQBAEAQBAV20GI+b4S+T41rM/eOg/HsBWimh1sqN8ewyVtT0eB0m/d27jn2x2HcvjOZ+rI+e8nieAJ7dewFe5XTaqKzdq5IfLaJp9fUY3bG5r27vfuI+L1bqzHiW65nBkY+Tew7OJPaVZBG2nhz3ZqU1Urq2q+Hetk7Ocy02wqGxU0dFEebGAZD0uOov4l3zh0LNQsWRzqh+1dnZzkbdLSNiY2kj2NzXt5z70MmFjzLZt1Qf00/Ni6m9P+ruaozf5NQkSfK3Ne3nLxJ0ydBpFnX535J2c5+BW7K4WJ8QL5P0UQzyE7jxAJ67EnqBWisnWJmFvzLkhj0ZSpPKr5PlbmvPr1GHG8QfWYxdoJBOSJvVfTvO/v6lOnhbTxWXtUrrKh9ZUfD2InPE6RgGEtpsOEY1dve7pcd/dw7Avn6mdZpFcuzd2H19FSNpokYm3f2lks5rCAIAgCAIAgCAIAgCAIAgCAIAgCAIAgCAIAgCAIDn/lFxHNWsgB0YMzv3nbvBv8y9zRcNmLIu/Lu59D5bT1Rie2FN2a9q7PL1PD/wDCbFAbpKo9+Qj2Zbd711P36u+5nr/36HF/xNHW/lJ6f9epi2LgbGyWskHNhaQ3rcRrbrsQPnqde5XK2Bu13pz6FeiI2xo+qfsamXbzl3lZhVK6sx4B2udxdIfk7z2dA7QtEz208N03ZIY6aJ1bVfFvW69nOSEja/EeWxctZ6EXMYBu03kDt07AFChh1cV3bVzUt0rU66fA3Y3JPuT8cPmezzKVv6SXnzEdHR4i3Y09Kop/8idZl2JknPO01Vi9DpW0zfmdm7ny7EJPk9wi7zUvG67Y+34zvu8VXpOosmqTtX7Jz1FugqPbO7sT7r9vE3teKfTBAEAQBAEAQBAEAQBAEAQBAEAQBAEAQBAEAQBAEB5keGxlxNgBcnqC6iKq2Q4qoiXU5NA01m0Yv/zZLnqbvI7mj7F9O5Up4Mtyef8A2fCsRaysz/kvl+EJe3FdymNFjfRiGQAbr73fbp81VaOiwQ4l2rn7GjTM+sqMCbG5e/t3EzaU+bbPQUg0c4cpL7bfSv8AQCqpP3p3zbtic9nqaNIr0aljpk2rmvPb6HzAj5rsxNVbnyfBxey478x+YlT+/UNh3JmvPO05Rf4tG+o/k7JOe30IexdAJMV5R/6OEZ3E7rj0fvPzVdXyqyPC3a7L356zPoiBJJ9Y75W5r9vfuIdXM+sx0kb5X2aOhu4eA396tY1tPDnuQzyvfW1WX8lsnUn4TadWoaVsVI2NnotAA/Ht4r5mR6vcrl2qfcRRNiYjG7EM6gWBAEAQBAEAQBAEAQBAEAQBAEAQBAEAQBAEAQBAEBRba1nJ7PvtvfZg+dv/AIQ5bdHx4506s+e883S82qpXcVy8dvlc1bYWMMM9S7dFGbdp1PfYW+cvS0iquwRJvU8TQrUZrKh2xqfn7eZW7NUxqNomZtecZHns52vabDvWirekUC27EMmj41qKtqu44l9fNRtJUmo2ifl153JsHYcot2m570pGJDAl+1TmkJFqKtUbxwp6ealhttII+RpWHmwsBPW4i2vXYX+cqNHtV2KZdrl556jXph6RpHTN2NTz59T0/wDw2xIG6Sqdfryfha301xP3qvqZ68+hJf8AF0db+Unp/wBepn8nWH5qt85GjBlb+87ee5unzlDSk1mpGm/PnncT0DT4numXdknau3y9Tf14Z9SEAQBAEAQBAEAQBAEAQBAEAQBAEAQBAEAQBAEAQBAaJ5Sar4aKIcAXkdug9jvFe1olmTn9x8z/APIJc2R9/t9yLJ8DsABudPJc9l7+FmN+krE/crV4NTn1KnfsaLRN7158k8xsd8FhlVU8WsysPyt9vHk12u/ckji4rdefE5on9qGWo4JZOfAg7E0nKbQMvujBee7QfxFp7ldpCTBAvXlz3GbQ8OsqkVd2fPeRat5q9oTb/myWafkk5R4Nt4KxiJBBnuTnzKJVWrq1t/Jbd2xPIsNuqkHFxE3RsLA0Dhci5+zKO5UaOYqRY12uW5q01KizpG3Y1ETnyN22VoeRwKNttSM7u12v2Cw7l49ZLrJnL3eB9Jo6DU0zW79q9qluspuCAIAgCAIAgCAIAgCAIAgCAIAgCAIAgCAIAgCAIAgOWba1GfaOT5NmjuAv9pK+l0ezDAnXmfFaYkV9W5OFk57ydt0cjaanH/Li177NH8p8VTo74scnFefU06aVGJFCn8U/H2PlX8FsDG3cZpMzuy5IPg2NGfuVrl+lOfVRL+zoxrd71vz4IfNmPgtnqufccvJtPQSPxczwSs+OeOPv58FOaN/apJpu5O3lUMGwlOHY8HHdGxz+r9X7ye5WaSfaGyb1sVaEjxVOJf4oq/b7ldTtNVtAL3+Fluf3S658BfwV7l1EHYhkYnSqvP8Akvl/0dfC+VPvQgCAIAgCAIAgCAIAgCAIAgCAIAgCAIAgCAIAgCAIAgOSw/DbVDiHz37i+/sX1Dv26bsb9j4Zn71d2u8rkjbifNtHJ8kNaPog+0lV6ObaBOu5Zpl+KrcnCyc+JM235kFLD6uLXvs2/wDCVVo/4lkk4rz6mjTPwNih4J7J9j5VfB7ARjjLKSewF2v8LEZ8da5eCc+ol/b0W1PqX39kPmzXwezdZN0tEYPQSCPa5q7V/HURM7+fAaO/bpJpe7nxMewFPm2gDv1GOd3mzf8AUVLSb8MFuK/n7Feg48VTi4Iq/b7nTF86fYhAEAQBAEAQBAEAQBAEAQBAEAQBAEAQBAEAQBAfCUB4dO0b3NHeFLC7gRV7U3mOSrbyLi1zTlaToQdwXUjddEVCKyNwqqLsOY7Fx32ki6sx8GO++y+jr1tTu7vU+M0Q29Yzv9FMWJ/C7UPB+NOW92fL7FKL4KZF4JfyIVH7tc5F3ut52J238t9oSP1WNHtd96p0Y20HaqmnTjr1VuCJ7/czbW83BaKP/LuR15Wf9yhRfFLK7r9yzSl208DOr7IfPQ8n3/Vm9h/7F35q7sTn1OZR6K/+zuf/AMk3ybtA5eRxAADRc7vjE6/RVOlVVcDU6zRoBERJHr1fc3ZtSw7ntPeF4+Bybj6NJGrvQyNcDuIXLErop9XDoQBAEAQBAEAQBAEAQBAEBgnqQ34r3Hoa0n7bWU2sxb08St0iN3L4KV02MyD0aWd3aGgfzH2K9tM1dsiefsZXVb0+WJy+HuQJccrPi0RHa6/sAV7aWm3y+RldW1n8YPMhSYtiZ3U7W9jT971ckFEn8/P8Gd1XpNdkaJ3fkiyVeKk+i8dQYz7xdWJHQJv81KHS6WXdbuaRZG4o7fy/cQPZZWotCnApcmlXbcXknoR3UGInf5we15/qU0lo02YfD8FS0+kl24vH8mF+C1p3xyntP91NKmmTYqFa0Veu1HeP5MXubqvUP+z8VLpkH1IVfplX9Cnz3N1XqH+A/FOmQfUg/TKv6FNg2YwieOgq80bmudFlYDxNnaDvssNXURPfHZ10Rc/I9bR1HPFFNibZVSyduZ52MwWaLGs8sbmtDDqek2/uu19TE+LCx11uR0TQzxVGKRtkspEo8CqPdEyR0Tg3lg8k23Z8196tfVQ6hWo7O1vIoioKnpaSKzLFfzue9qcEqJceleyJzmm1iLa2Y0dPUuUdTCyFrXOz/JLSVDUS1LnsZdMvRCbtlhM0tTEIo3OayIC4tvudN/QAqaCoiY12N1lVTRpaknlexI23REPOJYPMdkaeFsbi9ri5zdLi5ef9S7FURdKe9Vyt7exyooploY4mtuqLdfP3GH4POzZCojMbhI97bN4kAs1/m8ElqInVTHYskT3EFHOygkZh+JVTLqyNf9zdV6h/2fit3TYPqQ8n9Mq/oUe5qq9Q/wCz8U6bB9SHf0yr+hT2zAawbopB2H+64tVTrtchJtBWt2NXxMzcMrxubOOx5/qUFnpF2qngWJS6RTZi8fyZW0uJA6Gp+mfYXKKyUS/T4E0h0mn1eP5JDDig3ct35T7VWvQV4eZcn6snHyMzKrFQdzz2sZ+CisdAu9PFSxJdLJuXwaSWYpig3wA9rfwcFWsFCv8ALz/BclTpRP8A1p4fkkxY1iHxqQHsuPa4qtaak3Sc+Ba2s0h/KH7fdSVHjtVfnUL+0PHsLfvVS0sG6VPAvbW1X8oF8UJkWMvPpUtQOwNP+pVLTt3SN8/Y0Nq3rtid5e5Pgqw74sjT8ph9u5UujVN6eJobKjtyp3KSFWWhAEAQGuY/tQYcUZS08Dqmoc3PkDgxrWXtd0jtBuP9ri+mKnxNV7nWbs4+RTJLhdhal1JmA4rNMHielkpnsto5zXMde/oyN9K1tdOIUJY2tthdckxyu2pY1/CttaqpoRNBhr3sN7ETxjUGxFnAHf1LRJSxxuwuksvYpUyd70ujfMvKLaEP2omonRljo2CRrs1w9htcgWFrEgePQqHQ2iSRF25dhYkl3qw+nHwdrPMmszERcrJJm0aL2DcttT6PEaOXNT+1rFXfY7rPjwd5RYVtrVVNCJYMNe9huARPGNRoRZwB3rRJSxxuwuksvYpUyd70ujfMsdp9sGUOJU8crCWzek/NYMALQSRbUa34blVBTLK1ytXYSlnSNyIu8n1eOBm0sNJkvyzHvz33ZBe2W2vioNivGr77CayWejeJQVm2tTFWxxPw54fMXCIcsznZbE6gWGhG+29aG0sbmq5JMk25KVLO5FRFbt6ywq9qJIaSmdPTOjfUVDYOTMgJZmJAeXNFj02VTadHK5GuuiJfYTWVWol02rYm47jwpq+mjLC7ziTkwb2y7tbW139ShFDja5b7EuSfJhVE4lrUS5KdzrXygm3YLqpEutia5GpYJtfU1UEckeHvMUhtynLMsAHZXOykA6EO4cFrlpmRqqK/NOpSiOZz0RUbl2mSr2um/wCOT08FE+cwZc7mytbo9ocOa4dosL7lxtM3A17n2v1HVmdiVqNvYuNmsejrcO5WMObZxY9jxZzHttdpHeD39ypmhdE7CpOORJEuhWYFtmyp2jlpRGW5M2SQnSTk3hjrC3T1ncrZaVY40ffb5XIMnRz1bYbZ7Ytw6aEOjMglzXIdbKGllzaxv6X2JTUqzotltYTTpFa6bTNtntW3D6BkhZypkdlDQ62gaSXXsdNw+cuU1OszlS9rHZpkiS562g2mFNs9HVCMyCQsAaHW/SC451iuRQayRWXtt8jskuBmKww3GauSciWgdC0NJDjMxwLhubZtzr0o+KNEyffuUNe9drbd5GpttGO2KdiHJkBt7x5tcwfkDc1uN2ndxUlpVSbVXIpOmq1h8n21Y3YkYhyZINgI82ublMhGa3Czju4LqUqrPqrnNemq1hnxfagxVzKaGndUVTmcoYmuDWsb0uldoNdN3hcXjHTo5qvc6zdl/wAEnzWXCiXU9YDtNy2Ivpp4XU1SxucxucHBzD8ZkjdHcP8AYNuS0+BqPat28RHLiXCqWUgP2ymNfPHDQyTNp3lj3NkbfTiGEXOg3C6sSlbharn2v1Edc66ojb2JU+2UXuNdiETHPYLcwnK65eGFpOoBBN+N+9RSldrtUu06s7Uj1iHvF9qhCaZkcRlnqbFkQdazSLl7nWNgOm3AngVyOnxYlVbIm86+bDZES6qbENyzFx9QBAEAQGp7T7KSzYu2rpKg09Q1mQki7XN1IBHDfxBGg00WuGoa1mre26GeWFXOxtWymPY/H6mTFKijrWs5aAA54/Rc1wB1HTq08N+4W17UQxta2SPYvEQyOVysftQo/JbSVh2ehdHURsgEhzRmK7iA/nDlL6X14aXV9c6JJFRW58blVKj8CWXItttB5ttTQ1w0bn83mPDJJfKT1Al58FVTfHE+LvTuLJvhe1/d4nvydt5aSrr3b6mYiP8A6MXNZ94+aFyr+HDF9Keain+LFJx9EKXyW0lY7Z6F0dRGyASHNGYruID+cOUvpfXhpdXVzokkVFbnxuV0qPwJZciftvQNqNtaKB/oyxVDD1XiNj2ggHtCrpnqyF7k3K31JTtxSNbxuVGy9c9+11FDP+npmTwSdeRvNd1gttrxsSrp2IkT3N2OsqFcTlWRrV2pdDYdsf8A5xhX7838saz0/wDwS933Lpf+VneY/Ki1xZQhjg15rIw1xFw1xvZ2XjY2NuK7Q2+O/wBKnKm/w24oVm0NHVR7R4d51UtnBqRlDYgzKbtubgm6tidGscmBtsuNyEjXo9mJb58DoeI/+3yfuO/lK85vzIbF2Gi+Sylqvc9TPFQwU/wnwPJc79JIP0ub9bnbupb650escmHPLO/ZuMtKjsCLfIq8RxGrptq8VmpGxODORMoeHFwZyfpNAcBpzib8Owq1jI3xRNffO9vErc57Xvc3qL3CnR4f5Ppqlk3LOkDpuVtYOlks1oy/F52UEdN924Z5LzVCMVLWyt1IWstHErr33mn0te2lhw2QQ1MZp3ETvkiLWFs555znfa7rX3rY5iyLIl0W+yy55bDOjsCMWy5bcuJtG21D51thHTcfMpnDqc+7Wn6QHgstM/Vwq/8A2TyL5m45MPUprTKs4jh4cdRR4bIXX38u5ro9e1rA5asOodb6nJ4bfuUYtal+DV8S42plLvJRRkHW0Av1htvaFRAlqt/eWyr/AI7e43fBKWrZI7zqojmBAyhkeSx4k6m/BYpHRr8jbd9zUxHp8y3ObSNLK2XDRuficbsv+S8cp9gYwr0kzak3+q+KZGLYqx/7J4HynYXVcWGH4mJvdl/yY28pu6CHOP8A4RckWb/VPFcgmapH/t5G0bPaeVHEA70jHGW9bA1gNur0R2rLN/4sdusuj/539x5xvXytUOX0hC8vt+plltfqvfvK7F/4j78U+wf/AOQ23BTXpMVq6WuxKWmEXJCptM5zXOewG4EjWhwBA678OF7aEjikbG1972y4dhSr5GK9W7LlpjuEx0vkfkjik5VpDH8puDy+aM5gOAtbuCqikWSsRXJbb6KSlYjKZUTq9UPuyDxDtm9tVrNPCw0sp9ExBo+CaPikW78pPEX5UJihRWbEVbp18SUXwyqjtq7OzgdHXnGwIAgCAICgxbZt0uImaOrqYHEBpax4yEDd8G4EA9a0Rzo1uFWovqVOjut0VUM2z2zkVIJC10kkkpvJLI7M9xG65sBYXOllGWd0lr5ImxE2HY4kZe28o6PydthpwyKur42Dc1koaNd5sGWWh1crlu5jV7ipKVE2OXxNhx3A2VeCOppS7K4N5wtmu0gh1yN9x9pWaKVY342l0kaPbhUkYRhzKfC44I75Y2hoJ3m3E24k3PaVGR6vcrl3nWtRrUahq1H5O2w04ZFXV8bBuayUNGu82DLLW6uVy3cxq9xQlKibHL4l9PgLH4zT1Je8vpmua0XFnZ25SXaXJtroRqs6TKjHMtkv2LVjRXI7gYXbLw+6oV4Lmy5cpaLZXc0tzEWvfLYb/ihd6Q7Varcc1TdZrN5IxPA2T4tTVDnPDqYuLALWOcAHNcX4DcQosmVjHMTf9iTo0c5HcD5j+Cx1LoDI9zeRmbKzKQLubuBuDp2WK7FK6O9k2pYPYjrX3Zn3GMCZU1tPI9zwaeTlGBtrE6aOuDppwsuRzKxHIm/IPjRyoq7iwqGh0RYTbMCOvUW0VaZZklIWz2Dso8GZTxuc5jM1i+2bnOc83sAN7jwVk0qyvV67yLGIxuFDHQ4FHHjFRUBznOqcmdrrFoyNyiwtfdvuSjpnOY1nD7hGIjldxKj3BwDCTTcrNyHLCYRktsN/wVy2+Tcbb7i99Te7pj8eOyXtb89pX0duHDu2l5tBg8dZhD6eW4a+1y21wQQ4EEg8QFRFKsT0e0skYj24VItHs6xmMsqeUkfIynFOMxbYtBvnNmjnE36tdym6dVYrLZXucSNEdi6rGLC9k4IIqprC7/FFxkvbmh2bmtsNwzOte+9dkqXvVqr/ABONha29t5jqtj4pNmI6EyS5IyCHAtz80ki5y249HBdbUubKstkuvgcWFqswHrCNlzBiDZDW1str/Byy5mG4I1bl16e0JJUY22wNTsQMhwrfEq9qnqfZSF21ra8ucJGi2XTKTlczMdL3sengFxKhyRLFuCwtWTWbxBspC3ax1eHOMjhbLplBytZmGl72HTxKLUOWJItwSFus1m8yY5szHUVrJw+SCdgs2WIgOy/quBBDm6nQhcinVjVba6LuUk+JHKi7FGBbMx01Y+YvkmnkFnSykF2XTmgAANboNB0DoCSzq9EbayJuQ4yJGqq7VMmH7OxRS1Ju54qnF0jX2LdQQWgADSxO+64+Zzkb/rsOpGiX6yCzYyIbKvoDLMYnG4JLc7RnD8rTltbMOIO89VrOlO1qS2S5DUN1ervkSMb2WiqqKFjnSMdAQYpWEB7S0Aby0jg07t4HQoRVDo1VU37U3EnxNeiX3F4wWYATc239PXoqC09IAgCAIAgCAIAgCAIDiGBYXh/vfvnlcxlW0SGNwlIkztvyYEYdrrbh+K9yWSfpGFubct2XWeWxseqxKuee8tsbcJsHwc4hbK5zuVLyRdlm2c51wQS3KSetUxfC+XVdxa/4mx6wsNkhDHt66PDXE0fIXmAc50YlubWc4nW2Xj+t0G1dRiWBHTfNfLjYlFhSW0ey2faetjsJixWCatrWmYySubE1zjljiAFmtaCADrv6r7ybqiR1OqRx5WTPrU7CxJUV78/Y+7P4u+ihxOnJMjaIF8GY3Ia5ri2MnoFmeJ6guSxpKsb9mLJfcRvVmNv07DFhGA0L9nY6rE3tdNUjOZZZS066taznACzbaD2WAlJNMkishTJNyJ6hkbFYjpNqkryimI+TxnJP5SIPja1+fPcNOW5fc5jodVCjxJULdLLmdqFTVZLlkVsEVJFtnRtwh1y5zvOWxvc+PkhbVxJI3F1uu3G17VWR0L1n7rpZblaIxsjdV39hZeUamdXYvDQM+LFJUP7Q0si/jJB6nKqjckTFlXiie/kWVCLI5I07fYtsBxzlvJ0Kgm7mU78545o2kE9+W/eqpYcNRg6/UsjkvDiXh6Gp+TKt8yo6lkno+bsrGDpbks/7cje5a61utVqpxVvsZ6Z2BFReFzN5JonR41MJDd88EdQT053Odf8AjHio16o5iW2IqodpUVHLddqIpFwmoMflMfU/ElqpaR56w1uQd7g36KnI29MjN6Ijvci1VSbFuVVQ+icy+VBlXfmCqdSs/wDzhynXoJeT3lLYaVY99sXip26rPjvle3kSNuBRe+K3/iFuR80H6/p8o+36Pnbs3Uo0ut6P+1tv1cE4nZ9Xrk1my3X9jdtjqajZgodQC0Eji8Hn6uHMJ+E5w9C3csNQ6VX2l2p2fY0woxG/Bs7/ALl4qC0IAgCAIAgCAIAgCAIAgCAIAgCA0Lya7MRDZuN1TSME4e7WWIZxZ3NPOF+xehW1DllVGOy6lyMlNEmBMTc+wn7aUD5cdw+0bpGNmdylmlzQ0hvpaWA371VTvRrJM7LYnM1VczLeYdnKSWg2lkpBHI6jlvLA8NJbE8+lE51uaNDa56N5cVKZzZo0kv8AEmS9fWcjasb1Zb4VzTq6iFs++XCTNTSU1RNCZDJTyQM5S7XAcxwBu0iw37yTwsTOVG1Nno5EXYt8u8jHeG7VRVTdbMkbP7NyTU1fLVNMT667WsOro47ODSflajT5I3XIEZZ2tVjWZ4fNTscSqjld/Ir4KmWLZnzGrw+eWWJjmRPjiEsR0LWPD/imxHXYdwsVrXSa1j0RFzW62XrIoqtZgc1VVOq6HnE8FqG+SuCAwvMzXtLo2jM4DlHO3NvwI7F1krFqnOvl+Djo3JAjbZls+gkoNsWyU8T3UtXpOyNpIilG6XKBzWm+vD0vkhU42zQ2cvxN2dacCzCscl2pku3t4kLD9mpK3H6uqmkq6W8nJRCNxic6JgAzatuWnmnTS996sfO2KNjGojsrrfPNSDYle9z1VU3cCJRYZPS4RitE2OaRhaXU78hOflGZXAOAs51sl7cQ7RSdIyR8Ul0Rd/VYi1jmNezNeHeR9pdmqh2F4cIWPDn07KWos0ktaeTPOFuaAeUuTuUoZ2I6TEu9XJ5nJY34WW4WU2aDD3x+UoPbG4QmiDM4acgc2TRubdfK0adazK9FprKueK/kXo1UmvbKxrowSd2xtU8RSCcVzqqFpYcxIczUNtc83PbpWjWsSZqXyw4VKcDtW5bZ3uhmOBTRbPYVaOR0jatks1mkubyhL3lwA0sLNJPQua1rpJc8rKid2w7q3IxnG91J2PyyU/lFbUimqJ4/NRHeGMu5xkcbX0G7r4hQiRr6fBiRFvfNeolIqtmxWVUtuNpwHFjU07nGnngyutlmZlJ0vcC5uOCySx4FtiRew0MfiS9lTtLRVEwgCAIAgCAIAgCAIAgCAIAgCAIAgCAIAgCAIAgCAIAgCAIAgCAIAgCAIAgCAIAgCAIAgCAIAgCAIAgCAIAgCAIAgCAIAgCAIAgCAIAgCAIAgCAIAgCAIAgCA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724" name="AutoShape 4" descr="data:image/jpeg;base64,/9j/4AAQSkZJRgABAQAAAQABAAD/2wCEAAkGBxQSBhUTEhQVFRUWGB8ZFhcYGR8fGxwYGhkbGh0YHxUaHCghGiExHRwUIT0iJSkrLi4uGSEzODMsNygtLi0BCgoKDg0OGxAQGzIkICY2LywyNDIsLCwsNCwsNywyLCwsLywwLCwsNCwsLDQwLCwsLCwsLCwsLCwsLCwsLCwsLP/AABEIAMoA+QMBEQACEQEDEQH/xAAbAAEAAgMBAQAAAAAAAAAAAAAABAUDBgcCAf/EAE0QAAEDAgMDBwUMCAQFBQAAAAEAAgMEEQUSIQYxQRMiUWFxgZEHFDJTsRYXI0JigpKTocHR0zNSVXKistLhJGPC8BVDc+LxNDU2RIP/xAAaAQEAAwEBAQAAAAAAAAAAAAAAAgMEAQUG/8QAOxEAAQMCAgYIBQQCAgIDAAAAAAECAwQREiEFEzFBUfAUYXGBkaGx0SIyUsHhFSNCUyRiM/E0QwZysv/aAAwDAQACEQMRAD8A7igCAIAgCAIAgCAIAgCAIAgCAIAgCAIAgCAIAgCAIAgCAIAgCAIAgCAIAgCAIAgCAIAgCAIAgK7aSrdDs9USsID44nvaTqMzWkjTjqFZC1HSNau9UIPVUaqocY99Cv8AWR/VtXt/p8PBfE8vpko99Cv9ZH9W1P0+HgviOmSj30K/1kf1bU/T4eC+I6ZKPfQr/WR/VtT9Ph4L4jpko99Cv9ZH9W1P0+HgviOmSnz30K/1kf1bU/T4eC+I6ZKPfQr/AFkf1bU/T4eC+I6ZKPfQr/WR/VtT9Ph4L4jpkp998+v9ZH9W1P0+Hh5jpspsOwnlDnm2iZDVOYWSAtYQ0NtJvbqOmxbbpIWaqomMjVzN3oXU9W5z8Ljq68k9EIAgCAIAgCAIAgCAIAgCAIAgCAIAgCAIAgK/aGsdDgM8zQ0ujie9ocLtJa0kAgEXGnSrIWo+RrV3qhF7sLVU5D76tX6mk+rf+avY/TouK+Kex5fTn8EHvq1fqaT6t/5qfp0XFfFPYdOfwQe+rV+ppPq3/mp+nRcV8U9h05/BB76tX6mk+rf+an6dFxXxT2HTn8EHvq1fqaT6t/5qfp0XFfFPYdOfwQe+rV+ppPq3/mp+nRcV8U9h05/BB76tX6mk+rf+an6dFxXxT2HTn8EHvq1fqaT6t/5qfp0XFfFPYdOfwQpcW2xqKiozSCLTc0NIaOwZvt3rZDE2Ftmp7nnVUfSXYnuXs3J5DCtr5aefO2Gnc4eiXsccvWAJAL9aTR61uFVVE6hSxMp3YkS69e47nsxjArMCinFgXt5wHB40c36QPdZfOTxLFIrD6OKRHsRxaqosCAIAgCAIAgCAIAgCAIAgCAIAgCAIAgCAr9oagR4DPI5jZGsie4xu9FwDSS03B0O7cVZC1XSNRFtmhF62aqnHvdzS/sij8GflL2ehyf2r5+55nS2fQnPcPdzS/sij8GflJ0OT+1fP3HS2fQnPcPdzS/sij8GflJ0OT+1fP3HSmfQnPcPdzS/sij8GflJ0OT+1fP3HSmfQnPcPdzS/sij8GflJ0OT+1fP3HSmfQnPcPdzS/sij8GflJ0OT+1fP3HSmfQnPcDtzTW0wmj+i38pOhyf2rz3nFqmfQhrs2MMdKXGmhF+DWtAHY0NsFvbZqWPHfTyPcrlkXuyT1LOLaqBmHcmzDqbPxleGvN+JAdHYdm7tWd0LnSYletuCZG5jkjhwN28V+JfMqf8AijL/APp4/Af0rVfqPP6K/wDsXnvOmeTTa+F9YKNlO2nBBc0h187wBe/NGuUE9jexeLXU77a1XX7rWQ9+ilYiatqeK3VTpS8s9EIAgCAIAgCAIAgCAIAgCAIAgCAIAgCAICv2hlYzAZ3SszxtieXs3ZmhpJbfrFwrIkVZGo1bLdCL1RGqqnIPdJhP7MP0/wC69jo9T/YeZr4PoHukwn9mH6f906PU/wBg18H0D3SYT+zD9P8AunR6n+wa+D6B7pMJ/Zh+n/dOj1P9g18H0D3SYT+zD9P+6dHqf7Br4PoPEu0mF8mcuGa20u82v12K6lPUXzkOOnht8LMzXTW05ffkLXPA7uwXXoZIh4yxTqt8fkWeIYzQGiayGiLT8aR77uPgbBZoo5EerpHX6k2G6dbxoyLJeK5qQqGupBUgy07nMG9rXWJ6r8B9qukxK2zMlMsET0eiyvunBDPi2L0kk/wVGImDgHEk9ZN/sChAxzE+NbqW1eOR37So1OzPvMmz+N0lPiLZn08hcwhzAx9ucOJPEdXHjpouVDHSMwsslztI10b8crlW2y2Xid4wnEGVGGxzR+jI0OHSL8D1g3HaF85IxWOVq7j6Njkc1HIS1AkEAQBAEAQBAEAQBAEAQBAEAQBAEAQBAV20RjGAVBmDjFyT+UDfSLMpzAajW11ZDi1jcO26EJLYVuce85wL1NZ4j8xezhrOKc9x5mKl4KPOcD9TWeI/MTDWcU57hipeCjznA/U1viPzEw1nFOe4YqXgo85wP1Nb4j8xMNZxTnuGKl4KfHVWB5TaCsJ4DMPbyi6jave5Oe44r6a2SKa8X0hk9GUAntsPparfkiHkKlSrtqIhYYnNhnm7WwR1Ob473ka9jQ4hZ4UlxKsipbciGupX4EbDt3qvsYcKfh3nF6htQWjc1lrk9ZLhYKc2PDaLb1kKVHo6865cEMNZNRGpJjjlYz4oJubdZzb1ONFRqY1upVNr3PVY7Im4m0U2FtoSZI6mSU7gCGsHVcPue23V1qmRJlf8KojfFTTDZsa6z4neCe/PeVhfS39GX/fetPwmK1VxadZ8l+OUppfM4HTFzQZPhQALEjMGWcdLm9j+sT2eFXxPxaxUS2zL7n0FC9MOrvdey3gb6vON4QBAEAQBAEAQBAEAQBAEAQBAEAQBAEBFxWiE+GSwuJDZWOYSN4DgQSL8dVNj1Y5HJuOObiRUND96Gm9fP/B/Qt/6nJwTzMfQY+Kj3oab18/8H9CfqcnBPMdBj4qPehpvXz/wf0J+pycE8x0GPip5k8ktK2MudUTgAXJOSwA3n0F1NJSqtkanmRdRRNS6rkaPNs1E6uLYXSuaXWZe2Y8BuA39C9lqKjLyZceB80+uV0uGFt0vZOJa4/sNBS0rGmaR07hdzRlytH0b9Q6bE9Sy00z53KqJZqeJvrntpY2oub128E5/J52e2CZO10kkr44WA5n6b7bhcd//AJXaqo1VmtS7l3EaBX1CLJJZrE2qVc+zkRqyIXSlpNmXsXHgNAN56Fpaio279u/gYZK9VkVIm3TdxLjFdhIKbDWmaWQ1DxcRty2aOlxyn7N50G4lZYZ3TSLgT4E3+3PsejUvSmhRZf8AkXcmxO3nNdnEgYJsQaqryMc4AaucbWaOndv6Bx8VdUSshbid3GSjknqn4WNS29c8udyHrHNl6WOpyQSyyW9Jxy5b9DbN17VynWV7cUiW53kq2siifghzttXd3F55P9jXjFo6pr3MZGd5A5+hDmgcRYkX4doWbSE8bWLHtVfI2aL18zkkVERvr2e51peCfQhAEAQBAEAQBAEAQBAEAQBAEAQBAEAQBAEAQBAaRt/jf/1mHoMpHiGewnu617GjKb/2u7vc+c03XW/x2d/t917iHs5TNpcLNbMOcdIGniTfXv17gTrdW1T3TyJTs7+eczPQRNpIVq5dv8U54+mZT4fSS12NanVxzSO/Vb/uwA7FrlkZSxZbtnPqYIIpa+oz35qvBOdhP2qxVuQUlPpDFobfGcOviL37Tr0KmjgdfXSfMvknPkadJ1bbJTQ5Mb5rz4rmSsJpmUOG+dTi8r9IYzvFx6R6NPAdZsqp3uqpNTH8qbV557i+liZQw9JmT41+VOeUTrWxS0dNNXYudbucbvcdzR09nABbHvjpYupNh50UU1fP1rtXgnOxC0xzFWQUnmlJo0aSyDe93EX9p7hpvzU8DpXa+bbuThz+dptratkDOi02zevFedvhsPWyWy3LESzAiL4reL/wb7VytrtX8DNvp+Tui9Fa60svy7k4/j1OiMaAwAAADQAbgOiy8FVVVup9YiIiWQ9Lh0IAgCAIAgCAIAgCAIAgCAIAgCAIAgCAIAgCAr8dxMU2GukO8aNHS47h9/YCr6eFZpEYnKGWsqW08KyL3dpzjZ/DnVmM88ki+eV3VfdfpJ08ehe/UzJTxfD2Jz1HyNDTOrKj49m1V54mTarFfOMRDI/0cfMjaOPC4A6dAOoBco4NTHidtXNSWk6vpM2CP5UyT39uotK5ww/AhC0/4iYXkcN7W7rA+IHzis0adLm1i/I3Z18+yG6ZU0dTapv/ACO29Sc5J3qQNlMLa7NUz6Qw66/GcOFuI3acSQNdVfWzuS0UfzO9DLoyka69RN8jfNefHYQsSrZa7GNASXHLGzoHAfeT28FbFGymiz3ZqvPkZqieWuqMt+SJ1c7VLnFqltDh3msBvK4XnkG8XHojo08B1m6yQMWqk10nypsTnnuQ9GqlbQRdGhX4l+ZeeUTrW5H2P2c84l5WUfBNOg/XI4dnSe7ptZXVmqTAz5l8inRWjde7WSJ8Kea+3Hw4nSWizbDQDcvntp9giWyQ+oAgCAIAgCAIAgCAIAgCAIAgCAIAgCAIAgCAIAgOa7d4ryuKck08yLTtf8Y927uPSvodHQYI8a7V9D4/TVXrZtW3Y313+GzxJVZ/gdlxENJ6jV/S1ttR4EN7S4qqP/KqMf8AFuzt5z8DRL/gUaRp879vUnOXipF2PomtD6yb9HCOb1v6uy473DoVtdI5bQM2u9OfIo0TA1qOqpflbs7efNStaJK7HflSO7mtH3AePetC4KWHqTzX8mNEkr6nrXyT8IWO12INaG0kOkUOjvlP436bG/eT0LPRRKt55Pmd6c+Rr0pUNbali+Vu3rX8epJwxgoME85eBy8otC08G/rW8Ce4aXKrmVaqbVN+Vu3nnepdTtSgp9e/53fKnVzmvcmRU4BhT6zFDmJy3zSv46np6Sb/AGngtVTO2njy7ETngYKGkfWTfFs2qvO9TqkELWQhjAA1osAOAC+ac5XLddp9uxjWNRrUsiGRRJBAEAQBAEAQBAEAQBAEAQBAEAQBAEAQBAEAQBAV20GI+b4S+T41rM/eOg/HsBWimh1sqN8ewyVtT0eB0m/d27jn2x2HcvjOZ+rI+e8nieAJ7dewFe5XTaqKzdq5IfLaJp9fUY3bG5r27vfuI+L1bqzHiW65nBkY+Tew7OJPaVZBG2nhz3ZqU1Urq2q+Hetk7Ocy02wqGxU0dFEebGAZD0uOov4l3zh0LNQsWRzqh+1dnZzkbdLSNiY2kj2NzXt5z70MmFjzLZt1Qf00/Ni6m9P+ruaozf5NQkSfK3Ne3nLxJ0ydBpFnX535J2c5+BW7K4WJ8QL5P0UQzyE7jxAJ67EnqBWisnWJmFvzLkhj0ZSpPKr5PlbmvPr1GHG8QfWYxdoJBOSJvVfTvO/v6lOnhbTxWXtUrrKh9ZUfD2InPE6RgGEtpsOEY1dve7pcd/dw7Avn6mdZpFcuzd2H19FSNpokYm3f2lks5rCAIAgCAIAgCAIAgCAIAgCAIAgCAIAgCAIAgCAIDn/lFxHNWsgB0YMzv3nbvBv8y9zRcNmLIu/Lu59D5bT1Rie2FN2a9q7PL1PD/wDCbFAbpKo9+Qj2Zbd711P36u+5nr/36HF/xNHW/lJ6f9epi2LgbGyWskHNhaQ3rcRrbrsQPnqde5XK2Bu13pz6FeiI2xo+qfsamXbzl3lZhVK6sx4B2udxdIfk7z2dA7QtEz208N03ZIY6aJ1bVfFvW69nOSEja/EeWxctZ6EXMYBu03kDt07AFChh1cV3bVzUt0rU66fA3Y3JPuT8cPmezzKVv6SXnzEdHR4i3Y09Kop/8idZl2JknPO01Vi9DpW0zfmdm7ny7EJPk9wi7zUvG67Y+34zvu8VXpOosmqTtX7Jz1FugqPbO7sT7r9vE3teKfTBAEAQBAEAQBAEAQBAEAQBAEAQBAEAQBAEAQBAEB5keGxlxNgBcnqC6iKq2Q4qoiXU5NA01m0Yv/zZLnqbvI7mj7F9O5Up4Mtyef8A2fCsRaysz/kvl+EJe3FdymNFjfRiGQAbr73fbp81VaOiwQ4l2rn7GjTM+sqMCbG5e/t3EzaU+bbPQUg0c4cpL7bfSv8AQCqpP3p3zbtic9nqaNIr0aljpk2rmvPb6HzAj5rsxNVbnyfBxey478x+YlT+/UNh3JmvPO05Rf4tG+o/k7JOe30IexdAJMV5R/6OEZ3E7rj0fvPzVdXyqyPC3a7L356zPoiBJJ9Y75W5r9vfuIdXM+sx0kb5X2aOhu4eA396tY1tPDnuQzyvfW1WX8lsnUn4TadWoaVsVI2NnotAA/Ht4r5mR6vcrl2qfcRRNiYjG7EM6gWBAEAQBAEAQBAEAQBAEAQBAEAQBAEAQBAEAQBAEBRba1nJ7PvtvfZg+dv/AIQ5bdHx4506s+e883S82qpXcVy8dvlc1bYWMMM9S7dFGbdp1PfYW+cvS0iquwRJvU8TQrUZrKh2xqfn7eZW7NUxqNomZtecZHns52vabDvWirekUC27EMmj41qKtqu44l9fNRtJUmo2ifl153JsHYcot2m570pGJDAl+1TmkJFqKtUbxwp6ealhttII+RpWHmwsBPW4i2vXYX+cqNHtV2KZdrl556jXph6RpHTN2NTz59T0/wDw2xIG6Sqdfryfha301xP3qvqZ68+hJf8AF0db+Unp/wBepn8nWH5qt85GjBlb+87ee5unzlDSk1mpGm/PnncT0DT4numXdknau3y9Tf14Z9SEAQBAEAQBAEAQBAEAQBAEAQBAEAQBAEAQBAEAQBAaJ5Sar4aKIcAXkdug9jvFe1olmTn9x8z/APIJc2R9/t9yLJ8DsABudPJc9l7+FmN+krE/crV4NTn1KnfsaLRN7158k8xsd8FhlVU8WsysPyt9vHk12u/ckji4rdefE5on9qGWo4JZOfAg7E0nKbQMvujBee7QfxFp7ldpCTBAvXlz3GbQ8OsqkVd2fPeRat5q9oTb/myWafkk5R4Nt4KxiJBBnuTnzKJVWrq1t/Jbd2xPIsNuqkHFxE3RsLA0Dhci5+zKO5UaOYqRY12uW5q01KizpG3Y1ETnyN22VoeRwKNttSM7u12v2Cw7l49ZLrJnL3eB9Jo6DU0zW79q9qluspuCAIAgCAIAgCAIAgCAIAgCAIAgCAIAgCAIAgCAIAgOWba1GfaOT5NmjuAv9pK+l0ezDAnXmfFaYkV9W5OFk57ydt0cjaanH/Li177NH8p8VTo74scnFefU06aVGJFCn8U/H2PlX8FsDG3cZpMzuy5IPg2NGfuVrl+lOfVRL+zoxrd71vz4IfNmPgtnqufccvJtPQSPxczwSs+OeOPv58FOaN/apJpu5O3lUMGwlOHY8HHdGxz+r9X7ye5WaSfaGyb1sVaEjxVOJf4oq/b7ldTtNVtAL3+Fluf3S658BfwV7l1EHYhkYnSqvP8Akvl/0dfC+VPvQgCAIAgCAIAgCAIAgCAIAgCAIAgCAIAgCAIAgCAIAgOSw/DbVDiHz37i+/sX1Dv26bsb9j4Zn71d2u8rkjbifNtHJ8kNaPog+0lV6ObaBOu5Zpl+KrcnCyc+JM235kFLD6uLXvs2/wDCVVo/4lkk4rz6mjTPwNih4J7J9j5VfB7ARjjLKSewF2v8LEZ8da5eCc+ol/b0W1PqX39kPmzXwezdZN0tEYPQSCPa5q7V/HURM7+fAaO/bpJpe7nxMewFPm2gDv1GOd3mzf8AUVLSb8MFuK/n7Feg48VTi4Iq/b7nTF86fYhAEAQBAEAQBAEAQBAEAQBAEAQBAEAQBAEAQBAfCUB4dO0b3NHeFLC7gRV7U3mOSrbyLi1zTlaToQdwXUjddEVCKyNwqqLsOY7Fx32ki6sx8GO++y+jr1tTu7vU+M0Q29Yzv9FMWJ/C7UPB+NOW92fL7FKL4KZF4JfyIVH7tc5F3ut52J238t9oSP1WNHtd96p0Y20HaqmnTjr1VuCJ7/czbW83BaKP/LuR15Wf9yhRfFLK7r9yzSl208DOr7IfPQ8n3/Vm9h/7F35q7sTn1OZR6K/+zuf/AMk3ybtA5eRxAADRc7vjE6/RVOlVVcDU6zRoBERJHr1fc3ZtSw7ntPeF4+Bybj6NJGrvQyNcDuIXLErop9XDoQBAEAQBAEAQBAEAQBAEBgnqQ34r3Hoa0n7bWU2sxb08St0iN3L4KV02MyD0aWd3aGgfzH2K9tM1dsiefsZXVb0+WJy+HuQJccrPi0RHa6/sAV7aWm3y+RldW1n8YPMhSYtiZ3U7W9jT971ckFEn8/P8Gd1XpNdkaJ3fkiyVeKk+i8dQYz7xdWJHQJv81KHS6WXdbuaRZG4o7fy/cQPZZWotCnApcmlXbcXknoR3UGInf5we15/qU0lo02YfD8FS0+kl24vH8mF+C1p3xyntP91NKmmTYqFa0Veu1HeP5MXubqvUP+z8VLpkH1IVfplX9Cnz3N1XqH+A/FOmQfUg/TKv6FNg2YwieOgq80bmudFlYDxNnaDvssNXURPfHZ10Rc/I9bR1HPFFNibZVSyduZ52MwWaLGs8sbmtDDqek2/uu19TE+LCx11uR0TQzxVGKRtkspEo8CqPdEyR0Tg3lg8k23Z8196tfVQ6hWo7O1vIoioKnpaSKzLFfzue9qcEqJceleyJzmm1iLa2Y0dPUuUdTCyFrXOz/JLSVDUS1LnsZdMvRCbtlhM0tTEIo3OayIC4tvudN/QAqaCoiY12N1lVTRpaknlexI23REPOJYPMdkaeFsbi9ri5zdLi5ef9S7FURdKe9Vyt7exyooploY4mtuqLdfP3GH4POzZCojMbhI97bN4kAs1/m8ElqInVTHYskT3EFHOygkZh+JVTLqyNf9zdV6h/2fit3TYPqQ8n9Mq/oUe5qq9Q/wCz8U6bB9SHf0yr+hT2zAawbopB2H+64tVTrtchJtBWt2NXxMzcMrxubOOx5/qUFnpF2qngWJS6RTZi8fyZW0uJA6Gp+mfYXKKyUS/T4E0h0mn1eP5JDDig3ct35T7VWvQV4eZcn6snHyMzKrFQdzz2sZ+CisdAu9PFSxJdLJuXwaSWYpig3wA9rfwcFWsFCv8ALz/BclTpRP8A1p4fkkxY1iHxqQHsuPa4qtaak3Sc+Ba2s0h/KH7fdSVHjtVfnUL+0PHsLfvVS0sG6VPAvbW1X8oF8UJkWMvPpUtQOwNP+pVLTt3SN8/Y0Nq3rtid5e5Pgqw74sjT8ph9u5UujVN6eJobKjtyp3KSFWWhAEAQGuY/tQYcUZS08Dqmoc3PkDgxrWXtd0jtBuP9ri+mKnxNV7nWbs4+RTJLhdhal1JmA4rNMHielkpnsto5zXMde/oyN9K1tdOIUJY2tthdckxyu2pY1/CttaqpoRNBhr3sN7ETxjUGxFnAHf1LRJSxxuwuksvYpUyd70ujfMvKLaEP2omonRljo2CRrs1w9htcgWFrEgePQqHQ2iSRF25dhYkl3qw+nHwdrPMmszERcrJJm0aL2DcttT6PEaOXNT+1rFXfY7rPjwd5RYVtrVVNCJYMNe9huARPGNRoRZwB3rRJSxxuwuksvYpUyd70ujfMsdp9sGUOJU8crCWzek/NYMALQSRbUa34blVBTLK1ytXYSlnSNyIu8n1eOBm0sNJkvyzHvz33ZBe2W2vioNivGr77CayWejeJQVm2tTFWxxPw54fMXCIcsznZbE6gWGhG+29aG0sbmq5JMk25KVLO5FRFbt6ywq9qJIaSmdPTOjfUVDYOTMgJZmJAeXNFj02VTadHK5GuuiJfYTWVWol02rYm47jwpq+mjLC7ziTkwb2y7tbW139ShFDja5b7EuSfJhVE4lrUS5KdzrXygm3YLqpEutia5GpYJtfU1UEckeHvMUhtynLMsAHZXOykA6EO4cFrlpmRqqK/NOpSiOZz0RUbl2mSr2um/wCOT08FE+cwZc7mytbo9ocOa4dosL7lxtM3A17n2v1HVmdiVqNvYuNmsejrcO5WMObZxY9jxZzHttdpHeD39ypmhdE7CpOORJEuhWYFtmyp2jlpRGW5M2SQnSTk3hjrC3T1ncrZaVY40ffb5XIMnRz1bYbZ7Ytw6aEOjMglzXIdbKGllzaxv6X2JTUqzotltYTTpFa6bTNtntW3D6BkhZypkdlDQ62gaSXXsdNw+cuU1OszlS9rHZpkiS562g2mFNs9HVCMyCQsAaHW/SC451iuRQayRWXtt8jskuBmKww3GauSciWgdC0NJDjMxwLhubZtzr0o+KNEyffuUNe9drbd5GpttGO2KdiHJkBt7x5tcwfkDc1uN2ndxUlpVSbVXIpOmq1h8n21Y3YkYhyZINgI82ublMhGa3Czju4LqUqrPqrnNemq1hnxfagxVzKaGndUVTmcoYmuDWsb0uldoNdN3hcXjHTo5qvc6zdl/wAEnzWXCiXU9YDtNy2Ivpp4XU1SxucxucHBzD8ZkjdHcP8AYNuS0+BqPat28RHLiXCqWUgP2ymNfPHDQyTNp3lj3NkbfTiGEXOg3C6sSlbharn2v1Edc66ojb2JU+2UXuNdiETHPYLcwnK65eGFpOoBBN+N+9RSldrtUu06s7Uj1iHvF9qhCaZkcRlnqbFkQdazSLl7nWNgOm3AngVyOnxYlVbIm86+bDZES6qbENyzFx9QBAEAQGp7T7KSzYu2rpKg09Q1mQki7XN1IBHDfxBGg00WuGoa1mre26GeWFXOxtWymPY/H6mTFKijrWs5aAA54/Rc1wB1HTq08N+4W17UQxta2SPYvEQyOVysftQo/JbSVh2ehdHURsgEhzRmK7iA/nDlL6X14aXV9c6JJFRW58blVKj8CWXItttB5ttTQ1w0bn83mPDJJfKT1Al58FVTfHE+LvTuLJvhe1/d4nvydt5aSrr3b6mYiP8A6MXNZ94+aFyr+HDF9Keain+LFJx9EKXyW0lY7Z6F0dRGyASHNGYruID+cOUvpfXhpdXVzokkVFbnxuV0qPwJZciftvQNqNtaKB/oyxVDD1XiNj2ggHtCrpnqyF7k3K31JTtxSNbxuVGy9c9+11FDP+npmTwSdeRvNd1gttrxsSrp2IkT3N2OsqFcTlWRrV2pdDYdsf8A5xhX7838saz0/wDwS933Lpf+VneY/Ki1xZQhjg15rIw1xFw1xvZ2XjY2NuK7Q2+O/wBKnKm/w24oVm0NHVR7R4d51UtnBqRlDYgzKbtubgm6tidGscmBtsuNyEjXo9mJb58DoeI/+3yfuO/lK85vzIbF2Gi+Sylqvc9TPFQwU/wnwPJc79JIP0ub9bnbupb650escmHPLO/ZuMtKjsCLfIq8RxGrptq8VmpGxODORMoeHFwZyfpNAcBpzib8Owq1jI3xRNffO9vErc57Xvc3qL3CnR4f5Ppqlk3LOkDpuVtYOlks1oy/F52UEdN924Z5LzVCMVLWyt1IWstHErr33mn0te2lhw2QQ1MZp3ETvkiLWFs555znfa7rX3rY5iyLIl0W+yy55bDOjsCMWy5bcuJtG21D51thHTcfMpnDqc+7Wn6QHgstM/Vwq/8A2TyL5m45MPUprTKs4jh4cdRR4bIXX38u5ro9e1rA5asOodb6nJ4bfuUYtal+DV8S42plLvJRRkHW0Av1htvaFRAlqt/eWyr/AI7e43fBKWrZI7zqojmBAyhkeSx4k6m/BYpHRr8jbd9zUxHp8y3ObSNLK2XDRuficbsv+S8cp9gYwr0kzak3+q+KZGLYqx/7J4HynYXVcWGH4mJvdl/yY28pu6CHOP8A4RckWb/VPFcgmapH/t5G0bPaeVHEA70jHGW9bA1gNur0R2rLN/4sdusuj/539x5xvXytUOX0hC8vt+plltfqvfvK7F/4j78U+wf/AOQ23BTXpMVq6WuxKWmEXJCptM5zXOewG4EjWhwBA678OF7aEjikbG1972y4dhSr5GK9W7LlpjuEx0vkfkjik5VpDH8puDy+aM5gOAtbuCqikWSsRXJbb6KSlYjKZUTq9UPuyDxDtm9tVrNPCw0sp9ExBo+CaPikW78pPEX5UJihRWbEVbp18SUXwyqjtq7OzgdHXnGwIAgCAICgxbZt0uImaOrqYHEBpax4yEDd8G4EA9a0Rzo1uFWovqVOjut0VUM2z2zkVIJC10kkkpvJLI7M9xG65sBYXOllGWd0lr5ImxE2HY4kZe28o6PydthpwyKur42Dc1koaNd5sGWWh1crlu5jV7ipKVE2OXxNhx3A2VeCOppS7K4N5wtmu0gh1yN9x9pWaKVY342l0kaPbhUkYRhzKfC44I75Y2hoJ3m3E24k3PaVGR6vcrl3nWtRrUahq1H5O2w04ZFXV8bBuayUNGu82DLLW6uVy3cxq9xQlKibHL4l9PgLH4zT1Je8vpmua0XFnZ25SXaXJtroRqs6TKjHMtkv2LVjRXI7gYXbLw+6oV4Lmy5cpaLZXc0tzEWvfLYb/ihd6Q7Varcc1TdZrN5IxPA2T4tTVDnPDqYuLALWOcAHNcX4DcQosmVjHMTf9iTo0c5HcD5j+Cx1LoDI9zeRmbKzKQLubuBuDp2WK7FK6O9k2pYPYjrX3Zn3GMCZU1tPI9zwaeTlGBtrE6aOuDppwsuRzKxHIm/IPjRyoq7iwqGh0RYTbMCOvUW0VaZZklIWz2Dso8GZTxuc5jM1i+2bnOc83sAN7jwVk0qyvV67yLGIxuFDHQ4FHHjFRUBznOqcmdrrFoyNyiwtfdvuSjpnOY1nD7hGIjldxKj3BwDCTTcrNyHLCYRktsN/wVy2+Tcbb7i99Te7pj8eOyXtb89pX0duHDu2l5tBg8dZhD6eW4a+1y21wQQ4EEg8QFRFKsT0e0skYj24VItHs6xmMsqeUkfIynFOMxbYtBvnNmjnE36tdym6dVYrLZXucSNEdi6rGLC9k4IIqprC7/FFxkvbmh2bmtsNwzOte+9dkqXvVqr/ABONha29t5jqtj4pNmI6EyS5IyCHAtz80ki5y249HBdbUubKstkuvgcWFqswHrCNlzBiDZDW1str/Byy5mG4I1bl16e0JJUY22wNTsQMhwrfEq9qnqfZSF21ra8ucJGi2XTKTlczMdL3sengFxKhyRLFuCwtWTWbxBspC3ax1eHOMjhbLplBytZmGl72HTxKLUOWJItwSFus1m8yY5szHUVrJw+SCdgs2WIgOy/quBBDm6nQhcinVjVba6LuUk+JHKi7FGBbMx01Y+YvkmnkFnSykF2XTmgAANboNB0DoCSzq9EbayJuQ4yJGqq7VMmH7OxRS1Ju54qnF0jX2LdQQWgADSxO+64+Zzkb/rsOpGiX6yCzYyIbKvoDLMYnG4JLc7RnD8rTltbMOIO89VrOlO1qS2S5DUN1ervkSMb2WiqqKFjnSMdAQYpWEB7S0Aby0jg07t4HQoRVDo1VU37U3EnxNeiX3F4wWYATc239PXoqC09IAgCAIAgCAIAgCAIDiGBYXh/vfvnlcxlW0SGNwlIkztvyYEYdrrbh+K9yWSfpGFubct2XWeWxseqxKuee8tsbcJsHwc4hbK5zuVLyRdlm2c51wQS3KSetUxfC+XVdxa/4mx6wsNkhDHt66PDXE0fIXmAc50YlubWc4nW2Xj+t0G1dRiWBHTfNfLjYlFhSW0ey2faetjsJixWCatrWmYySubE1zjljiAFmtaCADrv6r7ybqiR1OqRx5WTPrU7CxJUV78/Y+7P4u+ihxOnJMjaIF8GY3Ia5ri2MnoFmeJ6guSxpKsb9mLJfcRvVmNv07DFhGA0L9nY6rE3tdNUjOZZZS066taznACzbaD2WAlJNMkishTJNyJ6hkbFYjpNqkryimI+TxnJP5SIPja1+fPcNOW5fc5jodVCjxJULdLLmdqFTVZLlkVsEVJFtnRtwh1y5zvOWxvc+PkhbVxJI3F1uu3G17VWR0L1n7rpZblaIxsjdV39hZeUamdXYvDQM+LFJUP7Q0si/jJB6nKqjckTFlXiie/kWVCLI5I07fYtsBxzlvJ0Kgm7mU78545o2kE9+W/eqpYcNRg6/UsjkvDiXh6Gp+TKt8yo6lkno+bsrGDpbks/7cje5a61utVqpxVvsZ6Z2BFReFzN5JonR41MJDd88EdQT053Odf8AjHio16o5iW2IqodpUVHLddqIpFwmoMflMfU/ElqpaR56w1uQd7g36KnI29MjN6Ijvci1VSbFuVVQ+icy+VBlXfmCqdSs/wDzhynXoJeT3lLYaVY99sXip26rPjvle3kSNuBRe+K3/iFuR80H6/p8o+36Pnbs3Uo0ut6P+1tv1cE4nZ9Xrk1my3X9jdtjqajZgodQC0Eji8Hn6uHMJ+E5w9C3csNQ6VX2l2p2fY0woxG/Bs7/ALl4qC0IAgCAIAgCAIAgCAIAgCAIAgCA0Lya7MRDZuN1TSME4e7WWIZxZ3NPOF+xehW1DllVGOy6lyMlNEmBMTc+wn7aUD5cdw+0bpGNmdylmlzQ0hvpaWA371VTvRrJM7LYnM1VczLeYdnKSWg2lkpBHI6jlvLA8NJbE8+lE51uaNDa56N5cVKZzZo0kv8AEmS9fWcjasb1Zb4VzTq6iFs++XCTNTSU1RNCZDJTyQM5S7XAcxwBu0iw37yTwsTOVG1Nno5EXYt8u8jHeG7VRVTdbMkbP7NyTU1fLVNMT667WsOro47ODSflajT5I3XIEZZ2tVjWZ4fNTscSqjld/Ir4KmWLZnzGrw+eWWJjmRPjiEsR0LWPD/imxHXYdwsVrXSa1j0RFzW62XrIoqtZgc1VVOq6HnE8FqG+SuCAwvMzXtLo2jM4DlHO3NvwI7F1krFqnOvl+Djo3JAjbZls+gkoNsWyU8T3UtXpOyNpIilG6XKBzWm+vD0vkhU42zQ2cvxN2dacCzCscl2pku3t4kLD9mpK3H6uqmkq6W8nJRCNxic6JgAzatuWnmnTS996sfO2KNjGojsrrfPNSDYle9z1VU3cCJRYZPS4RitE2OaRhaXU78hOflGZXAOAs51sl7cQ7RSdIyR8Ul0Rd/VYi1jmNezNeHeR9pdmqh2F4cIWPDn07KWos0ktaeTPOFuaAeUuTuUoZ2I6TEu9XJ5nJY34WW4WU2aDD3x+UoPbG4QmiDM4acgc2TRubdfK0adazK9FprKueK/kXo1UmvbKxrowSd2xtU8RSCcVzqqFpYcxIczUNtc83PbpWjWsSZqXyw4VKcDtW5bZ3uhmOBTRbPYVaOR0jatks1mkubyhL3lwA0sLNJPQua1rpJc8rKid2w7q3IxnG91J2PyyU/lFbUimqJ4/NRHeGMu5xkcbX0G7r4hQiRr6fBiRFvfNeolIqtmxWVUtuNpwHFjU07nGnngyutlmZlJ0vcC5uOCySx4FtiRew0MfiS9lTtLRVEwgCAIAgCAIAgCAIAgCAIAgCAIAgCAIAgCAIAgCAIAgCAIAgCAIAgCAIAgCAIAgCAIAgCAIAgCAIAgCAIAgCAIAgCAIAgCAIAgCAIAgCAIAgCAIAgCAIAgCA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726" name="AutoShape 6" descr="data:image/jpeg;base64,/9j/4AAQSkZJRgABAQAAAQABAAD/2wCEAAkGBxQSBhUTEhQVFRUWGB8ZFhcYGR8fGxwYGhkbGh0YHxUaHCghGiExHRwUIT0iJSkrLi4uGSEzODMsNygtLi0BCgoKDg0OGxAQGzIkICY2LywyNDIsLCwsNCwsNywyLCwsLywwLCwsNCwsLDQwLCwsLCwsLCwsLCwsLCwsLCwsLP/AABEIAMoA+QMBEQACEQEDEQH/xAAbAAEAAgMBAQAAAAAAAAAAAAAABAUDBgcCAf/EAE0QAAEDAgMDBwUMCAQFBQAAAAEAAgMEEQUSIQYxQRMiUWFxgZEHFDJTsRYXI0JigpKTocHR0zNSVXKistLhJGPC8BVDc+LxNDU2RIP/xAAaAQEAAwEBAQAAAAAAAAAAAAAAAgMEAQUG/8QAOxEAAQMCAgYIBQQCAgIDAAAAAAECAwQREiEFEzFBUfAUYXGBkaGx0SIyUsHhFSNCUyRiM/E0QwZysv/aAAwDAQACEQMRAD8A7igCAIAgCAIAgCAIAgCAIAgCAIAgCAIAgCAIAgCAIAgCAIAgCAIAgCAIAgCAIAgCAIAgCAIAgK7aSrdDs9USsID44nvaTqMzWkjTjqFZC1HSNau9UIPVUaqocY99Cv8AWR/VtXt/p8PBfE8vpko99Cv9ZH9W1P0+HgviOmSj30K/1kf1bU/T4eC+I6ZKPfQr/WR/VtT9Ph4L4jpko99Cv9ZH9W1P0+HgviOmSnz30K/1kf1bU/T4eC+I6ZKPfQr/AFkf1bU/T4eC+I6ZKPfQr/WR/VtT9Ph4L4jpkp998+v9ZH9W1P0+Hh5jpspsOwnlDnm2iZDVOYWSAtYQ0NtJvbqOmxbbpIWaqomMjVzN3oXU9W5z8Ljq68k9EIAgCAIAgCAIAgCAIAgCAIAgCAIAgCAIAgK/aGsdDgM8zQ0ujie9ocLtJa0kAgEXGnSrIWo+RrV3qhF7sLVU5D76tX6mk+rf+avY/TouK+Kex5fTn8EHvq1fqaT6t/5qfp0XFfFPYdOfwQe+rV+ppPq3/mp+nRcV8U9h05/BB76tX6mk+rf+an6dFxXxT2HTn8EHvq1fqaT6t/5qfp0XFfFPYdOfwQe+rV+ppPq3/mp+nRcV8U9h05/BB76tX6mk+rf+an6dFxXxT2HTn8EHvq1fqaT6t/5qfp0XFfFPYdOfwQpcW2xqKiozSCLTc0NIaOwZvt3rZDE2Ftmp7nnVUfSXYnuXs3J5DCtr5aefO2Gnc4eiXsccvWAJAL9aTR61uFVVE6hSxMp3YkS69e47nsxjArMCinFgXt5wHB40c36QPdZfOTxLFIrD6OKRHsRxaqosCAIAgCAIAgCAIAgCAIAgCAIAgCAIAgCAr9oagR4DPI5jZGsie4xu9FwDSS03B0O7cVZC1XSNRFtmhF62aqnHvdzS/sij8GflL2ehyf2r5+55nS2fQnPcPdzS/sij8GflJ0OT+1fP3HS2fQnPcPdzS/sij8GflJ0OT+1fP3HSmfQnPcPdzS/sij8GflJ0OT+1fP3HSmfQnPcPdzS/sij8GflJ0OT+1fP3HSmfQnPcPdzS/sij8GflJ0OT+1fP3HSmfQnPcDtzTW0wmj+i38pOhyf2rz3nFqmfQhrs2MMdKXGmhF+DWtAHY0NsFvbZqWPHfTyPcrlkXuyT1LOLaqBmHcmzDqbPxleGvN+JAdHYdm7tWd0LnSYletuCZG5jkjhwN28V+JfMqf8AijL/APp4/Af0rVfqPP6K/wDsXnvOmeTTa+F9YKNlO2nBBc0h187wBe/NGuUE9jexeLXU77a1XX7rWQ9+ilYiatqeK3VTpS8s9EIAgCAIAgCAIAgCAIAgCAIAgCAIAgCAICv2hlYzAZ3SszxtieXs3ZmhpJbfrFwrIkVZGo1bLdCL1RGqqnIPdJhP7MP0/wC69jo9T/YeZr4PoHukwn9mH6f906PU/wBg18H0D3SYT+zD9P8AunR6n+wa+D6B7pMJ/Zh+n/dOj1P9g18H0D3SYT+zD9P+6dHqf7Br4PoPEu0mF8mcuGa20u82v12K6lPUXzkOOnht8LMzXTW05ffkLXPA7uwXXoZIh4yxTqt8fkWeIYzQGiayGiLT8aR77uPgbBZoo5EerpHX6k2G6dbxoyLJeK5qQqGupBUgy07nMG9rXWJ6r8B9qukxK2zMlMsET0eiyvunBDPi2L0kk/wVGImDgHEk9ZN/sChAxzE+NbqW1eOR37So1OzPvMmz+N0lPiLZn08hcwhzAx9ucOJPEdXHjpouVDHSMwsslztI10b8crlW2y2Xid4wnEGVGGxzR+jI0OHSL8D1g3HaF85IxWOVq7j6Njkc1HIS1AkEAQBAEAQBAEAQBAEAQBAEAQBAEAQBAV20RjGAVBmDjFyT+UDfSLMpzAajW11ZDi1jcO26EJLYVuce85wL1NZ4j8xezhrOKc9x5mKl4KPOcD9TWeI/MTDWcU57hipeCjznA/U1viPzEw1nFOe4YqXgo85wP1Nb4j8xMNZxTnuGKl4KfHVWB5TaCsJ4DMPbyi6jave5Oe44r6a2SKa8X0hk9GUAntsPparfkiHkKlSrtqIhYYnNhnm7WwR1Ob473ka9jQ4hZ4UlxKsipbciGupX4EbDt3qvsYcKfh3nF6htQWjc1lrk9ZLhYKc2PDaLb1kKVHo6865cEMNZNRGpJjjlYz4oJubdZzb1ONFRqY1upVNr3PVY7Im4m0U2FtoSZI6mSU7gCGsHVcPue23V1qmRJlf8KojfFTTDZsa6z4neCe/PeVhfS39GX/fetPwmK1VxadZ8l+OUppfM4HTFzQZPhQALEjMGWcdLm9j+sT2eFXxPxaxUS2zL7n0FC9MOrvdey3gb6vON4QBAEAQBAEAQBAEAQBAEAQBAEAQBAEBFxWiE+GSwuJDZWOYSN4DgQSL8dVNj1Y5HJuOObiRUND96Gm9fP/B/Qt/6nJwTzMfQY+Kj3oab18/8H9CfqcnBPMdBj4qPehpvXz/wf0J+pycE8x0GPip5k8ktK2MudUTgAXJOSwA3n0F1NJSqtkanmRdRRNS6rkaPNs1E6uLYXSuaXWZe2Y8BuA39C9lqKjLyZceB80+uV0uGFt0vZOJa4/sNBS0rGmaR07hdzRlytH0b9Q6bE9Sy00z53KqJZqeJvrntpY2oub128E5/J52e2CZO10kkr44WA5n6b7bhcd//AJXaqo1VmtS7l3EaBX1CLJJZrE2qVc+zkRqyIXSlpNmXsXHgNAN56Fpaio279u/gYZK9VkVIm3TdxLjFdhIKbDWmaWQ1DxcRty2aOlxyn7N50G4lZYZ3TSLgT4E3+3PsejUvSmhRZf8AkXcmxO3nNdnEgYJsQaqryMc4AaucbWaOndv6Bx8VdUSshbid3GSjknqn4WNS29c8udyHrHNl6WOpyQSyyW9Jxy5b9DbN17VynWV7cUiW53kq2siifghzttXd3F55P9jXjFo6pr3MZGd5A5+hDmgcRYkX4doWbSE8bWLHtVfI2aL18zkkVERvr2e51peCfQhAEAQBAEAQBAEAQBAEAQBAEAQBAEAQBAEAQBAaRt/jf/1mHoMpHiGewnu617GjKb/2u7vc+c03XW/x2d/t917iHs5TNpcLNbMOcdIGniTfXv17gTrdW1T3TyJTs7+eczPQRNpIVq5dv8U54+mZT4fSS12NanVxzSO/Vb/uwA7FrlkZSxZbtnPqYIIpa+oz35qvBOdhP2qxVuQUlPpDFobfGcOviL37Tr0KmjgdfXSfMvknPkadJ1bbJTQ5Mb5rz4rmSsJpmUOG+dTi8r9IYzvFx6R6NPAdZsqp3uqpNTH8qbV557i+liZQw9JmT41+VOeUTrWxS0dNNXYudbucbvcdzR09nABbHvjpYupNh50UU1fP1rtXgnOxC0xzFWQUnmlJo0aSyDe93EX9p7hpvzU8DpXa+bbuThz+dptratkDOi02zevFedvhsPWyWy3LESzAiL4reL/wb7VytrtX8DNvp+Tui9Fa60svy7k4/j1OiMaAwAAADQAbgOiy8FVVVup9YiIiWQ9Lh0IAgCAIAgCAIAgCAIAgCAIAgCAIAgCAIAgCAr8dxMU2GukO8aNHS47h9/YCr6eFZpEYnKGWsqW08KyL3dpzjZ/DnVmM88ki+eV3VfdfpJ08ehe/UzJTxfD2Jz1HyNDTOrKj49m1V54mTarFfOMRDI/0cfMjaOPC4A6dAOoBco4NTHidtXNSWk6vpM2CP5UyT39uotK5ww/AhC0/4iYXkcN7W7rA+IHzis0adLm1i/I3Z18+yG6ZU0dTapv/ACO29Sc5J3qQNlMLa7NUz6Qw66/GcOFuI3acSQNdVfWzuS0UfzO9DLoyka69RN8jfNefHYQsSrZa7GNASXHLGzoHAfeT28FbFGymiz3ZqvPkZqieWuqMt+SJ1c7VLnFqltDh3msBvK4XnkG8XHojo08B1m6yQMWqk10nypsTnnuQ9GqlbQRdGhX4l+ZeeUTrW5H2P2c84l5WUfBNOg/XI4dnSe7ptZXVmqTAz5l8inRWjde7WSJ8Kea+3Hw4nSWizbDQDcvntp9giWyQ+oAgCAIAgCAIAgCAIAgCAIAgCAIAgCAIAgCAIAgOa7d4ryuKck08yLTtf8Y927uPSvodHQYI8a7V9D4/TVXrZtW3Y313+GzxJVZ/gdlxENJ6jV/S1ttR4EN7S4qqP/KqMf8AFuzt5z8DRL/gUaRp879vUnOXipF2PomtD6yb9HCOb1v6uy473DoVtdI5bQM2u9OfIo0TA1qOqpflbs7efNStaJK7HflSO7mtH3AePetC4KWHqTzX8mNEkr6nrXyT8IWO12INaG0kOkUOjvlP436bG/eT0LPRRKt55Pmd6c+Rr0pUNbali+Vu3rX8epJwxgoME85eBy8otC08G/rW8Ce4aXKrmVaqbVN+Vu3nnepdTtSgp9e/53fKnVzmvcmRU4BhT6zFDmJy3zSv46np6Sb/AGngtVTO2njy7ETngYKGkfWTfFs2qvO9TqkELWQhjAA1osAOAC+ac5XLddp9uxjWNRrUsiGRRJBAEAQBAEAQBAEAQBAEAQBAEAQBAEAQBAEAQBAV20GI+b4S+T41rM/eOg/HsBWimh1sqN8ewyVtT0eB0m/d27jn2x2HcvjOZ+rI+e8nieAJ7dewFe5XTaqKzdq5IfLaJp9fUY3bG5r27vfuI+L1bqzHiW65nBkY+Tew7OJPaVZBG2nhz3ZqU1Urq2q+Hetk7Ocy02wqGxU0dFEebGAZD0uOov4l3zh0LNQsWRzqh+1dnZzkbdLSNiY2kj2NzXt5z70MmFjzLZt1Qf00/Ni6m9P+ruaozf5NQkSfK3Ne3nLxJ0ydBpFnX535J2c5+BW7K4WJ8QL5P0UQzyE7jxAJ67EnqBWisnWJmFvzLkhj0ZSpPKr5PlbmvPr1GHG8QfWYxdoJBOSJvVfTvO/v6lOnhbTxWXtUrrKh9ZUfD2InPE6RgGEtpsOEY1dve7pcd/dw7Avn6mdZpFcuzd2H19FSNpokYm3f2lks5rCAIAgCAIAgCAIAgCAIAgCAIAgCAIAgCAIAgCAIDn/lFxHNWsgB0YMzv3nbvBv8y9zRcNmLIu/Lu59D5bT1Rie2FN2a9q7PL1PD/wDCbFAbpKo9+Qj2Zbd711P36u+5nr/36HF/xNHW/lJ6f9epi2LgbGyWskHNhaQ3rcRrbrsQPnqde5XK2Bu13pz6FeiI2xo+qfsamXbzl3lZhVK6sx4B2udxdIfk7z2dA7QtEz208N03ZIY6aJ1bVfFvW69nOSEja/EeWxctZ6EXMYBu03kDt07AFChh1cV3bVzUt0rU66fA3Y3JPuT8cPmezzKVv6SXnzEdHR4i3Y09Kop/8idZl2JknPO01Vi9DpW0zfmdm7ny7EJPk9wi7zUvG67Y+34zvu8VXpOosmqTtX7Jz1FugqPbO7sT7r9vE3teKfTBAEAQBAEAQBAEAQBAEAQBAEAQBAEAQBAEAQBAEB5keGxlxNgBcnqC6iKq2Q4qoiXU5NA01m0Yv/zZLnqbvI7mj7F9O5Up4Mtyef8A2fCsRaysz/kvl+EJe3FdymNFjfRiGQAbr73fbp81VaOiwQ4l2rn7GjTM+sqMCbG5e/t3EzaU+bbPQUg0c4cpL7bfSv8AQCqpP3p3zbtic9nqaNIr0aljpk2rmvPb6HzAj5rsxNVbnyfBxey478x+YlT+/UNh3JmvPO05Rf4tG+o/k7JOe30IexdAJMV5R/6OEZ3E7rj0fvPzVdXyqyPC3a7L356zPoiBJJ9Y75W5r9vfuIdXM+sx0kb5X2aOhu4eA396tY1tPDnuQzyvfW1WX8lsnUn4TadWoaVsVI2NnotAA/Ht4r5mR6vcrl2qfcRRNiYjG7EM6gWBAEAQBAEAQBAEAQBAEAQBAEAQBAEAQBAEAQBAEBRba1nJ7PvtvfZg+dv/AIQ5bdHx4506s+e883S82qpXcVy8dvlc1bYWMMM9S7dFGbdp1PfYW+cvS0iquwRJvU8TQrUZrKh2xqfn7eZW7NUxqNomZtecZHns52vabDvWirekUC27EMmj41qKtqu44l9fNRtJUmo2ifl153JsHYcot2m570pGJDAl+1TmkJFqKtUbxwp6ealhttII+RpWHmwsBPW4i2vXYX+cqNHtV2KZdrl556jXph6RpHTN2NTz59T0/wDw2xIG6Sqdfryfha301xP3qvqZ68+hJf8AF0db+Unp/wBepn8nWH5qt85GjBlb+87ee5unzlDSk1mpGm/PnncT0DT4numXdknau3y9Tf14Z9SEAQBAEAQBAEAQBAEAQBAEAQBAEAQBAEAQBAEAQBAaJ5Sar4aKIcAXkdug9jvFe1olmTn9x8z/APIJc2R9/t9yLJ8DsABudPJc9l7+FmN+krE/crV4NTn1KnfsaLRN7158k8xsd8FhlVU8WsysPyt9vHk12u/ckji4rdefE5on9qGWo4JZOfAg7E0nKbQMvujBee7QfxFp7ldpCTBAvXlz3GbQ8OsqkVd2fPeRat5q9oTb/myWafkk5R4Nt4KxiJBBnuTnzKJVWrq1t/Jbd2xPIsNuqkHFxE3RsLA0Dhci5+zKO5UaOYqRY12uW5q01KizpG3Y1ETnyN22VoeRwKNttSM7u12v2Cw7l49ZLrJnL3eB9Jo6DU0zW79q9qluspuCAIAgCAIAgCAIAgCAIAgCAIAgCAIAgCAIAgCAIAgOWba1GfaOT5NmjuAv9pK+l0ezDAnXmfFaYkV9W5OFk57ydt0cjaanH/Li177NH8p8VTo74scnFefU06aVGJFCn8U/H2PlX8FsDG3cZpMzuy5IPg2NGfuVrl+lOfVRL+zoxrd71vz4IfNmPgtnqufccvJtPQSPxczwSs+OeOPv58FOaN/apJpu5O3lUMGwlOHY8HHdGxz+r9X7ye5WaSfaGyb1sVaEjxVOJf4oq/b7ldTtNVtAL3+Fluf3S658BfwV7l1EHYhkYnSqvP8Akvl/0dfC+VPvQgCAIAgCAIAgCAIAgCAIAgCAIAgCAIAgCAIAgCAIAgOSw/DbVDiHz37i+/sX1Dv26bsb9j4Zn71d2u8rkjbifNtHJ8kNaPog+0lV6ObaBOu5Zpl+KrcnCyc+JM235kFLD6uLXvs2/wDCVVo/4lkk4rz6mjTPwNih4J7J9j5VfB7ARjjLKSewF2v8LEZ8da5eCc+ol/b0W1PqX39kPmzXwezdZN0tEYPQSCPa5q7V/HURM7+fAaO/bpJpe7nxMewFPm2gDv1GOd3mzf8AUVLSb8MFuK/n7Feg48VTi4Iq/b7nTF86fYhAEAQBAEAQBAEAQBAEAQBAEAQBAEAQBAEAQBAfCUB4dO0b3NHeFLC7gRV7U3mOSrbyLi1zTlaToQdwXUjddEVCKyNwqqLsOY7Fx32ki6sx8GO++y+jr1tTu7vU+M0Q29Yzv9FMWJ/C7UPB+NOW92fL7FKL4KZF4JfyIVH7tc5F3ut52J238t9oSP1WNHtd96p0Y20HaqmnTjr1VuCJ7/czbW83BaKP/LuR15Wf9yhRfFLK7r9yzSl208DOr7IfPQ8n3/Vm9h/7F35q7sTn1OZR6K/+zuf/AMk3ybtA5eRxAADRc7vjE6/RVOlVVcDU6zRoBERJHr1fc3ZtSw7ntPeF4+Bybj6NJGrvQyNcDuIXLErop9XDoQBAEAQBAEAQBAEAQBAEBgnqQ34r3Hoa0n7bWU2sxb08St0iN3L4KV02MyD0aWd3aGgfzH2K9tM1dsiefsZXVb0+WJy+HuQJccrPi0RHa6/sAV7aWm3y+RldW1n8YPMhSYtiZ3U7W9jT971ckFEn8/P8Gd1XpNdkaJ3fkiyVeKk+i8dQYz7xdWJHQJv81KHS6WXdbuaRZG4o7fy/cQPZZWotCnApcmlXbcXknoR3UGInf5we15/qU0lo02YfD8FS0+kl24vH8mF+C1p3xyntP91NKmmTYqFa0Veu1HeP5MXubqvUP+z8VLpkH1IVfplX9Cnz3N1XqH+A/FOmQfUg/TKv6FNg2YwieOgq80bmudFlYDxNnaDvssNXURPfHZ10Rc/I9bR1HPFFNibZVSyduZ52MwWaLGs8sbmtDDqek2/uu19TE+LCx11uR0TQzxVGKRtkspEo8CqPdEyR0Tg3lg8k23Z8196tfVQ6hWo7O1vIoioKnpaSKzLFfzue9qcEqJceleyJzmm1iLa2Y0dPUuUdTCyFrXOz/JLSVDUS1LnsZdMvRCbtlhM0tTEIo3OayIC4tvudN/QAqaCoiY12N1lVTRpaknlexI23REPOJYPMdkaeFsbi9ri5zdLi5ef9S7FURdKe9Vyt7exyooploY4mtuqLdfP3GH4POzZCojMbhI97bN4kAs1/m8ElqInVTHYskT3EFHOygkZh+JVTLqyNf9zdV6h/2fit3TYPqQ8n9Mq/oUe5qq9Q/wCz8U6bB9SHf0yr+hT2zAawbopB2H+64tVTrtchJtBWt2NXxMzcMrxubOOx5/qUFnpF2qngWJS6RTZi8fyZW0uJA6Gp+mfYXKKyUS/T4E0h0mn1eP5JDDig3ct35T7VWvQV4eZcn6snHyMzKrFQdzz2sZ+CisdAu9PFSxJdLJuXwaSWYpig3wA9rfwcFWsFCv8ALz/BclTpRP8A1p4fkkxY1iHxqQHsuPa4qtaak3Sc+Ba2s0h/KH7fdSVHjtVfnUL+0PHsLfvVS0sG6VPAvbW1X8oF8UJkWMvPpUtQOwNP+pVLTt3SN8/Y0Nq3rtid5e5Pgqw74sjT8ph9u5UujVN6eJobKjtyp3KSFWWhAEAQGuY/tQYcUZS08Dqmoc3PkDgxrWXtd0jtBuP9ri+mKnxNV7nWbs4+RTJLhdhal1JmA4rNMHielkpnsto5zXMde/oyN9K1tdOIUJY2tthdckxyu2pY1/CttaqpoRNBhr3sN7ETxjUGxFnAHf1LRJSxxuwuksvYpUyd70ujfMvKLaEP2omonRljo2CRrs1w9htcgWFrEgePQqHQ2iSRF25dhYkl3qw+nHwdrPMmszERcrJJm0aL2DcttT6PEaOXNT+1rFXfY7rPjwd5RYVtrVVNCJYMNe9huARPGNRoRZwB3rRJSxxuwuksvYpUyd70ujfMsdp9sGUOJU8crCWzek/NYMALQSRbUa34blVBTLK1ytXYSlnSNyIu8n1eOBm0sNJkvyzHvz33ZBe2W2vioNivGr77CayWejeJQVm2tTFWxxPw54fMXCIcsznZbE6gWGhG+29aG0sbmq5JMk25KVLO5FRFbt6ywq9qJIaSmdPTOjfUVDYOTMgJZmJAeXNFj02VTadHK5GuuiJfYTWVWol02rYm47jwpq+mjLC7ziTkwb2y7tbW139ShFDja5b7EuSfJhVE4lrUS5KdzrXygm3YLqpEutia5GpYJtfU1UEckeHvMUhtynLMsAHZXOykA6EO4cFrlpmRqqK/NOpSiOZz0RUbl2mSr2um/wCOT08FE+cwZc7mytbo9ocOa4dosL7lxtM3A17n2v1HVmdiVqNvYuNmsejrcO5WMObZxY9jxZzHttdpHeD39ypmhdE7CpOORJEuhWYFtmyp2jlpRGW5M2SQnSTk3hjrC3T1ncrZaVY40ffb5XIMnRz1bYbZ7Ytw6aEOjMglzXIdbKGllzaxv6X2JTUqzotltYTTpFa6bTNtntW3D6BkhZypkdlDQ62gaSXXsdNw+cuU1OszlS9rHZpkiS562g2mFNs9HVCMyCQsAaHW/SC451iuRQayRWXtt8jskuBmKww3GauSciWgdC0NJDjMxwLhubZtzr0o+KNEyffuUNe9drbd5GpttGO2KdiHJkBt7x5tcwfkDc1uN2ndxUlpVSbVXIpOmq1h8n21Y3YkYhyZINgI82ublMhGa3Czju4LqUqrPqrnNemq1hnxfagxVzKaGndUVTmcoYmuDWsb0uldoNdN3hcXjHTo5qvc6zdl/wAEnzWXCiXU9YDtNy2Ivpp4XU1SxucxucHBzD8ZkjdHcP8AYNuS0+BqPat28RHLiXCqWUgP2ymNfPHDQyTNp3lj3NkbfTiGEXOg3C6sSlbharn2v1Edc66ojb2JU+2UXuNdiETHPYLcwnK65eGFpOoBBN+N+9RSldrtUu06s7Uj1iHvF9qhCaZkcRlnqbFkQdazSLl7nWNgOm3AngVyOnxYlVbIm86+bDZES6qbENyzFx9QBAEAQGp7T7KSzYu2rpKg09Q1mQki7XN1IBHDfxBGg00WuGoa1mre26GeWFXOxtWymPY/H6mTFKijrWs5aAA54/Rc1wB1HTq08N+4W17UQxta2SPYvEQyOVysftQo/JbSVh2ehdHURsgEhzRmK7iA/nDlL6X14aXV9c6JJFRW58blVKj8CWXItttB5ttTQ1w0bn83mPDJJfKT1Al58FVTfHE+LvTuLJvhe1/d4nvydt5aSrr3b6mYiP8A6MXNZ94+aFyr+HDF9Keain+LFJx9EKXyW0lY7Z6F0dRGyASHNGYruID+cOUvpfXhpdXVzokkVFbnxuV0qPwJZciftvQNqNtaKB/oyxVDD1XiNj2ggHtCrpnqyF7k3K31JTtxSNbxuVGy9c9+11FDP+npmTwSdeRvNd1gttrxsSrp2IkT3N2OsqFcTlWRrV2pdDYdsf8A5xhX7838saz0/wDwS933Lpf+VneY/Ki1xZQhjg15rIw1xFw1xvZ2XjY2NuK7Q2+O/wBKnKm/w24oVm0NHVR7R4d51UtnBqRlDYgzKbtubgm6tidGscmBtsuNyEjXo9mJb58DoeI/+3yfuO/lK85vzIbF2Gi+Sylqvc9TPFQwU/wnwPJc79JIP0ub9bnbupb650escmHPLO/ZuMtKjsCLfIq8RxGrptq8VmpGxODORMoeHFwZyfpNAcBpzib8Owq1jI3xRNffO9vErc57Xvc3qL3CnR4f5Ppqlk3LOkDpuVtYOlks1oy/F52UEdN924Z5LzVCMVLWyt1IWstHErr33mn0te2lhw2QQ1MZp3ETvkiLWFs555znfa7rX3rY5iyLIl0W+yy55bDOjsCMWy5bcuJtG21D51thHTcfMpnDqc+7Wn6QHgstM/Vwq/8A2TyL5m45MPUprTKs4jh4cdRR4bIXX38u5ro9e1rA5asOodb6nJ4bfuUYtal+DV8S42plLvJRRkHW0Av1htvaFRAlqt/eWyr/AI7e43fBKWrZI7zqojmBAyhkeSx4k6m/BYpHRr8jbd9zUxHp8y3ObSNLK2XDRuficbsv+S8cp9gYwr0kzak3+q+KZGLYqx/7J4HynYXVcWGH4mJvdl/yY28pu6CHOP8A4RckWb/VPFcgmapH/t5G0bPaeVHEA70jHGW9bA1gNur0R2rLN/4sdusuj/539x5xvXytUOX0hC8vt+plltfqvfvK7F/4j78U+wf/AOQ23BTXpMVq6WuxKWmEXJCptM5zXOewG4EjWhwBA678OF7aEjikbG1972y4dhSr5GK9W7LlpjuEx0vkfkjik5VpDH8puDy+aM5gOAtbuCqikWSsRXJbb6KSlYjKZUTq9UPuyDxDtm9tVrNPCw0sp9ExBo+CaPikW78pPEX5UJihRWbEVbp18SUXwyqjtq7OzgdHXnGwIAgCAICgxbZt0uImaOrqYHEBpax4yEDd8G4EA9a0Rzo1uFWovqVOjut0VUM2z2zkVIJC10kkkpvJLI7M9xG65sBYXOllGWd0lr5ImxE2HY4kZe28o6PydthpwyKur42Dc1koaNd5sGWWh1crlu5jV7ipKVE2OXxNhx3A2VeCOppS7K4N5wtmu0gh1yN9x9pWaKVY342l0kaPbhUkYRhzKfC44I75Y2hoJ3m3E24k3PaVGR6vcrl3nWtRrUahq1H5O2w04ZFXV8bBuayUNGu82DLLW6uVy3cxq9xQlKibHL4l9PgLH4zT1Je8vpmua0XFnZ25SXaXJtroRqs6TKjHMtkv2LVjRXI7gYXbLw+6oV4Lmy5cpaLZXc0tzEWvfLYb/ihd6Q7Varcc1TdZrN5IxPA2T4tTVDnPDqYuLALWOcAHNcX4DcQosmVjHMTf9iTo0c5HcD5j+Cx1LoDI9zeRmbKzKQLubuBuDp2WK7FK6O9k2pYPYjrX3Zn3GMCZU1tPI9zwaeTlGBtrE6aOuDppwsuRzKxHIm/IPjRyoq7iwqGh0RYTbMCOvUW0VaZZklIWz2Dso8GZTxuc5jM1i+2bnOc83sAN7jwVk0qyvV67yLGIxuFDHQ4FHHjFRUBznOqcmdrrFoyNyiwtfdvuSjpnOY1nD7hGIjldxKj3BwDCTTcrNyHLCYRktsN/wVy2+Tcbb7i99Te7pj8eOyXtb89pX0duHDu2l5tBg8dZhD6eW4a+1y21wQQ4EEg8QFRFKsT0e0skYj24VItHs6xmMsqeUkfIynFOMxbYtBvnNmjnE36tdym6dVYrLZXucSNEdi6rGLC9k4IIqprC7/FFxkvbmh2bmtsNwzOte+9dkqXvVqr/ABONha29t5jqtj4pNmI6EyS5IyCHAtz80ki5y249HBdbUubKstkuvgcWFqswHrCNlzBiDZDW1str/Byy5mG4I1bl16e0JJUY22wNTsQMhwrfEq9qnqfZSF21ra8ucJGi2XTKTlczMdL3sengFxKhyRLFuCwtWTWbxBspC3ax1eHOMjhbLplBytZmGl72HTxKLUOWJItwSFus1m8yY5szHUVrJw+SCdgs2WIgOy/quBBDm6nQhcinVjVba6LuUk+JHKi7FGBbMx01Y+YvkmnkFnSykF2XTmgAANboNB0DoCSzq9EbayJuQ4yJGqq7VMmH7OxRS1Ju54qnF0jX2LdQQWgADSxO+64+Zzkb/rsOpGiX6yCzYyIbKvoDLMYnG4JLc7RnD8rTltbMOIO89VrOlO1qS2S5DUN1ervkSMb2WiqqKFjnSMdAQYpWEB7S0Aby0jg07t4HQoRVDo1VU37U3EnxNeiX3F4wWYATc239PXoqC09IAgCAIAgCAIAgCAIDiGBYXh/vfvnlcxlW0SGNwlIkztvyYEYdrrbh+K9yWSfpGFubct2XWeWxseqxKuee8tsbcJsHwc4hbK5zuVLyRdlm2c51wQS3KSetUxfC+XVdxa/4mx6wsNkhDHt66PDXE0fIXmAc50YlubWc4nW2Xj+t0G1dRiWBHTfNfLjYlFhSW0ey2faetjsJixWCatrWmYySubE1zjljiAFmtaCADrv6r7ybqiR1OqRx5WTPrU7CxJUV78/Y+7P4u+ihxOnJMjaIF8GY3Ia5ri2MnoFmeJ6guSxpKsb9mLJfcRvVmNv07DFhGA0L9nY6rE3tdNUjOZZZS066taznACzbaD2WAlJNMkishTJNyJ6hkbFYjpNqkryimI+TxnJP5SIPja1+fPcNOW5fc5jodVCjxJULdLLmdqFTVZLlkVsEVJFtnRtwh1y5zvOWxvc+PkhbVxJI3F1uu3G17VWR0L1n7rpZblaIxsjdV39hZeUamdXYvDQM+LFJUP7Q0si/jJB6nKqjckTFlXiie/kWVCLI5I07fYtsBxzlvJ0Kgm7mU78545o2kE9+W/eqpYcNRg6/UsjkvDiXh6Gp+TKt8yo6lkno+bsrGDpbks/7cje5a61utVqpxVvsZ6Z2BFReFzN5JonR41MJDd88EdQT053Odf8AjHio16o5iW2IqodpUVHLddqIpFwmoMflMfU/ElqpaR56w1uQd7g36KnI29MjN6Ijvci1VSbFuVVQ+icy+VBlXfmCqdSs/wDzhynXoJeT3lLYaVY99sXip26rPjvle3kSNuBRe+K3/iFuR80H6/p8o+36Pnbs3Uo0ut6P+1tv1cE4nZ9Xrk1my3X9jdtjqajZgodQC0Eji8Hn6uHMJ+E5w9C3csNQ6VX2l2p2fY0woxG/Bs7/ALl4qC0IAgCAIAgCAIAgCAIAgCAIAgCA0Lya7MRDZuN1TSME4e7WWIZxZ3NPOF+xehW1DllVGOy6lyMlNEmBMTc+wn7aUD5cdw+0bpGNmdylmlzQ0hvpaWA371VTvRrJM7LYnM1VczLeYdnKSWg2lkpBHI6jlvLA8NJbE8+lE51uaNDa56N5cVKZzZo0kv8AEmS9fWcjasb1Zb4VzTq6iFs++XCTNTSU1RNCZDJTyQM5S7XAcxwBu0iw37yTwsTOVG1Nno5EXYt8u8jHeG7VRVTdbMkbP7NyTU1fLVNMT667WsOro47ODSflajT5I3XIEZZ2tVjWZ4fNTscSqjld/Ir4KmWLZnzGrw+eWWJjmRPjiEsR0LWPD/imxHXYdwsVrXSa1j0RFzW62XrIoqtZgc1VVOq6HnE8FqG+SuCAwvMzXtLo2jM4DlHO3NvwI7F1krFqnOvl+Djo3JAjbZls+gkoNsWyU8T3UtXpOyNpIilG6XKBzWm+vD0vkhU42zQ2cvxN2dacCzCscl2pku3t4kLD9mpK3H6uqmkq6W8nJRCNxic6JgAzatuWnmnTS996sfO2KNjGojsrrfPNSDYle9z1VU3cCJRYZPS4RitE2OaRhaXU78hOflGZXAOAs51sl7cQ7RSdIyR8Ul0Rd/VYi1jmNezNeHeR9pdmqh2F4cIWPDn07KWos0ktaeTPOFuaAeUuTuUoZ2I6TEu9XJ5nJY34WW4WU2aDD3x+UoPbG4QmiDM4acgc2TRubdfK0adazK9FprKueK/kXo1UmvbKxrowSd2xtU8RSCcVzqqFpYcxIczUNtc83PbpWjWsSZqXyw4VKcDtW5bZ3uhmOBTRbPYVaOR0jatks1mkubyhL3lwA0sLNJPQua1rpJc8rKid2w7q3IxnG91J2PyyU/lFbUimqJ4/NRHeGMu5xkcbX0G7r4hQiRr6fBiRFvfNeolIqtmxWVUtuNpwHFjU07nGnngyutlmZlJ0vcC5uOCySx4FtiRew0MfiS9lTtLRVEwgCAIAgCAIAgCAIAgCAIAgCAIAgCAIAgCAIAgCAIAgCAIAgCAIAgCAIAgCAIAgCAIAgCAIAgCAIAgCAIAgCAIAgCAIAgCAIAgCAIAgCAIAgCAIAgCAIAgCA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0728" name="Picture 8" descr="http://anvil-project.net/upgraded_site/wordpress/wp-content/uploads/2013/02/Seventh_Framework_Programme_logo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836279" y="6166226"/>
            <a:ext cx="737680" cy="599492"/>
          </a:xfrm>
          <a:prstGeom prst="rect">
            <a:avLst/>
          </a:prstGeom>
          <a:noFill/>
        </p:spPr>
      </p:pic>
      <p:grpSp>
        <p:nvGrpSpPr>
          <p:cNvPr id="33" name="Grupa 32"/>
          <p:cNvGrpSpPr/>
          <p:nvPr/>
        </p:nvGrpSpPr>
        <p:grpSpPr>
          <a:xfrm>
            <a:off x="6732240" y="2420888"/>
            <a:ext cx="1671004" cy="1800200"/>
            <a:chOff x="5868144" y="2060848"/>
            <a:chExt cx="1671004" cy="1800200"/>
          </a:xfrm>
        </p:grpSpPr>
        <p:pic>
          <p:nvPicPr>
            <p:cNvPr id="30730" name="Picture 10" descr="http://scient1fy.files.wordpress.com/2012/09/a1-cartoon-expanding-universe.jpg"/>
            <p:cNvPicPr>
              <a:picLocks noChangeAspect="1" noChangeArrowheads="1"/>
            </p:cNvPicPr>
            <p:nvPr/>
          </p:nvPicPr>
          <p:blipFill>
            <a:blip r:embed="rId9" cstate="print"/>
            <a:srcRect l="39830" t="16753" r="39830" b="16753"/>
            <a:stretch>
              <a:fillRect/>
            </a:stretch>
          </p:blipFill>
          <p:spPr bwMode="auto">
            <a:xfrm>
              <a:off x="6084168" y="2060848"/>
              <a:ext cx="1454980" cy="1741739"/>
            </a:xfrm>
            <a:prstGeom prst="rect">
              <a:avLst/>
            </a:prstGeom>
            <a:noFill/>
          </p:spPr>
        </p:pic>
        <p:sp>
          <p:nvSpPr>
            <p:cNvPr id="32" name="Prostokąt 31"/>
            <p:cNvSpPr/>
            <p:nvPr/>
          </p:nvSpPr>
          <p:spPr>
            <a:xfrm>
              <a:off x="5868144" y="2852936"/>
              <a:ext cx="504056" cy="10081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4" name="Objaśnienie w chmurce 33"/>
          <p:cNvSpPr/>
          <p:nvPr/>
        </p:nvSpPr>
        <p:spPr>
          <a:xfrm>
            <a:off x="4499992" y="1340768"/>
            <a:ext cx="2736304" cy="1584176"/>
          </a:xfrm>
          <a:prstGeom prst="cloudCallout">
            <a:avLst>
              <a:gd name="adj1" fmla="val 63173"/>
              <a:gd name="adj2" fmla="val 14259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200109" y="6286376"/>
            <a:ext cx="1782339" cy="476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8" name="AutoShape 4" descr="Image result for siqs logo"/>
          <p:cNvSpPr>
            <a:spLocks noChangeAspect="1" noChangeArrowheads="1"/>
          </p:cNvSpPr>
          <p:nvPr/>
        </p:nvSpPr>
        <p:spPr bwMode="auto">
          <a:xfrm>
            <a:off x="155575" y="-563563"/>
            <a:ext cx="1181100" cy="11811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Image result for siqs logo"/>
          <p:cNvSpPr>
            <a:spLocks noChangeAspect="1" noChangeArrowheads="1"/>
          </p:cNvSpPr>
          <p:nvPr/>
        </p:nvSpPr>
        <p:spPr bwMode="auto">
          <a:xfrm>
            <a:off x="155575" y="-563563"/>
            <a:ext cx="1181100" cy="11811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32" name="Picture 8" descr="https://encrypted-tbn2.gstatic.com/images?q=tbn:ANd9GcRYadEsmptnSrOUEJken35wrhhHAnQYucrCEmr86LMpn0z9zPNU5Cmo5_o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5308982" y="6146754"/>
            <a:ext cx="625252" cy="625252"/>
          </a:xfrm>
          <a:prstGeom prst="rect">
            <a:avLst/>
          </a:prstGeom>
          <a:noFill/>
        </p:spPr>
      </p:pic>
      <p:pic>
        <p:nvPicPr>
          <p:cNvPr id="16386" name="Picture 2" descr="Wzorzec atomowy, jeden z g&amp;lstrok;ównych elementów optycznego zegara atomowego, dzia&amp;lstrok;aj&amp;aogon;cy w Krajowym Laboratorium Fizyki Atomowej, Molekularnej i Optycznej (KL FAMO) w Toruniu. (&amp;Zacute;ród&amp;lstrok;o: UMK, Anna Bielawiec-Osi&amp;nacute;ska)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1043608" y="1484784"/>
            <a:ext cx="3000375" cy="2276475"/>
          </a:xfrm>
          <a:prstGeom prst="rect">
            <a:avLst/>
          </a:prstGeom>
          <a:noFill/>
        </p:spPr>
      </p:pic>
      <p:pic>
        <p:nvPicPr>
          <p:cNvPr id="25" name="Obraz 2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695" y="1958776"/>
            <a:ext cx="2326381" cy="230286"/>
          </a:xfrm>
          <a:prstGeom prst="rect">
            <a:avLst/>
          </a:prstGeom>
          <a:noFill/>
          <a:ln/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-1" y="188640"/>
            <a:ext cx="914400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3600" b="1" dirty="0" smtClean="0">
                <a:solidFill>
                  <a:prstClr val="black"/>
                </a:solidFill>
                <a:ea typeface="+mj-ea"/>
                <a:cs typeface="+mj-cs"/>
              </a:rPr>
              <a:t>Best a</a:t>
            </a:r>
            <a:r>
              <a:rPr lang="en-US" sz="3600" b="1" dirty="0" err="1" smtClean="0">
                <a:solidFill>
                  <a:prstClr val="black"/>
                </a:solidFill>
                <a:ea typeface="+mj-ea"/>
                <a:cs typeface="+mj-cs"/>
              </a:rPr>
              <a:t>tomic</a:t>
            </a:r>
            <a:r>
              <a:rPr lang="en-US" sz="3600" b="1" dirty="0" smtClean="0">
                <a:solidFill>
                  <a:prstClr val="black"/>
                </a:solidFill>
                <a:ea typeface="+mj-ea"/>
                <a:cs typeface="+mj-cs"/>
              </a:rPr>
              <a:t> clocks</a:t>
            </a:r>
            <a:endParaRPr lang="pl-PL" sz="3600" b="1" dirty="0" smtClean="0">
              <a:solidFill>
                <a:prstClr val="black"/>
              </a:solidFill>
              <a:ea typeface="+mj-ea"/>
              <a:cs typeface="+mj-cs"/>
            </a:endParaRPr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9552" y="980728"/>
            <a:ext cx="2808312" cy="20934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Prostokąt 4"/>
          <p:cNvSpPr/>
          <p:nvPr/>
        </p:nvSpPr>
        <p:spPr>
          <a:xfrm>
            <a:off x="395535" y="3068960"/>
            <a:ext cx="302679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1600" b="1" dirty="0" smtClean="0">
                <a:solidFill>
                  <a:srgbClr val="000000"/>
                </a:solidFill>
                <a:latin typeface="Times New Roman"/>
              </a:rPr>
              <a:t>Cs </a:t>
            </a:r>
            <a:r>
              <a:rPr lang="pl-PL" sz="1600" b="1" dirty="0" err="1" smtClean="0">
                <a:solidFill>
                  <a:srgbClr val="000000"/>
                </a:solidFill>
                <a:latin typeface="Times New Roman"/>
              </a:rPr>
              <a:t>atomic</a:t>
            </a:r>
            <a:r>
              <a:rPr lang="pl-PL" sz="1600" b="1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pl-PL" sz="1600" b="1" dirty="0" err="1" smtClean="0">
                <a:solidFill>
                  <a:srgbClr val="000000"/>
                </a:solidFill>
                <a:latin typeface="Times New Roman"/>
              </a:rPr>
              <a:t>fountain</a:t>
            </a:r>
            <a:r>
              <a:rPr lang="pl-PL" sz="1600" b="1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pl-PL" sz="1600" b="1" dirty="0" err="1" smtClean="0">
                <a:solidFill>
                  <a:srgbClr val="000000"/>
                </a:solidFill>
                <a:latin typeface="Times New Roman"/>
              </a:rPr>
              <a:t>clock</a:t>
            </a:r>
            <a:r>
              <a:rPr lang="pl-PL" sz="1600" b="1" dirty="0" smtClean="0">
                <a:solidFill>
                  <a:srgbClr val="000000"/>
                </a:solidFill>
                <a:latin typeface="Times New Roman"/>
              </a:rPr>
              <a:t> (NIST)</a:t>
            </a:r>
          </a:p>
        </p:txBody>
      </p:sp>
      <p:pic>
        <p:nvPicPr>
          <p:cNvPr id="6" name="Obraz 5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1187623" y="3429000"/>
            <a:ext cx="1473710" cy="304800"/>
          </a:xfrm>
          <a:prstGeom prst="rect">
            <a:avLst/>
          </a:prstGeom>
          <a:noFill/>
          <a:ln/>
          <a:effectLst/>
        </p:spPr>
      </p:pic>
      <p:sp>
        <p:nvSpPr>
          <p:cNvPr id="8" name="Prostokąt 7"/>
          <p:cNvSpPr/>
          <p:nvPr/>
        </p:nvSpPr>
        <p:spPr>
          <a:xfrm>
            <a:off x="4736165" y="3063078"/>
            <a:ext cx="261481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1600" b="1" dirty="0" smtClean="0">
                <a:solidFill>
                  <a:srgbClr val="000000"/>
                </a:solidFill>
                <a:latin typeface="Times New Roman"/>
              </a:rPr>
              <a:t>Al</a:t>
            </a:r>
            <a:r>
              <a:rPr lang="pl-PL" sz="1600" b="1" baseline="30000" dirty="0" smtClean="0">
                <a:solidFill>
                  <a:srgbClr val="000000"/>
                </a:solidFill>
                <a:latin typeface="Times New Roman"/>
              </a:rPr>
              <a:t>+</a:t>
            </a:r>
            <a:r>
              <a:rPr lang="pl-PL" sz="1600" b="1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pl-PL" sz="1600" b="1" dirty="0" err="1" smtClean="0">
                <a:solidFill>
                  <a:srgbClr val="000000"/>
                </a:solidFill>
                <a:latin typeface="Times New Roman"/>
              </a:rPr>
              <a:t>ion</a:t>
            </a:r>
            <a:r>
              <a:rPr lang="pl-PL" sz="1600" b="1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pl-PL" sz="1600" b="1" dirty="0" err="1" smtClean="0">
                <a:solidFill>
                  <a:srgbClr val="000000"/>
                </a:solidFill>
                <a:latin typeface="Times New Roman"/>
              </a:rPr>
              <a:t>atomic</a:t>
            </a:r>
            <a:r>
              <a:rPr lang="pl-PL" sz="1600" b="1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pl-PL" sz="1600" b="1" dirty="0" err="1" smtClean="0">
                <a:solidFill>
                  <a:srgbClr val="000000"/>
                </a:solidFill>
                <a:latin typeface="Times New Roman"/>
              </a:rPr>
              <a:t>clock</a:t>
            </a:r>
            <a:r>
              <a:rPr lang="pl-PL" sz="1600" b="1" dirty="0" smtClean="0">
                <a:solidFill>
                  <a:srgbClr val="000000"/>
                </a:solidFill>
                <a:latin typeface="Times New Roman"/>
              </a:rPr>
              <a:t> (NIST)</a:t>
            </a:r>
          </a:p>
        </p:txBody>
      </p:sp>
      <p:pic>
        <p:nvPicPr>
          <p:cNvPr id="10" name="Obraz 9" descr="TP_tmp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5580112" y="3429000"/>
            <a:ext cx="1473710" cy="304800"/>
          </a:xfrm>
          <a:prstGeom prst="rect">
            <a:avLst/>
          </a:prstGeom>
          <a:noFill/>
          <a:ln/>
          <a:effectLst/>
        </p:spPr>
      </p:pic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572000" y="1052736"/>
            <a:ext cx="3240360" cy="18071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11560" y="3717032"/>
            <a:ext cx="2623243" cy="19381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Prostokąt 12"/>
          <p:cNvSpPr/>
          <p:nvPr/>
        </p:nvSpPr>
        <p:spPr>
          <a:xfrm>
            <a:off x="184313" y="5767242"/>
            <a:ext cx="352839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1600" b="1" dirty="0" err="1" smtClean="0">
                <a:solidFill>
                  <a:srgbClr val="000000"/>
                </a:solidFill>
                <a:latin typeface="Times New Roman"/>
              </a:rPr>
              <a:t>Optical</a:t>
            </a:r>
            <a:r>
              <a:rPr lang="pl-PL" sz="1600" b="1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pl-PL" sz="1600" b="1" dirty="0" err="1" smtClean="0">
                <a:solidFill>
                  <a:srgbClr val="000000"/>
                </a:solidFill>
                <a:latin typeface="Times New Roman"/>
              </a:rPr>
              <a:t>lattice</a:t>
            </a:r>
            <a:r>
              <a:rPr lang="pl-PL" sz="1600" b="1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pl-PL" sz="1600" b="1" dirty="0" err="1" smtClean="0">
                <a:solidFill>
                  <a:srgbClr val="000000"/>
                </a:solidFill>
                <a:latin typeface="Times New Roman"/>
              </a:rPr>
              <a:t>clocks</a:t>
            </a:r>
            <a:r>
              <a:rPr lang="pl-PL" sz="1600" b="1" dirty="0" smtClean="0">
                <a:solidFill>
                  <a:srgbClr val="000000"/>
                </a:solidFill>
                <a:latin typeface="Times New Roman"/>
              </a:rPr>
              <a:t> </a:t>
            </a:r>
            <a:br>
              <a:rPr lang="pl-PL" sz="1600" b="1" dirty="0" smtClean="0">
                <a:solidFill>
                  <a:srgbClr val="000000"/>
                </a:solidFill>
                <a:latin typeface="Times New Roman"/>
              </a:rPr>
            </a:br>
            <a:r>
              <a:rPr lang="pl-PL" sz="1600" b="1" dirty="0" smtClean="0">
                <a:solidFill>
                  <a:srgbClr val="000000"/>
                </a:solidFill>
                <a:latin typeface="Times New Roman"/>
              </a:rPr>
              <a:t>(NIST, SYRTE, Tokyo), </a:t>
            </a:r>
            <a:r>
              <a:rPr lang="pl-PL" sz="1600" b="1" dirty="0" err="1" smtClean="0">
                <a:solidFill>
                  <a:srgbClr val="000000"/>
                </a:solidFill>
                <a:latin typeface="Times New Roman"/>
              </a:rPr>
              <a:t>approaching</a:t>
            </a:r>
            <a:r>
              <a:rPr lang="pl-PL" sz="1600" b="1" dirty="0" smtClean="0">
                <a:solidFill>
                  <a:srgbClr val="000000"/>
                </a:solidFill>
                <a:latin typeface="Times New Roman"/>
              </a:rPr>
              <a:t>:</a:t>
            </a:r>
          </a:p>
        </p:txBody>
      </p:sp>
      <p:pic>
        <p:nvPicPr>
          <p:cNvPr id="15" name="Obraz 14" descr="TP_tmp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1223573" y="6350517"/>
            <a:ext cx="1473710" cy="304800"/>
          </a:xfrm>
          <a:prstGeom prst="rect">
            <a:avLst/>
          </a:prstGeom>
          <a:noFill/>
          <a:ln/>
          <a:effectLst/>
        </p:spPr>
      </p:pic>
      <p:sp>
        <p:nvSpPr>
          <p:cNvPr id="16" name="pole tekstowe 15"/>
          <p:cNvSpPr txBox="1"/>
          <p:nvPr/>
        </p:nvSpPr>
        <p:spPr>
          <a:xfrm>
            <a:off x="3780154" y="4365104"/>
            <a:ext cx="53203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b="1" dirty="0" err="1" smtClean="0"/>
              <a:t>Measuring</a:t>
            </a:r>
            <a:r>
              <a:rPr lang="pl-PL" b="1" dirty="0" smtClean="0"/>
              <a:t> </a:t>
            </a:r>
            <a:r>
              <a:rPr lang="pl-PL" b="1" dirty="0" err="1" smtClean="0"/>
              <a:t>the</a:t>
            </a:r>
            <a:r>
              <a:rPr lang="pl-PL" b="1" dirty="0" smtClean="0"/>
              <a:t> </a:t>
            </a:r>
            <a:r>
              <a:rPr lang="pl-PL" b="1" dirty="0" err="1" smtClean="0"/>
              <a:t>age</a:t>
            </a:r>
            <a:r>
              <a:rPr lang="pl-PL" b="1" dirty="0" smtClean="0"/>
              <a:t> of </a:t>
            </a:r>
            <a:r>
              <a:rPr lang="pl-PL" b="1" dirty="0" err="1" smtClean="0"/>
              <a:t>the</a:t>
            </a:r>
            <a:r>
              <a:rPr lang="pl-PL" b="1" dirty="0" smtClean="0"/>
              <a:t> </a:t>
            </a:r>
            <a:r>
              <a:rPr lang="pl-PL" b="1" dirty="0" err="1" smtClean="0"/>
              <a:t>universe</a:t>
            </a:r>
            <a:r>
              <a:rPr lang="pl-PL" b="1" dirty="0" smtClean="0"/>
              <a:t> </a:t>
            </a:r>
            <a:r>
              <a:rPr lang="pl-PL" b="1" dirty="0" err="1" smtClean="0"/>
              <a:t>with</a:t>
            </a:r>
            <a:r>
              <a:rPr lang="pl-PL" b="1" dirty="0" smtClean="0"/>
              <a:t> 1s precision!</a:t>
            </a:r>
            <a:endParaRPr lang="en-US" b="1" dirty="0"/>
          </a:p>
        </p:txBody>
      </p:sp>
      <p:sp>
        <p:nvSpPr>
          <p:cNvPr id="17" name="pole tekstowe 16"/>
          <p:cNvSpPr txBox="1"/>
          <p:nvPr/>
        </p:nvSpPr>
        <p:spPr>
          <a:xfrm>
            <a:off x="3779888" y="4927983"/>
            <a:ext cx="52565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 err="1" smtClean="0"/>
              <a:t>Sensing</a:t>
            </a:r>
            <a:r>
              <a:rPr lang="pl-PL" b="1" dirty="0" smtClean="0"/>
              <a:t> </a:t>
            </a:r>
            <a:r>
              <a:rPr lang="pl-PL" b="1" dirty="0" err="1" smtClean="0"/>
              <a:t>elevation</a:t>
            </a:r>
            <a:r>
              <a:rPr lang="pl-PL" b="1" dirty="0" smtClean="0"/>
              <a:t> </a:t>
            </a:r>
            <a:r>
              <a:rPr lang="pl-PL" b="1" dirty="0" err="1" smtClean="0"/>
              <a:t>changes</a:t>
            </a:r>
            <a:r>
              <a:rPr lang="pl-PL" b="1" dirty="0" smtClean="0"/>
              <a:t> </a:t>
            </a:r>
            <a:r>
              <a:rPr lang="pl-PL" b="1" dirty="0" err="1" smtClean="0"/>
              <a:t>due</a:t>
            </a:r>
            <a:r>
              <a:rPr lang="pl-PL" b="1" dirty="0" smtClean="0"/>
              <a:t> to </a:t>
            </a:r>
            <a:r>
              <a:rPr lang="pl-PL" b="1" dirty="0" err="1" smtClean="0"/>
              <a:t>gravitational</a:t>
            </a:r>
            <a:r>
              <a:rPr lang="pl-PL" b="1" dirty="0" smtClean="0"/>
              <a:t> </a:t>
            </a:r>
            <a:r>
              <a:rPr lang="pl-PL" b="1" dirty="0" err="1" smtClean="0"/>
              <a:t>redshift</a:t>
            </a:r>
            <a:r>
              <a:rPr lang="pl-PL" b="1" dirty="0" smtClean="0"/>
              <a:t> </a:t>
            </a:r>
            <a:r>
              <a:rPr lang="pl-PL" b="1" dirty="0" err="1" smtClean="0"/>
              <a:t>with</a:t>
            </a:r>
            <a:r>
              <a:rPr lang="pl-PL" b="1" dirty="0" smtClean="0"/>
              <a:t> 1cm precision! (</a:t>
            </a:r>
            <a:r>
              <a:rPr lang="pl-PL" b="1" dirty="0" err="1" smtClean="0"/>
              <a:t>relativistic</a:t>
            </a:r>
            <a:r>
              <a:rPr lang="pl-PL" b="1" dirty="0" smtClean="0"/>
              <a:t> </a:t>
            </a:r>
            <a:r>
              <a:rPr lang="pl-PL" b="1" dirty="0" err="1" smtClean="0"/>
              <a:t>geodesy</a:t>
            </a:r>
            <a:r>
              <a:rPr lang="pl-PL" b="1" dirty="0" smtClean="0"/>
              <a:t>)</a:t>
            </a:r>
            <a:endParaRPr lang="en-US" b="1" dirty="0"/>
          </a:p>
        </p:txBody>
      </p:sp>
      <p:sp>
        <p:nvSpPr>
          <p:cNvPr id="18" name="pole tekstowe 17"/>
          <p:cNvSpPr txBox="1"/>
          <p:nvPr/>
        </p:nvSpPr>
        <p:spPr>
          <a:xfrm>
            <a:off x="3833526" y="5780179"/>
            <a:ext cx="4933056" cy="92333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b="1" dirty="0" err="1" smtClean="0"/>
              <a:t>Given</a:t>
            </a:r>
            <a:r>
              <a:rPr lang="pl-PL" b="1" dirty="0" smtClean="0"/>
              <a:t> a </a:t>
            </a:r>
            <a:r>
              <a:rPr lang="pl-PL" b="1" dirty="0" err="1" smtClean="0"/>
              <a:t>realistic</a:t>
            </a:r>
            <a:r>
              <a:rPr lang="pl-PL" b="1" dirty="0" smtClean="0"/>
              <a:t> </a:t>
            </a:r>
            <a:r>
              <a:rPr lang="pl-PL" b="1" dirty="0" err="1" smtClean="0"/>
              <a:t>noise</a:t>
            </a:r>
            <a:r>
              <a:rPr lang="pl-PL" b="1" dirty="0" smtClean="0"/>
              <a:t> model, </a:t>
            </a:r>
            <a:r>
              <a:rPr lang="pl-PL" b="1" dirty="0" err="1" smtClean="0"/>
              <a:t>what</a:t>
            </a:r>
            <a:r>
              <a:rPr lang="pl-PL" b="1" dirty="0" smtClean="0"/>
              <a:t> </a:t>
            </a:r>
            <a:r>
              <a:rPr lang="pl-PL" b="1" dirty="0" err="1" smtClean="0"/>
              <a:t>are</a:t>
            </a:r>
            <a:r>
              <a:rPr lang="pl-PL" b="1" dirty="0" smtClean="0"/>
              <a:t> the </a:t>
            </a:r>
            <a:r>
              <a:rPr lang="pl-PL" b="1" dirty="0" err="1" smtClean="0"/>
              <a:t>fundamental</a:t>
            </a:r>
            <a:r>
              <a:rPr lang="pl-PL" b="1" dirty="0" smtClean="0"/>
              <a:t> </a:t>
            </a:r>
            <a:r>
              <a:rPr lang="pl-PL" b="1" dirty="0" err="1" smtClean="0"/>
              <a:t>bounds</a:t>
            </a:r>
            <a:r>
              <a:rPr lang="pl-PL" b="1" dirty="0" smtClean="0"/>
              <a:t> on </a:t>
            </a:r>
            <a:r>
              <a:rPr lang="pl-PL" b="1" dirty="0" err="1" smtClean="0"/>
              <a:t>stability</a:t>
            </a:r>
            <a:r>
              <a:rPr lang="pl-PL" b="1" dirty="0"/>
              <a:t> </a:t>
            </a:r>
            <a:r>
              <a:rPr lang="pl-PL" b="1" dirty="0" err="1" smtClean="0"/>
              <a:t>imposed</a:t>
            </a:r>
            <a:r>
              <a:rPr lang="pl-PL" b="1" dirty="0" smtClean="0"/>
              <a:t> </a:t>
            </a:r>
            <a:r>
              <a:rPr lang="pl-PL" b="1" dirty="0" err="1" smtClean="0"/>
              <a:t>solely</a:t>
            </a:r>
            <a:r>
              <a:rPr lang="pl-PL" b="1" dirty="0" smtClean="0"/>
              <a:t> by quantum </a:t>
            </a:r>
            <a:r>
              <a:rPr lang="pl-PL" b="1" dirty="0" err="1" smtClean="0"/>
              <a:t>mechanics</a:t>
            </a:r>
            <a:r>
              <a:rPr lang="pl-PL" b="1" dirty="0" smtClean="0"/>
              <a:t>?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252171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title"/>
          </p:nvPr>
        </p:nvSpPr>
        <p:spPr>
          <a:xfrm>
            <a:off x="457200" y="522972"/>
            <a:ext cx="8229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3600" b="1" dirty="0" smtClean="0">
                <a:solidFill>
                  <a:prstClr val="black"/>
                </a:solidFill>
              </a:rPr>
              <a:t>Basic </a:t>
            </a:r>
            <a:r>
              <a:rPr lang="pl-PL" sz="3600" b="1" dirty="0" err="1" smtClean="0">
                <a:solidFill>
                  <a:prstClr val="black"/>
                </a:solidFill>
              </a:rPr>
              <a:t>scheme</a:t>
            </a:r>
            <a:r>
              <a:rPr lang="pl-PL" sz="3600" b="1" dirty="0" smtClean="0">
                <a:solidFill>
                  <a:prstClr val="black"/>
                </a:solidFill>
              </a:rPr>
              <a:t> of </a:t>
            </a:r>
            <a:r>
              <a:rPr lang="pl-PL" sz="3600" b="1" dirty="0" err="1" smtClean="0">
                <a:solidFill>
                  <a:prstClr val="black"/>
                </a:solidFill>
              </a:rPr>
              <a:t>atomic</a:t>
            </a:r>
            <a:r>
              <a:rPr lang="pl-PL" sz="3600" b="1" dirty="0" smtClean="0">
                <a:solidFill>
                  <a:prstClr val="black"/>
                </a:solidFill>
              </a:rPr>
              <a:t> </a:t>
            </a:r>
            <a:r>
              <a:rPr lang="pl-PL" sz="3600" b="1" dirty="0" err="1" smtClean="0">
                <a:solidFill>
                  <a:prstClr val="black"/>
                </a:solidFill>
              </a:rPr>
              <a:t>clock</a:t>
            </a:r>
            <a:r>
              <a:rPr lang="pl-PL" sz="3600" b="1" dirty="0" smtClean="0">
                <a:solidFill>
                  <a:prstClr val="black"/>
                </a:solidFill>
              </a:rPr>
              <a:t> </a:t>
            </a:r>
            <a:r>
              <a:rPr lang="pl-PL" sz="3600" b="1" dirty="0" err="1" smtClean="0">
                <a:solidFill>
                  <a:prstClr val="black"/>
                </a:solidFill>
              </a:rPr>
              <a:t>operation</a:t>
            </a:r>
            <a:endParaRPr lang="pl-PL" sz="3600" b="1" dirty="0" smtClean="0">
              <a:solidFill>
                <a:prstClr val="black"/>
              </a:solidFill>
              <a:ea typeface="+mj-ea"/>
              <a:cs typeface="+mj-cs"/>
            </a:endParaRPr>
          </a:p>
        </p:txBody>
      </p:sp>
      <p:grpSp>
        <p:nvGrpSpPr>
          <p:cNvPr id="28" name="Grupa 27"/>
          <p:cNvGrpSpPr/>
          <p:nvPr/>
        </p:nvGrpSpPr>
        <p:grpSpPr>
          <a:xfrm>
            <a:off x="5148064" y="4005064"/>
            <a:ext cx="3456384" cy="2721669"/>
            <a:chOff x="5148064" y="4005064"/>
            <a:chExt cx="3456384" cy="2721669"/>
          </a:xfrm>
        </p:grpSpPr>
        <p:pic>
          <p:nvPicPr>
            <p:cNvPr id="36868" name="Picture 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148064" y="4005064"/>
              <a:ext cx="3456384" cy="23753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Prostokąt 8"/>
            <p:cNvSpPr/>
            <p:nvPr/>
          </p:nvSpPr>
          <p:spPr>
            <a:xfrm>
              <a:off x="5698885" y="6388179"/>
              <a:ext cx="1933543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l-PL" sz="1600" b="1" dirty="0" err="1" smtClean="0">
                  <a:solidFill>
                    <a:srgbClr val="000000"/>
                  </a:solidFill>
                  <a:latin typeface="Times New Roman"/>
                </a:rPr>
                <a:t>optical</a:t>
              </a:r>
              <a:r>
                <a:rPr lang="pl-PL" sz="1600" b="1" dirty="0" smtClean="0">
                  <a:solidFill>
                    <a:srgbClr val="000000"/>
                  </a:solidFill>
                  <a:latin typeface="Times New Roman"/>
                </a:rPr>
                <a:t> </a:t>
              </a:r>
              <a:r>
                <a:rPr lang="pl-PL" sz="1600" b="1" dirty="0" err="1" smtClean="0">
                  <a:solidFill>
                    <a:srgbClr val="000000"/>
                  </a:solidFill>
                  <a:latin typeface="Times New Roman"/>
                </a:rPr>
                <a:t>atomic</a:t>
              </a:r>
              <a:r>
                <a:rPr lang="pl-PL" sz="1600" b="1" dirty="0" smtClean="0">
                  <a:solidFill>
                    <a:srgbClr val="000000"/>
                  </a:solidFill>
                  <a:latin typeface="Times New Roman"/>
                </a:rPr>
                <a:t> </a:t>
              </a:r>
              <a:r>
                <a:rPr lang="pl-PL" sz="1600" b="1" dirty="0" err="1" smtClean="0">
                  <a:solidFill>
                    <a:srgbClr val="000000"/>
                  </a:solidFill>
                  <a:latin typeface="Times New Roman"/>
                </a:rPr>
                <a:t>clock</a:t>
              </a:r>
              <a:endParaRPr lang="pl-PL" sz="1600" b="1" dirty="0" smtClean="0">
                <a:solidFill>
                  <a:srgbClr val="000000"/>
                </a:solidFill>
                <a:latin typeface="Times New Roman"/>
              </a:endParaRPr>
            </a:p>
          </p:txBody>
        </p:sp>
      </p:grpSp>
      <p:grpSp>
        <p:nvGrpSpPr>
          <p:cNvPr id="27" name="Grupa 26"/>
          <p:cNvGrpSpPr/>
          <p:nvPr/>
        </p:nvGrpSpPr>
        <p:grpSpPr>
          <a:xfrm>
            <a:off x="467545" y="4005064"/>
            <a:ext cx="4320479" cy="2721669"/>
            <a:chOff x="467545" y="4005064"/>
            <a:chExt cx="4320479" cy="2721669"/>
          </a:xfrm>
        </p:grpSpPr>
        <p:sp>
          <p:nvSpPr>
            <p:cNvPr id="10" name="Prostokąt 9"/>
            <p:cNvSpPr/>
            <p:nvPr/>
          </p:nvSpPr>
          <p:spPr>
            <a:xfrm>
              <a:off x="972930" y="6388179"/>
              <a:ext cx="2293705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l-PL" sz="1600" b="1" dirty="0" err="1" smtClean="0">
                  <a:solidFill>
                    <a:srgbClr val="000000"/>
                  </a:solidFill>
                  <a:latin typeface="Times New Roman"/>
                </a:rPr>
                <a:t>m</a:t>
              </a:r>
              <a:r>
                <a:rPr lang="pl-PL" sz="1600" b="1" smtClean="0">
                  <a:solidFill>
                    <a:srgbClr val="000000"/>
                  </a:solidFill>
                  <a:latin typeface="Times New Roman"/>
                </a:rPr>
                <a:t>icrowave</a:t>
              </a:r>
              <a:r>
                <a:rPr lang="pl-PL" sz="1600" b="1" dirty="0" smtClean="0">
                  <a:solidFill>
                    <a:srgbClr val="000000"/>
                  </a:solidFill>
                  <a:latin typeface="Times New Roman"/>
                </a:rPr>
                <a:t> </a:t>
              </a:r>
              <a:r>
                <a:rPr lang="pl-PL" sz="1600" b="1" dirty="0" err="1" smtClean="0">
                  <a:solidFill>
                    <a:srgbClr val="000000"/>
                  </a:solidFill>
                  <a:latin typeface="Times New Roman"/>
                </a:rPr>
                <a:t>atomic</a:t>
              </a:r>
              <a:r>
                <a:rPr lang="pl-PL" sz="1600" b="1" dirty="0" smtClean="0">
                  <a:solidFill>
                    <a:srgbClr val="000000"/>
                  </a:solidFill>
                  <a:latin typeface="Times New Roman"/>
                </a:rPr>
                <a:t> </a:t>
              </a:r>
              <a:r>
                <a:rPr lang="pl-PL" sz="1600" b="1" dirty="0" err="1" smtClean="0">
                  <a:solidFill>
                    <a:srgbClr val="000000"/>
                  </a:solidFill>
                  <a:latin typeface="Times New Roman"/>
                </a:rPr>
                <a:t>clock</a:t>
              </a:r>
              <a:endParaRPr lang="pl-PL" sz="1600" b="1" dirty="0" smtClean="0">
                <a:solidFill>
                  <a:srgbClr val="000000"/>
                </a:solidFill>
                <a:latin typeface="Times New Roman"/>
              </a:endParaRPr>
            </a:p>
          </p:txBody>
        </p:sp>
        <p:pic>
          <p:nvPicPr>
            <p:cNvPr id="7" name="Picture 2" descr="http://tf.nist.gov/images/nistf1-comp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67545" y="4293097"/>
              <a:ext cx="1080120" cy="1824586"/>
            </a:xfrm>
            <a:prstGeom prst="rect">
              <a:avLst/>
            </a:prstGeom>
            <a:noFill/>
          </p:spPr>
        </p:pic>
        <p:pic>
          <p:nvPicPr>
            <p:cNvPr id="8" name="Picture 2"/>
            <p:cNvPicPr>
              <a:picLocks noChangeAspect="1" noChangeArrowheads="1"/>
            </p:cNvPicPr>
            <p:nvPr/>
          </p:nvPicPr>
          <p:blipFill>
            <a:blip r:embed="rId4" cstate="print"/>
            <a:srcRect l="13815" t="8872" b="7098"/>
            <a:stretch>
              <a:fillRect/>
            </a:stretch>
          </p:blipFill>
          <p:spPr bwMode="auto">
            <a:xfrm rot="10800000" flipV="1">
              <a:off x="2915816" y="5229200"/>
              <a:ext cx="1427365" cy="8017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" name="Prostokąt 10"/>
            <p:cNvSpPr/>
            <p:nvPr/>
          </p:nvSpPr>
          <p:spPr>
            <a:xfrm>
              <a:off x="2627784" y="6021288"/>
              <a:ext cx="2160240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pl-PL" sz="1200" dirty="0" err="1" smtClean="0">
                  <a:solidFill>
                    <a:prstClr val="black"/>
                  </a:solidFill>
                </a:rPr>
                <a:t>crystal</a:t>
              </a:r>
              <a:r>
                <a:rPr lang="pl-PL" sz="1200" dirty="0" smtClean="0">
                  <a:solidFill>
                    <a:prstClr val="black"/>
                  </a:solidFill>
                </a:rPr>
                <a:t> </a:t>
              </a:r>
              <a:r>
                <a:rPr lang="pl-PL" sz="1200" dirty="0" err="1" smtClean="0">
                  <a:solidFill>
                    <a:prstClr val="black"/>
                  </a:solidFill>
                </a:rPr>
                <a:t>oscillator</a:t>
              </a:r>
              <a:endParaRPr lang="en-US" sz="1200" dirty="0"/>
            </a:p>
          </p:txBody>
        </p:sp>
        <p:cxnSp>
          <p:nvCxnSpPr>
            <p:cNvPr id="12" name="Łącznik łamany 11"/>
            <p:cNvCxnSpPr/>
            <p:nvPr/>
          </p:nvCxnSpPr>
          <p:spPr>
            <a:xfrm rot="10800000" flipV="1">
              <a:off x="971600" y="4653136"/>
              <a:ext cx="936104" cy="535188"/>
            </a:xfrm>
            <a:prstGeom prst="bentConnector3">
              <a:avLst>
                <a:gd name="adj1" fmla="val 50000"/>
              </a:avLst>
            </a:prstGeom>
            <a:ln w="19050">
              <a:solidFill>
                <a:srgbClr val="000000"/>
              </a:solidFill>
              <a:prstDash val="sysDot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Kształt 12"/>
            <p:cNvCxnSpPr/>
            <p:nvPr/>
          </p:nvCxnSpPr>
          <p:spPr>
            <a:xfrm>
              <a:off x="1547664" y="5795558"/>
              <a:ext cx="1368152" cy="9706"/>
            </a:xfrm>
            <a:prstGeom prst="bentConnector3">
              <a:avLst>
                <a:gd name="adj1" fmla="val -3043"/>
              </a:avLst>
            </a:prstGeom>
            <a:ln w="19050">
              <a:solidFill>
                <a:srgbClr val="000000"/>
              </a:solidFill>
              <a:prstDash val="sysDot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Prostokąt 13"/>
            <p:cNvSpPr/>
            <p:nvPr/>
          </p:nvSpPr>
          <p:spPr>
            <a:xfrm>
              <a:off x="1043608" y="5949280"/>
              <a:ext cx="2160240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pl-PL" sz="1200" dirty="0" err="1" smtClean="0">
                  <a:solidFill>
                    <a:prstClr val="black"/>
                  </a:solidFill>
                </a:rPr>
                <a:t>feedback</a:t>
              </a:r>
              <a:r>
                <a:rPr lang="pl-PL" sz="1200" dirty="0" smtClean="0">
                  <a:solidFill>
                    <a:prstClr val="black"/>
                  </a:solidFill>
                </a:rPr>
                <a:t> </a:t>
              </a:r>
              <a:r>
                <a:rPr lang="pl-PL" sz="1200" dirty="0" err="1" smtClean="0">
                  <a:solidFill>
                    <a:prstClr val="black"/>
                  </a:solidFill>
                </a:rPr>
                <a:t>correction</a:t>
              </a:r>
              <a:endParaRPr lang="en-US" sz="1200" dirty="0"/>
            </a:p>
          </p:txBody>
        </p:sp>
        <p:cxnSp>
          <p:nvCxnSpPr>
            <p:cNvPr id="18" name="Kształt 12"/>
            <p:cNvCxnSpPr>
              <a:stCxn id="8" idx="0"/>
              <a:endCxn id="20482" idx="3"/>
            </p:cNvCxnSpPr>
            <p:nvPr/>
          </p:nvCxnSpPr>
          <p:spPr>
            <a:xfrm rot="16200000" flipV="1">
              <a:off x="3112989" y="4712691"/>
              <a:ext cx="498849" cy="534170"/>
            </a:xfrm>
            <a:prstGeom prst="bentConnector2">
              <a:avLst/>
            </a:prstGeom>
            <a:ln w="19050">
              <a:solidFill>
                <a:srgbClr val="000000"/>
              </a:solidFill>
              <a:prstDash val="sysDot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0482" name="Picture 2" descr="http://www.e-opthos.com/GMP.7.15.10%20004.crop.jp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763688" y="4293096"/>
              <a:ext cx="1331640" cy="874510"/>
            </a:xfrm>
            <a:prstGeom prst="rect">
              <a:avLst/>
            </a:prstGeom>
            <a:noFill/>
          </p:spPr>
        </p:pic>
        <p:sp>
          <p:nvSpPr>
            <p:cNvPr id="25" name="Prostokąt 24"/>
            <p:cNvSpPr/>
            <p:nvPr/>
          </p:nvSpPr>
          <p:spPr>
            <a:xfrm>
              <a:off x="1475656" y="4005064"/>
              <a:ext cx="2160240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pl-PL" sz="1200" dirty="0" err="1" smtClean="0">
                  <a:solidFill>
                    <a:prstClr val="black"/>
                  </a:solidFill>
                </a:rPr>
                <a:t>microwave</a:t>
              </a:r>
              <a:r>
                <a:rPr lang="pl-PL" sz="1200" dirty="0" smtClean="0">
                  <a:solidFill>
                    <a:prstClr val="black"/>
                  </a:solidFill>
                </a:rPr>
                <a:t> generator</a:t>
              </a:r>
              <a:endParaRPr lang="en-US" sz="1200" dirty="0"/>
            </a:p>
          </p:txBody>
        </p:sp>
      </p:grpSp>
      <p:pic>
        <p:nvPicPr>
          <p:cNvPr id="19" name="Obraz 18" descr="Figure 1.bmp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99592" y="1340768"/>
            <a:ext cx="7236296" cy="23373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8" name="Łącznik prosty 67"/>
          <p:cNvCxnSpPr/>
          <p:nvPr/>
        </p:nvCxnSpPr>
        <p:spPr>
          <a:xfrm>
            <a:off x="5940152" y="4077074"/>
            <a:ext cx="864096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4" name="Picture 2 1" descr="http://tf.nist.gov/images/nistf1-comp.jpg"/>
          <p:cNvPicPr>
            <a:picLocks noChangeAspect="1" noChangeArrowheads="1"/>
          </p:cNvPicPr>
          <p:nvPr/>
        </p:nvPicPr>
        <p:blipFill>
          <a:blip r:embed="rId22" cstate="print"/>
          <a:srcRect/>
          <a:stretch>
            <a:fillRect/>
          </a:stretch>
        </p:blipFill>
        <p:spPr bwMode="auto">
          <a:xfrm>
            <a:off x="525838" y="902567"/>
            <a:ext cx="2390775" cy="4038601"/>
          </a:xfrm>
          <a:prstGeom prst="rect">
            <a:avLst/>
          </a:prstGeom>
          <a:noFill/>
        </p:spPr>
      </p:pic>
      <p:sp>
        <p:nvSpPr>
          <p:cNvPr id="5" name="Prostokąt 4"/>
          <p:cNvSpPr/>
          <p:nvPr/>
        </p:nvSpPr>
        <p:spPr>
          <a:xfrm>
            <a:off x="251520" y="5085184"/>
            <a:ext cx="33778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b="1" dirty="0" smtClean="0">
                <a:solidFill>
                  <a:srgbClr val="000000"/>
                </a:solidFill>
                <a:latin typeface="Times New Roman"/>
              </a:rPr>
              <a:t>Cs </a:t>
            </a:r>
            <a:r>
              <a:rPr lang="pl-PL" b="1" dirty="0" err="1" smtClean="0">
                <a:solidFill>
                  <a:srgbClr val="000000"/>
                </a:solidFill>
                <a:latin typeface="Times New Roman"/>
              </a:rPr>
              <a:t>atomic</a:t>
            </a:r>
            <a:r>
              <a:rPr lang="pl-PL" b="1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pl-PL" b="1" dirty="0" err="1" smtClean="0">
                <a:solidFill>
                  <a:srgbClr val="000000"/>
                </a:solidFill>
                <a:latin typeface="Times New Roman"/>
              </a:rPr>
              <a:t>fountain</a:t>
            </a:r>
            <a:r>
              <a:rPr lang="pl-PL" b="1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pl-PL" b="1" dirty="0" err="1" smtClean="0">
                <a:solidFill>
                  <a:srgbClr val="000000"/>
                </a:solidFill>
                <a:latin typeface="Times New Roman"/>
              </a:rPr>
              <a:t>clock</a:t>
            </a:r>
            <a:r>
              <a:rPr lang="pl-PL" b="1" dirty="0" smtClean="0">
                <a:solidFill>
                  <a:srgbClr val="000000"/>
                </a:solidFill>
                <a:latin typeface="Times New Roman"/>
              </a:rPr>
              <a:t> (NIST)</a:t>
            </a:r>
          </a:p>
        </p:txBody>
      </p:sp>
      <p:pic>
        <p:nvPicPr>
          <p:cNvPr id="6" name="Obraz 5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3" cstate="print"/>
          <a:stretch>
            <a:fillRect/>
          </a:stretch>
        </p:blipFill>
        <p:spPr bwMode="auto">
          <a:xfrm>
            <a:off x="2771800" y="1340768"/>
            <a:ext cx="1165864" cy="297638"/>
          </a:xfrm>
          <a:prstGeom prst="rect">
            <a:avLst/>
          </a:prstGeom>
          <a:noFill/>
          <a:ln/>
          <a:effectLst/>
        </p:spPr>
      </p:pic>
      <p:grpSp>
        <p:nvGrpSpPr>
          <p:cNvPr id="7" name="Grupa 6"/>
          <p:cNvGrpSpPr/>
          <p:nvPr/>
        </p:nvGrpSpPr>
        <p:grpSpPr>
          <a:xfrm>
            <a:off x="179512" y="5589241"/>
            <a:ext cx="3985220" cy="1051790"/>
            <a:chOff x="179512" y="5589241"/>
            <a:chExt cx="3985220" cy="1051790"/>
          </a:xfrm>
        </p:grpSpPr>
        <p:cxnSp>
          <p:nvCxnSpPr>
            <p:cNvPr id="8" name="Łącznik prosty 7"/>
            <p:cNvCxnSpPr/>
            <p:nvPr/>
          </p:nvCxnSpPr>
          <p:spPr>
            <a:xfrm>
              <a:off x="179512" y="6093296"/>
              <a:ext cx="108012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9" name="Obraz 8" descr="TP_tmp.emf"/>
            <p:cNvPicPr>
              <a:picLocks noChangeAspect="1"/>
            </p:cNvPicPr>
            <p:nvPr>
              <p:custDataLst>
                <p:tags r:id="rId15"/>
              </p:custDataLst>
            </p:nvPr>
          </p:nvPicPr>
          <p:blipFill>
            <a:blip r:embed="rId24" cstate="print"/>
            <a:stretch>
              <a:fillRect/>
            </a:stretch>
          </p:blipFill>
          <p:spPr bwMode="auto">
            <a:xfrm>
              <a:off x="395536" y="5805264"/>
              <a:ext cx="514352" cy="266319"/>
            </a:xfrm>
            <a:prstGeom prst="rect">
              <a:avLst/>
            </a:prstGeom>
            <a:noFill/>
            <a:ln/>
            <a:effectLst/>
          </p:spPr>
        </p:pic>
        <p:cxnSp>
          <p:nvCxnSpPr>
            <p:cNvPr id="10" name="Łącznik prosty 9"/>
            <p:cNvCxnSpPr/>
            <p:nvPr/>
          </p:nvCxnSpPr>
          <p:spPr>
            <a:xfrm flipV="1">
              <a:off x="1187624" y="5805264"/>
              <a:ext cx="792088" cy="288032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Łącznik prosty 10"/>
            <p:cNvCxnSpPr/>
            <p:nvPr/>
          </p:nvCxnSpPr>
          <p:spPr>
            <a:xfrm>
              <a:off x="1187624" y="6093296"/>
              <a:ext cx="792088" cy="36004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Łącznik prosty 11"/>
            <p:cNvCxnSpPr/>
            <p:nvPr/>
          </p:nvCxnSpPr>
          <p:spPr>
            <a:xfrm>
              <a:off x="1979712" y="5805264"/>
              <a:ext cx="72008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Łącznik prosty 12"/>
            <p:cNvCxnSpPr/>
            <p:nvPr/>
          </p:nvCxnSpPr>
          <p:spPr>
            <a:xfrm>
              <a:off x="1979712" y="6453336"/>
              <a:ext cx="72008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4" name="Obraz 13" descr="TP_tmp.emf"/>
            <p:cNvPicPr>
              <a:picLocks noChangeAspect="1"/>
            </p:cNvPicPr>
            <p:nvPr>
              <p:custDataLst>
                <p:tags r:id="rId16"/>
              </p:custDataLst>
            </p:nvPr>
          </p:nvPicPr>
          <p:blipFill>
            <a:blip r:embed="rId25" cstate="print"/>
            <a:stretch>
              <a:fillRect/>
            </a:stretch>
          </p:blipFill>
          <p:spPr bwMode="auto">
            <a:xfrm>
              <a:off x="1979712" y="5589241"/>
              <a:ext cx="476633" cy="152019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15" name="Obraz 14" descr="TP_tmp.emf"/>
            <p:cNvPicPr>
              <a:picLocks noChangeAspect="1"/>
            </p:cNvPicPr>
            <p:nvPr>
              <p:custDataLst>
                <p:tags r:id="rId17"/>
              </p:custDataLst>
            </p:nvPr>
          </p:nvPicPr>
          <p:blipFill>
            <a:blip r:embed="rId26" cstate="print"/>
            <a:stretch>
              <a:fillRect/>
            </a:stretch>
          </p:blipFill>
          <p:spPr bwMode="auto">
            <a:xfrm>
              <a:off x="1977094" y="6489012"/>
              <a:ext cx="476633" cy="152019"/>
            </a:xfrm>
            <a:prstGeom prst="rect">
              <a:avLst/>
            </a:prstGeom>
            <a:noFill/>
            <a:ln/>
            <a:effectLst/>
          </p:spPr>
        </p:pic>
        <p:cxnSp>
          <p:nvCxnSpPr>
            <p:cNvPr id="16" name="Łącznik prosty ze strzałką 15"/>
            <p:cNvCxnSpPr/>
            <p:nvPr/>
          </p:nvCxnSpPr>
          <p:spPr>
            <a:xfrm>
              <a:off x="2627784" y="5877272"/>
              <a:ext cx="0" cy="504056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7" name="Obraz 16" descr="TP_tmp.emf"/>
            <p:cNvPicPr>
              <a:picLocks noChangeAspect="1"/>
            </p:cNvPicPr>
            <p:nvPr>
              <p:custDataLst>
                <p:tags r:id="rId18"/>
              </p:custDataLst>
            </p:nvPr>
          </p:nvPicPr>
          <p:blipFill>
            <a:blip r:embed="rId27" cstate="print"/>
            <a:stretch>
              <a:fillRect/>
            </a:stretch>
          </p:blipFill>
          <p:spPr bwMode="auto">
            <a:xfrm>
              <a:off x="2699792" y="6021288"/>
              <a:ext cx="1464940" cy="190682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18" name="Prostokąt 17"/>
            <p:cNvSpPr/>
            <p:nvPr/>
          </p:nvSpPr>
          <p:spPr>
            <a:xfrm>
              <a:off x="1403648" y="5949280"/>
              <a:ext cx="1297150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l-PL" sz="1400" dirty="0" err="1" smtClean="0">
                  <a:solidFill>
                    <a:srgbClr val="000000"/>
                  </a:solidFill>
                  <a:latin typeface="Times New Roman"/>
                </a:rPr>
                <a:t>clock</a:t>
              </a:r>
              <a:r>
                <a:rPr lang="pl-PL" sz="1400" dirty="0" smtClean="0">
                  <a:solidFill>
                    <a:srgbClr val="000000"/>
                  </a:solidFill>
                  <a:latin typeface="Times New Roman"/>
                </a:rPr>
                <a:t> </a:t>
              </a:r>
              <a:r>
                <a:rPr lang="pl-PL" sz="1400" dirty="0" err="1" smtClean="0">
                  <a:solidFill>
                    <a:srgbClr val="000000"/>
                  </a:solidFill>
                  <a:latin typeface="Times New Roman"/>
                </a:rPr>
                <a:t>transition</a:t>
              </a:r>
              <a:endParaRPr lang="pl-PL" sz="1400" dirty="0" smtClean="0">
                <a:solidFill>
                  <a:srgbClr val="000000"/>
                </a:solidFill>
                <a:latin typeface="Times New Roman"/>
              </a:endParaRPr>
            </a:p>
          </p:txBody>
        </p:sp>
        <p:pic>
          <p:nvPicPr>
            <p:cNvPr id="19" name="Obraz 18" descr="TP_tmp.emf"/>
            <p:cNvPicPr>
              <a:picLocks noChangeAspect="1"/>
            </p:cNvPicPr>
            <p:nvPr>
              <p:custDataLst>
                <p:tags r:id="rId19"/>
              </p:custDataLst>
            </p:nvPr>
          </p:nvPicPr>
          <p:blipFill>
            <a:blip r:embed="rId28" cstate="print"/>
            <a:stretch>
              <a:fillRect/>
            </a:stretch>
          </p:blipFill>
          <p:spPr bwMode="auto">
            <a:xfrm>
              <a:off x="2771800" y="6381328"/>
              <a:ext cx="209169" cy="209169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20" name="Obraz 19" descr="TP_tmp.emf"/>
            <p:cNvPicPr>
              <a:picLocks noChangeAspect="1"/>
            </p:cNvPicPr>
            <p:nvPr>
              <p:custDataLst>
                <p:tags r:id="rId20"/>
              </p:custDataLst>
            </p:nvPr>
          </p:nvPicPr>
          <p:blipFill>
            <a:blip r:embed="rId29" cstate="print"/>
            <a:stretch>
              <a:fillRect/>
            </a:stretch>
          </p:blipFill>
          <p:spPr bwMode="auto">
            <a:xfrm>
              <a:off x="2798315" y="5690727"/>
              <a:ext cx="190533" cy="208788"/>
            </a:xfrm>
            <a:prstGeom prst="rect">
              <a:avLst/>
            </a:prstGeom>
            <a:noFill/>
            <a:ln/>
            <a:effectLst/>
          </p:spPr>
        </p:pic>
      </p:grpSp>
      <p:sp>
        <p:nvSpPr>
          <p:cNvPr id="21" name="Elipsa 20"/>
          <p:cNvSpPr/>
          <p:nvPr/>
        </p:nvSpPr>
        <p:spPr>
          <a:xfrm>
            <a:off x="1547664" y="4005064"/>
            <a:ext cx="360040" cy="36004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" name="Obraz 21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0" cstate="print"/>
          <a:stretch>
            <a:fillRect/>
          </a:stretch>
        </p:blipFill>
        <p:spPr bwMode="auto">
          <a:xfrm>
            <a:off x="4365126" y="1238065"/>
            <a:ext cx="1806406" cy="503380"/>
          </a:xfrm>
          <a:prstGeom prst="rect">
            <a:avLst/>
          </a:prstGeom>
          <a:noFill/>
          <a:ln/>
          <a:effectLst/>
        </p:spPr>
      </p:pic>
      <p:sp>
        <p:nvSpPr>
          <p:cNvPr id="26" name="Prostokąt 25"/>
          <p:cNvSpPr/>
          <p:nvPr/>
        </p:nvSpPr>
        <p:spPr>
          <a:xfrm>
            <a:off x="4355976" y="2996952"/>
            <a:ext cx="43290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b="1" dirty="0" err="1" smtClean="0">
                <a:solidFill>
                  <a:srgbClr val="000000"/>
                </a:solidFill>
                <a:latin typeface="Times New Roman"/>
              </a:rPr>
              <a:t>Exactly</a:t>
            </a:r>
            <a:r>
              <a:rPr lang="pl-PL" b="1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pl-PL" b="1" dirty="0" err="1" smtClean="0">
                <a:solidFill>
                  <a:srgbClr val="000000"/>
                </a:solidFill>
                <a:latin typeface="Times New Roman"/>
              </a:rPr>
              <a:t>the</a:t>
            </a:r>
            <a:r>
              <a:rPr lang="pl-PL" b="1" dirty="0" smtClean="0">
                <a:solidFill>
                  <a:srgbClr val="000000"/>
                </a:solidFill>
                <a:latin typeface="Times New Roman"/>
              </a:rPr>
              <a:t> same as </a:t>
            </a:r>
            <a:r>
              <a:rPr lang="pl-PL" b="1" dirty="0" err="1" smtClean="0">
                <a:solidFill>
                  <a:srgbClr val="000000"/>
                </a:solidFill>
                <a:latin typeface="Times New Roman"/>
              </a:rPr>
              <a:t>in</a:t>
            </a:r>
            <a:r>
              <a:rPr lang="pl-PL" b="1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pl-PL" b="1" dirty="0" err="1" smtClean="0">
                <a:solidFill>
                  <a:srgbClr val="000000"/>
                </a:solidFill>
                <a:latin typeface="Times New Roman"/>
              </a:rPr>
              <a:t>the</a:t>
            </a:r>
            <a:r>
              <a:rPr lang="pl-PL" b="1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pl-PL" b="1" dirty="0" err="1" smtClean="0">
                <a:solidFill>
                  <a:srgbClr val="000000"/>
                </a:solidFill>
                <a:latin typeface="Times New Roman"/>
              </a:rPr>
              <a:t>Mach-Zehnder</a:t>
            </a:r>
            <a:r>
              <a:rPr lang="pl-PL" b="1" dirty="0" smtClean="0">
                <a:solidFill>
                  <a:srgbClr val="000000"/>
                </a:solidFill>
                <a:latin typeface="Times New Roman"/>
              </a:rPr>
              <a:t> </a:t>
            </a:r>
          </a:p>
        </p:txBody>
      </p:sp>
      <p:cxnSp>
        <p:nvCxnSpPr>
          <p:cNvPr id="40" name="Łącznik prosty ze strzałką 39"/>
          <p:cNvCxnSpPr>
            <a:stCxn id="6" idx="3"/>
            <a:endCxn id="22" idx="1"/>
          </p:cNvCxnSpPr>
          <p:nvPr/>
        </p:nvCxnSpPr>
        <p:spPr>
          <a:xfrm>
            <a:off x="3937664" y="1489587"/>
            <a:ext cx="427462" cy="16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Łącznik prosty ze strzałką 40"/>
          <p:cNvCxnSpPr>
            <a:stCxn id="22" idx="3"/>
          </p:cNvCxnSpPr>
          <p:nvPr/>
        </p:nvCxnSpPr>
        <p:spPr>
          <a:xfrm>
            <a:off x="6171532" y="1489755"/>
            <a:ext cx="419515" cy="429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Łącznik prosty ze strzałką 42"/>
          <p:cNvCxnSpPr/>
          <p:nvPr/>
        </p:nvCxnSpPr>
        <p:spPr>
          <a:xfrm flipV="1">
            <a:off x="2796039" y="2100752"/>
            <a:ext cx="494827" cy="249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Prostokąt 44"/>
          <p:cNvSpPr/>
          <p:nvPr/>
        </p:nvSpPr>
        <p:spPr>
          <a:xfrm>
            <a:off x="0" y="0"/>
            <a:ext cx="9144000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pl-PL" sz="4400" b="1" dirty="0" smtClean="0">
                <a:solidFill>
                  <a:prstClr val="black"/>
                </a:solidFill>
              </a:rPr>
              <a:t>Ramsey </a:t>
            </a:r>
            <a:r>
              <a:rPr lang="pl-PL" sz="4400" b="1" dirty="0" err="1" smtClean="0">
                <a:solidFill>
                  <a:prstClr val="black"/>
                </a:solidFill>
              </a:rPr>
              <a:t>interrogation</a:t>
            </a:r>
            <a:r>
              <a:rPr lang="pl-PL" sz="4400" b="1" dirty="0" smtClean="0">
                <a:solidFill>
                  <a:prstClr val="black"/>
                </a:solidFill>
              </a:rPr>
              <a:t/>
            </a:r>
            <a:br>
              <a:rPr lang="pl-PL" sz="4400" b="1" dirty="0" smtClean="0">
                <a:solidFill>
                  <a:prstClr val="black"/>
                </a:solidFill>
              </a:rPr>
            </a:br>
            <a:r>
              <a:rPr lang="pl-PL" sz="4400" b="1" dirty="0" smtClean="0">
                <a:solidFill>
                  <a:prstClr val="black"/>
                </a:solidFill>
              </a:rPr>
              <a:t/>
            </a:r>
            <a:br>
              <a:rPr lang="pl-PL" sz="4400" b="1" dirty="0" smtClean="0">
                <a:solidFill>
                  <a:prstClr val="black"/>
                </a:solidFill>
              </a:rPr>
            </a:br>
            <a:endParaRPr lang="en-US" sz="4400" b="1" dirty="0" smtClean="0">
              <a:solidFill>
                <a:prstClr val="black"/>
              </a:solidFill>
            </a:endParaRPr>
          </a:p>
        </p:txBody>
      </p:sp>
      <p:cxnSp>
        <p:nvCxnSpPr>
          <p:cNvPr id="47" name="Łącznik prosty 46"/>
          <p:cNvCxnSpPr/>
          <p:nvPr/>
        </p:nvCxnSpPr>
        <p:spPr>
          <a:xfrm>
            <a:off x="5004048" y="4077072"/>
            <a:ext cx="360040" cy="28803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Łącznik prosty 47"/>
          <p:cNvCxnSpPr/>
          <p:nvPr/>
        </p:nvCxnSpPr>
        <p:spPr>
          <a:xfrm>
            <a:off x="5796136" y="4725144"/>
            <a:ext cx="936104" cy="2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0" name="Prostokąt 49"/>
          <p:cNvSpPr/>
          <p:nvPr/>
        </p:nvSpPr>
        <p:spPr>
          <a:xfrm>
            <a:off x="6156176" y="3861050"/>
            <a:ext cx="504056" cy="432048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pl-PL" dirty="0"/>
          </a:p>
        </p:txBody>
      </p:sp>
      <p:pic>
        <p:nvPicPr>
          <p:cNvPr id="51" name="Obraz 53" descr="TP_tmp.emf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31" cstate="print"/>
          <a:srcRect/>
          <a:stretch>
            <a:fillRect/>
          </a:stretch>
        </p:blipFill>
        <p:spPr bwMode="auto">
          <a:xfrm>
            <a:off x="6298009" y="3966842"/>
            <a:ext cx="167640" cy="1961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4" name="Łącznik prosty 53"/>
          <p:cNvCxnSpPr/>
          <p:nvPr/>
        </p:nvCxnSpPr>
        <p:spPr>
          <a:xfrm flipH="1" flipV="1">
            <a:off x="7251006" y="4470789"/>
            <a:ext cx="345330" cy="23939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Picture 2 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390" y="1772816"/>
            <a:ext cx="158627" cy="153308"/>
          </a:xfrm>
          <a:prstGeom prst="rect">
            <a:avLst/>
          </a:prstGeom>
          <a:noFill/>
          <a:ln/>
          <a:effectLst/>
        </p:spPr>
      </p:pic>
      <p:pic>
        <p:nvPicPr>
          <p:cNvPr id="24" name="Obraz 2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6828" y="1263947"/>
            <a:ext cx="2127048" cy="418476"/>
          </a:xfrm>
          <a:prstGeom prst="rect">
            <a:avLst/>
          </a:prstGeom>
          <a:noFill/>
          <a:ln/>
          <a:effectLst/>
        </p:spPr>
      </p:pic>
      <p:pic>
        <p:nvPicPr>
          <p:cNvPr id="59" name="Obraz 58" descr="TP_tmp.emf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34" cstate="print"/>
          <a:stretch>
            <a:fillRect/>
          </a:stretch>
        </p:blipFill>
        <p:spPr bwMode="auto">
          <a:xfrm>
            <a:off x="2017819" y="2820756"/>
            <a:ext cx="435908" cy="160887"/>
          </a:xfrm>
          <a:prstGeom prst="rect">
            <a:avLst/>
          </a:prstGeom>
          <a:noFill/>
          <a:ln/>
          <a:effectLst/>
        </p:spPr>
      </p:pic>
      <p:pic>
        <p:nvPicPr>
          <p:cNvPr id="27" name="Obraz 26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3679" y="1880119"/>
            <a:ext cx="4738032" cy="419251"/>
          </a:xfrm>
          <a:prstGeom prst="rect">
            <a:avLst/>
          </a:prstGeom>
          <a:noFill/>
          <a:ln/>
          <a:effectLst/>
        </p:spPr>
      </p:pic>
      <p:pic>
        <p:nvPicPr>
          <p:cNvPr id="28" name="Obraz 27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9261" y="2451050"/>
            <a:ext cx="2373429" cy="370190"/>
          </a:xfrm>
          <a:prstGeom prst="rect">
            <a:avLst/>
          </a:prstGeom>
          <a:noFill/>
          <a:ln/>
          <a:effectLst/>
        </p:spPr>
      </p:pic>
      <p:pic>
        <p:nvPicPr>
          <p:cNvPr id="29" name="Obraz 28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6169" y="2420888"/>
            <a:ext cx="2323905" cy="370190"/>
          </a:xfrm>
          <a:prstGeom prst="rect">
            <a:avLst/>
          </a:prstGeom>
          <a:noFill/>
          <a:ln/>
          <a:effectLst/>
        </p:spPr>
      </p:pic>
      <p:pic>
        <p:nvPicPr>
          <p:cNvPr id="30" name="Obraz 29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3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3625" y="3429000"/>
            <a:ext cx="2437143" cy="235714"/>
          </a:xfrm>
          <a:prstGeom prst="rect">
            <a:avLst/>
          </a:prstGeom>
          <a:noFill/>
          <a:ln/>
          <a:effectLst/>
        </p:spPr>
      </p:pic>
      <p:cxnSp>
        <p:nvCxnSpPr>
          <p:cNvPr id="55" name="Łącznik prosty 54"/>
          <p:cNvCxnSpPr/>
          <p:nvPr/>
        </p:nvCxnSpPr>
        <p:spPr>
          <a:xfrm flipV="1">
            <a:off x="7092280" y="4062107"/>
            <a:ext cx="504056" cy="38291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6" name="Łącznik prosty 55"/>
          <p:cNvCxnSpPr/>
          <p:nvPr/>
        </p:nvCxnSpPr>
        <p:spPr>
          <a:xfrm flipV="1">
            <a:off x="6732240" y="4437112"/>
            <a:ext cx="395695" cy="27306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7" name="Prostokąt 56"/>
          <p:cNvSpPr/>
          <p:nvPr/>
        </p:nvSpPr>
        <p:spPr>
          <a:xfrm>
            <a:off x="6962644" y="4322575"/>
            <a:ext cx="504056" cy="144016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cxnSp>
        <p:nvCxnSpPr>
          <p:cNvPr id="58" name="Łącznik prosty 57"/>
          <p:cNvCxnSpPr/>
          <p:nvPr/>
        </p:nvCxnSpPr>
        <p:spPr>
          <a:xfrm>
            <a:off x="6804248" y="4062107"/>
            <a:ext cx="288032" cy="21602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Łącznik prosty 62"/>
          <p:cNvCxnSpPr/>
          <p:nvPr/>
        </p:nvCxnSpPr>
        <p:spPr>
          <a:xfrm flipH="1" flipV="1">
            <a:off x="5450806" y="4485754"/>
            <a:ext cx="345330" cy="23939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Łącznik prosty 63"/>
          <p:cNvCxnSpPr/>
          <p:nvPr/>
        </p:nvCxnSpPr>
        <p:spPr>
          <a:xfrm flipV="1">
            <a:off x="5364088" y="4077072"/>
            <a:ext cx="576064" cy="38291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5" name="Łącznik prosty 64"/>
          <p:cNvCxnSpPr/>
          <p:nvPr/>
        </p:nvCxnSpPr>
        <p:spPr>
          <a:xfrm flipV="1">
            <a:off x="5076056" y="4509120"/>
            <a:ext cx="281062" cy="21602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6" name="Prostokąt 65"/>
          <p:cNvSpPr/>
          <p:nvPr/>
        </p:nvSpPr>
        <p:spPr>
          <a:xfrm>
            <a:off x="5148064" y="4365104"/>
            <a:ext cx="504056" cy="144016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pic>
        <p:nvPicPr>
          <p:cNvPr id="71" name="Obraz 70" descr="TP_tmp.emf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39" cstate="print"/>
          <a:stretch>
            <a:fillRect/>
          </a:stretch>
        </p:blipFill>
        <p:spPr bwMode="auto">
          <a:xfrm>
            <a:off x="4644008" y="4653136"/>
            <a:ext cx="342901" cy="251004"/>
          </a:xfrm>
          <a:prstGeom prst="rect">
            <a:avLst/>
          </a:prstGeom>
          <a:noFill/>
          <a:ln/>
          <a:effectLst/>
        </p:spPr>
      </p:pic>
      <p:sp>
        <p:nvSpPr>
          <p:cNvPr id="72" name="Schemat blokowy: opóźnienie 71"/>
          <p:cNvSpPr/>
          <p:nvPr/>
        </p:nvSpPr>
        <p:spPr>
          <a:xfrm>
            <a:off x="7740352" y="3861048"/>
            <a:ext cx="576064" cy="432048"/>
          </a:xfrm>
          <a:prstGeom prst="flowChartDelay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80" name="Obraz 79" descr="TP_tmp.emf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40" cstate="print"/>
          <a:stretch>
            <a:fillRect/>
          </a:stretch>
        </p:blipFill>
        <p:spPr bwMode="auto">
          <a:xfrm>
            <a:off x="7850773" y="3933056"/>
            <a:ext cx="276981" cy="177086"/>
          </a:xfrm>
          <a:prstGeom prst="rect">
            <a:avLst/>
          </a:prstGeom>
          <a:noFill/>
          <a:ln/>
          <a:effectLst/>
        </p:spPr>
      </p:pic>
      <p:sp>
        <p:nvSpPr>
          <p:cNvPr id="78" name="Schemat blokowy: opóźnienie 77"/>
          <p:cNvSpPr/>
          <p:nvPr/>
        </p:nvSpPr>
        <p:spPr>
          <a:xfrm>
            <a:off x="7740352" y="4509120"/>
            <a:ext cx="576064" cy="432048"/>
          </a:xfrm>
          <a:prstGeom prst="flowChartDelay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79" name="Obraz 78" descr="TP_tmp.emf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41" cstate="print"/>
          <a:stretch>
            <a:fillRect/>
          </a:stretch>
        </p:blipFill>
        <p:spPr bwMode="auto">
          <a:xfrm>
            <a:off x="7850521" y="4581128"/>
            <a:ext cx="277486" cy="201670"/>
          </a:xfrm>
          <a:prstGeom prst="rect">
            <a:avLst/>
          </a:prstGeom>
          <a:noFill/>
          <a:ln/>
          <a:effectLst/>
        </p:spPr>
      </p:pic>
      <p:sp>
        <p:nvSpPr>
          <p:cNvPr id="84" name="Prostokąt 83"/>
          <p:cNvSpPr/>
          <p:nvPr/>
        </p:nvSpPr>
        <p:spPr>
          <a:xfrm>
            <a:off x="4355976" y="5085184"/>
            <a:ext cx="43079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b="1" dirty="0" err="1" smtClean="0">
                <a:solidFill>
                  <a:srgbClr val="000000"/>
                </a:solidFill>
                <a:latin typeface="Times New Roman"/>
              </a:rPr>
              <a:t>Frequency</a:t>
            </a:r>
            <a:r>
              <a:rPr lang="pl-PL" b="1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pl-PL" b="1" dirty="0" err="1" smtClean="0">
                <a:solidFill>
                  <a:srgbClr val="000000"/>
                </a:solidFill>
                <a:latin typeface="Times New Roman"/>
              </a:rPr>
              <a:t>difference</a:t>
            </a:r>
            <a:r>
              <a:rPr lang="pl-PL" b="1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pl-PL" b="1" dirty="0" err="1" smtClean="0">
                <a:solidFill>
                  <a:srgbClr val="000000"/>
                </a:solidFill>
                <a:latin typeface="Times New Roman"/>
              </a:rPr>
              <a:t>estimation</a:t>
            </a:r>
            <a:r>
              <a:rPr lang="pl-PL" b="1" dirty="0" smtClean="0">
                <a:solidFill>
                  <a:srgbClr val="000000"/>
                </a:solidFill>
                <a:latin typeface="Times New Roman"/>
              </a:rPr>
              <a:t> precision</a:t>
            </a:r>
          </a:p>
        </p:txBody>
      </p:sp>
      <p:pic>
        <p:nvPicPr>
          <p:cNvPr id="23" name="Obraz 22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4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3709" y="5574117"/>
            <a:ext cx="1208571" cy="334286"/>
          </a:xfrm>
          <a:prstGeom prst="rect">
            <a:avLst/>
          </a:prstGeom>
          <a:noFill/>
          <a:ln/>
          <a:effectLst/>
        </p:spPr>
      </p:pic>
      <p:sp>
        <p:nvSpPr>
          <p:cNvPr id="87" name="Prostokąt 86"/>
          <p:cNvSpPr/>
          <p:nvPr/>
        </p:nvSpPr>
        <p:spPr>
          <a:xfrm>
            <a:off x="5298213" y="6011996"/>
            <a:ext cx="27068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b="1" dirty="0" smtClean="0">
                <a:solidFill>
                  <a:srgbClr val="000000"/>
                </a:solidFill>
                <a:latin typeface="Times New Roman"/>
              </a:rPr>
              <a:t>quantum </a:t>
            </a:r>
            <a:r>
              <a:rPr lang="pl-PL" b="1" dirty="0" err="1" smtClean="0">
                <a:solidFill>
                  <a:srgbClr val="000000"/>
                </a:solidFill>
                <a:latin typeface="Times New Roman"/>
              </a:rPr>
              <a:t>projection</a:t>
            </a:r>
            <a:r>
              <a:rPr lang="pl-PL" b="1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pl-PL" b="1" dirty="0" err="1" smtClean="0">
                <a:solidFill>
                  <a:srgbClr val="000000"/>
                </a:solidFill>
                <a:latin typeface="Times New Roman"/>
              </a:rPr>
              <a:t>noise</a:t>
            </a:r>
            <a:endParaRPr lang="pl-PL" b="1" dirty="0" smtClean="0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4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2.31214E-6 L 0.00382 -0.22821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" y="-11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0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82 -0.22821 C 0.00434 -0.24925 0.00434 -0.27052 0.00538 -0.29156 C 0.00573 -0.29734 0.00903 -0.30705 0.01024 -0.3126 C 0.01111 -0.31676 0.01337 -0.32532 0.01337 -0.32509 C 0.01285 -0.33804 0.01267 -0.35075 0.01181 -0.36347 C 0.01163 -0.36624 0.01042 -0.36902 0.01024 -0.37179 C 0.00885 -0.38729 0.01111 -0.40809 0.00226 -0.42058 C 0.00122 -0.41642 0.00017 -0.41202 -0.00087 -0.40786 C -0.00139 -0.40578 -0.00243 -0.40139 -0.00243 -0.40116 C -0.00851 -0.32809 0.00069 -0.25665 0.00069 -0.18382 " pathEditMode="relative" rAng="0" ptsTypes="fffffffffA">
                                      <p:cBhvr>
                                        <p:cTn id="35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" y="-7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path" presetSubtype="0" accel="50000" decel="500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69 -0.18382 L 0.00069 -0.12093 " pathEditMode="relative" rAng="0" ptsTypes="AA">
                                      <p:cBhvr>
                                        <p:cTn id="44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"/>
                            </p:stCondLst>
                            <p:childTnLst>
                              <p:par>
                                <p:cTn id="4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1" grpId="0" animBg="1"/>
      <p:bldP spid="21" grpId="1" animBg="1"/>
      <p:bldP spid="21" grpId="2" animBg="1"/>
      <p:bldP spid="21" grpId="3" animBg="1"/>
      <p:bldP spid="26" grpId="0"/>
      <p:bldP spid="50" grpId="0" animBg="1"/>
      <p:bldP spid="57" grpId="0" animBg="1"/>
      <p:bldP spid="66" grpId="0" animBg="1"/>
      <p:bldP spid="72" grpId="0" animBg="1"/>
      <p:bldP spid="78" grpId="0" animBg="1"/>
      <p:bldP spid="84" grpId="0"/>
      <p:bldP spid="8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459" y="-69569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pl-PL" b="1" dirty="0" smtClean="0"/>
              <a:t>General quantum </a:t>
            </a:r>
            <a:r>
              <a:rPr lang="pl-PL" b="1" dirty="0" err="1" smtClean="0"/>
              <a:t>metrological</a:t>
            </a:r>
            <a:r>
              <a:rPr lang="pl-PL" b="1" dirty="0" smtClean="0"/>
              <a:t> </a:t>
            </a:r>
            <a:r>
              <a:rPr lang="pl-PL" b="1" dirty="0" err="1" smtClean="0"/>
              <a:t>scheme</a:t>
            </a:r>
            <a:r>
              <a:rPr lang="pl-PL" b="1" dirty="0" smtClean="0"/>
              <a:t> for </a:t>
            </a:r>
            <a:r>
              <a:rPr lang="pl-PL" b="1" dirty="0" err="1" smtClean="0"/>
              <a:t>frequency</a:t>
            </a:r>
            <a:r>
              <a:rPr lang="pl-PL" b="1" dirty="0" smtClean="0"/>
              <a:t> </a:t>
            </a:r>
            <a:r>
              <a:rPr lang="pl-PL" b="1" dirty="0" err="1" smtClean="0"/>
              <a:t>estimation</a:t>
            </a:r>
            <a:endParaRPr lang="pl-PL" b="1" dirty="0"/>
          </a:p>
        </p:txBody>
      </p:sp>
      <p:sp>
        <p:nvSpPr>
          <p:cNvPr id="4" name="Prostokąt 3"/>
          <p:cNvSpPr/>
          <p:nvPr/>
        </p:nvSpPr>
        <p:spPr>
          <a:xfrm>
            <a:off x="827584" y="1340768"/>
            <a:ext cx="1080120" cy="309634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Schemat blokowy: opóźnienie 4"/>
          <p:cNvSpPr/>
          <p:nvPr/>
        </p:nvSpPr>
        <p:spPr>
          <a:xfrm>
            <a:off x="6156176" y="1268760"/>
            <a:ext cx="1175954" cy="3096344"/>
          </a:xfrm>
          <a:prstGeom prst="flowChartDelay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6" name="Łącznik prosty 5"/>
          <p:cNvCxnSpPr/>
          <p:nvPr/>
        </p:nvCxnSpPr>
        <p:spPr>
          <a:xfrm>
            <a:off x="2195736" y="1628800"/>
            <a:ext cx="864096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Łącznik prosty 6"/>
          <p:cNvCxnSpPr/>
          <p:nvPr/>
        </p:nvCxnSpPr>
        <p:spPr>
          <a:xfrm>
            <a:off x="2195736" y="2348880"/>
            <a:ext cx="864096" cy="0"/>
          </a:xfrm>
          <a:prstGeom prst="line">
            <a:avLst/>
          </a:prstGeom>
          <a:ln>
            <a:solidFill>
              <a:srgbClr val="00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Łącznik prosty 7"/>
          <p:cNvCxnSpPr/>
          <p:nvPr/>
        </p:nvCxnSpPr>
        <p:spPr>
          <a:xfrm>
            <a:off x="2195736" y="4005064"/>
            <a:ext cx="864096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Łącznik prosty 8"/>
          <p:cNvCxnSpPr/>
          <p:nvPr/>
        </p:nvCxnSpPr>
        <p:spPr>
          <a:xfrm>
            <a:off x="2987824" y="1628800"/>
            <a:ext cx="3024336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Łącznik prosty 9"/>
          <p:cNvCxnSpPr/>
          <p:nvPr/>
        </p:nvCxnSpPr>
        <p:spPr>
          <a:xfrm>
            <a:off x="2987824" y="2348880"/>
            <a:ext cx="3024336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Obraz 10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 cstate="print"/>
          <a:srcRect l="-37795" t="-56580" r="-37795" b="-56580"/>
          <a:stretch>
            <a:fillRect/>
          </a:stretch>
        </p:blipFill>
        <p:spPr bwMode="auto">
          <a:xfrm>
            <a:off x="3707904" y="1340768"/>
            <a:ext cx="735893" cy="596759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190500" dist="228598" dir="2700013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extrusionH="76200" prstMaterial="matte">
            <a:bevelT w="127000" h="63500"/>
            <a:contourClr>
              <a:srgbClr val="000000"/>
            </a:contourClr>
          </a:sp3d>
        </p:spPr>
      </p:pic>
      <p:cxnSp>
        <p:nvCxnSpPr>
          <p:cNvPr id="12" name="Łącznik prosty 11"/>
          <p:cNvCxnSpPr/>
          <p:nvPr/>
        </p:nvCxnSpPr>
        <p:spPr>
          <a:xfrm>
            <a:off x="3059832" y="4005064"/>
            <a:ext cx="1800200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Łącznik prosty 12"/>
          <p:cNvCxnSpPr/>
          <p:nvPr/>
        </p:nvCxnSpPr>
        <p:spPr>
          <a:xfrm>
            <a:off x="4067944" y="2708920"/>
            <a:ext cx="0" cy="936104"/>
          </a:xfrm>
          <a:prstGeom prst="line">
            <a:avLst/>
          </a:prstGeom>
          <a:ln w="28575">
            <a:solidFill>
              <a:srgbClr val="00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Obraz 13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3" cstate="print"/>
          <a:stretch>
            <a:fillRect/>
          </a:stretch>
        </p:blipFill>
        <p:spPr bwMode="auto">
          <a:xfrm>
            <a:off x="1043608" y="2636912"/>
            <a:ext cx="657055" cy="329285"/>
          </a:xfrm>
          <a:prstGeom prst="rect">
            <a:avLst/>
          </a:prstGeom>
          <a:noFill/>
          <a:ln/>
          <a:effectLst/>
        </p:spPr>
      </p:pic>
      <p:pic>
        <p:nvPicPr>
          <p:cNvPr id="15" name="Obraz 14" descr="TP_tmp.emf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4" cstate="print"/>
          <a:stretch>
            <a:fillRect/>
          </a:stretch>
        </p:blipFill>
        <p:spPr bwMode="auto">
          <a:xfrm>
            <a:off x="6516216" y="2708920"/>
            <a:ext cx="278390" cy="254050"/>
          </a:xfrm>
          <a:prstGeom prst="rect">
            <a:avLst/>
          </a:prstGeom>
          <a:noFill/>
          <a:ln/>
          <a:effectLst/>
        </p:spPr>
      </p:pic>
      <p:sp>
        <p:nvSpPr>
          <p:cNvPr id="16" name="pole tekstowe 15"/>
          <p:cNvSpPr txBox="1"/>
          <p:nvPr/>
        </p:nvSpPr>
        <p:spPr>
          <a:xfrm>
            <a:off x="395536" y="4509120"/>
            <a:ext cx="19442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dirty="0" smtClean="0"/>
              <a:t>general N </a:t>
            </a:r>
          </a:p>
          <a:p>
            <a:pPr algn="ctr"/>
            <a:r>
              <a:rPr lang="pl-PL" sz="1600" dirty="0" smtClean="0"/>
              <a:t>atom (</a:t>
            </a:r>
            <a:r>
              <a:rPr lang="pl-PL" sz="1600" dirty="0" err="1" smtClean="0"/>
              <a:t>probe</a:t>
            </a:r>
            <a:r>
              <a:rPr lang="pl-PL" sz="1600" dirty="0" smtClean="0"/>
              <a:t>)  state</a:t>
            </a:r>
            <a:endParaRPr lang="en-US" sz="1600" dirty="0"/>
          </a:p>
        </p:txBody>
      </p:sp>
      <p:sp>
        <p:nvSpPr>
          <p:cNvPr id="17" name="pole tekstowe 16"/>
          <p:cNvSpPr txBox="1"/>
          <p:nvPr/>
        </p:nvSpPr>
        <p:spPr>
          <a:xfrm>
            <a:off x="5940152" y="4509120"/>
            <a:ext cx="14401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dirty="0" smtClean="0"/>
              <a:t>general </a:t>
            </a:r>
            <a:r>
              <a:rPr lang="pl-PL" sz="1600" dirty="0" err="1" smtClean="0"/>
              <a:t>measurement</a:t>
            </a:r>
            <a:endParaRPr lang="en-US" sz="1600" dirty="0"/>
          </a:p>
        </p:txBody>
      </p:sp>
      <p:cxnSp>
        <p:nvCxnSpPr>
          <p:cNvPr id="18" name="Łącznik prosty ze strzałką 17"/>
          <p:cNvCxnSpPr/>
          <p:nvPr/>
        </p:nvCxnSpPr>
        <p:spPr>
          <a:xfrm>
            <a:off x="7524328" y="2996952"/>
            <a:ext cx="648072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Obraz 18" descr="TP_tmp.emf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5" cstate="print"/>
          <a:stretch>
            <a:fillRect/>
          </a:stretch>
        </p:blipFill>
        <p:spPr bwMode="auto">
          <a:xfrm>
            <a:off x="8358947" y="2852934"/>
            <a:ext cx="481361" cy="277883"/>
          </a:xfrm>
          <a:prstGeom prst="rect">
            <a:avLst/>
          </a:prstGeom>
          <a:noFill/>
          <a:ln/>
          <a:effectLst/>
        </p:spPr>
      </p:pic>
      <p:sp>
        <p:nvSpPr>
          <p:cNvPr id="20" name="pole tekstowe 19"/>
          <p:cNvSpPr txBox="1"/>
          <p:nvPr/>
        </p:nvSpPr>
        <p:spPr>
          <a:xfrm>
            <a:off x="7703840" y="4509120"/>
            <a:ext cx="14401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dirty="0" smtClean="0"/>
              <a:t>general </a:t>
            </a:r>
            <a:r>
              <a:rPr lang="pl-PL" sz="1600" dirty="0" err="1" smtClean="0"/>
              <a:t>estimator</a:t>
            </a:r>
            <a:endParaRPr lang="en-US" sz="1600" dirty="0"/>
          </a:p>
        </p:txBody>
      </p:sp>
      <p:sp>
        <p:nvSpPr>
          <p:cNvPr id="21" name="Prostokąt 20"/>
          <p:cNvSpPr/>
          <p:nvPr/>
        </p:nvSpPr>
        <p:spPr>
          <a:xfrm>
            <a:off x="4932040" y="1268760"/>
            <a:ext cx="1080120" cy="309634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22" name="Obraz 21" descr="TP_tmp.emf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6" cstate="print"/>
          <a:stretch>
            <a:fillRect/>
          </a:stretch>
        </p:blipFill>
        <p:spPr bwMode="auto">
          <a:xfrm>
            <a:off x="5148315" y="2564903"/>
            <a:ext cx="656047" cy="353022"/>
          </a:xfrm>
          <a:prstGeom prst="rect">
            <a:avLst/>
          </a:prstGeom>
          <a:noFill/>
          <a:ln/>
          <a:effectLst/>
        </p:spPr>
      </p:pic>
      <p:pic>
        <p:nvPicPr>
          <p:cNvPr id="23" name="Obraz 22" descr="TP_tmp.emf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7" cstate="print"/>
          <a:stretch>
            <a:fillRect/>
          </a:stretch>
        </p:blipFill>
        <p:spPr bwMode="auto">
          <a:xfrm>
            <a:off x="2483768" y="4509120"/>
            <a:ext cx="2334834" cy="278717"/>
          </a:xfrm>
          <a:prstGeom prst="rect">
            <a:avLst/>
          </a:prstGeom>
          <a:noFill/>
          <a:ln/>
          <a:effectLst/>
        </p:spPr>
      </p:pic>
      <p:pic>
        <p:nvPicPr>
          <p:cNvPr id="24" name="Obraz 23" descr="TP_tmp.emf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-1233" t="-21771" r="-1233" b="-21771"/>
          <a:stretch>
            <a:fillRect/>
          </a:stretch>
        </p:blipFill>
        <p:spPr bwMode="auto">
          <a:xfrm>
            <a:off x="565427" y="5758797"/>
            <a:ext cx="8013665" cy="63556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pic>
      <p:pic>
        <p:nvPicPr>
          <p:cNvPr id="25" name="Obraz 24" descr="TP_tmp.emf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2" cstate="print"/>
          <a:srcRect l="-37795" t="-56580" r="-37795" b="-56580"/>
          <a:stretch>
            <a:fillRect/>
          </a:stretch>
        </p:blipFill>
        <p:spPr bwMode="auto">
          <a:xfrm>
            <a:off x="3707904" y="2060848"/>
            <a:ext cx="735893" cy="596759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190500" dist="228598" dir="2700013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extrusionH="76200" prstMaterial="matte">
            <a:bevelT w="127000" h="63500"/>
            <a:contourClr>
              <a:srgbClr val="000000"/>
            </a:contourClr>
          </a:sp3d>
        </p:spPr>
      </p:pic>
      <p:pic>
        <p:nvPicPr>
          <p:cNvPr id="26" name="Obraz 25" descr="TP_tmp.emf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2" cstate="print"/>
          <a:srcRect l="-37795" t="-56580" r="-37795" b="-56580"/>
          <a:stretch>
            <a:fillRect/>
          </a:stretch>
        </p:blipFill>
        <p:spPr bwMode="auto">
          <a:xfrm>
            <a:off x="3707904" y="3717032"/>
            <a:ext cx="735893" cy="596759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190500" dist="228598" dir="2700013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extrusionH="76200" prstMaterial="matte">
            <a:bevelT w="127000" h="63500"/>
            <a:contourClr>
              <a:srgbClr val="000000"/>
            </a:contourClr>
          </a:sp3d>
        </p:spPr>
      </p:pic>
      <p:sp>
        <p:nvSpPr>
          <p:cNvPr id="27" name="Elipsa 26"/>
          <p:cNvSpPr/>
          <p:nvPr/>
        </p:nvSpPr>
        <p:spPr>
          <a:xfrm>
            <a:off x="3347864" y="5229200"/>
            <a:ext cx="540000" cy="54000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468000" h="468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Łuk 27"/>
          <p:cNvSpPr/>
          <p:nvPr/>
        </p:nvSpPr>
        <p:spPr>
          <a:xfrm>
            <a:off x="3261454" y="5185995"/>
            <a:ext cx="734482" cy="216024"/>
          </a:xfrm>
          <a:prstGeom prst="arc">
            <a:avLst>
              <a:gd name="adj1" fmla="val 8176016"/>
              <a:gd name="adj2" fmla="val 2201711"/>
            </a:avLst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9" name="Obraz 28" descr="TP_tmp.emf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9" cstate="print"/>
          <a:stretch>
            <a:fillRect/>
          </a:stretch>
        </p:blipFill>
        <p:spPr bwMode="auto">
          <a:xfrm>
            <a:off x="3228606" y="4941168"/>
            <a:ext cx="838202" cy="251460"/>
          </a:xfrm>
          <a:prstGeom prst="rect">
            <a:avLst/>
          </a:prstGeom>
          <a:noFill/>
          <a:ln/>
          <a:effectLst/>
        </p:spPr>
      </p:pic>
    </p:spTree>
    <p:extLst>
      <p:ext uri="{BB962C8B-B14F-4D97-AF65-F5344CB8AC3E}">
        <p14:creationId xmlns:p14="http://schemas.microsoft.com/office/powerpoint/2010/main" val="1448994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/>
          <p:cNvSpPr/>
          <p:nvPr/>
        </p:nvSpPr>
        <p:spPr>
          <a:xfrm>
            <a:off x="827584" y="1340768"/>
            <a:ext cx="1080120" cy="309634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Schemat blokowy: opóźnienie 5"/>
          <p:cNvSpPr/>
          <p:nvPr/>
        </p:nvSpPr>
        <p:spPr>
          <a:xfrm>
            <a:off x="6156176" y="1268760"/>
            <a:ext cx="1175954" cy="3096344"/>
          </a:xfrm>
          <a:prstGeom prst="flowChartDelay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7" name="Łącznik prosty 6"/>
          <p:cNvCxnSpPr>
            <a:endCxn id="62" idx="1"/>
          </p:cNvCxnSpPr>
          <p:nvPr/>
        </p:nvCxnSpPr>
        <p:spPr>
          <a:xfrm>
            <a:off x="2051720" y="1628800"/>
            <a:ext cx="1584176" cy="10348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Łącznik prosty 7"/>
          <p:cNvCxnSpPr>
            <a:endCxn id="65" idx="1"/>
          </p:cNvCxnSpPr>
          <p:nvPr/>
        </p:nvCxnSpPr>
        <p:spPr>
          <a:xfrm>
            <a:off x="2123728" y="2348880"/>
            <a:ext cx="1512168" cy="10348"/>
          </a:xfrm>
          <a:prstGeom prst="line">
            <a:avLst/>
          </a:prstGeom>
          <a:ln>
            <a:solidFill>
              <a:srgbClr val="00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Łącznik prosty 8"/>
          <p:cNvCxnSpPr/>
          <p:nvPr/>
        </p:nvCxnSpPr>
        <p:spPr>
          <a:xfrm>
            <a:off x="1907704" y="4005064"/>
            <a:ext cx="1152128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Łącznik prosty 12"/>
          <p:cNvCxnSpPr>
            <a:stCxn id="62" idx="3"/>
          </p:cNvCxnSpPr>
          <p:nvPr/>
        </p:nvCxnSpPr>
        <p:spPr>
          <a:xfrm flipV="1">
            <a:off x="4371789" y="1628800"/>
            <a:ext cx="1568363" cy="10348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Łącznik prosty 13"/>
          <p:cNvCxnSpPr>
            <a:stCxn id="65" idx="3"/>
          </p:cNvCxnSpPr>
          <p:nvPr/>
        </p:nvCxnSpPr>
        <p:spPr>
          <a:xfrm flipV="1">
            <a:off x="4371789" y="2348880"/>
            <a:ext cx="1568363" cy="10348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2" name="Obraz 61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4" cstate="print"/>
          <a:srcRect l="-37795" t="-56580" r="-37795" b="-56580"/>
          <a:stretch>
            <a:fillRect/>
          </a:stretch>
        </p:blipFill>
        <p:spPr bwMode="auto">
          <a:xfrm>
            <a:off x="3635896" y="1340768"/>
            <a:ext cx="735893" cy="596759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190500" dist="228598" dir="2700013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extrusionH="76200" prstMaterial="matte">
            <a:bevelT w="127000" h="63500"/>
            <a:contourClr>
              <a:srgbClr val="000000"/>
            </a:contourClr>
          </a:sp3d>
        </p:spPr>
      </p:pic>
      <p:cxnSp>
        <p:nvCxnSpPr>
          <p:cNvPr id="15" name="Łącznik prosty 14"/>
          <p:cNvCxnSpPr/>
          <p:nvPr/>
        </p:nvCxnSpPr>
        <p:spPr>
          <a:xfrm>
            <a:off x="3275856" y="4005064"/>
            <a:ext cx="1584176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Łącznik prosty 15"/>
          <p:cNvCxnSpPr/>
          <p:nvPr/>
        </p:nvCxnSpPr>
        <p:spPr>
          <a:xfrm>
            <a:off x="3995936" y="2708920"/>
            <a:ext cx="0" cy="936104"/>
          </a:xfrm>
          <a:prstGeom prst="line">
            <a:avLst/>
          </a:prstGeom>
          <a:ln w="28575">
            <a:solidFill>
              <a:srgbClr val="00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Obraz 16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5" cstate="print"/>
          <a:stretch>
            <a:fillRect/>
          </a:stretch>
        </p:blipFill>
        <p:spPr bwMode="auto">
          <a:xfrm>
            <a:off x="1043608" y="2636912"/>
            <a:ext cx="657055" cy="329285"/>
          </a:xfrm>
          <a:prstGeom prst="rect">
            <a:avLst/>
          </a:prstGeom>
          <a:noFill/>
          <a:ln/>
          <a:effectLst/>
        </p:spPr>
      </p:pic>
      <p:pic>
        <p:nvPicPr>
          <p:cNvPr id="18" name="Obraz 17" descr="TP_tmp.emf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6" cstate="print"/>
          <a:stretch>
            <a:fillRect/>
          </a:stretch>
        </p:blipFill>
        <p:spPr bwMode="auto">
          <a:xfrm>
            <a:off x="6516216" y="2708920"/>
            <a:ext cx="278390" cy="254050"/>
          </a:xfrm>
          <a:prstGeom prst="rect">
            <a:avLst/>
          </a:prstGeom>
          <a:noFill/>
          <a:ln/>
          <a:effectLst/>
        </p:spPr>
      </p:pic>
      <p:sp>
        <p:nvSpPr>
          <p:cNvPr id="19" name="pole tekstowe 18"/>
          <p:cNvSpPr txBox="1"/>
          <p:nvPr/>
        </p:nvSpPr>
        <p:spPr>
          <a:xfrm>
            <a:off x="395536" y="4509120"/>
            <a:ext cx="19442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dirty="0" smtClean="0"/>
              <a:t>general N </a:t>
            </a:r>
          </a:p>
          <a:p>
            <a:pPr algn="ctr"/>
            <a:r>
              <a:rPr lang="pl-PL" sz="1600" dirty="0" smtClean="0"/>
              <a:t>atom (</a:t>
            </a:r>
            <a:r>
              <a:rPr lang="pl-PL" sz="1600" dirty="0" err="1" smtClean="0"/>
              <a:t>probe</a:t>
            </a:r>
            <a:r>
              <a:rPr lang="pl-PL" sz="1600" dirty="0" smtClean="0"/>
              <a:t>)  state</a:t>
            </a:r>
            <a:endParaRPr lang="en-US" sz="1600" dirty="0"/>
          </a:p>
        </p:txBody>
      </p:sp>
      <p:sp>
        <p:nvSpPr>
          <p:cNvPr id="20" name="pole tekstowe 19"/>
          <p:cNvSpPr txBox="1"/>
          <p:nvPr/>
        </p:nvSpPr>
        <p:spPr>
          <a:xfrm>
            <a:off x="5940152" y="4509120"/>
            <a:ext cx="14401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dirty="0" smtClean="0"/>
              <a:t>general </a:t>
            </a:r>
            <a:r>
              <a:rPr lang="pl-PL" sz="1600" dirty="0" err="1" smtClean="0"/>
              <a:t>measurement</a:t>
            </a:r>
            <a:endParaRPr lang="en-US" sz="1600" dirty="0"/>
          </a:p>
        </p:txBody>
      </p:sp>
      <p:cxnSp>
        <p:nvCxnSpPr>
          <p:cNvPr id="21" name="Łącznik prosty ze strzałką 20"/>
          <p:cNvCxnSpPr/>
          <p:nvPr/>
        </p:nvCxnSpPr>
        <p:spPr>
          <a:xfrm>
            <a:off x="7524328" y="2996952"/>
            <a:ext cx="648072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7" name="Obraz 66" descr="TP_tmp.emf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7" cstate="print"/>
          <a:stretch>
            <a:fillRect/>
          </a:stretch>
        </p:blipFill>
        <p:spPr bwMode="auto">
          <a:xfrm>
            <a:off x="8358947" y="2852934"/>
            <a:ext cx="481361" cy="277883"/>
          </a:xfrm>
          <a:prstGeom prst="rect">
            <a:avLst/>
          </a:prstGeom>
          <a:noFill/>
          <a:ln/>
          <a:effectLst/>
        </p:spPr>
      </p:pic>
      <p:sp>
        <p:nvSpPr>
          <p:cNvPr id="23" name="pole tekstowe 22"/>
          <p:cNvSpPr txBox="1"/>
          <p:nvPr/>
        </p:nvSpPr>
        <p:spPr>
          <a:xfrm>
            <a:off x="7703840" y="4509120"/>
            <a:ext cx="14401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dirty="0" smtClean="0"/>
              <a:t>general </a:t>
            </a:r>
            <a:r>
              <a:rPr lang="pl-PL" sz="1600" dirty="0" err="1" smtClean="0"/>
              <a:t>estimator</a:t>
            </a:r>
            <a:endParaRPr lang="en-US" sz="1600" dirty="0"/>
          </a:p>
        </p:txBody>
      </p:sp>
      <p:sp>
        <p:nvSpPr>
          <p:cNvPr id="41" name="Prostokąt 40"/>
          <p:cNvSpPr/>
          <p:nvPr/>
        </p:nvSpPr>
        <p:spPr>
          <a:xfrm>
            <a:off x="4932040" y="1268760"/>
            <a:ext cx="1080120" cy="309634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74" name="Obraz 73" descr="TP_tmp.emf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8" cstate="print"/>
          <a:stretch>
            <a:fillRect/>
          </a:stretch>
        </p:blipFill>
        <p:spPr bwMode="auto">
          <a:xfrm>
            <a:off x="5235870" y="2564900"/>
            <a:ext cx="480933" cy="353493"/>
          </a:xfrm>
          <a:prstGeom prst="rect">
            <a:avLst/>
          </a:prstGeom>
          <a:noFill/>
          <a:ln/>
          <a:effectLst/>
        </p:spPr>
      </p:pic>
      <p:pic>
        <p:nvPicPr>
          <p:cNvPr id="29" name="Obraz 28" descr="TP_tmp.emf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9" cstate="print"/>
          <a:stretch>
            <a:fillRect/>
          </a:stretch>
        </p:blipFill>
        <p:spPr bwMode="auto">
          <a:xfrm>
            <a:off x="2771800" y="4509120"/>
            <a:ext cx="2334834" cy="278717"/>
          </a:xfrm>
          <a:prstGeom prst="rect">
            <a:avLst/>
          </a:prstGeom>
          <a:noFill/>
          <a:ln/>
          <a:effectLst/>
        </p:spPr>
      </p:pic>
      <p:pic>
        <p:nvPicPr>
          <p:cNvPr id="75" name="Obraz 74" descr="TP_tmp.emf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-1233" t="-21771" r="-1233" b="-21771"/>
          <a:stretch>
            <a:fillRect/>
          </a:stretch>
        </p:blipFill>
        <p:spPr bwMode="auto">
          <a:xfrm>
            <a:off x="565427" y="5758797"/>
            <a:ext cx="8013665" cy="63556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pic>
      <p:pic>
        <p:nvPicPr>
          <p:cNvPr id="65" name="Obraz 64" descr="TP_tmp.emf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4" cstate="print"/>
          <a:srcRect l="-37795" t="-56580" r="-37795" b="-56580"/>
          <a:stretch>
            <a:fillRect/>
          </a:stretch>
        </p:blipFill>
        <p:spPr bwMode="auto">
          <a:xfrm>
            <a:off x="3635896" y="2060848"/>
            <a:ext cx="735893" cy="596759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190500" dist="228598" dir="2700013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extrusionH="76200" prstMaterial="matte">
            <a:bevelT w="127000" h="63500"/>
            <a:contourClr>
              <a:srgbClr val="000000"/>
            </a:contourClr>
          </a:sp3d>
        </p:spPr>
      </p:pic>
      <p:pic>
        <p:nvPicPr>
          <p:cNvPr id="66" name="Obraz 65" descr="TP_tmp.emf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4" cstate="print"/>
          <a:srcRect l="-37795" t="-56580" r="-37795" b="-56580"/>
          <a:stretch>
            <a:fillRect/>
          </a:stretch>
        </p:blipFill>
        <p:spPr bwMode="auto">
          <a:xfrm>
            <a:off x="3635896" y="3717032"/>
            <a:ext cx="735893" cy="596759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190500" dist="228598" dir="2700013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extrusionH="76200" prstMaterial="matte">
            <a:bevelT w="127000" h="63500"/>
            <a:contourClr>
              <a:srgbClr val="000000"/>
            </a:contourClr>
          </a:sp3d>
        </p:spPr>
      </p:pic>
      <p:grpSp>
        <p:nvGrpSpPr>
          <p:cNvPr id="42" name="Grupa 41"/>
          <p:cNvGrpSpPr/>
          <p:nvPr/>
        </p:nvGrpSpPr>
        <p:grpSpPr>
          <a:xfrm>
            <a:off x="2267744" y="1340768"/>
            <a:ext cx="1008112" cy="2952328"/>
            <a:chOff x="-252536" y="1700808"/>
            <a:chExt cx="1008112" cy="2952328"/>
          </a:xfrm>
        </p:grpSpPr>
        <p:sp>
          <p:nvSpPr>
            <p:cNvPr id="33" name="Prostokąt 32"/>
            <p:cNvSpPr/>
            <p:nvPr/>
          </p:nvSpPr>
          <p:spPr>
            <a:xfrm>
              <a:off x="-252536" y="1700808"/>
              <a:ext cx="1008112" cy="2952328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90500" dist="228598" dir="2700013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extrusionH="76200" prstMaterial="matte">
              <a:bevelT w="127000" h="63500"/>
              <a:contourClr>
                <a:srgbClr val="000000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2" name="Obraz 31" descr="TP_tmp.emf"/>
            <p:cNvPicPr>
              <a:picLocks noChangeAspect="1"/>
            </p:cNvPicPr>
            <p:nvPr>
              <p:custDataLst>
                <p:tags r:id="rId12"/>
              </p:custDataLst>
            </p:nvPr>
          </p:nvPicPr>
          <p:blipFill>
            <a:blip r:embed="rId21" cstate="print"/>
            <a:srcRect l="-28290" t="-28290" r="-28290" b="-28290"/>
            <a:stretch>
              <a:fillRect/>
            </a:stretch>
          </p:blipFill>
          <p:spPr bwMode="auto">
            <a:xfrm>
              <a:off x="-179401" y="2739323"/>
              <a:ext cx="792088" cy="792088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extrusionH="76200" prstMaterial="matte">
              <a:bevelT w="127000" h="63500"/>
              <a:contourClr>
                <a:srgbClr val="000000"/>
              </a:contourClr>
            </a:sp3d>
          </p:spPr>
        </p:pic>
      </p:grpSp>
      <p:grpSp>
        <p:nvGrpSpPr>
          <p:cNvPr id="49" name="Grupa 48"/>
          <p:cNvGrpSpPr/>
          <p:nvPr/>
        </p:nvGrpSpPr>
        <p:grpSpPr bwMode="auto">
          <a:xfrm>
            <a:off x="2699791" y="5041979"/>
            <a:ext cx="2543640" cy="583205"/>
            <a:chOff x="2699792" y="5041979"/>
            <a:chExt cx="2543640" cy="583205"/>
          </a:xfrm>
        </p:grpSpPr>
        <p:pic>
          <p:nvPicPr>
            <p:cNvPr id="36" name="Obraz 35" descr="TP_tmp.emf"/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2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3627130" y="5185994"/>
              <a:ext cx="178298" cy="202681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37" name="Elipsa 36"/>
            <p:cNvSpPr/>
            <p:nvPr/>
          </p:nvSpPr>
          <p:spPr bwMode="auto">
            <a:xfrm>
              <a:off x="4067944" y="5041979"/>
              <a:ext cx="540000" cy="540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468000" h="468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8" name="Łącznik prosty ze strzałką 37"/>
            <p:cNvCxnSpPr/>
            <p:nvPr/>
          </p:nvCxnSpPr>
          <p:spPr bwMode="auto">
            <a:xfrm>
              <a:off x="4644008" y="5258003"/>
              <a:ext cx="172819" cy="953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Elipsa 38"/>
            <p:cNvSpPr/>
            <p:nvPr/>
          </p:nvSpPr>
          <p:spPr bwMode="auto">
            <a:xfrm>
              <a:off x="4860032" y="5041979"/>
              <a:ext cx="383400" cy="54000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468630" h="46863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Elipsa 39"/>
            <p:cNvSpPr/>
            <p:nvPr/>
          </p:nvSpPr>
          <p:spPr bwMode="auto">
            <a:xfrm>
              <a:off x="2786202" y="5085184"/>
              <a:ext cx="540000" cy="540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468000" h="468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Łuk 43"/>
            <p:cNvSpPr/>
            <p:nvPr/>
          </p:nvSpPr>
          <p:spPr bwMode="auto">
            <a:xfrm>
              <a:off x="2699792" y="5041979"/>
              <a:ext cx="734482" cy="216024"/>
            </a:xfrm>
            <a:prstGeom prst="arc">
              <a:avLst>
                <a:gd name="adj1" fmla="val 8176016"/>
                <a:gd name="adj2" fmla="val 2201711"/>
              </a:avLst>
            </a:prstGeom>
            <a:ln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43" name="Obraz 42" descr="TP_tmp.emf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3" cstate="print"/>
          <a:stretch>
            <a:fillRect/>
          </a:stretch>
        </p:blipFill>
        <p:spPr bwMode="auto">
          <a:xfrm>
            <a:off x="2627784" y="4797152"/>
            <a:ext cx="838202" cy="251460"/>
          </a:xfrm>
          <a:prstGeom prst="rect">
            <a:avLst/>
          </a:prstGeom>
          <a:noFill/>
          <a:ln/>
          <a:effectLst/>
        </p:spPr>
      </p:pic>
      <p:sp>
        <p:nvSpPr>
          <p:cNvPr id="45" name="Tytuł 1"/>
          <p:cNvSpPr txBox="1">
            <a:spLocks/>
          </p:cNvSpPr>
          <p:nvPr/>
        </p:nvSpPr>
        <p:spPr>
          <a:xfrm>
            <a:off x="457459" y="84155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b="1" dirty="0" smtClean="0"/>
              <a:t>General quantum </a:t>
            </a:r>
            <a:r>
              <a:rPr lang="pl-PL" b="1" dirty="0" err="1" smtClean="0"/>
              <a:t>metrological</a:t>
            </a:r>
            <a:r>
              <a:rPr lang="pl-PL" b="1" dirty="0" smtClean="0"/>
              <a:t> </a:t>
            </a:r>
            <a:r>
              <a:rPr lang="pl-PL" b="1" dirty="0" err="1" smtClean="0"/>
              <a:t>scheme</a:t>
            </a:r>
            <a:r>
              <a:rPr lang="pl-PL" b="1" dirty="0" smtClean="0"/>
              <a:t> for </a:t>
            </a:r>
            <a:r>
              <a:rPr lang="pl-PL" b="1" dirty="0" err="1" smtClean="0"/>
              <a:t>frequency</a:t>
            </a:r>
            <a:r>
              <a:rPr lang="pl-PL" b="1" dirty="0" smtClean="0"/>
              <a:t> </a:t>
            </a:r>
            <a:r>
              <a:rPr lang="pl-PL" b="1" dirty="0" err="1" smtClean="0"/>
              <a:t>estimation</a:t>
            </a:r>
            <a:endParaRPr lang="pl-PL" b="1" dirty="0"/>
          </a:p>
        </p:txBody>
      </p:sp>
    </p:spTree>
    <p:extLst>
      <p:ext uri="{BB962C8B-B14F-4D97-AF65-F5344CB8AC3E}">
        <p14:creationId xmlns:p14="http://schemas.microsoft.com/office/powerpoint/2010/main" val="2660682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rostokąt 10"/>
          <p:cNvSpPr/>
          <p:nvPr/>
        </p:nvSpPr>
        <p:spPr>
          <a:xfrm>
            <a:off x="457459" y="5229200"/>
            <a:ext cx="8229600" cy="136815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" name="Prostokąt 4"/>
          <p:cNvSpPr/>
          <p:nvPr/>
        </p:nvSpPr>
        <p:spPr>
          <a:xfrm>
            <a:off x="827584" y="1340768"/>
            <a:ext cx="1080120" cy="309634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Schemat blokowy: opóźnienie 5"/>
          <p:cNvSpPr/>
          <p:nvPr/>
        </p:nvSpPr>
        <p:spPr>
          <a:xfrm>
            <a:off x="6156176" y="1268760"/>
            <a:ext cx="1175954" cy="3096344"/>
          </a:xfrm>
          <a:prstGeom prst="flowChartDelay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7" name="Łącznik prosty 6"/>
          <p:cNvCxnSpPr>
            <a:endCxn id="62" idx="1"/>
          </p:cNvCxnSpPr>
          <p:nvPr/>
        </p:nvCxnSpPr>
        <p:spPr>
          <a:xfrm>
            <a:off x="2051720" y="1628800"/>
            <a:ext cx="1584176" cy="10348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Łącznik prosty 7"/>
          <p:cNvCxnSpPr>
            <a:endCxn id="65" idx="1"/>
          </p:cNvCxnSpPr>
          <p:nvPr/>
        </p:nvCxnSpPr>
        <p:spPr>
          <a:xfrm>
            <a:off x="2123728" y="2348880"/>
            <a:ext cx="1512168" cy="10348"/>
          </a:xfrm>
          <a:prstGeom prst="line">
            <a:avLst/>
          </a:prstGeom>
          <a:ln>
            <a:solidFill>
              <a:srgbClr val="00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Łącznik prosty 8"/>
          <p:cNvCxnSpPr/>
          <p:nvPr/>
        </p:nvCxnSpPr>
        <p:spPr>
          <a:xfrm>
            <a:off x="1907704" y="4005064"/>
            <a:ext cx="1152128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Łącznik prosty 12"/>
          <p:cNvCxnSpPr>
            <a:stCxn id="62" idx="3"/>
          </p:cNvCxnSpPr>
          <p:nvPr/>
        </p:nvCxnSpPr>
        <p:spPr>
          <a:xfrm flipV="1">
            <a:off x="4371789" y="1628800"/>
            <a:ext cx="1568363" cy="10348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Łącznik prosty 13"/>
          <p:cNvCxnSpPr>
            <a:stCxn id="65" idx="3"/>
          </p:cNvCxnSpPr>
          <p:nvPr/>
        </p:nvCxnSpPr>
        <p:spPr>
          <a:xfrm flipV="1">
            <a:off x="4371789" y="2348880"/>
            <a:ext cx="1568363" cy="10348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2" name="Obraz 61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3" cstate="print"/>
          <a:srcRect l="-37795" t="-56580" r="-37795" b="-56580"/>
          <a:stretch>
            <a:fillRect/>
          </a:stretch>
        </p:blipFill>
        <p:spPr bwMode="auto">
          <a:xfrm>
            <a:off x="3635896" y="1340768"/>
            <a:ext cx="735893" cy="596759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190500" dist="228598" dir="2700013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extrusionH="76200" prstMaterial="matte">
            <a:bevelT w="127000" h="63500"/>
            <a:contourClr>
              <a:srgbClr val="000000"/>
            </a:contourClr>
          </a:sp3d>
        </p:spPr>
      </p:pic>
      <p:cxnSp>
        <p:nvCxnSpPr>
          <p:cNvPr id="15" name="Łącznik prosty 14"/>
          <p:cNvCxnSpPr/>
          <p:nvPr/>
        </p:nvCxnSpPr>
        <p:spPr>
          <a:xfrm>
            <a:off x="3275856" y="4005064"/>
            <a:ext cx="1584176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Łącznik prosty 15"/>
          <p:cNvCxnSpPr/>
          <p:nvPr/>
        </p:nvCxnSpPr>
        <p:spPr>
          <a:xfrm>
            <a:off x="3995936" y="2708920"/>
            <a:ext cx="0" cy="936104"/>
          </a:xfrm>
          <a:prstGeom prst="line">
            <a:avLst/>
          </a:prstGeom>
          <a:ln w="28575">
            <a:solidFill>
              <a:srgbClr val="00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Obraz 16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4" cstate="print"/>
          <a:stretch>
            <a:fillRect/>
          </a:stretch>
        </p:blipFill>
        <p:spPr bwMode="auto">
          <a:xfrm>
            <a:off x="1043608" y="2636912"/>
            <a:ext cx="657055" cy="329285"/>
          </a:xfrm>
          <a:prstGeom prst="rect">
            <a:avLst/>
          </a:prstGeom>
          <a:noFill/>
          <a:ln/>
          <a:effectLst/>
        </p:spPr>
      </p:pic>
      <p:pic>
        <p:nvPicPr>
          <p:cNvPr id="18" name="Obraz 17" descr="TP_tmp.emf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5" cstate="print"/>
          <a:stretch>
            <a:fillRect/>
          </a:stretch>
        </p:blipFill>
        <p:spPr bwMode="auto">
          <a:xfrm>
            <a:off x="6516216" y="2708920"/>
            <a:ext cx="278390" cy="254050"/>
          </a:xfrm>
          <a:prstGeom prst="rect">
            <a:avLst/>
          </a:prstGeom>
          <a:noFill/>
          <a:ln/>
          <a:effectLst/>
        </p:spPr>
      </p:pic>
      <p:sp>
        <p:nvSpPr>
          <p:cNvPr id="19" name="pole tekstowe 18"/>
          <p:cNvSpPr txBox="1"/>
          <p:nvPr/>
        </p:nvSpPr>
        <p:spPr>
          <a:xfrm>
            <a:off x="395536" y="4509120"/>
            <a:ext cx="19442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dirty="0" smtClean="0"/>
              <a:t>general N </a:t>
            </a:r>
          </a:p>
          <a:p>
            <a:pPr algn="ctr"/>
            <a:r>
              <a:rPr lang="pl-PL" sz="1600" dirty="0" smtClean="0"/>
              <a:t>atom (</a:t>
            </a:r>
            <a:r>
              <a:rPr lang="pl-PL" sz="1600" dirty="0" err="1" smtClean="0"/>
              <a:t>probe</a:t>
            </a:r>
            <a:r>
              <a:rPr lang="pl-PL" sz="1600" dirty="0" smtClean="0"/>
              <a:t>)  state</a:t>
            </a:r>
            <a:endParaRPr lang="en-US" sz="1600" dirty="0"/>
          </a:p>
        </p:txBody>
      </p:sp>
      <p:sp>
        <p:nvSpPr>
          <p:cNvPr id="20" name="pole tekstowe 19"/>
          <p:cNvSpPr txBox="1"/>
          <p:nvPr/>
        </p:nvSpPr>
        <p:spPr>
          <a:xfrm>
            <a:off x="5940152" y="4509120"/>
            <a:ext cx="14401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dirty="0" smtClean="0"/>
              <a:t>general </a:t>
            </a:r>
            <a:r>
              <a:rPr lang="pl-PL" sz="1600" dirty="0" err="1" smtClean="0"/>
              <a:t>measurement</a:t>
            </a:r>
            <a:endParaRPr lang="en-US" sz="1600" dirty="0"/>
          </a:p>
        </p:txBody>
      </p:sp>
      <p:cxnSp>
        <p:nvCxnSpPr>
          <p:cNvPr id="21" name="Łącznik prosty ze strzałką 20"/>
          <p:cNvCxnSpPr/>
          <p:nvPr/>
        </p:nvCxnSpPr>
        <p:spPr>
          <a:xfrm>
            <a:off x="7524328" y="2996952"/>
            <a:ext cx="648072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7" name="Obraz 66" descr="TP_tmp.emf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6" cstate="print"/>
          <a:stretch>
            <a:fillRect/>
          </a:stretch>
        </p:blipFill>
        <p:spPr bwMode="auto">
          <a:xfrm>
            <a:off x="8358947" y="2852934"/>
            <a:ext cx="481361" cy="277883"/>
          </a:xfrm>
          <a:prstGeom prst="rect">
            <a:avLst/>
          </a:prstGeom>
          <a:noFill/>
          <a:ln/>
          <a:effectLst/>
        </p:spPr>
      </p:pic>
      <p:sp>
        <p:nvSpPr>
          <p:cNvPr id="23" name="pole tekstowe 22"/>
          <p:cNvSpPr txBox="1"/>
          <p:nvPr/>
        </p:nvSpPr>
        <p:spPr>
          <a:xfrm>
            <a:off x="7703840" y="4509120"/>
            <a:ext cx="14401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dirty="0" smtClean="0"/>
              <a:t>general </a:t>
            </a:r>
            <a:r>
              <a:rPr lang="pl-PL" sz="1600" dirty="0" err="1" smtClean="0"/>
              <a:t>estimator</a:t>
            </a:r>
            <a:endParaRPr lang="en-US" sz="1600" dirty="0"/>
          </a:p>
        </p:txBody>
      </p:sp>
      <p:sp>
        <p:nvSpPr>
          <p:cNvPr id="41" name="Prostokąt 40"/>
          <p:cNvSpPr/>
          <p:nvPr/>
        </p:nvSpPr>
        <p:spPr>
          <a:xfrm>
            <a:off x="4932040" y="1268760"/>
            <a:ext cx="1080120" cy="309634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74" name="Obraz 73" descr="TP_tmp.emf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7" cstate="print"/>
          <a:stretch>
            <a:fillRect/>
          </a:stretch>
        </p:blipFill>
        <p:spPr bwMode="auto">
          <a:xfrm>
            <a:off x="5235870" y="2564900"/>
            <a:ext cx="480933" cy="353493"/>
          </a:xfrm>
          <a:prstGeom prst="rect">
            <a:avLst/>
          </a:prstGeom>
          <a:noFill/>
          <a:ln/>
          <a:effectLst/>
        </p:spPr>
      </p:pic>
      <p:pic>
        <p:nvPicPr>
          <p:cNvPr id="29" name="Obraz 28" descr="TP_tmp.emf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8" cstate="print"/>
          <a:stretch>
            <a:fillRect/>
          </a:stretch>
        </p:blipFill>
        <p:spPr bwMode="auto">
          <a:xfrm>
            <a:off x="2771800" y="4509120"/>
            <a:ext cx="2334834" cy="278717"/>
          </a:xfrm>
          <a:prstGeom prst="rect">
            <a:avLst/>
          </a:prstGeom>
          <a:noFill/>
          <a:ln/>
          <a:effectLst/>
        </p:spPr>
      </p:pic>
      <p:pic>
        <p:nvPicPr>
          <p:cNvPr id="10" name="Obraz 9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5921602"/>
            <a:ext cx="5041490" cy="461185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</p:pic>
      <p:pic>
        <p:nvPicPr>
          <p:cNvPr id="65" name="Obraz 64" descr="TP_tmp.emf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3" cstate="print"/>
          <a:srcRect l="-37795" t="-56580" r="-37795" b="-56580"/>
          <a:stretch>
            <a:fillRect/>
          </a:stretch>
        </p:blipFill>
        <p:spPr bwMode="auto">
          <a:xfrm>
            <a:off x="3635896" y="2060848"/>
            <a:ext cx="735893" cy="596759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190500" dist="228598" dir="2700013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extrusionH="76200" prstMaterial="matte">
            <a:bevelT w="127000" h="63500"/>
            <a:contourClr>
              <a:srgbClr val="000000"/>
            </a:contourClr>
          </a:sp3d>
        </p:spPr>
      </p:pic>
      <p:pic>
        <p:nvPicPr>
          <p:cNvPr id="66" name="Obraz 65" descr="TP_tmp.emf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3" cstate="print"/>
          <a:srcRect l="-37795" t="-56580" r="-37795" b="-56580"/>
          <a:stretch>
            <a:fillRect/>
          </a:stretch>
        </p:blipFill>
        <p:spPr bwMode="auto">
          <a:xfrm>
            <a:off x="3635896" y="3717032"/>
            <a:ext cx="735893" cy="596759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190500" dist="228598" dir="2700013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extrusionH="76200" prstMaterial="matte">
            <a:bevelT w="127000" h="63500"/>
            <a:contourClr>
              <a:srgbClr val="000000"/>
            </a:contourClr>
          </a:sp3d>
        </p:spPr>
      </p:pic>
      <p:grpSp>
        <p:nvGrpSpPr>
          <p:cNvPr id="42" name="Grupa 41"/>
          <p:cNvGrpSpPr/>
          <p:nvPr/>
        </p:nvGrpSpPr>
        <p:grpSpPr>
          <a:xfrm>
            <a:off x="2267744" y="1340768"/>
            <a:ext cx="1008112" cy="2952328"/>
            <a:chOff x="-252536" y="1700808"/>
            <a:chExt cx="1008112" cy="2952328"/>
          </a:xfrm>
        </p:grpSpPr>
        <p:sp>
          <p:nvSpPr>
            <p:cNvPr id="33" name="Prostokąt 32"/>
            <p:cNvSpPr/>
            <p:nvPr/>
          </p:nvSpPr>
          <p:spPr>
            <a:xfrm>
              <a:off x="-252536" y="1700808"/>
              <a:ext cx="1008112" cy="2952328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90500" dist="228598" dir="2700013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extrusionH="76200" prstMaterial="matte">
              <a:bevelT w="127000" h="63500"/>
              <a:contourClr>
                <a:srgbClr val="000000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2" name="Obraz 31" descr="TP_tmp.emf"/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20" cstate="print"/>
            <a:srcRect l="-28290" t="-28290" r="-28290" b="-28290"/>
            <a:stretch>
              <a:fillRect/>
            </a:stretch>
          </p:blipFill>
          <p:spPr bwMode="auto">
            <a:xfrm>
              <a:off x="-179401" y="2739323"/>
              <a:ext cx="792088" cy="792088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extrusionH="76200" prstMaterial="matte">
              <a:bevelT w="127000" h="63500"/>
              <a:contourClr>
                <a:srgbClr val="000000"/>
              </a:contourClr>
            </a:sp3d>
          </p:spPr>
        </p:pic>
      </p:grpSp>
      <p:pic>
        <p:nvPicPr>
          <p:cNvPr id="43" name="Obraz 42" descr="TP_tmp.emf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1" cstate="print"/>
          <a:stretch>
            <a:fillRect/>
          </a:stretch>
        </p:blipFill>
        <p:spPr bwMode="auto">
          <a:xfrm>
            <a:off x="3584741" y="4866751"/>
            <a:ext cx="838202" cy="251460"/>
          </a:xfrm>
          <a:prstGeom prst="rect">
            <a:avLst/>
          </a:prstGeom>
          <a:noFill/>
          <a:ln/>
          <a:effectLst/>
        </p:spPr>
      </p:pic>
      <p:sp>
        <p:nvSpPr>
          <p:cNvPr id="45" name="Tytuł 1"/>
          <p:cNvSpPr txBox="1">
            <a:spLocks/>
          </p:cNvSpPr>
          <p:nvPr/>
        </p:nvSpPr>
        <p:spPr>
          <a:xfrm>
            <a:off x="457459" y="84155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b="1" dirty="0" smtClean="0"/>
              <a:t>General quantum </a:t>
            </a:r>
            <a:r>
              <a:rPr lang="pl-PL" b="1" dirty="0" err="1" smtClean="0"/>
              <a:t>metrological</a:t>
            </a:r>
            <a:r>
              <a:rPr lang="pl-PL" b="1" dirty="0" smtClean="0"/>
              <a:t> </a:t>
            </a:r>
            <a:r>
              <a:rPr lang="pl-PL" b="1" dirty="0" err="1" smtClean="0"/>
              <a:t>scheme</a:t>
            </a:r>
            <a:r>
              <a:rPr lang="pl-PL" b="1" dirty="0" smtClean="0"/>
              <a:t> for </a:t>
            </a:r>
            <a:r>
              <a:rPr lang="pl-PL" b="1" dirty="0" err="1" smtClean="0"/>
              <a:t>frequency</a:t>
            </a:r>
            <a:r>
              <a:rPr lang="pl-PL" b="1" dirty="0" smtClean="0"/>
              <a:t> </a:t>
            </a:r>
            <a:r>
              <a:rPr lang="pl-PL" b="1" dirty="0" err="1" smtClean="0"/>
              <a:t>estimation</a:t>
            </a:r>
            <a:endParaRPr lang="pl-PL" b="1" dirty="0"/>
          </a:p>
        </p:txBody>
      </p:sp>
      <p:sp>
        <p:nvSpPr>
          <p:cNvPr id="4" name="pole tekstowe 3"/>
          <p:cNvSpPr txBox="1"/>
          <p:nvPr/>
        </p:nvSpPr>
        <p:spPr>
          <a:xfrm>
            <a:off x="533846" y="5399660"/>
            <a:ext cx="51829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400" b="1" dirty="0" smtClean="0"/>
              <a:t>Quantum Fisher Information </a:t>
            </a:r>
            <a:r>
              <a:rPr lang="pl-PL" sz="2400" b="1" dirty="0" err="1" smtClean="0"/>
              <a:t>approach</a:t>
            </a:r>
            <a:r>
              <a:rPr lang="pl-PL" sz="2400" b="1" dirty="0"/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4028736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179512" y="0"/>
            <a:ext cx="874846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pl-PL" sz="4400" b="1" dirty="0" err="1" smtClean="0">
                <a:solidFill>
                  <a:prstClr val="black"/>
                </a:solidFill>
              </a:rPr>
              <a:t>Frequency</a:t>
            </a:r>
            <a:r>
              <a:rPr lang="pl-PL" sz="4400" b="1" dirty="0" smtClean="0">
                <a:solidFill>
                  <a:prstClr val="black"/>
                </a:solidFill>
              </a:rPr>
              <a:t> </a:t>
            </a:r>
            <a:r>
              <a:rPr lang="pl-PL" sz="4400" b="1" dirty="0" err="1" smtClean="0">
                <a:solidFill>
                  <a:prstClr val="black"/>
                </a:solidFill>
              </a:rPr>
              <a:t>vs</a:t>
            </a:r>
            <a:r>
              <a:rPr lang="pl-PL" sz="4400" b="1" dirty="0" smtClean="0">
                <a:solidFill>
                  <a:prstClr val="black"/>
                </a:solidFill>
              </a:rPr>
              <a:t> </a:t>
            </a:r>
            <a:r>
              <a:rPr lang="pl-PL" sz="4400" b="1" dirty="0" err="1" smtClean="0">
                <a:solidFill>
                  <a:prstClr val="black"/>
                </a:solidFill>
              </a:rPr>
              <a:t>Phase</a:t>
            </a:r>
            <a:r>
              <a:rPr lang="pl-PL" sz="4400" b="1" dirty="0" smtClean="0">
                <a:solidFill>
                  <a:prstClr val="black"/>
                </a:solidFill>
              </a:rPr>
              <a:t> </a:t>
            </a:r>
            <a:r>
              <a:rPr lang="pl-PL" sz="4400" b="1" dirty="0" err="1" smtClean="0">
                <a:solidFill>
                  <a:prstClr val="black"/>
                </a:solidFill>
              </a:rPr>
              <a:t>estimation</a:t>
            </a:r>
            <a:endParaRPr lang="en-US" sz="4400" b="1" dirty="0" smtClean="0">
              <a:solidFill>
                <a:prstClr val="black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95536" y="1412776"/>
            <a:ext cx="3429000" cy="2228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pole tekstowe 5"/>
          <p:cNvSpPr txBox="1"/>
          <p:nvPr/>
        </p:nvSpPr>
        <p:spPr>
          <a:xfrm>
            <a:off x="395536" y="908720"/>
            <a:ext cx="39604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b="1" dirty="0" err="1" smtClean="0"/>
              <a:t>frequency</a:t>
            </a:r>
            <a:r>
              <a:rPr lang="pl-PL" sz="2000" b="1" dirty="0" smtClean="0"/>
              <a:t> </a:t>
            </a:r>
            <a:r>
              <a:rPr lang="pl-PL" sz="2000" b="1" dirty="0" err="1" smtClean="0"/>
              <a:t>prior</a:t>
            </a:r>
            <a:r>
              <a:rPr lang="pl-PL" sz="2000" b="1" dirty="0" smtClean="0"/>
              <a:t> </a:t>
            </a:r>
            <a:r>
              <a:rPr lang="pl-PL" sz="2000" b="1" dirty="0" err="1" smtClean="0"/>
              <a:t>distribution</a:t>
            </a:r>
            <a:endParaRPr lang="en-US" sz="2000" b="1" i="1" dirty="0"/>
          </a:p>
        </p:txBody>
      </p:sp>
      <p:pic>
        <p:nvPicPr>
          <p:cNvPr id="17" name="Obraz 16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/>
          <a:stretch>
            <a:fillRect/>
          </a:stretch>
        </p:blipFill>
        <p:spPr bwMode="auto">
          <a:xfrm>
            <a:off x="6821070" y="4077072"/>
            <a:ext cx="381300" cy="254708"/>
          </a:xfrm>
          <a:prstGeom prst="rect">
            <a:avLst/>
          </a:prstGeom>
          <a:noFill/>
          <a:ln/>
          <a:effectLst/>
        </p:spPr>
      </p:pic>
      <p:sp>
        <p:nvSpPr>
          <p:cNvPr id="21" name="pole tekstowe 20"/>
          <p:cNvSpPr txBox="1"/>
          <p:nvPr/>
        </p:nvSpPr>
        <p:spPr>
          <a:xfrm>
            <a:off x="2699792" y="4725144"/>
            <a:ext cx="3960439" cy="400110"/>
          </a:xfrm>
          <a:prstGeom prst="rect">
            <a:avLst/>
          </a:prstGeom>
          <a:solidFill>
            <a:srgbClr val="FFFF00"/>
          </a:solidFill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2000" b="1" dirty="0" err="1" smtClean="0"/>
              <a:t>Larger</a:t>
            </a:r>
            <a:r>
              <a:rPr lang="pl-PL" sz="2000" b="1" dirty="0" smtClean="0"/>
              <a:t> </a:t>
            </a:r>
            <a:r>
              <a:rPr lang="pl-PL" sz="2000" b="1" i="1" dirty="0" smtClean="0"/>
              <a:t>t</a:t>
            </a:r>
            <a:r>
              <a:rPr lang="pl-PL" sz="2000" b="1" dirty="0" smtClean="0"/>
              <a:t> = </a:t>
            </a:r>
            <a:r>
              <a:rPr lang="pl-PL" sz="2000" b="1" dirty="0" err="1" smtClean="0"/>
              <a:t>Better</a:t>
            </a:r>
            <a:r>
              <a:rPr lang="pl-PL" sz="2000" b="1" dirty="0" smtClean="0"/>
              <a:t> precision?</a:t>
            </a:r>
            <a:endParaRPr lang="en-US" sz="2000" b="1" i="1" dirty="0"/>
          </a:p>
        </p:txBody>
      </p:sp>
      <p:grpSp>
        <p:nvGrpSpPr>
          <p:cNvPr id="29" name="Grupa 28"/>
          <p:cNvGrpSpPr/>
          <p:nvPr/>
        </p:nvGrpSpPr>
        <p:grpSpPr>
          <a:xfrm>
            <a:off x="539552" y="3284984"/>
            <a:ext cx="6192688" cy="1719272"/>
            <a:chOff x="539552" y="3284984"/>
            <a:chExt cx="6192688" cy="1719272"/>
          </a:xfrm>
        </p:grpSpPr>
        <p:cxnSp>
          <p:nvCxnSpPr>
            <p:cNvPr id="13" name="Łącznik prosty ze strzałką 12"/>
            <p:cNvCxnSpPr/>
            <p:nvPr/>
          </p:nvCxnSpPr>
          <p:spPr>
            <a:xfrm>
              <a:off x="1043608" y="4221088"/>
              <a:ext cx="5688632" cy="0"/>
            </a:xfrm>
            <a:prstGeom prst="straightConnector1">
              <a:avLst/>
            </a:prstGeom>
            <a:ln w="28575">
              <a:solidFill>
                <a:srgbClr val="000000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0" name="Obraz 29" descr="TP_tmp.emf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8" cstate="print"/>
            <a:stretch>
              <a:fillRect/>
            </a:stretch>
          </p:blipFill>
          <p:spPr bwMode="auto">
            <a:xfrm>
              <a:off x="539552" y="4725144"/>
              <a:ext cx="1296424" cy="279112"/>
            </a:xfrm>
            <a:prstGeom prst="rect">
              <a:avLst/>
            </a:prstGeom>
            <a:noFill/>
            <a:ln/>
            <a:effectLst/>
          </p:spPr>
        </p:pic>
        <p:cxnSp>
          <p:nvCxnSpPr>
            <p:cNvPr id="18" name="Łącznik prosty 17"/>
            <p:cNvCxnSpPr/>
            <p:nvPr/>
          </p:nvCxnSpPr>
          <p:spPr>
            <a:xfrm>
              <a:off x="6732240" y="3573016"/>
              <a:ext cx="0" cy="648072"/>
            </a:xfrm>
            <a:prstGeom prst="line">
              <a:avLst/>
            </a:prstGeom>
            <a:ln w="28575">
              <a:solidFill>
                <a:srgbClr val="000000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Łącznik prosty 23"/>
            <p:cNvCxnSpPr/>
            <p:nvPr/>
          </p:nvCxnSpPr>
          <p:spPr>
            <a:xfrm flipV="1">
              <a:off x="1043608" y="3284984"/>
              <a:ext cx="0" cy="936104"/>
            </a:xfrm>
            <a:prstGeom prst="line">
              <a:avLst/>
            </a:prstGeom>
            <a:ln w="28575">
              <a:solidFill>
                <a:srgbClr val="000000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Grupa 32"/>
          <p:cNvGrpSpPr/>
          <p:nvPr/>
        </p:nvGrpSpPr>
        <p:grpSpPr>
          <a:xfrm>
            <a:off x="3779828" y="908720"/>
            <a:ext cx="4968636" cy="2948480"/>
            <a:chOff x="3779828" y="908720"/>
            <a:chExt cx="4968636" cy="2948480"/>
          </a:xfrm>
        </p:grpSpPr>
        <p:grpSp>
          <p:nvGrpSpPr>
            <p:cNvPr id="28" name="Grupa 27"/>
            <p:cNvGrpSpPr/>
            <p:nvPr/>
          </p:nvGrpSpPr>
          <p:grpSpPr>
            <a:xfrm>
              <a:off x="3779828" y="908720"/>
              <a:ext cx="4968636" cy="2948480"/>
              <a:chOff x="3779828" y="908720"/>
              <a:chExt cx="4968636" cy="2948480"/>
            </a:xfrm>
          </p:grpSpPr>
          <p:cxnSp>
            <p:nvCxnSpPr>
              <p:cNvPr id="8" name="Łącznik prosty ze strzałką 7"/>
              <p:cNvCxnSpPr/>
              <p:nvPr/>
            </p:nvCxnSpPr>
            <p:spPr>
              <a:xfrm>
                <a:off x="4067944" y="2564904"/>
                <a:ext cx="936104" cy="0"/>
              </a:xfrm>
              <a:prstGeom prst="straightConnector1">
                <a:avLst/>
              </a:prstGeom>
              <a:ln w="28575">
                <a:solidFill>
                  <a:srgbClr val="00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27" name="Obraz 26" descr="TP_tmp.emf"/>
              <p:cNvPicPr>
                <a:picLocks noChangeAspect="1"/>
              </p:cNvPicPr>
              <p:nvPr>
                <p:custDataLst>
                  <p:tags r:id="rId3"/>
                </p:custDataLst>
              </p:nvPr>
            </p:nvPicPr>
            <p:blipFill>
              <a:blip r:embed="rId9" cstate="print"/>
              <a:stretch>
                <a:fillRect/>
              </a:stretch>
            </p:blipFill>
            <p:spPr bwMode="auto">
              <a:xfrm>
                <a:off x="3779828" y="2204864"/>
                <a:ext cx="1423221" cy="305084"/>
              </a:xfrm>
              <a:prstGeom prst="rect">
                <a:avLst/>
              </a:prstGeom>
              <a:noFill/>
              <a:ln/>
              <a:effectLst/>
            </p:spPr>
          </p:pic>
          <p:sp>
            <p:nvSpPr>
              <p:cNvPr id="15" name="pole tekstowe 14"/>
              <p:cNvSpPr txBox="1"/>
              <p:nvPr/>
            </p:nvSpPr>
            <p:spPr>
              <a:xfrm>
                <a:off x="5724128" y="908720"/>
                <a:ext cx="302433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l-PL" sz="2000" b="1" dirty="0" err="1" smtClean="0"/>
                  <a:t>phase</a:t>
                </a:r>
                <a:r>
                  <a:rPr lang="pl-PL" sz="2000" b="1" dirty="0" smtClean="0"/>
                  <a:t> priori </a:t>
                </a:r>
                <a:r>
                  <a:rPr lang="pl-PL" sz="2000" b="1" dirty="0" err="1" smtClean="0"/>
                  <a:t>distribution</a:t>
                </a:r>
                <a:endParaRPr lang="en-US" sz="2000" b="1" i="1" dirty="0"/>
              </a:p>
            </p:txBody>
          </p:sp>
          <p:pic>
            <p:nvPicPr>
              <p:cNvPr id="1029" name="Picture 5"/>
              <p:cNvPicPr>
                <a:picLocks noChangeAspect="1" noChangeArrowheads="1"/>
              </p:cNvPicPr>
              <p:nvPr/>
            </p:nvPicPr>
            <p:blipFill>
              <a:blip r:embed="rId10" cstate="print"/>
              <a:srcRect/>
              <a:stretch>
                <a:fillRect/>
              </a:stretch>
            </p:blipFill>
            <p:spPr bwMode="auto">
              <a:xfrm>
                <a:off x="5724128" y="1628800"/>
                <a:ext cx="2896116" cy="22284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  <p:pic>
          <p:nvPicPr>
            <p:cNvPr id="32" name="Obraz 31" descr="TP_tmp.emf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11" cstate="print"/>
            <a:stretch>
              <a:fillRect/>
            </a:stretch>
          </p:blipFill>
          <p:spPr bwMode="auto">
            <a:xfrm>
              <a:off x="4139952" y="2708920"/>
              <a:ext cx="762601" cy="228780"/>
            </a:xfrm>
            <a:prstGeom prst="rect">
              <a:avLst/>
            </a:prstGeom>
            <a:noFill/>
            <a:ln/>
            <a:effectLst/>
          </p:spPr>
        </p:pic>
      </p:grpSp>
    </p:spTree>
    <p:extLst>
      <p:ext uri="{BB962C8B-B14F-4D97-AF65-F5344CB8AC3E}">
        <p14:creationId xmlns:p14="http://schemas.microsoft.com/office/powerpoint/2010/main" val="3535642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179512" y="0"/>
            <a:ext cx="874846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pl-PL" sz="4400" b="1" dirty="0" err="1" smtClean="0">
                <a:solidFill>
                  <a:prstClr val="black"/>
                </a:solidFill>
              </a:rPr>
              <a:t>Frequency</a:t>
            </a:r>
            <a:r>
              <a:rPr lang="pl-PL" sz="4400" b="1" dirty="0" smtClean="0">
                <a:solidFill>
                  <a:prstClr val="black"/>
                </a:solidFill>
              </a:rPr>
              <a:t> </a:t>
            </a:r>
            <a:r>
              <a:rPr lang="pl-PL" sz="4400" b="1" dirty="0" err="1" smtClean="0">
                <a:solidFill>
                  <a:prstClr val="black"/>
                </a:solidFill>
              </a:rPr>
              <a:t>vs</a:t>
            </a:r>
            <a:r>
              <a:rPr lang="pl-PL" sz="4400" b="1" dirty="0" smtClean="0">
                <a:solidFill>
                  <a:prstClr val="black"/>
                </a:solidFill>
              </a:rPr>
              <a:t> </a:t>
            </a:r>
            <a:r>
              <a:rPr lang="pl-PL" sz="4400" b="1" dirty="0" err="1" smtClean="0">
                <a:solidFill>
                  <a:prstClr val="black"/>
                </a:solidFill>
              </a:rPr>
              <a:t>Phase</a:t>
            </a:r>
            <a:r>
              <a:rPr lang="pl-PL" sz="4400" b="1" dirty="0" smtClean="0">
                <a:solidFill>
                  <a:prstClr val="black"/>
                </a:solidFill>
              </a:rPr>
              <a:t> </a:t>
            </a:r>
            <a:r>
              <a:rPr lang="pl-PL" sz="4400" b="1" dirty="0" err="1" smtClean="0">
                <a:solidFill>
                  <a:prstClr val="black"/>
                </a:solidFill>
              </a:rPr>
              <a:t>estimation</a:t>
            </a:r>
            <a:endParaRPr lang="en-US" sz="4400" b="1" dirty="0" smtClean="0">
              <a:solidFill>
                <a:prstClr val="black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95536" y="1412776"/>
            <a:ext cx="3429000" cy="2228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pole tekstowe 5"/>
          <p:cNvSpPr txBox="1"/>
          <p:nvPr/>
        </p:nvSpPr>
        <p:spPr>
          <a:xfrm>
            <a:off x="395536" y="908720"/>
            <a:ext cx="39604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b="1" dirty="0" err="1" smtClean="0"/>
              <a:t>frequency</a:t>
            </a:r>
            <a:r>
              <a:rPr lang="pl-PL" sz="2000" b="1" dirty="0" smtClean="0"/>
              <a:t> </a:t>
            </a:r>
            <a:r>
              <a:rPr lang="pl-PL" sz="2000" b="1" dirty="0" err="1" smtClean="0"/>
              <a:t>prior</a:t>
            </a:r>
            <a:r>
              <a:rPr lang="pl-PL" sz="2000" b="1" dirty="0" smtClean="0"/>
              <a:t> </a:t>
            </a:r>
            <a:r>
              <a:rPr lang="pl-PL" sz="2000" b="1" dirty="0" err="1" smtClean="0"/>
              <a:t>distribution</a:t>
            </a:r>
            <a:endParaRPr lang="en-US" sz="2000" b="1" i="1" dirty="0"/>
          </a:p>
        </p:txBody>
      </p:sp>
      <p:cxnSp>
        <p:nvCxnSpPr>
          <p:cNvPr id="8" name="Łącznik prosty ze strzałką 7"/>
          <p:cNvCxnSpPr/>
          <p:nvPr/>
        </p:nvCxnSpPr>
        <p:spPr>
          <a:xfrm>
            <a:off x="4067944" y="2564904"/>
            <a:ext cx="936104" cy="0"/>
          </a:xfrm>
          <a:prstGeom prst="straightConnector1">
            <a:avLst/>
          </a:prstGeom>
          <a:ln w="28575"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pole tekstowe 14"/>
          <p:cNvSpPr txBox="1"/>
          <p:nvPr/>
        </p:nvSpPr>
        <p:spPr>
          <a:xfrm>
            <a:off x="5724128" y="908720"/>
            <a:ext cx="30243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b="1" dirty="0" err="1" smtClean="0"/>
              <a:t>phase</a:t>
            </a:r>
            <a:r>
              <a:rPr lang="pl-PL" sz="2000" b="1" dirty="0" smtClean="0"/>
              <a:t> priori </a:t>
            </a:r>
            <a:r>
              <a:rPr lang="pl-PL" sz="2000" b="1" dirty="0" err="1" smtClean="0"/>
              <a:t>distribution</a:t>
            </a:r>
            <a:endParaRPr lang="en-US" sz="2000" b="1" i="1" dirty="0"/>
          </a:p>
        </p:txBody>
      </p:sp>
      <p:sp>
        <p:nvSpPr>
          <p:cNvPr id="21" name="pole tekstowe 20"/>
          <p:cNvSpPr txBox="1"/>
          <p:nvPr/>
        </p:nvSpPr>
        <p:spPr>
          <a:xfrm>
            <a:off x="1475656" y="5229200"/>
            <a:ext cx="5832648" cy="400110"/>
          </a:xfrm>
          <a:prstGeom prst="rect">
            <a:avLst/>
          </a:prstGeom>
          <a:solidFill>
            <a:srgbClr val="FFFF00"/>
          </a:solidFill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2000" b="1" dirty="0" err="1" smtClean="0"/>
              <a:t>Too</a:t>
            </a:r>
            <a:r>
              <a:rPr lang="pl-PL" sz="2000" b="1" dirty="0" smtClean="0"/>
              <a:t> long </a:t>
            </a:r>
            <a:r>
              <a:rPr lang="pl-PL" sz="2000" b="1" i="1" dirty="0" smtClean="0"/>
              <a:t>t</a:t>
            </a:r>
            <a:r>
              <a:rPr lang="pl-PL" sz="2000" b="1" dirty="0" smtClean="0"/>
              <a:t> </a:t>
            </a:r>
            <a:r>
              <a:rPr lang="pl-PL" sz="2000" b="1" dirty="0" err="1" smtClean="0"/>
              <a:t>makes</a:t>
            </a:r>
            <a:r>
              <a:rPr lang="pl-PL" sz="2000" b="1" dirty="0" smtClean="0"/>
              <a:t> </a:t>
            </a:r>
            <a:r>
              <a:rPr lang="pl-PL" sz="2000" b="1" dirty="0" err="1" smtClean="0"/>
              <a:t>frequency</a:t>
            </a:r>
            <a:r>
              <a:rPr lang="pl-PL" sz="2000" b="1" dirty="0" smtClean="0"/>
              <a:t> </a:t>
            </a:r>
            <a:r>
              <a:rPr lang="pl-PL" sz="2000" b="1" dirty="0" err="1" smtClean="0"/>
              <a:t>estimation</a:t>
            </a:r>
            <a:r>
              <a:rPr lang="pl-PL" sz="2000" b="1" dirty="0" smtClean="0"/>
              <a:t> </a:t>
            </a:r>
            <a:r>
              <a:rPr lang="pl-PL" sz="2000" b="1" dirty="0" err="1" smtClean="0"/>
              <a:t>ambiguous</a:t>
            </a:r>
            <a:endParaRPr lang="en-US" sz="2000" b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364088" y="1340768"/>
            <a:ext cx="3429000" cy="263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5" name="Obraz 54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/>
          <a:stretch>
            <a:fillRect/>
          </a:stretch>
        </p:blipFill>
        <p:spPr bwMode="auto">
          <a:xfrm>
            <a:off x="3780081" y="2204864"/>
            <a:ext cx="1422714" cy="304976"/>
          </a:xfrm>
          <a:prstGeom prst="rect">
            <a:avLst/>
          </a:prstGeom>
          <a:noFill/>
          <a:ln/>
          <a:effectLst/>
        </p:spPr>
      </p:pic>
      <p:grpSp>
        <p:nvGrpSpPr>
          <p:cNvPr id="27" name="Grupa 26"/>
          <p:cNvGrpSpPr/>
          <p:nvPr/>
        </p:nvGrpSpPr>
        <p:grpSpPr>
          <a:xfrm>
            <a:off x="467544" y="3284984"/>
            <a:ext cx="5739518" cy="1728192"/>
            <a:chOff x="467544" y="3284984"/>
            <a:chExt cx="5739518" cy="1728192"/>
          </a:xfrm>
        </p:grpSpPr>
        <p:pic>
          <p:nvPicPr>
            <p:cNvPr id="52" name="Obraz 51" descr="TP_tmp.emf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9" cstate="print"/>
            <a:stretch>
              <a:fillRect/>
            </a:stretch>
          </p:blipFill>
          <p:spPr bwMode="auto">
            <a:xfrm>
              <a:off x="683567" y="4653136"/>
              <a:ext cx="1296424" cy="279112"/>
            </a:xfrm>
            <a:prstGeom prst="rect">
              <a:avLst/>
            </a:prstGeom>
            <a:noFill/>
            <a:ln/>
            <a:effectLst/>
          </p:spPr>
        </p:pic>
        <p:cxnSp>
          <p:nvCxnSpPr>
            <p:cNvPr id="22" name="Łącznik prosty 21"/>
            <p:cNvCxnSpPr/>
            <p:nvPr/>
          </p:nvCxnSpPr>
          <p:spPr>
            <a:xfrm>
              <a:off x="611560" y="4509120"/>
              <a:ext cx="1368152" cy="504056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Łącznik prosty 22"/>
            <p:cNvCxnSpPr/>
            <p:nvPr/>
          </p:nvCxnSpPr>
          <p:spPr>
            <a:xfrm flipV="1">
              <a:off x="683568" y="4509120"/>
              <a:ext cx="1224136" cy="504056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Łącznik prosty 41"/>
            <p:cNvCxnSpPr/>
            <p:nvPr/>
          </p:nvCxnSpPr>
          <p:spPr>
            <a:xfrm flipH="1">
              <a:off x="971600" y="4293096"/>
              <a:ext cx="504056" cy="0"/>
            </a:xfrm>
            <a:prstGeom prst="line">
              <a:avLst/>
            </a:prstGeom>
            <a:ln w="28575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6" name="Obraz 45" descr="TP_tmp.emf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10" cstate="print"/>
            <a:stretch>
              <a:fillRect/>
            </a:stretch>
          </p:blipFill>
          <p:spPr bwMode="auto">
            <a:xfrm>
              <a:off x="6054542" y="3356991"/>
              <a:ext cx="152520" cy="178448"/>
            </a:xfrm>
            <a:prstGeom prst="rect">
              <a:avLst/>
            </a:prstGeom>
            <a:noFill/>
            <a:ln/>
            <a:effectLst/>
          </p:spPr>
        </p:pic>
        <p:grpSp>
          <p:nvGrpSpPr>
            <p:cNvPr id="26" name="Grupa 25"/>
            <p:cNvGrpSpPr/>
            <p:nvPr/>
          </p:nvGrpSpPr>
          <p:grpSpPr>
            <a:xfrm>
              <a:off x="467544" y="3284984"/>
              <a:ext cx="5688632" cy="1027276"/>
              <a:chOff x="467544" y="3284984"/>
              <a:chExt cx="5688632" cy="1027276"/>
            </a:xfrm>
          </p:grpSpPr>
          <p:grpSp>
            <p:nvGrpSpPr>
              <p:cNvPr id="38" name="Grupa 37"/>
              <p:cNvGrpSpPr/>
              <p:nvPr/>
            </p:nvGrpSpPr>
            <p:grpSpPr>
              <a:xfrm>
                <a:off x="1475656" y="3284984"/>
                <a:ext cx="4680520" cy="1008112"/>
                <a:chOff x="2699792" y="3284984"/>
                <a:chExt cx="3456384" cy="1008112"/>
              </a:xfrm>
            </p:grpSpPr>
            <p:cxnSp>
              <p:nvCxnSpPr>
                <p:cNvPr id="33" name="Łącznik prosty 32"/>
                <p:cNvCxnSpPr/>
                <p:nvPr/>
              </p:nvCxnSpPr>
              <p:spPr>
                <a:xfrm>
                  <a:off x="6156176" y="3645024"/>
                  <a:ext cx="0" cy="648072"/>
                </a:xfrm>
                <a:prstGeom prst="line">
                  <a:avLst/>
                </a:prstGeom>
                <a:ln w="28575">
                  <a:solidFill>
                    <a:srgbClr val="0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5" name="Łącznik prosty 34"/>
                <p:cNvCxnSpPr/>
                <p:nvPr/>
              </p:nvCxnSpPr>
              <p:spPr>
                <a:xfrm flipH="1">
                  <a:off x="2699792" y="4293096"/>
                  <a:ext cx="3456384" cy="0"/>
                </a:xfrm>
                <a:prstGeom prst="line">
                  <a:avLst/>
                </a:prstGeom>
                <a:ln w="28575">
                  <a:solidFill>
                    <a:srgbClr val="0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" name="Łącznik prosty 36"/>
                <p:cNvCxnSpPr/>
                <p:nvPr/>
              </p:nvCxnSpPr>
              <p:spPr>
                <a:xfrm flipV="1">
                  <a:off x="2699792" y="3284984"/>
                  <a:ext cx="0" cy="1008112"/>
                </a:xfrm>
                <a:prstGeom prst="line">
                  <a:avLst/>
                </a:prstGeom>
                <a:ln w="28575">
                  <a:solidFill>
                    <a:srgbClr val="000000"/>
                  </a:solidFill>
                  <a:headEnd type="none" w="med" len="med"/>
                  <a:tailEnd type="arrow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8" name="Łącznik prosty 47"/>
              <p:cNvCxnSpPr/>
              <p:nvPr/>
            </p:nvCxnSpPr>
            <p:spPr>
              <a:xfrm flipV="1">
                <a:off x="2411760" y="3284984"/>
                <a:ext cx="0" cy="1008112"/>
              </a:xfrm>
              <a:prstGeom prst="line">
                <a:avLst/>
              </a:prstGeom>
              <a:ln w="28575">
                <a:solidFill>
                  <a:srgbClr val="000000"/>
                </a:solidFill>
                <a:headEnd type="none" w="med" len="med"/>
                <a:tailEnd type="arrow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Łącznik prosty 48"/>
              <p:cNvCxnSpPr/>
              <p:nvPr/>
            </p:nvCxnSpPr>
            <p:spPr>
              <a:xfrm flipV="1">
                <a:off x="611560" y="3284984"/>
                <a:ext cx="0" cy="1008112"/>
              </a:xfrm>
              <a:prstGeom prst="line">
                <a:avLst/>
              </a:prstGeom>
              <a:ln w="28575">
                <a:solidFill>
                  <a:srgbClr val="000000"/>
                </a:solidFill>
                <a:headEnd type="none" w="med" len="med"/>
                <a:tailEnd type="arrow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Łącznik prosty 49"/>
              <p:cNvCxnSpPr/>
              <p:nvPr/>
            </p:nvCxnSpPr>
            <p:spPr>
              <a:xfrm flipH="1">
                <a:off x="467544" y="4293096"/>
                <a:ext cx="504056" cy="0"/>
              </a:xfrm>
              <a:prstGeom prst="line">
                <a:avLst/>
              </a:prstGeom>
              <a:ln w="28575"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56" name="Obraz 55" descr="TP_tmp.emf"/>
              <p:cNvPicPr>
                <a:picLocks noChangeAspect="1"/>
              </p:cNvPicPr>
              <p:nvPr>
                <p:custDataLst>
                  <p:tags r:id="rId4"/>
                </p:custDataLst>
              </p:nvPr>
            </p:nvPicPr>
            <p:blipFill>
              <a:blip r:embed="rId11" cstate="print"/>
              <a:stretch>
                <a:fillRect/>
              </a:stretch>
            </p:blipFill>
            <p:spPr bwMode="auto">
              <a:xfrm>
                <a:off x="1691680" y="3645024"/>
                <a:ext cx="507893" cy="279111"/>
              </a:xfrm>
              <a:prstGeom prst="rect">
                <a:avLst/>
              </a:prstGeom>
              <a:noFill/>
              <a:ln/>
              <a:effectLst/>
            </p:spPr>
          </p:pic>
          <p:cxnSp>
            <p:nvCxnSpPr>
              <p:cNvPr id="58" name="Łącznik prosty ze strzałką 57"/>
              <p:cNvCxnSpPr/>
              <p:nvPr/>
            </p:nvCxnSpPr>
            <p:spPr>
              <a:xfrm>
                <a:off x="1547664" y="4005064"/>
                <a:ext cx="792088" cy="0"/>
              </a:xfrm>
              <a:prstGeom prst="straightConnector1">
                <a:avLst/>
              </a:prstGeom>
              <a:ln w="28575">
                <a:solidFill>
                  <a:srgbClr val="000000"/>
                </a:solidFill>
                <a:prstDash val="sysDot"/>
                <a:headEnd type="arrow" w="med" len="med"/>
                <a:tailEnd type="arrow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9" name="pole tekstowe 58"/>
              <p:cNvSpPr txBox="1"/>
              <p:nvPr/>
            </p:nvSpPr>
            <p:spPr>
              <a:xfrm>
                <a:off x="3707904" y="3789040"/>
                <a:ext cx="351378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l-PL" sz="2800" b="1" dirty="0" smtClean="0"/>
                  <a:t>?</a:t>
                </a:r>
                <a:endParaRPr lang="en-US" sz="2800" b="1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386074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179512" y="0"/>
            <a:ext cx="874846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pl-PL" sz="4400" b="1" dirty="0" err="1" smtClean="0">
                <a:solidFill>
                  <a:prstClr val="black"/>
                </a:solidFill>
              </a:rPr>
              <a:t>Frequency</a:t>
            </a:r>
            <a:r>
              <a:rPr lang="pl-PL" sz="4400" b="1" dirty="0" smtClean="0">
                <a:solidFill>
                  <a:prstClr val="black"/>
                </a:solidFill>
              </a:rPr>
              <a:t> </a:t>
            </a:r>
            <a:r>
              <a:rPr lang="pl-PL" sz="4400" b="1" dirty="0" err="1" smtClean="0">
                <a:solidFill>
                  <a:prstClr val="black"/>
                </a:solidFill>
              </a:rPr>
              <a:t>vs</a:t>
            </a:r>
            <a:r>
              <a:rPr lang="pl-PL" sz="4400" b="1" dirty="0" smtClean="0">
                <a:solidFill>
                  <a:prstClr val="black"/>
                </a:solidFill>
              </a:rPr>
              <a:t> </a:t>
            </a:r>
            <a:r>
              <a:rPr lang="pl-PL" sz="4400" b="1" dirty="0" err="1" smtClean="0">
                <a:solidFill>
                  <a:prstClr val="black"/>
                </a:solidFill>
              </a:rPr>
              <a:t>Phase</a:t>
            </a:r>
            <a:r>
              <a:rPr lang="pl-PL" sz="4400" b="1" dirty="0" smtClean="0">
                <a:solidFill>
                  <a:prstClr val="black"/>
                </a:solidFill>
              </a:rPr>
              <a:t> </a:t>
            </a:r>
            <a:r>
              <a:rPr lang="pl-PL" sz="4400" b="1" dirty="0" err="1" smtClean="0">
                <a:solidFill>
                  <a:prstClr val="black"/>
                </a:solidFill>
              </a:rPr>
              <a:t>estimation</a:t>
            </a:r>
            <a:endParaRPr lang="en-US" sz="4400" b="1" dirty="0" smtClean="0">
              <a:solidFill>
                <a:prstClr val="black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95536" y="1412776"/>
            <a:ext cx="3429000" cy="2228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pole tekstowe 5"/>
          <p:cNvSpPr txBox="1"/>
          <p:nvPr/>
        </p:nvSpPr>
        <p:spPr>
          <a:xfrm>
            <a:off x="395536" y="908720"/>
            <a:ext cx="39604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b="1" dirty="0" err="1" smtClean="0"/>
              <a:t>frequency</a:t>
            </a:r>
            <a:r>
              <a:rPr lang="pl-PL" sz="2000" b="1" dirty="0" smtClean="0"/>
              <a:t> </a:t>
            </a:r>
            <a:r>
              <a:rPr lang="pl-PL" sz="2000" b="1" dirty="0" err="1" smtClean="0"/>
              <a:t>prior</a:t>
            </a:r>
            <a:r>
              <a:rPr lang="pl-PL" sz="2000" b="1" dirty="0" smtClean="0"/>
              <a:t> </a:t>
            </a:r>
            <a:r>
              <a:rPr lang="pl-PL" sz="2000" b="1" dirty="0" err="1" smtClean="0"/>
              <a:t>distribution</a:t>
            </a:r>
            <a:endParaRPr lang="en-US" sz="2000" b="1" i="1" dirty="0"/>
          </a:p>
        </p:txBody>
      </p:sp>
      <p:cxnSp>
        <p:nvCxnSpPr>
          <p:cNvPr id="8" name="Łącznik prosty ze strzałką 7"/>
          <p:cNvCxnSpPr/>
          <p:nvPr/>
        </p:nvCxnSpPr>
        <p:spPr>
          <a:xfrm>
            <a:off x="4067944" y="2564904"/>
            <a:ext cx="936104" cy="0"/>
          </a:xfrm>
          <a:prstGeom prst="straightConnector1">
            <a:avLst/>
          </a:prstGeom>
          <a:ln w="28575"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pole tekstowe 14"/>
          <p:cNvSpPr txBox="1"/>
          <p:nvPr/>
        </p:nvSpPr>
        <p:spPr>
          <a:xfrm>
            <a:off x="5724128" y="908720"/>
            <a:ext cx="30243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b="1" dirty="0" err="1" smtClean="0"/>
              <a:t>phase</a:t>
            </a:r>
            <a:r>
              <a:rPr lang="pl-PL" sz="2000" b="1" dirty="0" smtClean="0"/>
              <a:t> priori </a:t>
            </a:r>
            <a:r>
              <a:rPr lang="pl-PL" sz="2000" b="1" dirty="0" err="1" smtClean="0"/>
              <a:t>distribution</a:t>
            </a:r>
            <a:endParaRPr lang="en-US" sz="2000" b="1" i="1" dirty="0"/>
          </a:p>
        </p:txBody>
      </p:sp>
      <p:pic>
        <p:nvPicPr>
          <p:cNvPr id="27" name="Obraz 26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 cstate="print"/>
          <a:stretch>
            <a:fillRect/>
          </a:stretch>
        </p:blipFill>
        <p:spPr bwMode="auto">
          <a:xfrm>
            <a:off x="6732240" y="4005064"/>
            <a:ext cx="636010" cy="279111"/>
          </a:xfrm>
          <a:prstGeom prst="rect">
            <a:avLst/>
          </a:prstGeom>
          <a:noFill/>
          <a:ln/>
          <a:effectLst/>
        </p:spPr>
      </p:pic>
      <p:pic>
        <p:nvPicPr>
          <p:cNvPr id="52" name="Obraz 51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3" cstate="print"/>
          <a:stretch>
            <a:fillRect/>
          </a:stretch>
        </p:blipFill>
        <p:spPr bwMode="auto">
          <a:xfrm>
            <a:off x="683567" y="4653136"/>
            <a:ext cx="1296424" cy="279112"/>
          </a:xfrm>
          <a:prstGeom prst="rect">
            <a:avLst/>
          </a:prstGeom>
          <a:noFill/>
          <a:ln/>
          <a:effectLst/>
        </p:spPr>
      </p:pic>
      <p:sp>
        <p:nvSpPr>
          <p:cNvPr id="21" name="pole tekstowe 20"/>
          <p:cNvSpPr txBox="1"/>
          <p:nvPr/>
        </p:nvSpPr>
        <p:spPr>
          <a:xfrm>
            <a:off x="1475656" y="5229200"/>
            <a:ext cx="5832648" cy="400110"/>
          </a:xfrm>
          <a:prstGeom prst="rect">
            <a:avLst/>
          </a:prstGeom>
          <a:solidFill>
            <a:srgbClr val="FFFF00"/>
          </a:solidFill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2000" b="1" dirty="0" err="1" smtClean="0"/>
              <a:t>Too</a:t>
            </a:r>
            <a:r>
              <a:rPr lang="pl-PL" sz="2000" b="1" dirty="0" smtClean="0"/>
              <a:t> long </a:t>
            </a:r>
            <a:r>
              <a:rPr lang="pl-PL" sz="2000" b="1" i="1" dirty="0" smtClean="0"/>
              <a:t>t</a:t>
            </a:r>
            <a:r>
              <a:rPr lang="pl-PL" sz="2000" b="1" dirty="0" smtClean="0"/>
              <a:t> </a:t>
            </a:r>
            <a:r>
              <a:rPr lang="pl-PL" sz="2000" b="1" dirty="0" err="1" smtClean="0"/>
              <a:t>makes</a:t>
            </a:r>
            <a:r>
              <a:rPr lang="pl-PL" sz="2000" b="1" dirty="0" smtClean="0"/>
              <a:t> </a:t>
            </a:r>
            <a:r>
              <a:rPr lang="pl-PL" sz="2000" b="1" dirty="0" err="1" smtClean="0"/>
              <a:t>frequency</a:t>
            </a:r>
            <a:r>
              <a:rPr lang="pl-PL" sz="2000" b="1" dirty="0" smtClean="0"/>
              <a:t> </a:t>
            </a:r>
            <a:r>
              <a:rPr lang="pl-PL" sz="2000" b="1" dirty="0" err="1" smtClean="0"/>
              <a:t>estimation</a:t>
            </a:r>
            <a:r>
              <a:rPr lang="pl-PL" sz="2000" b="1" dirty="0" smtClean="0"/>
              <a:t> </a:t>
            </a:r>
            <a:r>
              <a:rPr lang="pl-PL" sz="2000" b="1" dirty="0" err="1" smtClean="0"/>
              <a:t>ambiguous</a:t>
            </a:r>
            <a:endParaRPr lang="en-US" sz="2000" b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5364088" y="1340768"/>
            <a:ext cx="3429000" cy="263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22" name="Łącznik prosty 21"/>
          <p:cNvCxnSpPr/>
          <p:nvPr/>
        </p:nvCxnSpPr>
        <p:spPr>
          <a:xfrm>
            <a:off x="611560" y="4509120"/>
            <a:ext cx="1368152" cy="504056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Łącznik prosty 22"/>
          <p:cNvCxnSpPr/>
          <p:nvPr/>
        </p:nvCxnSpPr>
        <p:spPr>
          <a:xfrm flipV="1">
            <a:off x="683568" y="4509120"/>
            <a:ext cx="1224136" cy="504056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upa 37"/>
          <p:cNvGrpSpPr/>
          <p:nvPr/>
        </p:nvGrpSpPr>
        <p:grpSpPr>
          <a:xfrm>
            <a:off x="1475656" y="3284984"/>
            <a:ext cx="4680520" cy="1008112"/>
            <a:chOff x="2699792" y="3284984"/>
            <a:chExt cx="3456384" cy="1008112"/>
          </a:xfrm>
        </p:grpSpPr>
        <p:cxnSp>
          <p:nvCxnSpPr>
            <p:cNvPr id="33" name="Łącznik prosty 32"/>
            <p:cNvCxnSpPr/>
            <p:nvPr/>
          </p:nvCxnSpPr>
          <p:spPr>
            <a:xfrm>
              <a:off x="6156176" y="3645024"/>
              <a:ext cx="0" cy="648072"/>
            </a:xfrm>
            <a:prstGeom prst="line">
              <a:avLst/>
            </a:prstGeom>
            <a:ln w="28575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Łącznik prosty 34"/>
            <p:cNvCxnSpPr/>
            <p:nvPr/>
          </p:nvCxnSpPr>
          <p:spPr>
            <a:xfrm flipH="1">
              <a:off x="2699792" y="4293096"/>
              <a:ext cx="3456384" cy="0"/>
            </a:xfrm>
            <a:prstGeom prst="line">
              <a:avLst/>
            </a:prstGeom>
            <a:ln w="28575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Łącznik prosty 36"/>
            <p:cNvCxnSpPr/>
            <p:nvPr/>
          </p:nvCxnSpPr>
          <p:spPr>
            <a:xfrm flipV="1">
              <a:off x="2699792" y="3284984"/>
              <a:ext cx="0" cy="1008112"/>
            </a:xfrm>
            <a:prstGeom prst="line">
              <a:avLst/>
            </a:prstGeom>
            <a:ln w="28575">
              <a:solidFill>
                <a:srgbClr val="000000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2" name="Łącznik prosty 41"/>
          <p:cNvCxnSpPr/>
          <p:nvPr/>
        </p:nvCxnSpPr>
        <p:spPr>
          <a:xfrm flipH="1">
            <a:off x="971600" y="4293096"/>
            <a:ext cx="504056" cy="0"/>
          </a:xfrm>
          <a:prstGeom prst="line">
            <a:avLst/>
          </a:prstGeom>
          <a:ln w="28575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6" name="Obraz 45" descr="TP_tmp.emf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5" cstate="print"/>
          <a:stretch>
            <a:fillRect/>
          </a:stretch>
        </p:blipFill>
        <p:spPr bwMode="auto">
          <a:xfrm>
            <a:off x="6054542" y="3356991"/>
            <a:ext cx="152520" cy="178448"/>
          </a:xfrm>
          <a:prstGeom prst="rect">
            <a:avLst/>
          </a:prstGeom>
          <a:noFill/>
          <a:ln/>
          <a:effectLst/>
        </p:spPr>
      </p:pic>
      <p:cxnSp>
        <p:nvCxnSpPr>
          <p:cNvPr id="48" name="Łącznik prosty 47"/>
          <p:cNvCxnSpPr/>
          <p:nvPr/>
        </p:nvCxnSpPr>
        <p:spPr>
          <a:xfrm flipV="1">
            <a:off x="2411760" y="3284984"/>
            <a:ext cx="0" cy="1008112"/>
          </a:xfrm>
          <a:prstGeom prst="line">
            <a:avLst/>
          </a:prstGeom>
          <a:ln w="28575">
            <a:solidFill>
              <a:srgbClr val="00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Łącznik prosty 48"/>
          <p:cNvCxnSpPr/>
          <p:nvPr/>
        </p:nvCxnSpPr>
        <p:spPr>
          <a:xfrm flipV="1">
            <a:off x="611560" y="3284984"/>
            <a:ext cx="0" cy="1008112"/>
          </a:xfrm>
          <a:prstGeom prst="line">
            <a:avLst/>
          </a:prstGeom>
          <a:ln w="28575">
            <a:solidFill>
              <a:srgbClr val="00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Łącznik prosty 49"/>
          <p:cNvCxnSpPr/>
          <p:nvPr/>
        </p:nvCxnSpPr>
        <p:spPr>
          <a:xfrm flipH="1">
            <a:off x="467544" y="4293096"/>
            <a:ext cx="504056" cy="0"/>
          </a:xfrm>
          <a:prstGeom prst="line">
            <a:avLst/>
          </a:prstGeom>
          <a:ln w="28575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6" name="Obraz 55" descr="TP_tmp.emf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6" cstate="print"/>
          <a:stretch>
            <a:fillRect/>
          </a:stretch>
        </p:blipFill>
        <p:spPr bwMode="auto">
          <a:xfrm>
            <a:off x="1691680" y="3645024"/>
            <a:ext cx="507893" cy="279111"/>
          </a:xfrm>
          <a:prstGeom prst="rect">
            <a:avLst/>
          </a:prstGeom>
          <a:noFill/>
          <a:ln/>
          <a:effectLst/>
        </p:spPr>
      </p:pic>
      <p:pic>
        <p:nvPicPr>
          <p:cNvPr id="55" name="Obraz 54" descr="TP_tmp.emf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7" cstate="print"/>
          <a:stretch>
            <a:fillRect/>
          </a:stretch>
        </p:blipFill>
        <p:spPr bwMode="auto">
          <a:xfrm>
            <a:off x="3780081" y="2204864"/>
            <a:ext cx="1422714" cy="304976"/>
          </a:xfrm>
          <a:prstGeom prst="rect">
            <a:avLst/>
          </a:prstGeom>
          <a:noFill/>
          <a:ln/>
          <a:effectLst/>
        </p:spPr>
      </p:pic>
      <p:cxnSp>
        <p:nvCxnSpPr>
          <p:cNvPr id="58" name="Łącznik prosty ze strzałką 57"/>
          <p:cNvCxnSpPr/>
          <p:nvPr/>
        </p:nvCxnSpPr>
        <p:spPr>
          <a:xfrm>
            <a:off x="1547664" y="4005064"/>
            <a:ext cx="792088" cy="0"/>
          </a:xfrm>
          <a:prstGeom prst="straightConnector1">
            <a:avLst/>
          </a:prstGeom>
          <a:ln w="28575">
            <a:solidFill>
              <a:srgbClr val="000000"/>
            </a:solidFill>
            <a:prstDash val="sysDot"/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pole tekstowe 58"/>
          <p:cNvSpPr txBox="1"/>
          <p:nvPr/>
        </p:nvSpPr>
        <p:spPr>
          <a:xfrm>
            <a:off x="3707904" y="3789040"/>
            <a:ext cx="3513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800" b="1" dirty="0" smtClean="0"/>
              <a:t>?</a:t>
            </a:r>
            <a:endParaRPr lang="en-US" sz="2800" b="1" dirty="0"/>
          </a:p>
        </p:txBody>
      </p:sp>
      <p:sp>
        <p:nvSpPr>
          <p:cNvPr id="60" name="pole tekstowe 59"/>
          <p:cNvSpPr txBox="1"/>
          <p:nvPr/>
        </p:nvSpPr>
        <p:spPr>
          <a:xfrm>
            <a:off x="1475656" y="5805264"/>
            <a:ext cx="5832648" cy="400110"/>
          </a:xfrm>
          <a:prstGeom prst="rect">
            <a:avLst/>
          </a:prstGeom>
          <a:solidFill>
            <a:srgbClr val="FFFF00"/>
          </a:solidFill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2000" b="1" dirty="0" err="1" smtClean="0"/>
              <a:t>Too</a:t>
            </a:r>
            <a:r>
              <a:rPr lang="pl-PL" sz="2000" b="1" dirty="0" smtClean="0"/>
              <a:t> long </a:t>
            </a:r>
            <a:r>
              <a:rPr lang="pl-PL" sz="2000" b="1" i="1" dirty="0" smtClean="0"/>
              <a:t>t  </a:t>
            </a:r>
            <a:r>
              <a:rPr lang="pl-PL" sz="2000" b="1" dirty="0" err="1" smtClean="0"/>
              <a:t>increses</a:t>
            </a:r>
            <a:r>
              <a:rPr lang="pl-PL" sz="2000" b="1" dirty="0" smtClean="0"/>
              <a:t> </a:t>
            </a:r>
            <a:r>
              <a:rPr lang="pl-PL" sz="2000" b="1" dirty="0" err="1" smtClean="0"/>
              <a:t>decoherence</a:t>
            </a:r>
            <a:r>
              <a:rPr lang="pl-PL" sz="2000" b="1" dirty="0" smtClean="0"/>
              <a:t> </a:t>
            </a:r>
            <a:r>
              <a:rPr lang="pl-PL" sz="2000" b="1" dirty="0" err="1" smtClean="0"/>
              <a:t>effects</a:t>
            </a:r>
            <a:r>
              <a:rPr lang="pl-PL" sz="2000" b="1" dirty="0" smtClean="0"/>
              <a:t> </a:t>
            </a:r>
            <a:endParaRPr lang="en-US" sz="2000" b="1" dirty="0"/>
          </a:p>
        </p:txBody>
      </p:sp>
      <p:grpSp>
        <p:nvGrpSpPr>
          <p:cNvPr id="28" name="Grupa 27"/>
          <p:cNvGrpSpPr/>
          <p:nvPr/>
        </p:nvGrpSpPr>
        <p:grpSpPr>
          <a:xfrm>
            <a:off x="5940152" y="4293096"/>
            <a:ext cx="2543640" cy="828032"/>
            <a:chOff x="5997758" y="4941168"/>
            <a:chExt cx="2543640" cy="828032"/>
          </a:xfrm>
        </p:grpSpPr>
        <p:pic>
          <p:nvPicPr>
            <p:cNvPr id="29" name="Obraz 28" descr="TP_tmp.emf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1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6925096" y="5330010"/>
              <a:ext cx="178298" cy="202681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30" name="Elipsa 29"/>
            <p:cNvSpPr/>
            <p:nvPr/>
          </p:nvSpPr>
          <p:spPr>
            <a:xfrm>
              <a:off x="7365910" y="5185995"/>
              <a:ext cx="540000" cy="540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468000" h="468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1" name="Łącznik prosty ze strzałką 30"/>
            <p:cNvCxnSpPr/>
            <p:nvPr/>
          </p:nvCxnSpPr>
          <p:spPr>
            <a:xfrm>
              <a:off x="7941974" y="5402019"/>
              <a:ext cx="172819" cy="953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Elipsa 31"/>
            <p:cNvSpPr/>
            <p:nvPr/>
          </p:nvSpPr>
          <p:spPr>
            <a:xfrm>
              <a:off x="8157998" y="5185995"/>
              <a:ext cx="383400" cy="54000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468630" h="46863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Elipsa 33"/>
            <p:cNvSpPr/>
            <p:nvPr/>
          </p:nvSpPr>
          <p:spPr>
            <a:xfrm>
              <a:off x="6084168" y="5229200"/>
              <a:ext cx="540000" cy="540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468000" h="468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Łuk 35"/>
            <p:cNvSpPr/>
            <p:nvPr/>
          </p:nvSpPr>
          <p:spPr>
            <a:xfrm>
              <a:off x="5997758" y="5185995"/>
              <a:ext cx="734482" cy="216024"/>
            </a:xfrm>
            <a:prstGeom prst="arc">
              <a:avLst>
                <a:gd name="adj1" fmla="val 8176016"/>
                <a:gd name="adj2" fmla="val 2201711"/>
              </a:avLst>
            </a:prstGeom>
            <a:ln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8" name="Obraz 53" descr="TP_tmp.emf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19" cstate="print"/>
            <a:srcRect/>
            <a:stretch>
              <a:fillRect/>
            </a:stretch>
          </p:blipFill>
          <p:spPr bwMode="auto">
            <a:xfrm>
              <a:off x="6300192" y="4941168"/>
              <a:ext cx="167640" cy="1961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40" name="Obraz 39" descr="TP_tmp.emf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0" cstate="print"/>
          <a:stretch>
            <a:fillRect/>
          </a:stretch>
        </p:blipFill>
        <p:spPr bwMode="auto">
          <a:xfrm>
            <a:off x="7452320" y="5877272"/>
            <a:ext cx="1500478" cy="288032"/>
          </a:xfrm>
          <a:prstGeom prst="rect">
            <a:avLst/>
          </a:prstGeom>
          <a:noFill/>
          <a:ln/>
          <a:effectLst/>
        </p:spPr>
      </p:pic>
      <p:pic>
        <p:nvPicPr>
          <p:cNvPr id="43" name="Obraz 42" descr="TP_tmp.emf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1" cstate="print"/>
          <a:stretch>
            <a:fillRect/>
          </a:stretch>
        </p:blipFill>
        <p:spPr bwMode="auto">
          <a:xfrm>
            <a:off x="8172400" y="4149080"/>
            <a:ext cx="152642" cy="178591"/>
          </a:xfrm>
          <a:prstGeom prst="rect">
            <a:avLst/>
          </a:prstGeom>
          <a:noFill/>
          <a:ln/>
          <a:effectLst/>
        </p:spPr>
      </p:pic>
      <p:cxnSp>
        <p:nvCxnSpPr>
          <p:cNvPr id="45" name="Łącznik prosty ze strzałką 44"/>
          <p:cNvCxnSpPr/>
          <p:nvPr/>
        </p:nvCxnSpPr>
        <p:spPr>
          <a:xfrm>
            <a:off x="8100392" y="4437112"/>
            <a:ext cx="360040" cy="0"/>
          </a:xfrm>
          <a:prstGeom prst="straightConnector1">
            <a:avLst/>
          </a:prstGeom>
          <a:ln>
            <a:solidFill>
              <a:srgbClr val="000000"/>
            </a:solidFill>
            <a:prstDash val="sysDot"/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91704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179512" y="0"/>
            <a:ext cx="8748464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pl-PL" sz="4400" b="1" dirty="0" err="1" smtClean="0">
                <a:solidFill>
                  <a:prstClr val="black"/>
                </a:solidFill>
              </a:rPr>
              <a:t>Why</a:t>
            </a:r>
            <a:r>
              <a:rPr lang="pl-PL" sz="4400" b="1" dirty="0" smtClean="0">
                <a:solidFill>
                  <a:prstClr val="black"/>
                </a:solidFill>
              </a:rPr>
              <a:t> Quantum Fisher </a:t>
            </a:r>
            <a:r>
              <a:rPr lang="pl-PL" sz="4400" b="1" dirty="0" err="1" smtClean="0">
                <a:solidFill>
                  <a:prstClr val="black"/>
                </a:solidFill>
              </a:rPr>
              <a:t>Information</a:t>
            </a:r>
            <a:r>
              <a:rPr lang="pl-PL" sz="4400" b="1" dirty="0" smtClean="0">
                <a:solidFill>
                  <a:prstClr val="black"/>
                </a:solidFill>
              </a:rPr>
              <a:t> </a:t>
            </a:r>
            <a:r>
              <a:rPr lang="pl-PL" sz="4400" b="1" dirty="0" err="1" smtClean="0">
                <a:solidFill>
                  <a:prstClr val="black"/>
                </a:solidFill>
              </a:rPr>
              <a:t>approach</a:t>
            </a:r>
            <a:r>
              <a:rPr lang="pl-PL" sz="4400" b="1" dirty="0" smtClean="0">
                <a:solidFill>
                  <a:prstClr val="black"/>
                </a:solidFill>
              </a:rPr>
              <a:t> </a:t>
            </a:r>
            <a:r>
              <a:rPr lang="pl-PL" sz="4400" b="1" dirty="0" err="1" smtClean="0">
                <a:solidFill>
                  <a:prstClr val="black"/>
                </a:solidFill>
              </a:rPr>
              <a:t>is</a:t>
            </a:r>
            <a:r>
              <a:rPr lang="pl-PL" sz="4400" b="1" dirty="0" smtClean="0">
                <a:solidFill>
                  <a:prstClr val="black"/>
                </a:solidFill>
              </a:rPr>
              <a:t> not </a:t>
            </a:r>
            <a:r>
              <a:rPr lang="pl-PL" sz="4400" b="1" dirty="0" err="1" smtClean="0">
                <a:solidFill>
                  <a:prstClr val="black"/>
                </a:solidFill>
              </a:rPr>
              <a:t>enough</a:t>
            </a:r>
            <a:r>
              <a:rPr lang="pl-PL" sz="4400" b="1" dirty="0" smtClean="0">
                <a:solidFill>
                  <a:prstClr val="black"/>
                </a:solidFill>
              </a:rPr>
              <a:t>?</a:t>
            </a:r>
            <a:endParaRPr lang="en-US" sz="4400" b="1" dirty="0" smtClean="0">
              <a:solidFill>
                <a:prstClr val="black"/>
              </a:solidFill>
            </a:endParaRPr>
          </a:p>
        </p:txBody>
      </p:sp>
      <p:sp>
        <p:nvSpPr>
          <p:cNvPr id="5" name="pole tekstowe 4"/>
          <p:cNvSpPr txBox="1"/>
          <p:nvPr/>
        </p:nvSpPr>
        <p:spPr>
          <a:xfrm>
            <a:off x="323528" y="1484784"/>
            <a:ext cx="8424936" cy="37856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000" b="1" dirty="0" smtClean="0"/>
              <a:t>Quantum Fisher Information </a:t>
            </a:r>
            <a:r>
              <a:rPr lang="pl-PL" sz="2000" b="1" dirty="0" err="1" smtClean="0"/>
              <a:t>approach</a:t>
            </a:r>
            <a:r>
              <a:rPr lang="pl-PL" sz="2000" b="1" dirty="0" smtClean="0"/>
              <a:t> </a:t>
            </a:r>
            <a:r>
              <a:rPr lang="pl-PL" sz="2000" b="1" dirty="0" err="1" smtClean="0"/>
              <a:t>well</a:t>
            </a:r>
            <a:r>
              <a:rPr lang="pl-PL" sz="2000" b="1" dirty="0" smtClean="0"/>
              <a:t> </a:t>
            </a:r>
            <a:r>
              <a:rPr lang="pl-PL" sz="2000" b="1" dirty="0" err="1" smtClean="0"/>
              <a:t>justified</a:t>
            </a:r>
            <a:r>
              <a:rPr lang="pl-PL" sz="2000" b="1" dirty="0" smtClean="0"/>
              <a:t> for „</a:t>
            </a:r>
            <a:r>
              <a:rPr lang="pl-PL" sz="2000" b="1" dirty="0" err="1" smtClean="0"/>
              <a:t>local</a:t>
            </a:r>
            <a:r>
              <a:rPr lang="pl-PL" sz="2000" b="1" dirty="0" smtClean="0"/>
              <a:t> </a:t>
            </a:r>
            <a:r>
              <a:rPr lang="pl-PL" sz="2000" b="1" dirty="0" err="1" smtClean="0"/>
              <a:t>sensing</a:t>
            </a:r>
            <a:r>
              <a:rPr lang="pl-PL" sz="2000" b="1" dirty="0" smtClean="0"/>
              <a:t>”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000" b="1" dirty="0" err="1"/>
              <a:t>Freedom</a:t>
            </a:r>
            <a:r>
              <a:rPr lang="pl-PL" sz="2000" b="1" dirty="0"/>
              <a:t> in </a:t>
            </a:r>
            <a:r>
              <a:rPr lang="pl-PL" sz="2000" b="1" dirty="0" err="1"/>
              <a:t>choosing</a:t>
            </a:r>
            <a:r>
              <a:rPr lang="pl-PL" sz="2000" b="1" dirty="0"/>
              <a:t> </a:t>
            </a:r>
            <a:r>
              <a:rPr lang="pl-PL" sz="2000" b="1" dirty="0" err="1"/>
              <a:t>time</a:t>
            </a:r>
            <a:r>
              <a:rPr lang="pl-PL" sz="2000" b="1" dirty="0"/>
              <a:t> of </a:t>
            </a:r>
            <a:r>
              <a:rPr lang="pl-PL" sz="2000" b="1" dirty="0" err="1"/>
              <a:t>evolution</a:t>
            </a:r>
            <a:r>
              <a:rPr lang="pl-PL" sz="2000" b="1" dirty="0"/>
              <a:t> </a:t>
            </a:r>
            <a:r>
              <a:rPr lang="pl-PL" sz="2000" b="1" dirty="0" err="1"/>
              <a:t>makes</a:t>
            </a:r>
            <a:r>
              <a:rPr lang="pl-PL" sz="2000" b="1" dirty="0"/>
              <a:t> „</a:t>
            </a:r>
            <a:r>
              <a:rPr lang="pl-PL" sz="2000" b="1" dirty="0" err="1"/>
              <a:t>local</a:t>
            </a:r>
            <a:r>
              <a:rPr lang="pl-PL" sz="2000" b="1" dirty="0"/>
              <a:t> </a:t>
            </a:r>
            <a:r>
              <a:rPr lang="pl-PL" sz="2000" b="1" dirty="0" err="1"/>
              <a:t>sensing</a:t>
            </a:r>
            <a:r>
              <a:rPr lang="pl-PL" sz="2000" b="1" dirty="0"/>
              <a:t>” regime not </a:t>
            </a:r>
            <a:r>
              <a:rPr lang="pl-PL" sz="2000" b="1" dirty="0" err="1"/>
              <a:t>well</a:t>
            </a:r>
            <a:r>
              <a:rPr lang="pl-PL" sz="2000" b="1" dirty="0"/>
              <a:t> </a:t>
            </a:r>
            <a:r>
              <a:rPr lang="pl-PL" sz="2000" b="1" dirty="0" err="1"/>
              <a:t>defined</a:t>
            </a:r>
            <a:r>
              <a:rPr lang="pl-PL" sz="2000" b="1" dirty="0"/>
              <a:t> </a:t>
            </a:r>
            <a:r>
              <a:rPr lang="pl-PL" sz="2000" b="1" dirty="0" err="1" smtClean="0"/>
              <a:t>apriori</a:t>
            </a:r>
            <a:endParaRPr lang="pl-PL" sz="2000" b="1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000" b="1" dirty="0" err="1"/>
              <a:t>Saturation</a:t>
            </a:r>
            <a:r>
              <a:rPr lang="pl-PL" sz="2000" b="1" dirty="0"/>
              <a:t> of </a:t>
            </a:r>
            <a:r>
              <a:rPr lang="pl-PL" sz="2000" b="1" dirty="0" err="1"/>
              <a:t>Cramer-Rao</a:t>
            </a:r>
            <a:r>
              <a:rPr lang="pl-PL" sz="2000" b="1" dirty="0"/>
              <a:t> </a:t>
            </a:r>
            <a:r>
              <a:rPr lang="pl-PL" sz="2000" b="1" dirty="0" err="1"/>
              <a:t>bound</a:t>
            </a:r>
            <a:r>
              <a:rPr lang="pl-PL" sz="2000" b="1" dirty="0"/>
              <a:t> not </a:t>
            </a:r>
            <a:r>
              <a:rPr lang="pl-PL" sz="2000" b="1" dirty="0" err="1"/>
              <a:t>always</a:t>
            </a:r>
            <a:r>
              <a:rPr lang="pl-PL" sz="2000" b="1" dirty="0"/>
              <a:t> </a:t>
            </a:r>
            <a:r>
              <a:rPr lang="pl-PL" sz="2000" b="1" dirty="0" err="1"/>
              <a:t>guranteed</a:t>
            </a:r>
            <a:r>
              <a:rPr lang="pl-PL" sz="2000" b="1" dirty="0"/>
              <a:t> in a single </a:t>
            </a:r>
            <a:r>
              <a:rPr lang="pl-PL" sz="2000" b="1" dirty="0" err="1" smtClean="0"/>
              <a:t>shot</a:t>
            </a:r>
            <a:endParaRPr lang="pl-PL" sz="2000" b="1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000" b="1" dirty="0">
                <a:solidFill>
                  <a:prstClr val="black"/>
                </a:solidFill>
              </a:rPr>
              <a:t>In </a:t>
            </a:r>
            <a:r>
              <a:rPr lang="pl-PL" sz="2000" b="1" dirty="0" err="1">
                <a:solidFill>
                  <a:prstClr val="black"/>
                </a:solidFill>
              </a:rPr>
              <a:t>atomic</a:t>
            </a:r>
            <a:r>
              <a:rPr lang="pl-PL" sz="2000" b="1" dirty="0">
                <a:solidFill>
                  <a:prstClr val="black"/>
                </a:solidFill>
              </a:rPr>
              <a:t> </a:t>
            </a:r>
            <a:r>
              <a:rPr lang="pl-PL" sz="2000" b="1" dirty="0" err="1">
                <a:solidFill>
                  <a:prstClr val="black"/>
                </a:solidFill>
              </a:rPr>
              <a:t>clocks</a:t>
            </a:r>
            <a:r>
              <a:rPr lang="pl-PL" sz="2000" b="1" dirty="0">
                <a:solidFill>
                  <a:prstClr val="black"/>
                </a:solidFill>
              </a:rPr>
              <a:t> we </a:t>
            </a:r>
            <a:r>
              <a:rPr lang="pl-PL" sz="2000" b="1" dirty="0" err="1">
                <a:solidFill>
                  <a:prstClr val="black"/>
                </a:solidFill>
              </a:rPr>
              <a:t>are</a:t>
            </a:r>
            <a:r>
              <a:rPr lang="pl-PL" sz="2000" b="1" dirty="0">
                <a:solidFill>
                  <a:prstClr val="black"/>
                </a:solidFill>
              </a:rPr>
              <a:t> </a:t>
            </a:r>
            <a:r>
              <a:rPr lang="pl-PL" sz="2000" b="1" dirty="0" err="1">
                <a:solidFill>
                  <a:prstClr val="black"/>
                </a:solidFill>
              </a:rPr>
              <a:t>interested</a:t>
            </a:r>
            <a:r>
              <a:rPr lang="pl-PL" sz="2000" b="1" dirty="0">
                <a:solidFill>
                  <a:prstClr val="black"/>
                </a:solidFill>
              </a:rPr>
              <a:t> in  </a:t>
            </a:r>
            <a:r>
              <a:rPr lang="pl-PL" sz="2000" b="1" dirty="0" err="1">
                <a:solidFill>
                  <a:prstClr val="black"/>
                </a:solidFill>
              </a:rPr>
              <a:t>stabilizing</a:t>
            </a:r>
            <a:r>
              <a:rPr lang="pl-PL" sz="2000" b="1" dirty="0">
                <a:solidFill>
                  <a:prstClr val="black"/>
                </a:solidFill>
              </a:rPr>
              <a:t> </a:t>
            </a:r>
            <a:r>
              <a:rPr lang="pl-PL" sz="2000" b="1" dirty="0" err="1">
                <a:solidFill>
                  <a:prstClr val="black"/>
                </a:solidFill>
              </a:rPr>
              <a:t>fluctuating</a:t>
            </a:r>
            <a:r>
              <a:rPr lang="pl-PL" sz="2000" b="1" dirty="0">
                <a:solidFill>
                  <a:prstClr val="black"/>
                </a:solidFill>
              </a:rPr>
              <a:t> </a:t>
            </a:r>
            <a:r>
              <a:rPr lang="pl-PL" sz="2000" b="1" dirty="0" err="1">
                <a:solidFill>
                  <a:prstClr val="black"/>
                </a:solidFill>
              </a:rPr>
              <a:t>frequnecy</a:t>
            </a:r>
            <a:r>
              <a:rPr lang="pl-PL" sz="2000" b="1" dirty="0">
                <a:solidFill>
                  <a:prstClr val="black"/>
                </a:solidFill>
              </a:rPr>
              <a:t> and not </a:t>
            </a:r>
            <a:r>
              <a:rPr lang="pl-PL" sz="2000" b="1" dirty="0" err="1">
                <a:solidFill>
                  <a:prstClr val="black"/>
                </a:solidFill>
              </a:rPr>
              <a:t>measuring</a:t>
            </a:r>
            <a:r>
              <a:rPr lang="pl-PL" sz="2000" b="1" dirty="0">
                <a:solidFill>
                  <a:prstClr val="black"/>
                </a:solidFill>
              </a:rPr>
              <a:t> </a:t>
            </a:r>
            <a:r>
              <a:rPr lang="pl-PL" sz="2000" b="1" dirty="0" err="1">
                <a:solidFill>
                  <a:prstClr val="black"/>
                </a:solidFill>
              </a:rPr>
              <a:t>unknown</a:t>
            </a:r>
            <a:r>
              <a:rPr lang="pl-PL" sz="2000" b="1" dirty="0">
                <a:solidFill>
                  <a:prstClr val="black"/>
                </a:solidFill>
              </a:rPr>
              <a:t> </a:t>
            </a:r>
            <a:r>
              <a:rPr lang="pl-PL" sz="2000" b="1" dirty="0" err="1">
                <a:solidFill>
                  <a:prstClr val="black"/>
                </a:solidFill>
              </a:rPr>
              <a:t>fixed</a:t>
            </a:r>
            <a:r>
              <a:rPr lang="pl-PL" sz="2000" b="1" dirty="0">
                <a:solidFill>
                  <a:prstClr val="black"/>
                </a:solidFill>
              </a:rPr>
              <a:t> </a:t>
            </a:r>
            <a:r>
              <a:rPr lang="pl-PL" sz="2000" b="1" dirty="0" err="1">
                <a:solidFill>
                  <a:prstClr val="black"/>
                </a:solidFill>
              </a:rPr>
              <a:t>frequency</a:t>
            </a:r>
            <a:r>
              <a:rPr lang="pl-PL" sz="2000" b="1" dirty="0">
                <a:solidFill>
                  <a:prstClr val="black"/>
                </a:solidFill>
              </a:rPr>
              <a:t>!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pl-PL" sz="2000" b="1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pl-PL" sz="2000" b="1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pl-PL" sz="2000" b="1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b="1" dirty="0"/>
          </a:p>
        </p:txBody>
      </p:sp>
      <p:sp>
        <p:nvSpPr>
          <p:cNvPr id="13" name="Prostokąt 12"/>
          <p:cNvSpPr/>
          <p:nvPr/>
        </p:nvSpPr>
        <p:spPr>
          <a:xfrm>
            <a:off x="2987824" y="6237312"/>
            <a:ext cx="3816424" cy="40011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pl-PL" sz="2000" b="1" dirty="0" err="1" smtClean="0">
                <a:solidFill>
                  <a:prstClr val="black"/>
                </a:solidFill>
              </a:rPr>
              <a:t>Bayesian</a:t>
            </a:r>
            <a:r>
              <a:rPr lang="pl-PL" sz="2000" b="1" dirty="0" smtClean="0">
                <a:solidFill>
                  <a:prstClr val="black"/>
                </a:solidFill>
              </a:rPr>
              <a:t> </a:t>
            </a:r>
            <a:r>
              <a:rPr lang="pl-PL" sz="2000" b="1" dirty="0" err="1" smtClean="0">
                <a:solidFill>
                  <a:prstClr val="black"/>
                </a:solidFill>
              </a:rPr>
              <a:t>approach</a:t>
            </a:r>
            <a:r>
              <a:rPr lang="pl-PL" sz="2000" b="1" dirty="0" smtClean="0">
                <a:solidFill>
                  <a:prstClr val="black"/>
                </a:solidFill>
              </a:rPr>
              <a:t> </a:t>
            </a:r>
            <a:r>
              <a:rPr lang="pl-PL" sz="2000" b="1" dirty="0" err="1" smtClean="0">
                <a:solidFill>
                  <a:prstClr val="black"/>
                </a:solidFill>
              </a:rPr>
              <a:t>more</a:t>
            </a:r>
            <a:r>
              <a:rPr lang="pl-PL" sz="2000" b="1" dirty="0" smtClean="0">
                <a:solidFill>
                  <a:prstClr val="black"/>
                </a:solidFill>
              </a:rPr>
              <a:t> </a:t>
            </a:r>
            <a:r>
              <a:rPr lang="pl-PL" sz="2000" b="1" dirty="0" err="1" smtClean="0">
                <a:solidFill>
                  <a:prstClr val="black"/>
                </a:solidFill>
              </a:rPr>
              <a:t>justified</a:t>
            </a:r>
            <a:endParaRPr lang="en-US" sz="1400" dirty="0"/>
          </a:p>
        </p:txBody>
      </p:sp>
      <p:pic>
        <p:nvPicPr>
          <p:cNvPr id="14" name="Obraz 13" descr="Figure 1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69007" y="3717032"/>
            <a:ext cx="7133978" cy="2304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0807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nimBg="1"/>
      <p:bldP spid="1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0" y="0"/>
            <a:ext cx="9144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pl-PL" sz="4000" b="1" dirty="0" err="1" smtClean="0">
                <a:solidFill>
                  <a:prstClr val="black"/>
                </a:solidFill>
              </a:rPr>
              <a:t>Optimal</a:t>
            </a:r>
            <a:r>
              <a:rPr lang="pl-PL" sz="4000" b="1" dirty="0" smtClean="0">
                <a:solidFill>
                  <a:prstClr val="black"/>
                </a:solidFill>
              </a:rPr>
              <a:t> Quantum </a:t>
            </a:r>
            <a:r>
              <a:rPr lang="pl-PL" sz="4000" b="1" dirty="0" err="1" smtClean="0">
                <a:solidFill>
                  <a:prstClr val="black"/>
                </a:solidFill>
              </a:rPr>
              <a:t>Bayesian</a:t>
            </a:r>
            <a:r>
              <a:rPr lang="pl-PL" sz="4000" b="1" dirty="0" smtClean="0">
                <a:solidFill>
                  <a:prstClr val="black"/>
                </a:solidFill>
              </a:rPr>
              <a:t> </a:t>
            </a:r>
            <a:r>
              <a:rPr lang="pl-PL" sz="4000" b="1" dirty="0" err="1" smtClean="0">
                <a:solidFill>
                  <a:prstClr val="black"/>
                </a:solidFill>
              </a:rPr>
              <a:t>frequency</a:t>
            </a:r>
            <a:r>
              <a:rPr lang="pl-PL" sz="4000" b="1" dirty="0" smtClean="0">
                <a:solidFill>
                  <a:prstClr val="black"/>
                </a:solidFill>
              </a:rPr>
              <a:t> </a:t>
            </a:r>
            <a:r>
              <a:rPr lang="pl-PL" sz="4000" b="1" dirty="0" err="1" smtClean="0">
                <a:solidFill>
                  <a:prstClr val="black"/>
                </a:solidFill>
              </a:rPr>
              <a:t>estimation</a:t>
            </a:r>
            <a:endParaRPr lang="en-US" sz="4000" b="1" dirty="0" smtClean="0">
              <a:solidFill>
                <a:prstClr val="black"/>
              </a:solidFill>
            </a:endParaRPr>
          </a:p>
        </p:txBody>
      </p:sp>
      <p:grpSp>
        <p:nvGrpSpPr>
          <p:cNvPr id="3" name="Grupa 2"/>
          <p:cNvGrpSpPr/>
          <p:nvPr/>
        </p:nvGrpSpPr>
        <p:grpSpPr>
          <a:xfrm>
            <a:off x="879359" y="3041396"/>
            <a:ext cx="6524762" cy="400110"/>
            <a:chOff x="879359" y="3041396"/>
            <a:chExt cx="6524762" cy="400110"/>
          </a:xfrm>
        </p:grpSpPr>
        <p:sp>
          <p:nvSpPr>
            <p:cNvPr id="24" name="pole tekstowe 23"/>
            <p:cNvSpPr txBox="1"/>
            <p:nvPr/>
          </p:nvSpPr>
          <p:spPr>
            <a:xfrm>
              <a:off x="879359" y="3041396"/>
              <a:ext cx="273630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2000" dirty="0" err="1"/>
                <a:t>a</a:t>
              </a:r>
              <a:r>
                <a:rPr lang="pl-PL" sz="2000" dirty="0" err="1" smtClean="0"/>
                <a:t>verage</a:t>
              </a:r>
              <a:r>
                <a:rPr lang="pl-PL" sz="2000" dirty="0" smtClean="0"/>
                <a:t> </a:t>
              </a:r>
              <a:r>
                <a:rPr lang="pl-PL" sz="2000" dirty="0" err="1" smtClean="0"/>
                <a:t>cost</a:t>
              </a:r>
              <a:r>
                <a:rPr lang="pl-PL" sz="2000" dirty="0" smtClean="0"/>
                <a:t>:</a:t>
              </a:r>
              <a:endParaRPr lang="en-US" sz="2000" dirty="0"/>
            </a:p>
          </p:txBody>
        </p:sp>
        <p:pic>
          <p:nvPicPr>
            <p:cNvPr id="14" name="Obraz 13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10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71800" y="3140968"/>
              <a:ext cx="4632321" cy="289496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</p:pic>
      </p:grpSp>
      <p:grpSp>
        <p:nvGrpSpPr>
          <p:cNvPr id="2" name="Grupa 1"/>
          <p:cNvGrpSpPr/>
          <p:nvPr/>
        </p:nvGrpSpPr>
        <p:grpSpPr>
          <a:xfrm>
            <a:off x="467288" y="1701931"/>
            <a:ext cx="8964488" cy="992340"/>
            <a:chOff x="467288" y="1701931"/>
            <a:chExt cx="8964488" cy="992340"/>
          </a:xfrm>
        </p:grpSpPr>
        <p:grpSp>
          <p:nvGrpSpPr>
            <p:cNvPr id="19" name="Grupa 18"/>
            <p:cNvGrpSpPr/>
            <p:nvPr/>
          </p:nvGrpSpPr>
          <p:grpSpPr>
            <a:xfrm>
              <a:off x="467288" y="1734256"/>
              <a:ext cx="3312368" cy="400110"/>
              <a:chOff x="611560" y="2636912"/>
              <a:chExt cx="3312368" cy="400110"/>
            </a:xfrm>
          </p:grpSpPr>
          <p:pic>
            <p:nvPicPr>
              <p:cNvPr id="20" name="Obraz 19" descr="TP_tmp.emf"/>
              <p:cNvPicPr>
                <a:picLocks noChangeAspect="1"/>
              </p:cNvPicPr>
              <p:nvPr>
                <p:custDataLst>
                  <p:tags r:id="rId6"/>
                </p:custDataLst>
              </p:nvPr>
            </p:nvPicPr>
            <p:blipFill>
              <a:blip r:embed="rId11" cstate="print"/>
              <a:stretch>
                <a:fillRect/>
              </a:stretch>
            </p:blipFill>
            <p:spPr bwMode="auto">
              <a:xfrm>
                <a:off x="611560" y="2708920"/>
                <a:ext cx="506816" cy="278519"/>
              </a:xfrm>
              <a:prstGeom prst="rect">
                <a:avLst/>
              </a:prstGeom>
              <a:noFill/>
              <a:ln/>
              <a:effectLst/>
            </p:spPr>
          </p:pic>
          <p:sp>
            <p:nvSpPr>
              <p:cNvPr id="22" name="pole tekstowe 21"/>
              <p:cNvSpPr txBox="1"/>
              <p:nvPr/>
            </p:nvSpPr>
            <p:spPr>
              <a:xfrm>
                <a:off x="1187624" y="2636912"/>
                <a:ext cx="273630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l-PL" sz="2000" dirty="0" err="1" smtClean="0"/>
                  <a:t>prior</a:t>
                </a:r>
                <a:r>
                  <a:rPr lang="pl-PL" sz="2000" dirty="0" smtClean="0"/>
                  <a:t>  </a:t>
                </a:r>
                <a:r>
                  <a:rPr lang="pl-PL" sz="2000" dirty="0" err="1" smtClean="0"/>
                  <a:t>distribution</a:t>
                </a:r>
                <a:endParaRPr lang="en-US" sz="2000" dirty="0"/>
              </a:p>
            </p:txBody>
          </p:sp>
        </p:grpSp>
        <p:sp>
          <p:nvSpPr>
            <p:cNvPr id="27" name="pole tekstowe 26"/>
            <p:cNvSpPr txBox="1"/>
            <p:nvPr/>
          </p:nvSpPr>
          <p:spPr>
            <a:xfrm>
              <a:off x="6695472" y="1701931"/>
              <a:ext cx="273630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2000" dirty="0" err="1" smtClean="0"/>
                <a:t>measurement</a:t>
              </a:r>
              <a:endParaRPr lang="en-US" sz="2000" dirty="0"/>
            </a:p>
          </p:txBody>
        </p:sp>
        <p:pic>
          <p:nvPicPr>
            <p:cNvPr id="8" name="Obraz 7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99138" y="1806264"/>
              <a:ext cx="320571" cy="240000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10" name="Obraz 9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35440" y="2409700"/>
              <a:ext cx="2338286" cy="284571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7" name="Obraz 6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58601" y="2352787"/>
              <a:ext cx="541714" cy="282857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32" name="pole tekstowe 31"/>
            <p:cNvSpPr txBox="1"/>
            <p:nvPr/>
          </p:nvSpPr>
          <p:spPr>
            <a:xfrm>
              <a:off x="5435840" y="2294161"/>
              <a:ext cx="273630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2000" dirty="0" err="1" smtClean="0"/>
                <a:t>estimator</a:t>
              </a:r>
              <a:endParaRPr lang="en-US" sz="2000" dirty="0"/>
            </a:p>
          </p:txBody>
        </p:sp>
        <p:pic>
          <p:nvPicPr>
            <p:cNvPr id="5" name="Obraz 4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12531" y="1856454"/>
              <a:ext cx="277714" cy="186857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35" name="pole tekstowe 34"/>
            <p:cNvSpPr txBox="1"/>
            <p:nvPr/>
          </p:nvSpPr>
          <p:spPr>
            <a:xfrm>
              <a:off x="4067688" y="1734256"/>
              <a:ext cx="176368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2000" dirty="0"/>
                <a:t>f</a:t>
              </a:r>
              <a:r>
                <a:rPr lang="pl-PL" sz="2000" dirty="0" smtClean="0"/>
                <a:t>amily of </a:t>
              </a:r>
              <a:r>
                <a:rPr lang="pl-PL" sz="2000" dirty="0" err="1" smtClean="0"/>
                <a:t>states</a:t>
              </a:r>
              <a:endParaRPr lang="en-US" sz="2000" dirty="0"/>
            </a:p>
          </p:txBody>
        </p:sp>
      </p:grpSp>
      <p:grpSp>
        <p:nvGrpSpPr>
          <p:cNvPr id="6" name="Grupa 5"/>
          <p:cNvGrpSpPr/>
          <p:nvPr/>
        </p:nvGrpSpPr>
        <p:grpSpPr>
          <a:xfrm>
            <a:off x="3004583" y="4614605"/>
            <a:ext cx="3168250" cy="1089715"/>
            <a:chOff x="3004583" y="4614605"/>
            <a:chExt cx="3168250" cy="1089715"/>
          </a:xfrm>
        </p:grpSpPr>
        <p:pic>
          <p:nvPicPr>
            <p:cNvPr id="16" name="Obraz 15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1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35424" y="4783390"/>
              <a:ext cx="2593822" cy="75327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</p:pic>
        <p:sp>
          <p:nvSpPr>
            <p:cNvPr id="61" name="Prostokąt 60"/>
            <p:cNvSpPr/>
            <p:nvPr/>
          </p:nvSpPr>
          <p:spPr>
            <a:xfrm>
              <a:off x="3004583" y="4614605"/>
              <a:ext cx="3168250" cy="108971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755888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0" y="0"/>
            <a:ext cx="9144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pl-PL" sz="4000" b="1" dirty="0" err="1" smtClean="0">
                <a:solidFill>
                  <a:prstClr val="black"/>
                </a:solidFill>
              </a:rPr>
              <a:t>Optimal</a:t>
            </a:r>
            <a:r>
              <a:rPr lang="pl-PL" sz="4000" b="1" dirty="0" smtClean="0">
                <a:solidFill>
                  <a:prstClr val="black"/>
                </a:solidFill>
              </a:rPr>
              <a:t> Quantum </a:t>
            </a:r>
            <a:r>
              <a:rPr lang="pl-PL" sz="4000" b="1" dirty="0" err="1" smtClean="0">
                <a:solidFill>
                  <a:prstClr val="black"/>
                </a:solidFill>
              </a:rPr>
              <a:t>Bayesian</a:t>
            </a:r>
            <a:r>
              <a:rPr lang="pl-PL" sz="4000" b="1" dirty="0" smtClean="0">
                <a:solidFill>
                  <a:prstClr val="black"/>
                </a:solidFill>
              </a:rPr>
              <a:t> </a:t>
            </a:r>
            <a:r>
              <a:rPr lang="pl-PL" sz="4000" b="1" dirty="0" err="1" smtClean="0">
                <a:solidFill>
                  <a:prstClr val="black"/>
                </a:solidFill>
              </a:rPr>
              <a:t>parameter</a:t>
            </a:r>
            <a:r>
              <a:rPr lang="pl-PL" sz="4000" b="1" dirty="0" smtClean="0">
                <a:solidFill>
                  <a:prstClr val="black"/>
                </a:solidFill>
              </a:rPr>
              <a:t> </a:t>
            </a:r>
            <a:r>
              <a:rPr lang="pl-PL" sz="4000" b="1" dirty="0" err="1" smtClean="0">
                <a:solidFill>
                  <a:prstClr val="black"/>
                </a:solidFill>
              </a:rPr>
              <a:t>estimation</a:t>
            </a:r>
            <a:r>
              <a:rPr lang="pl-PL" sz="4000" b="1" dirty="0" smtClean="0">
                <a:solidFill>
                  <a:prstClr val="black"/>
                </a:solidFill>
              </a:rPr>
              <a:t> for </a:t>
            </a:r>
            <a:r>
              <a:rPr lang="pl-PL" sz="4000" b="1" dirty="0" err="1" smtClean="0">
                <a:solidFill>
                  <a:prstClr val="black"/>
                </a:solidFill>
              </a:rPr>
              <a:t>variance</a:t>
            </a:r>
            <a:r>
              <a:rPr lang="pl-PL" sz="4000" b="1" dirty="0" smtClean="0">
                <a:solidFill>
                  <a:prstClr val="black"/>
                </a:solidFill>
              </a:rPr>
              <a:t> </a:t>
            </a:r>
            <a:r>
              <a:rPr lang="pl-PL" sz="4000" b="1" dirty="0" err="1" smtClean="0">
                <a:solidFill>
                  <a:prstClr val="black"/>
                </a:solidFill>
              </a:rPr>
              <a:t>cost</a:t>
            </a:r>
            <a:r>
              <a:rPr lang="pl-PL" sz="4000" b="1" dirty="0" smtClean="0">
                <a:solidFill>
                  <a:prstClr val="black"/>
                </a:solidFill>
              </a:rPr>
              <a:t> </a:t>
            </a:r>
            <a:r>
              <a:rPr lang="pl-PL" sz="4000" b="1" dirty="0" err="1" smtClean="0">
                <a:solidFill>
                  <a:prstClr val="black"/>
                </a:solidFill>
              </a:rPr>
              <a:t>function</a:t>
            </a:r>
            <a:endParaRPr lang="en-US" sz="4000" b="1" dirty="0" smtClean="0">
              <a:solidFill>
                <a:prstClr val="black"/>
              </a:solidFill>
            </a:endParaRPr>
          </a:p>
        </p:txBody>
      </p:sp>
      <p:grpSp>
        <p:nvGrpSpPr>
          <p:cNvPr id="3" name="Grupa 2"/>
          <p:cNvGrpSpPr/>
          <p:nvPr/>
        </p:nvGrpSpPr>
        <p:grpSpPr>
          <a:xfrm>
            <a:off x="879359" y="3041396"/>
            <a:ext cx="6524762" cy="400110"/>
            <a:chOff x="879359" y="3041396"/>
            <a:chExt cx="6524762" cy="400110"/>
          </a:xfrm>
        </p:grpSpPr>
        <p:sp>
          <p:nvSpPr>
            <p:cNvPr id="24" name="pole tekstowe 23"/>
            <p:cNvSpPr txBox="1"/>
            <p:nvPr/>
          </p:nvSpPr>
          <p:spPr>
            <a:xfrm>
              <a:off x="879359" y="3041396"/>
              <a:ext cx="273630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2000" dirty="0" err="1"/>
                <a:t>a</a:t>
              </a:r>
              <a:r>
                <a:rPr lang="pl-PL" sz="2000" dirty="0" err="1" smtClean="0"/>
                <a:t>verage</a:t>
              </a:r>
              <a:r>
                <a:rPr lang="pl-PL" sz="2000" dirty="0" smtClean="0"/>
                <a:t> </a:t>
              </a:r>
              <a:r>
                <a:rPr lang="pl-PL" sz="2000" dirty="0" err="1" smtClean="0"/>
                <a:t>cost</a:t>
              </a:r>
              <a:r>
                <a:rPr lang="pl-PL" sz="2000" dirty="0" smtClean="0"/>
                <a:t>:</a:t>
              </a:r>
              <a:endParaRPr lang="en-US" sz="2000" dirty="0"/>
            </a:p>
          </p:txBody>
        </p:sp>
        <p:pic>
          <p:nvPicPr>
            <p:cNvPr id="14" name="Obraz 13"/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71800" y="3140968"/>
              <a:ext cx="4632321" cy="289496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</p:pic>
      </p:grpSp>
      <p:grpSp>
        <p:nvGrpSpPr>
          <p:cNvPr id="2" name="Grupa 1"/>
          <p:cNvGrpSpPr/>
          <p:nvPr/>
        </p:nvGrpSpPr>
        <p:grpSpPr>
          <a:xfrm>
            <a:off x="467288" y="1701931"/>
            <a:ext cx="8964488" cy="992340"/>
            <a:chOff x="467288" y="1701931"/>
            <a:chExt cx="8964488" cy="992340"/>
          </a:xfrm>
        </p:grpSpPr>
        <p:grpSp>
          <p:nvGrpSpPr>
            <p:cNvPr id="19" name="Grupa 18"/>
            <p:cNvGrpSpPr/>
            <p:nvPr/>
          </p:nvGrpSpPr>
          <p:grpSpPr>
            <a:xfrm>
              <a:off x="467288" y="1734256"/>
              <a:ext cx="3312368" cy="400110"/>
              <a:chOff x="611560" y="2636912"/>
              <a:chExt cx="3312368" cy="400110"/>
            </a:xfrm>
          </p:grpSpPr>
          <p:pic>
            <p:nvPicPr>
              <p:cNvPr id="20" name="Obraz 19" descr="TP_tmp.emf"/>
              <p:cNvPicPr>
                <a:picLocks noChangeAspect="1"/>
              </p:cNvPicPr>
              <p:nvPr>
                <p:custDataLst>
                  <p:tags r:id="rId9"/>
                </p:custDataLst>
              </p:nvPr>
            </p:nvPicPr>
            <p:blipFill>
              <a:blip r:embed="rId14" cstate="print"/>
              <a:stretch>
                <a:fillRect/>
              </a:stretch>
            </p:blipFill>
            <p:spPr bwMode="auto">
              <a:xfrm>
                <a:off x="611560" y="2708920"/>
                <a:ext cx="506816" cy="278519"/>
              </a:xfrm>
              <a:prstGeom prst="rect">
                <a:avLst/>
              </a:prstGeom>
              <a:noFill/>
              <a:ln/>
              <a:effectLst/>
            </p:spPr>
          </p:pic>
          <p:sp>
            <p:nvSpPr>
              <p:cNvPr id="22" name="pole tekstowe 21"/>
              <p:cNvSpPr txBox="1"/>
              <p:nvPr/>
            </p:nvSpPr>
            <p:spPr>
              <a:xfrm>
                <a:off x="1187624" y="2636912"/>
                <a:ext cx="273630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l-PL" sz="2000" dirty="0" err="1" smtClean="0"/>
                  <a:t>prior</a:t>
                </a:r>
                <a:r>
                  <a:rPr lang="pl-PL" sz="2000" dirty="0" smtClean="0"/>
                  <a:t>  </a:t>
                </a:r>
                <a:r>
                  <a:rPr lang="pl-PL" sz="2000" dirty="0" err="1" smtClean="0"/>
                  <a:t>distribution</a:t>
                </a:r>
                <a:endParaRPr lang="en-US" sz="2000" dirty="0"/>
              </a:p>
            </p:txBody>
          </p:sp>
        </p:grpSp>
        <p:sp>
          <p:nvSpPr>
            <p:cNvPr id="27" name="pole tekstowe 26"/>
            <p:cNvSpPr txBox="1"/>
            <p:nvPr/>
          </p:nvSpPr>
          <p:spPr>
            <a:xfrm>
              <a:off x="6695472" y="1701931"/>
              <a:ext cx="273630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2000" dirty="0" err="1" smtClean="0"/>
                <a:t>measurement</a:t>
              </a:r>
              <a:endParaRPr lang="en-US" sz="2000" dirty="0"/>
            </a:p>
          </p:txBody>
        </p:sp>
        <p:pic>
          <p:nvPicPr>
            <p:cNvPr id="8" name="Obraz 7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99138" y="1806264"/>
              <a:ext cx="320571" cy="240000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10" name="Obraz 9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35440" y="2409700"/>
              <a:ext cx="2338286" cy="284571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7" name="Obraz 6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58601" y="2352787"/>
              <a:ext cx="541714" cy="282857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32" name="pole tekstowe 31"/>
            <p:cNvSpPr txBox="1"/>
            <p:nvPr/>
          </p:nvSpPr>
          <p:spPr>
            <a:xfrm>
              <a:off x="5435840" y="2294161"/>
              <a:ext cx="273630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2000" dirty="0" err="1" smtClean="0"/>
                <a:t>estimator</a:t>
              </a:r>
              <a:endParaRPr lang="en-US" sz="2000" dirty="0"/>
            </a:p>
          </p:txBody>
        </p:sp>
        <p:pic>
          <p:nvPicPr>
            <p:cNvPr id="5" name="Obraz 4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12531" y="1856454"/>
              <a:ext cx="277714" cy="186857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35" name="pole tekstowe 34"/>
            <p:cNvSpPr txBox="1"/>
            <p:nvPr/>
          </p:nvSpPr>
          <p:spPr>
            <a:xfrm>
              <a:off x="4067688" y="1734256"/>
              <a:ext cx="176368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2000" dirty="0"/>
                <a:t>f</a:t>
              </a:r>
              <a:r>
                <a:rPr lang="pl-PL" sz="2000" dirty="0" smtClean="0"/>
                <a:t>amily of </a:t>
              </a:r>
              <a:r>
                <a:rPr lang="pl-PL" sz="2000" dirty="0" err="1" smtClean="0"/>
                <a:t>states</a:t>
              </a:r>
              <a:endParaRPr lang="en-US" sz="2000" dirty="0"/>
            </a:p>
          </p:txBody>
        </p:sp>
      </p:grpSp>
      <p:grpSp>
        <p:nvGrpSpPr>
          <p:cNvPr id="12" name="Grupa 11"/>
          <p:cNvGrpSpPr/>
          <p:nvPr/>
        </p:nvGrpSpPr>
        <p:grpSpPr>
          <a:xfrm>
            <a:off x="467288" y="4448108"/>
            <a:ext cx="7632848" cy="1828642"/>
            <a:chOff x="467288" y="4448108"/>
            <a:chExt cx="7632848" cy="1828642"/>
          </a:xfrm>
        </p:grpSpPr>
        <p:sp>
          <p:nvSpPr>
            <p:cNvPr id="23" name="Prostokąt 22"/>
            <p:cNvSpPr/>
            <p:nvPr/>
          </p:nvSpPr>
          <p:spPr>
            <a:xfrm>
              <a:off x="467288" y="4448108"/>
              <a:ext cx="7632848" cy="182864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1" name="Obraz 10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19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03712" y="4582948"/>
              <a:ext cx="5760000" cy="791429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26" name="Obraz 25" descr="TP_tmp.emf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20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1089257" y="5564800"/>
              <a:ext cx="1691186" cy="480062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28" name="Obraz 27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21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11250" y="5742532"/>
              <a:ext cx="1724952" cy="281905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29" name="Obraz 28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2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67009" y="5716909"/>
              <a:ext cx="2044952" cy="281905"/>
            </a:xfrm>
            <a:prstGeom prst="rect">
              <a:avLst/>
            </a:prstGeom>
            <a:noFill/>
            <a:ln/>
            <a:effectLst/>
          </p:spPr>
        </p:pic>
      </p:grpSp>
      <p:sp>
        <p:nvSpPr>
          <p:cNvPr id="30" name="pole tekstowe 29"/>
          <p:cNvSpPr txBox="1"/>
          <p:nvPr/>
        </p:nvSpPr>
        <p:spPr>
          <a:xfrm>
            <a:off x="3407915" y="3699307"/>
            <a:ext cx="21087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200" b="1" dirty="0" err="1"/>
              <a:t>s</a:t>
            </a:r>
            <a:r>
              <a:rPr lang="pl-PL" sz="3200" b="1" dirty="0" err="1" smtClean="0"/>
              <a:t>olution</a:t>
            </a:r>
            <a:r>
              <a:rPr lang="pl-PL" sz="3200" b="1" dirty="0" smtClean="0"/>
              <a:t>:</a:t>
            </a:r>
            <a:endParaRPr lang="en-US" sz="3200" b="1" dirty="0"/>
          </a:p>
        </p:txBody>
      </p:sp>
      <p:sp>
        <p:nvSpPr>
          <p:cNvPr id="31" name="Prostokąt 30"/>
          <p:cNvSpPr/>
          <p:nvPr/>
        </p:nvSpPr>
        <p:spPr>
          <a:xfrm>
            <a:off x="143508" y="6380894"/>
            <a:ext cx="885698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l-PL" sz="1400" dirty="0" err="1" smtClean="0">
                <a:solidFill>
                  <a:prstClr val="black"/>
                </a:solidFill>
              </a:rPr>
              <a:t>Helstrom</a:t>
            </a:r>
            <a:r>
              <a:rPr lang="pl-PL" sz="1400" dirty="0" smtClean="0">
                <a:solidFill>
                  <a:prstClr val="black"/>
                </a:solidFill>
              </a:rPr>
              <a:t>, </a:t>
            </a:r>
            <a:r>
              <a:rPr lang="pl-PL" sz="1400" i="1" dirty="0" smtClean="0">
                <a:solidFill>
                  <a:prstClr val="black"/>
                </a:solidFill>
              </a:rPr>
              <a:t>Quantum </a:t>
            </a:r>
            <a:r>
              <a:rPr lang="pl-PL" sz="1400" i="1" dirty="0" err="1" smtClean="0">
                <a:solidFill>
                  <a:prstClr val="black"/>
                </a:solidFill>
              </a:rPr>
              <a:t>Detection</a:t>
            </a:r>
            <a:r>
              <a:rPr lang="pl-PL" sz="1400" i="1" dirty="0" smtClean="0">
                <a:solidFill>
                  <a:prstClr val="black"/>
                </a:solidFill>
              </a:rPr>
              <a:t> and </a:t>
            </a:r>
            <a:r>
              <a:rPr lang="pl-PL" sz="1400" i="1" dirty="0" err="1" smtClean="0">
                <a:solidFill>
                  <a:prstClr val="black"/>
                </a:solidFill>
              </a:rPr>
              <a:t>Estimation</a:t>
            </a:r>
            <a:r>
              <a:rPr lang="pl-PL" sz="1400" i="1" dirty="0" smtClean="0">
                <a:solidFill>
                  <a:prstClr val="black"/>
                </a:solidFill>
              </a:rPr>
              <a:t> </a:t>
            </a:r>
            <a:r>
              <a:rPr lang="pl-PL" sz="1400" i="1" dirty="0" err="1" smtClean="0">
                <a:solidFill>
                  <a:prstClr val="black"/>
                </a:solidFill>
              </a:rPr>
              <a:t>Theory</a:t>
            </a:r>
            <a:r>
              <a:rPr lang="pl-PL" sz="1400" i="1" dirty="0" smtClean="0">
                <a:solidFill>
                  <a:prstClr val="black"/>
                </a:solidFill>
              </a:rPr>
              <a:t>, </a:t>
            </a:r>
            <a:r>
              <a:rPr lang="pl-PL" sz="1400" dirty="0" smtClean="0">
                <a:solidFill>
                  <a:prstClr val="black"/>
                </a:solidFill>
              </a:rPr>
              <a:t>(1976)</a:t>
            </a:r>
          </a:p>
          <a:p>
            <a:pPr algn="r"/>
            <a:r>
              <a:rPr lang="pl-PL" sz="1400" dirty="0"/>
              <a:t>K. </a:t>
            </a:r>
            <a:r>
              <a:rPr lang="pl-PL" sz="1400" dirty="0" err="1"/>
              <a:t>Macieszczak</a:t>
            </a:r>
            <a:r>
              <a:rPr lang="pl-PL" sz="1400" dirty="0"/>
              <a:t>, M. </a:t>
            </a:r>
            <a:r>
              <a:rPr lang="pl-PL" sz="1400" dirty="0" err="1"/>
              <a:t>Fraas</a:t>
            </a:r>
            <a:r>
              <a:rPr lang="pl-PL" sz="1400" dirty="0"/>
              <a:t>, RDD</a:t>
            </a:r>
            <a:r>
              <a:rPr lang="pl-PL" sz="1400" dirty="0" smtClean="0"/>
              <a:t>, </a:t>
            </a:r>
            <a:r>
              <a:rPr lang="en-US" sz="1400" dirty="0"/>
              <a:t>New J. Phys. 16, 113002 (2014) </a:t>
            </a:r>
            <a:r>
              <a:rPr lang="pl-PL" sz="1400" dirty="0" smtClean="0"/>
              <a:t> </a:t>
            </a:r>
            <a:endParaRPr lang="en-US" sz="1400" dirty="0"/>
          </a:p>
          <a:p>
            <a:pPr algn="r"/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983719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0" y="0"/>
            <a:ext cx="918051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pl-PL" sz="4400" b="1" dirty="0" smtClean="0">
                <a:solidFill>
                  <a:prstClr val="black"/>
                </a:solidFill>
              </a:rPr>
              <a:t>Allan </a:t>
            </a:r>
            <a:r>
              <a:rPr lang="pl-PL" sz="4400" b="1" dirty="0" err="1" smtClean="0">
                <a:solidFill>
                  <a:prstClr val="black"/>
                </a:solidFill>
              </a:rPr>
              <a:t>variance</a:t>
            </a:r>
            <a:endParaRPr lang="en-US" sz="2800" b="1" dirty="0" smtClean="0">
              <a:solidFill>
                <a:prstClr val="black"/>
              </a:solidFill>
            </a:endParaRPr>
          </a:p>
        </p:txBody>
      </p:sp>
      <p:pic>
        <p:nvPicPr>
          <p:cNvPr id="2" name="Obraz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848" y="3868275"/>
            <a:ext cx="5432913" cy="768546"/>
          </a:xfrm>
          <a:prstGeom prst="rect">
            <a:avLst/>
          </a:prstGeom>
          <a:solidFill>
            <a:schemeClr val="bg1"/>
          </a:solidFill>
          <a:ln/>
          <a:effectLst/>
        </p:spPr>
      </p:pic>
      <p:pic>
        <p:nvPicPr>
          <p:cNvPr id="17" name="Picture 2 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652120" y="4612220"/>
            <a:ext cx="2669842" cy="18870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39552" y="908720"/>
            <a:ext cx="7934325" cy="292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Obraz 21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417390" y="4078086"/>
            <a:ext cx="2129486" cy="278354"/>
          </a:xfrm>
          <a:prstGeom prst="rect">
            <a:avLst/>
          </a:prstGeom>
          <a:noFill/>
          <a:ln/>
          <a:effectLst/>
        </p:spPr>
      </p:pic>
    </p:spTree>
    <p:extLst>
      <p:ext uri="{BB962C8B-B14F-4D97-AF65-F5344CB8AC3E}">
        <p14:creationId xmlns:p14="http://schemas.microsoft.com/office/powerpoint/2010/main" val="70643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0" y="0"/>
            <a:ext cx="91805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3600" b="1" dirty="0" err="1" smtClean="0">
                <a:solidFill>
                  <a:prstClr val="black"/>
                </a:solidFill>
                <a:ea typeface="+mj-ea"/>
                <a:cs typeface="+mj-cs"/>
              </a:rPr>
              <a:t>Looking</a:t>
            </a:r>
            <a:r>
              <a:rPr lang="pl-PL" sz="3600" b="1" dirty="0" smtClean="0">
                <a:solidFill>
                  <a:prstClr val="black"/>
                </a:solidFill>
                <a:ea typeface="+mj-ea"/>
                <a:cs typeface="+mj-cs"/>
              </a:rPr>
              <a:t> for the </a:t>
            </a:r>
            <a:r>
              <a:rPr lang="pl-PL" sz="3600" b="1" dirty="0" err="1" smtClean="0">
                <a:solidFill>
                  <a:prstClr val="black"/>
                </a:solidFill>
                <a:ea typeface="+mj-ea"/>
                <a:cs typeface="+mj-cs"/>
              </a:rPr>
              <a:t>fundamental</a:t>
            </a:r>
            <a:r>
              <a:rPr lang="pl-PL" sz="3600" b="1" dirty="0" smtClean="0">
                <a:solidFill>
                  <a:prstClr val="black"/>
                </a:solidFill>
                <a:ea typeface="+mj-ea"/>
                <a:cs typeface="+mj-cs"/>
              </a:rPr>
              <a:t> </a:t>
            </a:r>
            <a:r>
              <a:rPr lang="pl-PL" sz="3600" b="1" dirty="0" err="1" smtClean="0">
                <a:solidFill>
                  <a:prstClr val="black"/>
                </a:solidFill>
                <a:ea typeface="+mj-ea"/>
                <a:cs typeface="+mj-cs"/>
              </a:rPr>
              <a:t>stability</a:t>
            </a:r>
            <a:r>
              <a:rPr lang="pl-PL" sz="3600" b="1" dirty="0" smtClean="0">
                <a:solidFill>
                  <a:prstClr val="black"/>
                </a:solidFill>
                <a:ea typeface="+mj-ea"/>
                <a:cs typeface="+mj-cs"/>
              </a:rPr>
              <a:t> </a:t>
            </a:r>
            <a:r>
              <a:rPr lang="pl-PL" sz="3600" b="1" dirty="0" err="1" smtClean="0">
                <a:solidFill>
                  <a:prstClr val="black"/>
                </a:solidFill>
                <a:ea typeface="+mj-ea"/>
                <a:cs typeface="+mj-cs"/>
              </a:rPr>
              <a:t>bound</a:t>
            </a:r>
            <a:endParaRPr lang="pl-PL" sz="3600" b="1" dirty="0">
              <a:solidFill>
                <a:prstClr val="black"/>
              </a:solidFill>
              <a:ea typeface="+mj-ea"/>
              <a:cs typeface="+mj-cs"/>
            </a:endParaRPr>
          </a:p>
        </p:txBody>
      </p:sp>
      <p:sp>
        <p:nvSpPr>
          <p:cNvPr id="9" name="Prostokąt 8"/>
          <p:cNvSpPr/>
          <p:nvPr/>
        </p:nvSpPr>
        <p:spPr>
          <a:xfrm>
            <a:off x="323528" y="3631175"/>
            <a:ext cx="8089308" cy="101566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000" b="1" dirty="0" err="1" smtClean="0">
                <a:solidFill>
                  <a:prstClr val="black"/>
                </a:solidFill>
              </a:rPr>
              <a:t>Given</a:t>
            </a:r>
            <a:r>
              <a:rPr lang="pl-PL" sz="2000" b="1" dirty="0" smtClean="0">
                <a:solidFill>
                  <a:prstClr val="black"/>
                </a:solidFill>
              </a:rPr>
              <a:t>:</a:t>
            </a:r>
            <a:r>
              <a:rPr lang="pl-PL" sz="2000" dirty="0" smtClean="0">
                <a:solidFill>
                  <a:prstClr val="black"/>
                </a:solidFill>
              </a:rPr>
              <a:t> LO </a:t>
            </a:r>
            <a:r>
              <a:rPr lang="pl-PL" sz="2000" dirty="0" err="1" smtClean="0">
                <a:solidFill>
                  <a:prstClr val="black"/>
                </a:solidFill>
              </a:rPr>
              <a:t>noise</a:t>
            </a:r>
            <a:r>
              <a:rPr lang="pl-PL" sz="2000" dirty="0" smtClean="0">
                <a:solidFill>
                  <a:prstClr val="black"/>
                </a:solidFill>
              </a:rPr>
              <a:t>, </a:t>
            </a:r>
            <a:r>
              <a:rPr lang="pl-PL" sz="2000" dirty="0" err="1" smtClean="0">
                <a:solidFill>
                  <a:prstClr val="black"/>
                </a:solidFill>
              </a:rPr>
              <a:t>atomic</a:t>
            </a:r>
            <a:r>
              <a:rPr lang="pl-PL" sz="2000" dirty="0" smtClean="0">
                <a:solidFill>
                  <a:prstClr val="black"/>
                </a:solidFill>
              </a:rPr>
              <a:t> </a:t>
            </a:r>
            <a:r>
              <a:rPr lang="pl-PL" sz="2000" dirty="0" err="1" smtClean="0">
                <a:solidFill>
                  <a:prstClr val="black"/>
                </a:solidFill>
              </a:rPr>
              <a:t>decoherence</a:t>
            </a:r>
            <a:r>
              <a:rPr lang="pl-PL" sz="2000" dirty="0" smtClean="0">
                <a:solidFill>
                  <a:prstClr val="black"/>
                </a:solidFill>
              </a:rPr>
              <a:t>, </a:t>
            </a:r>
            <a:r>
              <a:rPr lang="pl-PL" sz="2000" dirty="0" err="1" smtClean="0">
                <a:solidFill>
                  <a:prstClr val="black"/>
                </a:solidFill>
              </a:rPr>
              <a:t>number</a:t>
            </a:r>
            <a:r>
              <a:rPr lang="pl-PL" sz="2000" dirty="0" smtClean="0">
                <a:solidFill>
                  <a:prstClr val="black"/>
                </a:solidFill>
              </a:rPr>
              <a:t> of </a:t>
            </a:r>
            <a:r>
              <a:rPr lang="pl-PL" sz="2000" dirty="0" err="1" smtClean="0">
                <a:solidFill>
                  <a:prstClr val="black"/>
                </a:solidFill>
              </a:rPr>
              <a:t>atoms</a:t>
            </a:r>
            <a:endParaRPr lang="pl-PL" sz="2000" dirty="0" smtClean="0">
              <a:solidFill>
                <a:prstClr val="black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000" b="1" dirty="0" err="1" smtClean="0">
                <a:solidFill>
                  <a:prstClr val="black"/>
                </a:solidFill>
              </a:rPr>
              <a:t>Find</a:t>
            </a:r>
            <a:r>
              <a:rPr lang="pl-PL" sz="2000" b="1" dirty="0" smtClean="0">
                <a:solidFill>
                  <a:prstClr val="black"/>
                </a:solidFill>
              </a:rPr>
              <a:t>: </a:t>
            </a:r>
            <a:r>
              <a:rPr lang="pl-PL" sz="2000" dirty="0" err="1" smtClean="0"/>
              <a:t>optimal</a:t>
            </a:r>
            <a:r>
              <a:rPr lang="pl-PL" sz="2000" dirty="0" smtClean="0"/>
              <a:t> </a:t>
            </a:r>
            <a:r>
              <a:rPr lang="pl-PL" sz="2000" dirty="0" err="1"/>
              <a:t>states</a:t>
            </a:r>
            <a:r>
              <a:rPr lang="pl-PL" sz="2000" dirty="0"/>
              <a:t>, </a:t>
            </a:r>
            <a:r>
              <a:rPr lang="pl-PL" sz="2000" dirty="0" err="1"/>
              <a:t>interrogation</a:t>
            </a:r>
            <a:r>
              <a:rPr lang="pl-PL" sz="2000" dirty="0"/>
              <a:t> </a:t>
            </a:r>
            <a:r>
              <a:rPr lang="pl-PL" sz="2000" dirty="0" err="1"/>
              <a:t>times</a:t>
            </a:r>
            <a:r>
              <a:rPr lang="pl-PL" sz="2000" dirty="0"/>
              <a:t>, </a:t>
            </a:r>
            <a:r>
              <a:rPr lang="pl-PL" sz="2000" dirty="0" err="1"/>
              <a:t>measurements</a:t>
            </a:r>
            <a:r>
              <a:rPr lang="pl-PL" sz="2000" dirty="0"/>
              <a:t>, </a:t>
            </a:r>
            <a:r>
              <a:rPr lang="pl-PL" sz="2000" dirty="0" err="1"/>
              <a:t>feedbacks</a:t>
            </a:r>
            <a:r>
              <a:rPr lang="pl-PL" sz="2000" dirty="0"/>
              <a:t> </a:t>
            </a:r>
            <a:r>
              <a:rPr lang="pl-PL" sz="2000" dirty="0" smtClean="0"/>
              <a:t>to </a:t>
            </a:r>
            <a:r>
              <a:rPr lang="pl-PL" sz="2000" dirty="0" err="1"/>
              <a:t>minimize</a:t>
            </a:r>
            <a:r>
              <a:rPr lang="pl-PL" sz="2000" dirty="0"/>
              <a:t> the Allan </a:t>
            </a:r>
            <a:r>
              <a:rPr lang="pl-PL" sz="2000" dirty="0" err="1"/>
              <a:t>variance</a:t>
            </a:r>
            <a:r>
              <a:rPr lang="pl-PL" sz="2000" dirty="0"/>
              <a:t>! </a:t>
            </a:r>
            <a:endParaRPr lang="en-US" sz="2000" dirty="0"/>
          </a:p>
        </p:txBody>
      </p:sp>
      <p:grpSp>
        <p:nvGrpSpPr>
          <p:cNvPr id="11" name="Grupa 10"/>
          <p:cNvGrpSpPr/>
          <p:nvPr/>
        </p:nvGrpSpPr>
        <p:grpSpPr>
          <a:xfrm>
            <a:off x="632900" y="4626304"/>
            <a:ext cx="7726927" cy="1887018"/>
            <a:chOff x="632900" y="4626304"/>
            <a:chExt cx="7726927" cy="1887018"/>
          </a:xfrm>
        </p:grpSpPr>
        <p:pic>
          <p:nvPicPr>
            <p:cNvPr id="17" name="Picture 2 1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689985" y="4626304"/>
              <a:ext cx="2669842" cy="18870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24" name="Obraz 1023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2900" y="4710839"/>
              <a:ext cx="4730000" cy="570000"/>
            </a:xfrm>
            <a:prstGeom prst="rect">
              <a:avLst/>
            </a:prstGeom>
            <a:solidFill>
              <a:schemeClr val="bg1"/>
            </a:solidFill>
            <a:ln/>
            <a:effectLst/>
          </p:spPr>
        </p:pic>
        <p:grpSp>
          <p:nvGrpSpPr>
            <p:cNvPr id="10" name="Grupa 9"/>
            <p:cNvGrpSpPr/>
            <p:nvPr/>
          </p:nvGrpSpPr>
          <p:grpSpPr>
            <a:xfrm>
              <a:off x="1840736" y="5638700"/>
              <a:ext cx="6204898" cy="572742"/>
              <a:chOff x="1840736" y="5638700"/>
              <a:chExt cx="6204898" cy="572742"/>
            </a:xfrm>
          </p:grpSpPr>
          <p:sp>
            <p:nvSpPr>
              <p:cNvPr id="19" name="Dowolny kształt 18"/>
              <p:cNvSpPr/>
              <p:nvPr/>
            </p:nvSpPr>
            <p:spPr>
              <a:xfrm>
                <a:off x="6303920" y="5778432"/>
                <a:ext cx="1741714" cy="433010"/>
              </a:xfrm>
              <a:custGeom>
                <a:avLst/>
                <a:gdLst>
                  <a:gd name="connsiteX0" fmla="*/ 0 w 1741714"/>
                  <a:gd name="connsiteY0" fmla="*/ 229810 h 433010"/>
                  <a:gd name="connsiteX1" fmla="*/ 290285 w 1741714"/>
                  <a:gd name="connsiteY1" fmla="*/ 12095 h 433010"/>
                  <a:gd name="connsiteX2" fmla="*/ 696685 w 1741714"/>
                  <a:gd name="connsiteY2" fmla="*/ 302381 h 433010"/>
                  <a:gd name="connsiteX3" fmla="*/ 1335314 w 1741714"/>
                  <a:gd name="connsiteY3" fmla="*/ 244324 h 433010"/>
                  <a:gd name="connsiteX4" fmla="*/ 1741714 w 1741714"/>
                  <a:gd name="connsiteY4" fmla="*/ 433010 h 4330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41714" h="433010">
                    <a:moveTo>
                      <a:pt x="0" y="229810"/>
                    </a:moveTo>
                    <a:cubicBezTo>
                      <a:pt x="87085" y="114905"/>
                      <a:pt x="174171" y="0"/>
                      <a:pt x="290285" y="12095"/>
                    </a:cubicBezTo>
                    <a:cubicBezTo>
                      <a:pt x="406399" y="24190"/>
                      <a:pt x="522514" y="263676"/>
                      <a:pt x="696685" y="302381"/>
                    </a:cubicBezTo>
                    <a:cubicBezTo>
                      <a:pt x="870856" y="341086"/>
                      <a:pt x="1161143" y="222553"/>
                      <a:pt x="1335314" y="244324"/>
                    </a:cubicBezTo>
                    <a:cubicBezTo>
                      <a:pt x="1509485" y="266095"/>
                      <a:pt x="1625599" y="349552"/>
                      <a:pt x="1741714" y="433010"/>
                    </a:cubicBezTo>
                  </a:path>
                </a:pathLst>
              </a:cu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13" name="Obraz 12"/>
              <p:cNvPicPr>
                <a:picLocks noChangeAspect="1"/>
              </p:cNvPicPr>
              <p:nvPr>
                <p:custDataLst>
                  <p:tags r:id="rId3"/>
                </p:custDataLst>
              </p:nvPr>
            </p:nvPicPr>
            <p:blipFill>
              <a:blip r:embed="rId7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40736" y="5638700"/>
                <a:ext cx="1755476" cy="358689"/>
              </a:xfrm>
              <a:prstGeom prst="rect">
                <a:avLst/>
              </a:prstGeom>
              <a:solidFill>
                <a:schemeClr val="bg1"/>
              </a:solidFill>
              <a:ln/>
              <a:effectLst/>
            </p:spPr>
          </p:pic>
        </p:grpSp>
      </p:grpSp>
      <p:grpSp>
        <p:nvGrpSpPr>
          <p:cNvPr id="6" name="Grupa 5"/>
          <p:cNvGrpSpPr/>
          <p:nvPr/>
        </p:nvGrpSpPr>
        <p:grpSpPr>
          <a:xfrm>
            <a:off x="3330549" y="5949877"/>
            <a:ext cx="3330495" cy="790907"/>
            <a:chOff x="3330549" y="5949877"/>
            <a:chExt cx="3330495" cy="790907"/>
          </a:xfrm>
        </p:grpSpPr>
        <p:sp>
          <p:nvSpPr>
            <p:cNvPr id="14" name="Prostokąt 13"/>
            <p:cNvSpPr/>
            <p:nvPr/>
          </p:nvSpPr>
          <p:spPr>
            <a:xfrm>
              <a:off x="3330549" y="6371452"/>
              <a:ext cx="286418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l-PL" b="1" dirty="0" smtClean="0">
                  <a:solidFill>
                    <a:prstClr val="black"/>
                  </a:solidFill>
                </a:rPr>
                <a:t>The quantum Allan </a:t>
              </a:r>
              <a:r>
                <a:rPr lang="pl-PL" b="1" dirty="0" err="1" smtClean="0">
                  <a:solidFill>
                    <a:prstClr val="black"/>
                  </a:solidFill>
                </a:rPr>
                <a:t>variance</a:t>
              </a:r>
              <a:endParaRPr lang="pl-PL" b="1" dirty="0"/>
            </a:p>
          </p:txBody>
        </p:sp>
        <p:cxnSp>
          <p:nvCxnSpPr>
            <p:cNvPr id="16" name="Łącznik prosty ze strzałką 15"/>
            <p:cNvCxnSpPr/>
            <p:nvPr/>
          </p:nvCxnSpPr>
          <p:spPr>
            <a:xfrm flipV="1">
              <a:off x="5572449" y="5949877"/>
              <a:ext cx="1088595" cy="435519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Łącznik prosty ze strzałką 20"/>
            <p:cNvCxnSpPr/>
            <p:nvPr/>
          </p:nvCxnSpPr>
          <p:spPr>
            <a:xfrm flipH="1" flipV="1">
              <a:off x="3375712" y="5994937"/>
              <a:ext cx="686308" cy="28619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8" name="Obraz 27"/>
          <p:cNvPicPr>
            <a:picLocks noChangeAspect="1"/>
          </p:cNvPicPr>
          <p:nvPr/>
        </p:nvPicPr>
        <p:blipFill rotWithShape="1">
          <a:blip r:embed="rId8"/>
          <a:srcRect l="1267" t="1098" r="2312" b="-1098"/>
          <a:stretch/>
        </p:blipFill>
        <p:spPr>
          <a:xfrm>
            <a:off x="1839041" y="725787"/>
            <a:ext cx="5148000" cy="2652991"/>
          </a:xfrm>
          <a:prstGeom prst="rect">
            <a:avLst/>
          </a:prstGeom>
        </p:spPr>
      </p:pic>
      <p:pic>
        <p:nvPicPr>
          <p:cNvPr id="29" name="Obraz 2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9127" y="3074170"/>
            <a:ext cx="1514190" cy="205524"/>
          </a:xfrm>
          <a:prstGeom prst="rect">
            <a:avLst/>
          </a:prstGeom>
          <a:solidFill>
            <a:schemeClr val="bg1"/>
          </a:solidFill>
          <a:ln/>
          <a:effectLst/>
        </p:spPr>
      </p:pic>
      <p:sp>
        <p:nvSpPr>
          <p:cNvPr id="31" name="Prostokąt 30"/>
          <p:cNvSpPr/>
          <p:nvPr/>
        </p:nvSpPr>
        <p:spPr>
          <a:xfrm>
            <a:off x="6012160" y="3248124"/>
            <a:ext cx="28169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dirty="0" smtClean="0">
                <a:solidFill>
                  <a:prstClr val="black"/>
                </a:solidFill>
              </a:rPr>
              <a:t>      </a:t>
            </a:r>
            <a:r>
              <a:rPr lang="pl-PL" dirty="0" err="1" smtClean="0">
                <a:solidFill>
                  <a:prstClr val="black"/>
                </a:solidFill>
              </a:rPr>
              <a:t>adaptiveness</a:t>
            </a:r>
            <a:r>
              <a:rPr lang="pl-PL" dirty="0" smtClean="0">
                <a:solidFill>
                  <a:prstClr val="black"/>
                </a:solidFill>
              </a:rPr>
              <a:t> </a:t>
            </a:r>
            <a:r>
              <a:rPr lang="pl-PL" dirty="0" err="1">
                <a:solidFill>
                  <a:prstClr val="black"/>
                </a:solidFill>
              </a:rPr>
              <a:t>allowed</a:t>
            </a:r>
            <a:r>
              <a:rPr lang="pl-PL" dirty="0" smtClean="0">
                <a:solidFill>
                  <a:prstClr val="black"/>
                </a:solidFill>
              </a:rPr>
              <a:t>!!!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8707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3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0" y="0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pl-PL" sz="4000" b="1" dirty="0" err="1" smtClean="0">
                <a:solidFill>
                  <a:prstClr val="black"/>
                </a:solidFill>
              </a:rPr>
              <a:t>Calculating</a:t>
            </a:r>
            <a:r>
              <a:rPr lang="pl-PL" sz="4000" b="1" dirty="0" smtClean="0">
                <a:solidFill>
                  <a:prstClr val="black"/>
                </a:solidFill>
              </a:rPr>
              <a:t> the Quantum Allan </a:t>
            </a:r>
            <a:r>
              <a:rPr lang="pl-PL" sz="4000" b="1" dirty="0" err="1">
                <a:solidFill>
                  <a:prstClr val="black"/>
                </a:solidFill>
              </a:rPr>
              <a:t>V</a:t>
            </a:r>
            <a:r>
              <a:rPr lang="pl-PL" sz="4000" b="1" dirty="0" err="1" smtClean="0">
                <a:solidFill>
                  <a:prstClr val="black"/>
                </a:solidFill>
              </a:rPr>
              <a:t>ariance</a:t>
            </a:r>
            <a:endParaRPr lang="en-US" sz="4000" b="1" dirty="0" smtClean="0">
              <a:solidFill>
                <a:prstClr val="black"/>
              </a:solidFill>
            </a:endParaRPr>
          </a:p>
        </p:txBody>
      </p:sp>
      <p:pic>
        <p:nvPicPr>
          <p:cNvPr id="57" name="Obraz 56"/>
          <p:cNvPicPr>
            <a:picLocks noChangeAspect="1"/>
          </p:cNvPicPr>
          <p:nvPr/>
        </p:nvPicPr>
        <p:blipFill rotWithShape="1">
          <a:blip r:embed="rId10"/>
          <a:srcRect l="1267" t="1098" r="2312" b="-1098"/>
          <a:stretch/>
        </p:blipFill>
        <p:spPr>
          <a:xfrm>
            <a:off x="1259632" y="836712"/>
            <a:ext cx="3813079" cy="1965047"/>
          </a:xfrm>
          <a:prstGeom prst="rect">
            <a:avLst/>
          </a:prstGeom>
        </p:spPr>
      </p:pic>
      <p:pic>
        <p:nvPicPr>
          <p:cNvPr id="3" name="Obraz 2"/>
          <p:cNvPicPr>
            <a:picLocks noChangeAspect="1"/>
          </p:cNvPicPr>
          <p:nvPr/>
        </p:nvPicPr>
        <p:blipFill rotWithShape="1">
          <a:blip r:embed="rId11"/>
          <a:srcRect t="7726" r="6561" b="-7726"/>
          <a:stretch/>
        </p:blipFill>
        <p:spPr>
          <a:xfrm>
            <a:off x="5072711" y="843345"/>
            <a:ext cx="2772000" cy="353217"/>
          </a:xfrm>
          <a:prstGeom prst="rect">
            <a:avLst/>
          </a:prstGeom>
        </p:spPr>
      </p:pic>
      <p:grpSp>
        <p:nvGrpSpPr>
          <p:cNvPr id="2" name="Grupa 1"/>
          <p:cNvGrpSpPr/>
          <p:nvPr/>
        </p:nvGrpSpPr>
        <p:grpSpPr>
          <a:xfrm>
            <a:off x="246771" y="2976177"/>
            <a:ext cx="8428482" cy="1003575"/>
            <a:chOff x="246771" y="2976177"/>
            <a:chExt cx="8428482" cy="1003575"/>
          </a:xfrm>
        </p:grpSpPr>
        <p:pic>
          <p:nvPicPr>
            <p:cNvPr id="39" name="Obraz 38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3608" y="3042241"/>
              <a:ext cx="4940000" cy="616571"/>
            </a:xfrm>
            <a:prstGeom prst="rect">
              <a:avLst/>
            </a:prstGeom>
          </p:spPr>
        </p:pic>
        <p:cxnSp>
          <p:nvCxnSpPr>
            <p:cNvPr id="11" name="Łącznik prosty ze strzałką 10"/>
            <p:cNvCxnSpPr/>
            <p:nvPr/>
          </p:nvCxnSpPr>
          <p:spPr>
            <a:xfrm flipV="1">
              <a:off x="1186267" y="3484451"/>
              <a:ext cx="429127" cy="29568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6" name="Obraz 35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32777" y="2976177"/>
              <a:ext cx="2342476" cy="689619"/>
            </a:xfrm>
            <a:prstGeom prst="rect">
              <a:avLst/>
            </a:prstGeom>
          </p:spPr>
        </p:pic>
        <p:sp>
          <p:nvSpPr>
            <p:cNvPr id="44" name="pole tekstowe 43"/>
            <p:cNvSpPr txBox="1"/>
            <p:nvPr/>
          </p:nvSpPr>
          <p:spPr>
            <a:xfrm>
              <a:off x="246771" y="3673587"/>
              <a:ext cx="178933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200" dirty="0" err="1"/>
                <a:t>u</a:t>
              </a:r>
              <a:r>
                <a:rPr lang="pl-PL" sz="1200" dirty="0" err="1" smtClean="0"/>
                <a:t>nitary</a:t>
              </a:r>
              <a:r>
                <a:rPr lang="pl-PL" sz="1200" dirty="0" smtClean="0"/>
                <a:t> </a:t>
              </a:r>
              <a:r>
                <a:rPr lang="pl-PL" sz="1200" dirty="0" err="1" smtClean="0"/>
                <a:t>frequency</a:t>
              </a:r>
              <a:r>
                <a:rPr lang="pl-PL" sz="1200" dirty="0" smtClean="0"/>
                <a:t> </a:t>
              </a:r>
              <a:r>
                <a:rPr lang="pl-PL" sz="1200" dirty="0" err="1" smtClean="0"/>
                <a:t>sensing</a:t>
              </a:r>
              <a:endParaRPr lang="pl-PL" sz="1200" dirty="0"/>
            </a:p>
          </p:txBody>
        </p:sp>
        <p:sp>
          <p:nvSpPr>
            <p:cNvPr id="87" name="pole tekstowe 86"/>
            <p:cNvSpPr txBox="1"/>
            <p:nvPr/>
          </p:nvSpPr>
          <p:spPr>
            <a:xfrm>
              <a:off x="2271082" y="3702753"/>
              <a:ext cx="145924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200" dirty="0" err="1"/>
                <a:t>a</a:t>
              </a:r>
              <a:r>
                <a:rPr lang="pl-PL" sz="1200" dirty="0" err="1" smtClean="0"/>
                <a:t>tomic</a:t>
              </a:r>
              <a:r>
                <a:rPr lang="pl-PL" sz="1200" dirty="0" smtClean="0"/>
                <a:t> </a:t>
              </a:r>
              <a:r>
                <a:rPr lang="pl-PL" sz="1200" dirty="0" err="1" smtClean="0"/>
                <a:t>decoherence</a:t>
              </a:r>
              <a:endParaRPr lang="pl-PL" sz="1200" dirty="0"/>
            </a:p>
          </p:txBody>
        </p:sp>
        <p:cxnSp>
          <p:nvCxnSpPr>
            <p:cNvPr id="88" name="Łącznik prosty ze strzałką 87"/>
            <p:cNvCxnSpPr/>
            <p:nvPr/>
          </p:nvCxnSpPr>
          <p:spPr>
            <a:xfrm flipH="1" flipV="1">
              <a:off x="2242274" y="3484450"/>
              <a:ext cx="432047" cy="27500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upa 4"/>
          <p:cNvGrpSpPr/>
          <p:nvPr/>
        </p:nvGrpSpPr>
        <p:grpSpPr>
          <a:xfrm>
            <a:off x="332956" y="4006542"/>
            <a:ext cx="8877411" cy="1424602"/>
            <a:chOff x="332956" y="4006542"/>
            <a:chExt cx="8877411" cy="1424602"/>
          </a:xfrm>
        </p:grpSpPr>
        <p:pic>
          <p:nvPicPr>
            <p:cNvPr id="9" name="Obraz 8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2956" y="5077547"/>
              <a:ext cx="4370286" cy="169143"/>
            </a:xfrm>
            <a:prstGeom prst="rect">
              <a:avLst/>
            </a:prstGeom>
          </p:spPr>
        </p:pic>
        <p:pic>
          <p:nvPicPr>
            <p:cNvPr id="30" name="Obraz 29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15394" y="4071906"/>
              <a:ext cx="5675428" cy="657429"/>
            </a:xfrm>
            <a:prstGeom prst="rect">
              <a:avLst/>
            </a:prstGeom>
          </p:spPr>
        </p:pic>
        <p:pic>
          <p:nvPicPr>
            <p:cNvPr id="15" name="Obraz 14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1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80042" y="5051716"/>
              <a:ext cx="1563429" cy="189714"/>
            </a:xfrm>
            <a:prstGeom prst="rect">
              <a:avLst/>
            </a:prstGeom>
            <a:solidFill>
              <a:schemeClr val="bg1"/>
            </a:solidFill>
            <a:ln/>
            <a:effectLst/>
          </p:spPr>
        </p:pic>
        <p:pic>
          <p:nvPicPr>
            <p:cNvPr id="21" name="Obraz 20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76256" y="4862001"/>
              <a:ext cx="2165714" cy="569143"/>
            </a:xfrm>
            <a:prstGeom prst="rect">
              <a:avLst/>
            </a:prstGeom>
          </p:spPr>
        </p:pic>
        <p:sp>
          <p:nvSpPr>
            <p:cNvPr id="90" name="Prostokąt 89"/>
            <p:cNvSpPr/>
            <p:nvPr/>
          </p:nvSpPr>
          <p:spPr>
            <a:xfrm>
              <a:off x="7277850" y="4006542"/>
              <a:ext cx="1932517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pl-PL" sz="1200" dirty="0" err="1" smtClean="0">
                  <a:solidFill>
                    <a:prstClr val="black"/>
                  </a:solidFill>
                </a:rPr>
                <a:t>stochastic</a:t>
              </a:r>
              <a:r>
                <a:rPr lang="pl-PL" sz="1200" dirty="0" smtClean="0">
                  <a:solidFill>
                    <a:prstClr val="black"/>
                  </a:solidFill>
                </a:rPr>
                <a:t> proces </a:t>
              </a:r>
              <a:r>
                <a:rPr lang="pl-PL" sz="1200" dirty="0" err="1" smtClean="0">
                  <a:solidFill>
                    <a:prstClr val="black"/>
                  </a:solidFill>
                </a:rPr>
                <a:t>describing</a:t>
              </a:r>
              <a:endParaRPr lang="pl-PL" sz="1200" dirty="0" smtClean="0">
                <a:solidFill>
                  <a:prstClr val="black"/>
                </a:solidFill>
              </a:endParaRPr>
            </a:p>
            <a:p>
              <a:pPr lvl="0"/>
              <a:r>
                <a:rPr lang="pl-PL" sz="1200" dirty="0" smtClean="0">
                  <a:solidFill>
                    <a:prstClr val="black"/>
                  </a:solidFill>
                </a:rPr>
                <a:t>LO </a:t>
              </a:r>
              <a:r>
                <a:rPr lang="pl-PL" sz="1200" dirty="0" err="1" smtClean="0">
                  <a:solidFill>
                    <a:prstClr val="black"/>
                  </a:solidFill>
                </a:rPr>
                <a:t>frequency</a:t>
              </a:r>
              <a:r>
                <a:rPr lang="pl-PL" sz="1200" dirty="0" smtClean="0">
                  <a:solidFill>
                    <a:prstClr val="black"/>
                  </a:solidFill>
                </a:rPr>
                <a:t> </a:t>
              </a:r>
              <a:r>
                <a:rPr lang="pl-PL" sz="1200" dirty="0" err="1" smtClean="0">
                  <a:solidFill>
                    <a:prstClr val="black"/>
                  </a:solidFill>
                </a:rPr>
                <a:t>fluctuations</a:t>
              </a:r>
              <a:endParaRPr lang="pl-PL" sz="1200" dirty="0">
                <a:solidFill>
                  <a:prstClr val="black"/>
                </a:solidFill>
              </a:endParaRPr>
            </a:p>
          </p:txBody>
        </p:sp>
        <p:cxnSp>
          <p:nvCxnSpPr>
            <p:cNvPr id="95" name="Łącznik prosty ze strzałką 94"/>
            <p:cNvCxnSpPr>
              <a:stCxn id="90" idx="2"/>
            </p:cNvCxnSpPr>
            <p:nvPr/>
          </p:nvCxnSpPr>
          <p:spPr>
            <a:xfrm flipH="1">
              <a:off x="7380312" y="4468207"/>
              <a:ext cx="863797" cy="184929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Grupa 5"/>
          <p:cNvGrpSpPr/>
          <p:nvPr/>
        </p:nvGrpSpPr>
        <p:grpSpPr>
          <a:xfrm>
            <a:off x="1421299" y="5713771"/>
            <a:ext cx="5493356" cy="463238"/>
            <a:chOff x="1421299" y="5713771"/>
            <a:chExt cx="5493356" cy="463238"/>
          </a:xfrm>
        </p:grpSpPr>
        <p:pic>
          <p:nvPicPr>
            <p:cNvPr id="94" name="Obraz 93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52560" y="5713771"/>
              <a:ext cx="1862095" cy="463238"/>
            </a:xfrm>
            <a:prstGeom prst="rect">
              <a:avLst/>
            </a:prstGeom>
          </p:spPr>
        </p:pic>
        <p:sp>
          <p:nvSpPr>
            <p:cNvPr id="101" name="pole tekstowe 100"/>
            <p:cNvSpPr txBox="1"/>
            <p:nvPr/>
          </p:nvSpPr>
          <p:spPr>
            <a:xfrm>
              <a:off x="1421299" y="5713771"/>
              <a:ext cx="315881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dirty="0" err="1" smtClean="0"/>
                <a:t>Assume</a:t>
              </a:r>
              <a:r>
                <a:rPr lang="pl-PL" dirty="0" smtClean="0"/>
                <a:t> the </a:t>
              </a:r>
              <a:r>
                <a:rPr lang="pl-PL" dirty="0" err="1" smtClean="0"/>
                <a:t>input</a:t>
              </a:r>
              <a:r>
                <a:rPr lang="pl-PL" dirty="0" smtClean="0"/>
                <a:t> </a:t>
              </a:r>
              <a:r>
                <a:rPr lang="pl-PL" dirty="0" err="1" smtClean="0"/>
                <a:t>state</a:t>
              </a:r>
              <a:r>
                <a:rPr lang="pl-PL" dirty="0" smtClean="0"/>
                <a:t> </a:t>
              </a:r>
              <a:r>
                <a:rPr lang="pl-PL" dirty="0" err="1" smtClean="0"/>
                <a:t>is</a:t>
              </a:r>
              <a:r>
                <a:rPr lang="pl-PL" dirty="0" smtClean="0"/>
                <a:t> </a:t>
              </a:r>
              <a:r>
                <a:rPr lang="pl-PL" dirty="0" err="1" smtClean="0"/>
                <a:t>given</a:t>
              </a:r>
              <a:r>
                <a:rPr lang="pl-PL" dirty="0" smtClean="0"/>
                <a:t>:</a:t>
              </a:r>
              <a:endParaRPr lang="pl-PL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a 1"/>
          <p:cNvGrpSpPr/>
          <p:nvPr/>
        </p:nvGrpSpPr>
        <p:grpSpPr>
          <a:xfrm>
            <a:off x="524256" y="1040351"/>
            <a:ext cx="8132000" cy="1364638"/>
            <a:chOff x="538000" y="985465"/>
            <a:chExt cx="8132000" cy="1364638"/>
          </a:xfrm>
        </p:grpSpPr>
        <p:pic>
          <p:nvPicPr>
            <p:cNvPr id="7" name="Obraz 6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76968" y="1769936"/>
              <a:ext cx="3859428" cy="569143"/>
            </a:xfrm>
            <a:prstGeom prst="rect">
              <a:avLst/>
            </a:prstGeom>
          </p:spPr>
        </p:pic>
        <p:pic>
          <p:nvPicPr>
            <p:cNvPr id="67" name="Obraz 66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63341" y="1780960"/>
              <a:ext cx="2165714" cy="569143"/>
            </a:xfrm>
            <a:prstGeom prst="rect">
              <a:avLst/>
            </a:prstGeom>
          </p:spPr>
        </p:pic>
        <p:pic>
          <p:nvPicPr>
            <p:cNvPr id="69" name="Obraz 68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8000" y="985465"/>
              <a:ext cx="8132000" cy="708000"/>
            </a:xfrm>
            <a:prstGeom prst="rect">
              <a:avLst/>
            </a:prstGeom>
          </p:spPr>
        </p:pic>
      </p:grpSp>
      <p:sp>
        <p:nvSpPr>
          <p:cNvPr id="4" name="Prostokąt 3"/>
          <p:cNvSpPr/>
          <p:nvPr/>
        </p:nvSpPr>
        <p:spPr>
          <a:xfrm>
            <a:off x="0" y="0"/>
            <a:ext cx="918051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pl-PL" sz="4400" b="1" dirty="0" err="1" smtClean="0">
                <a:solidFill>
                  <a:prstClr val="black"/>
                </a:solidFill>
              </a:rPr>
              <a:t>Minimizing</a:t>
            </a:r>
            <a:r>
              <a:rPr lang="pl-PL" sz="4400" b="1" dirty="0" smtClean="0">
                <a:solidFill>
                  <a:prstClr val="black"/>
                </a:solidFill>
              </a:rPr>
              <a:t> the Allan </a:t>
            </a:r>
            <a:r>
              <a:rPr lang="pl-PL" sz="4400" b="1" dirty="0" err="1" smtClean="0">
                <a:solidFill>
                  <a:prstClr val="black"/>
                </a:solidFill>
              </a:rPr>
              <a:t>Variance</a:t>
            </a:r>
            <a:endParaRPr lang="en-US" sz="2800" b="1" dirty="0" smtClean="0">
              <a:solidFill>
                <a:prstClr val="black"/>
              </a:solidFill>
            </a:endParaRPr>
          </a:p>
        </p:txBody>
      </p:sp>
      <p:sp>
        <p:nvSpPr>
          <p:cNvPr id="36" name="pole tekstowe 35"/>
          <p:cNvSpPr txBox="1"/>
          <p:nvPr/>
        </p:nvSpPr>
        <p:spPr>
          <a:xfrm>
            <a:off x="273077" y="4437112"/>
            <a:ext cx="8522119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2400" dirty="0" err="1" smtClean="0"/>
              <a:t>Allowing</a:t>
            </a:r>
            <a:r>
              <a:rPr lang="pl-PL" sz="2400" dirty="0" smtClean="0"/>
              <a:t> for </a:t>
            </a:r>
            <a:r>
              <a:rPr lang="pl-PL" sz="2400" dirty="0" err="1" smtClean="0"/>
              <a:t>collective</a:t>
            </a:r>
            <a:r>
              <a:rPr lang="pl-PL" sz="2400" dirty="0" smtClean="0"/>
              <a:t> </a:t>
            </a:r>
            <a:r>
              <a:rPr lang="pl-PL" sz="2400" dirty="0" err="1" smtClean="0"/>
              <a:t>measurements</a:t>
            </a:r>
            <a:r>
              <a:rPr lang="pl-PL" sz="2400" dirty="0" smtClean="0"/>
              <a:t>, and </a:t>
            </a:r>
            <a:r>
              <a:rPr lang="pl-PL" sz="2400" dirty="0" err="1" smtClean="0"/>
              <a:t>arbitrary</a:t>
            </a:r>
            <a:r>
              <a:rPr lang="pl-PL" sz="2400" dirty="0" smtClean="0"/>
              <a:t> </a:t>
            </a:r>
            <a:r>
              <a:rPr lang="pl-PL" sz="2400" dirty="0" err="1" smtClean="0"/>
              <a:t>correction</a:t>
            </a:r>
            <a:r>
              <a:rPr lang="pl-PL" sz="2400" dirty="0" smtClean="0"/>
              <a:t> </a:t>
            </a:r>
            <a:r>
              <a:rPr lang="pl-PL" sz="2400" dirty="0" err="1" smtClean="0"/>
              <a:t>function</a:t>
            </a:r>
            <a:r>
              <a:rPr lang="pl-PL" sz="2400" dirty="0" smtClean="0"/>
              <a:t> we </a:t>
            </a:r>
            <a:r>
              <a:rPr lang="pl-PL" sz="2400" dirty="0" err="1" smtClean="0"/>
              <a:t>can</a:t>
            </a:r>
            <a:r>
              <a:rPr lang="pl-PL" sz="2400" dirty="0" smtClean="0"/>
              <a:t> </a:t>
            </a:r>
            <a:r>
              <a:rPr lang="pl-PL" sz="2400" dirty="0" err="1" smtClean="0"/>
              <a:t>solve</a:t>
            </a:r>
            <a:r>
              <a:rPr lang="pl-PL" sz="2400" dirty="0" smtClean="0"/>
              <a:t> </a:t>
            </a:r>
            <a:r>
              <a:rPr lang="pl-PL" sz="2400" dirty="0" err="1" smtClean="0"/>
              <a:t>the</a:t>
            </a:r>
            <a:r>
              <a:rPr lang="pl-PL" sz="2400" dirty="0" smtClean="0"/>
              <a:t> problem!!!</a:t>
            </a:r>
            <a:endParaRPr lang="en-US" sz="2400" dirty="0"/>
          </a:p>
        </p:txBody>
      </p:sp>
      <p:sp>
        <p:nvSpPr>
          <p:cNvPr id="41" name="Prostokąt 40"/>
          <p:cNvSpPr/>
          <p:nvPr/>
        </p:nvSpPr>
        <p:spPr>
          <a:xfrm>
            <a:off x="269079" y="2973242"/>
            <a:ext cx="8542085" cy="72008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2" name="Grupa 11"/>
          <p:cNvGrpSpPr/>
          <p:nvPr>
            <p:custDataLst>
              <p:tags r:id="rId1"/>
            </p:custDataLst>
          </p:nvPr>
        </p:nvGrpSpPr>
        <p:grpSpPr>
          <a:xfrm>
            <a:off x="347695" y="3132862"/>
            <a:ext cx="8422327" cy="369332"/>
            <a:chOff x="398145" y="4465636"/>
            <a:chExt cx="8422327" cy="369332"/>
          </a:xfrm>
        </p:grpSpPr>
        <p:pic>
          <p:nvPicPr>
            <p:cNvPr id="11" name="Obraz 10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11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89615" y="4543251"/>
              <a:ext cx="4630857" cy="28800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</p:pic>
        <p:sp>
          <p:nvSpPr>
            <p:cNvPr id="39" name="pole tekstowe 38"/>
            <p:cNvSpPr txBox="1"/>
            <p:nvPr/>
          </p:nvSpPr>
          <p:spPr>
            <a:xfrm>
              <a:off x="398145" y="4465636"/>
              <a:ext cx="31850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dirty="0" err="1" smtClean="0"/>
                <a:t>Bayesian</a:t>
              </a:r>
              <a:r>
                <a:rPr lang="pl-PL" dirty="0" smtClean="0"/>
                <a:t> </a:t>
              </a:r>
              <a:r>
                <a:rPr lang="pl-PL" dirty="0" err="1" smtClean="0"/>
                <a:t>variance</a:t>
              </a:r>
              <a:r>
                <a:rPr lang="pl-PL" dirty="0" smtClean="0"/>
                <a:t> </a:t>
              </a:r>
              <a:r>
                <a:rPr lang="pl-PL" dirty="0" err="1" smtClean="0"/>
                <a:t>minimization</a:t>
              </a:r>
              <a:r>
                <a:rPr lang="pl-PL" dirty="0" smtClean="0"/>
                <a:t>:</a:t>
              </a:r>
              <a:endParaRPr lang="en-US" i="1" dirty="0"/>
            </a:p>
          </p:txBody>
        </p:sp>
      </p:grpSp>
      <p:grpSp>
        <p:nvGrpSpPr>
          <p:cNvPr id="3" name="Grupa 2"/>
          <p:cNvGrpSpPr/>
          <p:nvPr/>
        </p:nvGrpSpPr>
        <p:grpSpPr>
          <a:xfrm>
            <a:off x="4811690" y="1337097"/>
            <a:ext cx="3958332" cy="2309068"/>
            <a:chOff x="4811690" y="1337097"/>
            <a:chExt cx="3958332" cy="2309068"/>
          </a:xfrm>
        </p:grpSpPr>
        <p:sp>
          <p:nvSpPr>
            <p:cNvPr id="44" name="Elipsa 43"/>
            <p:cNvSpPr/>
            <p:nvPr/>
          </p:nvSpPr>
          <p:spPr>
            <a:xfrm>
              <a:off x="4811690" y="3070101"/>
              <a:ext cx="1152128" cy="576064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Elipsa 44"/>
            <p:cNvSpPr/>
            <p:nvPr/>
          </p:nvSpPr>
          <p:spPr>
            <a:xfrm>
              <a:off x="8265966" y="1337097"/>
              <a:ext cx="504056" cy="576064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" name="Grupa 4"/>
          <p:cNvGrpSpPr/>
          <p:nvPr/>
        </p:nvGrpSpPr>
        <p:grpSpPr>
          <a:xfrm>
            <a:off x="2807095" y="1106319"/>
            <a:ext cx="4698280" cy="2496098"/>
            <a:chOff x="2807095" y="1106319"/>
            <a:chExt cx="4698280" cy="2496098"/>
          </a:xfrm>
        </p:grpSpPr>
        <p:sp>
          <p:nvSpPr>
            <p:cNvPr id="48" name="Elipsa 47"/>
            <p:cNvSpPr/>
            <p:nvPr/>
          </p:nvSpPr>
          <p:spPr>
            <a:xfrm>
              <a:off x="6250241" y="3026353"/>
              <a:ext cx="1255134" cy="576064"/>
            </a:xfrm>
            <a:prstGeom prst="ellipse">
              <a:avLst/>
            </a:prstGeom>
            <a:noFill/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Elipsa 48"/>
            <p:cNvSpPr/>
            <p:nvPr/>
          </p:nvSpPr>
          <p:spPr>
            <a:xfrm>
              <a:off x="2807095" y="1106319"/>
              <a:ext cx="792088" cy="576064"/>
            </a:xfrm>
            <a:prstGeom prst="ellipse">
              <a:avLst/>
            </a:prstGeom>
            <a:noFill/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" name="Grupa 5"/>
          <p:cNvGrpSpPr/>
          <p:nvPr/>
        </p:nvGrpSpPr>
        <p:grpSpPr>
          <a:xfrm>
            <a:off x="3627148" y="935237"/>
            <a:ext cx="4390634" cy="2616180"/>
            <a:chOff x="3612918" y="995752"/>
            <a:chExt cx="4390634" cy="2616180"/>
          </a:xfrm>
        </p:grpSpPr>
        <p:sp>
          <p:nvSpPr>
            <p:cNvPr id="51" name="Elipsa 50"/>
            <p:cNvSpPr/>
            <p:nvPr/>
          </p:nvSpPr>
          <p:spPr>
            <a:xfrm>
              <a:off x="7499496" y="3179884"/>
              <a:ext cx="504056" cy="432048"/>
            </a:xfrm>
            <a:prstGeom prst="ellipse">
              <a:avLst/>
            </a:prstGeom>
            <a:noFill/>
            <a:ln>
              <a:solidFill>
                <a:srgbClr val="FF99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Elipsa 51"/>
            <p:cNvSpPr/>
            <p:nvPr/>
          </p:nvSpPr>
          <p:spPr>
            <a:xfrm>
              <a:off x="3612918" y="995752"/>
              <a:ext cx="3276364" cy="936104"/>
            </a:xfrm>
            <a:prstGeom prst="ellipse">
              <a:avLst/>
            </a:prstGeom>
            <a:noFill/>
            <a:ln>
              <a:solidFill>
                <a:srgbClr val="FF99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" name="Grupa 7"/>
          <p:cNvGrpSpPr/>
          <p:nvPr/>
        </p:nvGrpSpPr>
        <p:grpSpPr>
          <a:xfrm>
            <a:off x="7017278" y="1085069"/>
            <a:ext cx="1567691" cy="2508207"/>
            <a:chOff x="7017278" y="1085069"/>
            <a:chExt cx="1567691" cy="2508207"/>
          </a:xfrm>
        </p:grpSpPr>
        <p:sp>
          <p:nvSpPr>
            <p:cNvPr id="55" name="Elipsa 54"/>
            <p:cNvSpPr/>
            <p:nvPr/>
          </p:nvSpPr>
          <p:spPr>
            <a:xfrm>
              <a:off x="8080913" y="3161228"/>
              <a:ext cx="504056" cy="432048"/>
            </a:xfrm>
            <a:prstGeom prst="ellipse">
              <a:avLst/>
            </a:prstGeom>
            <a:noFill/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Elipsa 57"/>
            <p:cNvSpPr/>
            <p:nvPr/>
          </p:nvSpPr>
          <p:spPr>
            <a:xfrm>
              <a:off x="7017278" y="1085069"/>
              <a:ext cx="867089" cy="504056"/>
            </a:xfrm>
            <a:prstGeom prst="ellipse">
              <a:avLst/>
            </a:prstGeom>
            <a:noFill/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769441"/>
          </a:xfrm>
        </p:spPr>
        <p:txBody>
          <a:bodyPr wrap="square">
            <a:spAutoFit/>
          </a:bodyPr>
          <a:lstStyle/>
          <a:p>
            <a:r>
              <a:rPr lang="pl-PL" b="1" dirty="0">
                <a:solidFill>
                  <a:prstClr val="black"/>
                </a:solidFill>
                <a:latin typeface="+mn-lt"/>
                <a:ea typeface="+mn-ea"/>
                <a:cs typeface="+mn-cs"/>
              </a:rPr>
              <a:t>The Quantum Allan </a:t>
            </a:r>
            <a:r>
              <a:rPr lang="pl-PL" b="1" dirty="0" err="1">
                <a:solidFill>
                  <a:prstClr val="black"/>
                </a:solidFill>
                <a:latin typeface="+mn-lt"/>
                <a:ea typeface="+mn-ea"/>
                <a:cs typeface="+mn-cs"/>
              </a:rPr>
              <a:t>Variance</a:t>
            </a:r>
            <a:endParaRPr lang="pl-PL" b="1" dirty="0">
              <a:solidFill>
                <a:prstClr val="black"/>
              </a:solidFill>
              <a:latin typeface="+mn-lt"/>
              <a:ea typeface="+mn-ea"/>
              <a:cs typeface="+mn-cs"/>
            </a:endParaRPr>
          </a:p>
        </p:txBody>
      </p:sp>
      <p:grpSp>
        <p:nvGrpSpPr>
          <p:cNvPr id="4" name="Grupa 3"/>
          <p:cNvGrpSpPr/>
          <p:nvPr/>
        </p:nvGrpSpPr>
        <p:grpSpPr>
          <a:xfrm>
            <a:off x="1115616" y="1685589"/>
            <a:ext cx="6757143" cy="1205711"/>
            <a:chOff x="1180050" y="3920802"/>
            <a:chExt cx="6757143" cy="1205711"/>
          </a:xfrm>
        </p:grpSpPr>
        <p:pic>
          <p:nvPicPr>
            <p:cNvPr id="5" name="Obraz 4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80050" y="3920802"/>
              <a:ext cx="6757143" cy="578572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6" name="pole tekstowe 5"/>
            <p:cNvSpPr txBox="1"/>
            <p:nvPr/>
          </p:nvSpPr>
          <p:spPr>
            <a:xfrm>
              <a:off x="4852458" y="4757181"/>
              <a:ext cx="286584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600" dirty="0" err="1" smtClean="0"/>
                <a:t>uncorrected</a:t>
              </a:r>
              <a:r>
                <a:rPr lang="pl-PL" dirty="0" smtClean="0"/>
                <a:t> LO Allan </a:t>
              </a:r>
              <a:r>
                <a:rPr lang="pl-PL" dirty="0" err="1" smtClean="0"/>
                <a:t>variance</a:t>
              </a:r>
              <a:endParaRPr lang="en-US" dirty="0"/>
            </a:p>
          </p:txBody>
        </p:sp>
        <p:cxnSp>
          <p:nvCxnSpPr>
            <p:cNvPr id="7" name="Łącznik prosty ze strzałką 6"/>
            <p:cNvCxnSpPr/>
            <p:nvPr/>
          </p:nvCxnSpPr>
          <p:spPr>
            <a:xfrm flipH="1" flipV="1">
              <a:off x="4721998" y="4506844"/>
              <a:ext cx="394592" cy="242867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pole tekstowe 7"/>
          <p:cNvSpPr txBox="1"/>
          <p:nvPr/>
        </p:nvSpPr>
        <p:spPr>
          <a:xfrm>
            <a:off x="251520" y="4966585"/>
            <a:ext cx="705013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000" b="1" dirty="0" smtClean="0"/>
              <a:t>To </a:t>
            </a:r>
            <a:r>
              <a:rPr lang="pl-PL" sz="2000" b="1" dirty="0" err="1" smtClean="0"/>
              <a:t>find</a:t>
            </a:r>
            <a:r>
              <a:rPr lang="pl-PL" sz="2000" b="1" dirty="0" smtClean="0"/>
              <a:t> the </a:t>
            </a:r>
            <a:r>
              <a:rPr lang="pl-PL" sz="2000" b="1" dirty="0" err="1" smtClean="0"/>
              <a:t>optimal</a:t>
            </a:r>
            <a:r>
              <a:rPr lang="pl-PL" sz="2000" b="1" dirty="0" smtClean="0"/>
              <a:t> </a:t>
            </a:r>
            <a:r>
              <a:rPr lang="pl-PL" sz="2000" b="1" dirty="0" err="1" smtClean="0"/>
              <a:t>probe</a:t>
            </a:r>
            <a:r>
              <a:rPr lang="pl-PL" sz="2000" b="1" dirty="0" smtClean="0"/>
              <a:t> </a:t>
            </a:r>
            <a:r>
              <a:rPr lang="pl-PL" sz="2000" b="1" dirty="0" err="1" smtClean="0"/>
              <a:t>state</a:t>
            </a:r>
            <a:r>
              <a:rPr lang="pl-PL" sz="2000" b="1" dirty="0" smtClean="0"/>
              <a:t> </a:t>
            </a:r>
            <a:r>
              <a:rPr lang="pl-PL" sz="2000" b="1" dirty="0" err="1" smtClean="0"/>
              <a:t>apply</a:t>
            </a:r>
            <a:r>
              <a:rPr lang="pl-PL" sz="2000" b="1" dirty="0" smtClean="0"/>
              <a:t> </a:t>
            </a:r>
            <a:r>
              <a:rPr lang="pl-PL" sz="2000" b="1" dirty="0" err="1" smtClean="0"/>
              <a:t>iterative</a:t>
            </a:r>
            <a:r>
              <a:rPr lang="pl-PL" sz="2000" b="1" dirty="0" smtClean="0"/>
              <a:t> </a:t>
            </a:r>
            <a:r>
              <a:rPr lang="pl-PL" sz="2000" b="1" dirty="0" err="1" smtClean="0"/>
              <a:t>procedure</a:t>
            </a:r>
            <a:r>
              <a:rPr lang="pl-PL" sz="2000" b="1" dirty="0" smtClean="0"/>
              <a:t>:  </a:t>
            </a:r>
          </a:p>
          <a:p>
            <a:pPr marL="342900" indent="-342900">
              <a:buFontTx/>
              <a:buChar char="-"/>
            </a:pPr>
            <a:r>
              <a:rPr lang="pl-PL" sz="2000" dirty="0" err="1" smtClean="0"/>
              <a:t>given</a:t>
            </a:r>
            <a:r>
              <a:rPr lang="pl-PL" sz="2000" dirty="0" smtClean="0"/>
              <a:t> </a:t>
            </a:r>
            <a:r>
              <a:rPr lang="pl-PL" sz="2000" dirty="0" err="1" smtClean="0"/>
              <a:t>input</a:t>
            </a:r>
            <a:r>
              <a:rPr lang="pl-PL" sz="2000" dirty="0" smtClean="0"/>
              <a:t> </a:t>
            </a:r>
            <a:r>
              <a:rPr lang="pl-PL" sz="2000" dirty="0" err="1" smtClean="0"/>
              <a:t>state</a:t>
            </a:r>
            <a:r>
              <a:rPr lang="pl-PL" sz="2000" dirty="0" smtClean="0"/>
              <a:t> </a:t>
            </a:r>
            <a:r>
              <a:rPr lang="pl-PL" sz="2000" dirty="0" err="1" smtClean="0"/>
              <a:t>find</a:t>
            </a:r>
            <a:r>
              <a:rPr lang="pl-PL" sz="2000" dirty="0" smtClean="0"/>
              <a:t> </a:t>
            </a:r>
            <a:r>
              <a:rPr lang="pl-PL" sz="2000" dirty="0" err="1" smtClean="0"/>
              <a:t>optimal</a:t>
            </a:r>
            <a:r>
              <a:rPr lang="pl-PL" sz="2000" dirty="0" smtClean="0"/>
              <a:t> </a:t>
            </a:r>
            <a:r>
              <a:rPr lang="pl-PL" sz="2000" dirty="0" err="1" smtClean="0"/>
              <a:t>measurement</a:t>
            </a:r>
            <a:r>
              <a:rPr lang="pl-PL" sz="2000" dirty="0" smtClean="0"/>
              <a:t>/feedback </a:t>
            </a:r>
            <a:r>
              <a:rPr lang="pl-PL" sz="2000" dirty="0" err="1" smtClean="0"/>
              <a:t>strategy</a:t>
            </a:r>
            <a:endParaRPr lang="pl-PL" sz="2000" dirty="0" smtClean="0"/>
          </a:p>
          <a:p>
            <a:pPr marL="342900" indent="-342900">
              <a:buFontTx/>
              <a:buChar char="-"/>
            </a:pPr>
            <a:r>
              <a:rPr lang="pl-PL" sz="2000" dirty="0" err="1"/>
              <a:t>g</a:t>
            </a:r>
            <a:r>
              <a:rPr lang="pl-PL" sz="2000" dirty="0" err="1" smtClean="0"/>
              <a:t>iven</a:t>
            </a:r>
            <a:r>
              <a:rPr lang="pl-PL" sz="2000" dirty="0" smtClean="0"/>
              <a:t> </a:t>
            </a:r>
            <a:r>
              <a:rPr lang="pl-PL" sz="2000" dirty="0" err="1" smtClean="0"/>
              <a:t>measurement</a:t>
            </a:r>
            <a:r>
              <a:rPr lang="pl-PL" sz="2000" dirty="0" smtClean="0"/>
              <a:t>/feedback </a:t>
            </a:r>
            <a:r>
              <a:rPr lang="pl-PL" sz="2000" dirty="0" err="1" smtClean="0"/>
              <a:t>strategy</a:t>
            </a:r>
            <a:r>
              <a:rPr lang="pl-PL" sz="2000" dirty="0" smtClean="0"/>
              <a:t> </a:t>
            </a:r>
            <a:r>
              <a:rPr lang="pl-PL" sz="2000" dirty="0" err="1" smtClean="0"/>
              <a:t>find</a:t>
            </a:r>
            <a:r>
              <a:rPr lang="pl-PL" sz="2000" dirty="0" smtClean="0"/>
              <a:t> </a:t>
            </a:r>
            <a:r>
              <a:rPr lang="pl-PL" sz="2000" dirty="0" err="1" smtClean="0"/>
              <a:t>optimal</a:t>
            </a:r>
            <a:r>
              <a:rPr lang="pl-PL" sz="2000" dirty="0" smtClean="0"/>
              <a:t> </a:t>
            </a:r>
            <a:r>
              <a:rPr lang="pl-PL" sz="2000" dirty="0" err="1" smtClean="0"/>
              <a:t>input</a:t>
            </a:r>
            <a:r>
              <a:rPr lang="pl-PL" sz="2000" dirty="0" smtClean="0"/>
              <a:t> </a:t>
            </a:r>
            <a:r>
              <a:rPr lang="pl-PL" sz="2000" dirty="0" err="1" smtClean="0"/>
              <a:t>state</a:t>
            </a:r>
            <a:endParaRPr lang="pl-PL" sz="2000" dirty="0" smtClean="0"/>
          </a:p>
          <a:p>
            <a:pPr marL="342900" indent="-342900">
              <a:buFontTx/>
              <a:buChar char="-"/>
            </a:pPr>
            <a:r>
              <a:rPr lang="pl-PL" sz="2000" dirty="0" err="1" smtClean="0"/>
              <a:t>repeat</a:t>
            </a:r>
            <a:endParaRPr lang="en-US" sz="2000" dirty="0"/>
          </a:p>
        </p:txBody>
      </p:sp>
      <p:cxnSp>
        <p:nvCxnSpPr>
          <p:cNvPr id="9" name="Łącznik prosty ze strzałką 8"/>
          <p:cNvCxnSpPr/>
          <p:nvPr/>
        </p:nvCxnSpPr>
        <p:spPr>
          <a:xfrm flipV="1">
            <a:off x="2411760" y="2271632"/>
            <a:ext cx="305159" cy="23755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Obraz 10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189" y="3741297"/>
            <a:ext cx="2738667" cy="403619"/>
          </a:xfrm>
          <a:prstGeom prst="rect">
            <a:avLst/>
          </a:prstGeom>
          <a:noFill/>
          <a:ln/>
          <a:effectLst/>
        </p:spPr>
      </p:pic>
      <p:pic>
        <p:nvPicPr>
          <p:cNvPr id="13" name="Obraz 1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7443" y="3762642"/>
            <a:ext cx="3276000" cy="370190"/>
          </a:xfrm>
          <a:prstGeom prst="rect">
            <a:avLst/>
          </a:prstGeom>
          <a:noFill/>
          <a:ln/>
          <a:effectLst/>
        </p:spPr>
      </p:pic>
      <p:pic>
        <p:nvPicPr>
          <p:cNvPr id="15" name="Obraz 1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188" y="4446544"/>
            <a:ext cx="1452286" cy="247619"/>
          </a:xfrm>
          <a:prstGeom prst="rect">
            <a:avLst/>
          </a:prstGeom>
          <a:noFill/>
          <a:ln/>
          <a:effectLst/>
        </p:spPr>
      </p:pic>
      <p:pic>
        <p:nvPicPr>
          <p:cNvPr id="17" name="Obraz 1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840" y="4365104"/>
            <a:ext cx="5305238" cy="403619"/>
          </a:xfrm>
          <a:prstGeom prst="rect">
            <a:avLst/>
          </a:prstGeom>
          <a:noFill/>
          <a:ln/>
          <a:effectLst/>
        </p:spPr>
      </p:pic>
      <p:sp>
        <p:nvSpPr>
          <p:cNvPr id="3" name="Prostokąt 2"/>
          <p:cNvSpPr/>
          <p:nvPr/>
        </p:nvSpPr>
        <p:spPr>
          <a:xfrm>
            <a:off x="323528" y="1340768"/>
            <a:ext cx="8373616" cy="352839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4" name="pole tekstowe 13"/>
          <p:cNvSpPr txBox="1"/>
          <p:nvPr/>
        </p:nvSpPr>
        <p:spPr>
          <a:xfrm>
            <a:off x="347695" y="2556798"/>
            <a:ext cx="31850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err="1" smtClean="0"/>
              <a:t>Bayesian</a:t>
            </a:r>
            <a:r>
              <a:rPr lang="pl-PL" dirty="0" smtClean="0"/>
              <a:t> </a:t>
            </a:r>
            <a:r>
              <a:rPr lang="pl-PL" dirty="0" err="1" smtClean="0"/>
              <a:t>variance</a:t>
            </a:r>
            <a:r>
              <a:rPr lang="pl-PL" dirty="0" smtClean="0"/>
              <a:t> </a:t>
            </a:r>
            <a:r>
              <a:rPr lang="pl-PL" dirty="0" err="1" smtClean="0"/>
              <a:t>minimization</a:t>
            </a:r>
            <a:r>
              <a:rPr lang="pl-PL" dirty="0" smtClean="0"/>
              <a:t>: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2088673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 rotWithShape="1">
          <a:blip r:embed="rId6"/>
          <a:srcRect l="5025" r="46850"/>
          <a:stretch/>
        </p:blipFill>
        <p:spPr>
          <a:xfrm>
            <a:off x="870591" y="981698"/>
            <a:ext cx="7236000" cy="5464647"/>
          </a:xfrm>
          <a:prstGeom prst="rect">
            <a:avLst/>
          </a:prstGeom>
        </p:spPr>
      </p:pic>
      <p:sp>
        <p:nvSpPr>
          <p:cNvPr id="5" name="Prostokąt 4"/>
          <p:cNvSpPr/>
          <p:nvPr/>
        </p:nvSpPr>
        <p:spPr>
          <a:xfrm>
            <a:off x="0" y="0"/>
            <a:ext cx="918051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pl-PL" sz="4400" b="1" dirty="0" err="1" smtClean="0">
                <a:solidFill>
                  <a:prstClr val="black"/>
                </a:solidFill>
              </a:rPr>
              <a:t>Results</a:t>
            </a:r>
            <a:r>
              <a:rPr lang="pl-PL" sz="4400" b="1" dirty="0" smtClean="0">
                <a:solidFill>
                  <a:prstClr val="black"/>
                </a:solidFill>
              </a:rPr>
              <a:t> (single atom)</a:t>
            </a:r>
            <a:endParaRPr lang="en-US" sz="2800" b="1" dirty="0" smtClean="0">
              <a:solidFill>
                <a:prstClr val="black"/>
              </a:solidFill>
            </a:endParaRPr>
          </a:p>
        </p:txBody>
      </p:sp>
      <p:pic>
        <p:nvPicPr>
          <p:cNvPr id="7" name="Obraz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57173">
            <a:off x="6400938" y="2783346"/>
            <a:ext cx="692857" cy="265714"/>
          </a:xfrm>
          <a:prstGeom prst="rect">
            <a:avLst/>
          </a:prstGeom>
          <a:noFill/>
          <a:ln/>
          <a:effectLst/>
        </p:spPr>
      </p:pic>
      <p:pic>
        <p:nvPicPr>
          <p:cNvPr id="9" name="Obraz 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57173">
            <a:off x="4816761" y="2783349"/>
            <a:ext cx="581126" cy="295307"/>
          </a:xfrm>
          <a:prstGeom prst="rect">
            <a:avLst/>
          </a:prstGeom>
          <a:noFill/>
          <a:ln/>
          <a:effectLst/>
        </p:spPr>
      </p:pic>
      <p:sp>
        <p:nvSpPr>
          <p:cNvPr id="12" name="pole tekstowe 11"/>
          <p:cNvSpPr txBox="1"/>
          <p:nvPr/>
        </p:nvSpPr>
        <p:spPr>
          <a:xfrm rot="2109720">
            <a:off x="6263675" y="3339753"/>
            <a:ext cx="90140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200" dirty="0" err="1" smtClean="0"/>
              <a:t>simulations</a:t>
            </a:r>
            <a:endParaRPr lang="pl-PL" sz="1200" dirty="0"/>
          </a:p>
        </p:txBody>
      </p:sp>
      <p:sp>
        <p:nvSpPr>
          <p:cNvPr id="13" name="pole tekstowe 12"/>
          <p:cNvSpPr txBox="1"/>
          <p:nvPr/>
        </p:nvSpPr>
        <p:spPr>
          <a:xfrm rot="1871772">
            <a:off x="5182117" y="4175889"/>
            <a:ext cx="21786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1200" dirty="0" err="1" smtClean="0">
                <a:solidFill>
                  <a:schemeClr val="bg1">
                    <a:lumMod val="65000"/>
                  </a:schemeClr>
                </a:solidFill>
              </a:rPr>
              <a:t>simplified</a:t>
            </a:r>
            <a:r>
              <a:rPr lang="pl-PL" sz="1200" dirty="0" smtClean="0">
                <a:solidFill>
                  <a:schemeClr val="bg1">
                    <a:lumMod val="65000"/>
                  </a:schemeClr>
                </a:solidFill>
              </a:rPr>
              <a:t> model</a:t>
            </a:r>
            <a:br>
              <a:rPr lang="pl-PL" sz="1200" dirty="0" smtClean="0">
                <a:solidFill>
                  <a:schemeClr val="bg1">
                    <a:lumMod val="65000"/>
                  </a:schemeClr>
                </a:solidFill>
              </a:rPr>
            </a:br>
            <a:r>
              <a:rPr lang="pl-PL" sz="1200" dirty="0" err="1" smtClean="0">
                <a:solidFill>
                  <a:schemeClr val="bg1">
                    <a:lumMod val="65000"/>
                  </a:schemeClr>
                </a:solidFill>
              </a:rPr>
              <a:t>neglecting</a:t>
            </a:r>
            <a:r>
              <a:rPr lang="pl-PL" sz="1200" dirty="0" smtClean="0">
                <a:solidFill>
                  <a:schemeClr val="bg1">
                    <a:lumMod val="65000"/>
                  </a:schemeClr>
                </a:solidFill>
              </a:rPr>
              <a:t> LO </a:t>
            </a:r>
            <a:r>
              <a:rPr lang="pl-PL" sz="1200" dirty="0" err="1" smtClean="0">
                <a:solidFill>
                  <a:schemeClr val="bg1">
                    <a:lumMod val="65000"/>
                  </a:schemeClr>
                </a:solidFill>
              </a:rPr>
              <a:t>noise</a:t>
            </a:r>
            <a:r>
              <a:rPr lang="pl-PL" sz="12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pl-PL" sz="1200" dirty="0" err="1" smtClean="0">
                <a:solidFill>
                  <a:schemeClr val="bg1">
                    <a:lumMod val="65000"/>
                  </a:schemeClr>
                </a:solidFill>
              </a:rPr>
              <a:t>correlations</a:t>
            </a:r>
            <a:endParaRPr lang="pl-PL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4" name="pole tekstowe 13"/>
          <p:cNvSpPr txBox="1"/>
          <p:nvPr/>
        </p:nvSpPr>
        <p:spPr>
          <a:xfrm rot="1871772">
            <a:off x="2298888" y="2721490"/>
            <a:ext cx="20294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1200" dirty="0" err="1" smtClean="0">
                <a:solidFill>
                  <a:schemeClr val="bg1">
                    <a:lumMod val="65000"/>
                  </a:schemeClr>
                </a:solidFill>
              </a:rPr>
              <a:t>entangling</a:t>
            </a:r>
            <a:r>
              <a:rPr lang="pl-PL" sz="12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pl-PL" sz="1200" dirty="0" err="1" smtClean="0">
                <a:solidFill>
                  <a:schemeClr val="bg1">
                    <a:lumMod val="65000"/>
                  </a:schemeClr>
                </a:solidFill>
              </a:rPr>
              <a:t>atoms</a:t>
            </a:r>
            <a:r>
              <a:rPr lang="pl-PL" sz="12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pl-PL" sz="1200" dirty="0" err="1" smtClean="0">
                <a:solidFill>
                  <a:schemeClr val="bg1">
                    <a:lumMod val="65000"/>
                  </a:schemeClr>
                </a:solidFill>
              </a:rPr>
              <a:t>at</a:t>
            </a:r>
            <a:r>
              <a:rPr lang="pl-PL" sz="12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pl-PL" sz="1200" dirty="0" err="1" smtClean="0">
                <a:solidFill>
                  <a:schemeClr val="bg1">
                    <a:lumMod val="65000"/>
                  </a:schemeClr>
                </a:solidFill>
              </a:rPr>
              <a:t>different</a:t>
            </a:r>
            <a:r>
              <a:rPr lang="pl-PL" sz="12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br>
              <a:rPr lang="pl-PL" sz="1200" dirty="0" smtClean="0">
                <a:solidFill>
                  <a:schemeClr val="bg1">
                    <a:lumMod val="65000"/>
                  </a:schemeClr>
                </a:solidFill>
              </a:rPr>
            </a:br>
            <a:r>
              <a:rPr lang="pl-PL" sz="1200" dirty="0" err="1" smtClean="0">
                <a:solidFill>
                  <a:schemeClr val="bg1">
                    <a:lumMod val="65000"/>
                  </a:schemeClr>
                </a:solidFill>
              </a:rPr>
              <a:t>interrogation</a:t>
            </a:r>
            <a:r>
              <a:rPr lang="pl-PL" sz="12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pl-PL" sz="1200" dirty="0" err="1" smtClean="0">
                <a:solidFill>
                  <a:schemeClr val="bg1">
                    <a:lumMod val="65000"/>
                  </a:schemeClr>
                </a:solidFill>
              </a:rPr>
              <a:t>steps</a:t>
            </a:r>
            <a:endParaRPr lang="pl-PL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3" name="Obraz 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7081" y="925469"/>
            <a:ext cx="5168916" cy="580017"/>
          </a:xfrm>
          <a:prstGeom prst="rect">
            <a:avLst/>
          </a:prstGeom>
          <a:noFill/>
          <a:ln/>
          <a:effectLst/>
        </p:spPr>
      </p:pic>
      <p:sp>
        <p:nvSpPr>
          <p:cNvPr id="10" name="pole tekstowe 9"/>
          <p:cNvSpPr txBox="1"/>
          <p:nvPr/>
        </p:nvSpPr>
        <p:spPr>
          <a:xfrm>
            <a:off x="2170859" y="6400237"/>
            <a:ext cx="677800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pl-PL" sz="1600" dirty="0" err="1" smtClean="0"/>
              <a:t>Realistic</a:t>
            </a:r>
            <a:r>
              <a:rPr lang="pl-PL" sz="1600" dirty="0" smtClean="0"/>
              <a:t> </a:t>
            </a:r>
            <a:r>
              <a:rPr lang="pl-PL" sz="1600" dirty="0" err="1" smtClean="0"/>
              <a:t>noise</a:t>
            </a:r>
            <a:r>
              <a:rPr lang="pl-PL" sz="1600" dirty="0" smtClean="0"/>
              <a:t> model </a:t>
            </a:r>
            <a:r>
              <a:rPr lang="pl-PL" sz="1600" dirty="0" err="1" smtClean="0"/>
              <a:t>taken</a:t>
            </a:r>
            <a:r>
              <a:rPr lang="pl-PL" sz="1600" dirty="0" smtClean="0"/>
              <a:t> from </a:t>
            </a:r>
            <a:r>
              <a:rPr lang="en-US" sz="1600" dirty="0" smtClean="0"/>
              <a:t>Nat</a:t>
            </a:r>
            <a:r>
              <a:rPr lang="en-US" sz="1600" dirty="0" smtClean="0"/>
              <a:t>. Photonics 5</a:t>
            </a:r>
            <a:r>
              <a:rPr lang="pl-PL" sz="1600" dirty="0" smtClean="0"/>
              <a:t> </a:t>
            </a:r>
            <a:r>
              <a:rPr lang="en-US" sz="1600" dirty="0" smtClean="0"/>
              <a:t>158–61</a:t>
            </a:r>
            <a:r>
              <a:rPr lang="pl-PL" sz="1600" dirty="0" smtClean="0"/>
              <a:t> (2011) NIST, </a:t>
            </a:r>
            <a:r>
              <a:rPr lang="pl-PL" sz="1600" dirty="0" err="1" smtClean="0"/>
              <a:t>Yb</a:t>
            </a:r>
            <a:r>
              <a:rPr lang="pl-PL" sz="1600" dirty="0" smtClean="0"/>
              <a:t> </a:t>
            </a:r>
            <a:r>
              <a:rPr lang="pl-PL" sz="1600" dirty="0" err="1" smtClean="0"/>
              <a:t>clock</a:t>
            </a:r>
            <a:r>
              <a:rPr lang="pl-PL" sz="1600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36724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0" y="0"/>
            <a:ext cx="918051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pl-PL" sz="4400" b="1" dirty="0" err="1" smtClean="0">
                <a:solidFill>
                  <a:prstClr val="black"/>
                </a:solidFill>
              </a:rPr>
              <a:t>Summary</a:t>
            </a:r>
            <a:r>
              <a:rPr lang="pl-PL" sz="4400" b="1" dirty="0" smtClean="0">
                <a:solidFill>
                  <a:prstClr val="black"/>
                </a:solidFill>
              </a:rPr>
              <a:t> and </a:t>
            </a:r>
            <a:r>
              <a:rPr lang="pl-PL" sz="4400" b="1" dirty="0" err="1" smtClean="0">
                <a:solidFill>
                  <a:prstClr val="black"/>
                </a:solidFill>
              </a:rPr>
              <a:t>outlook</a:t>
            </a:r>
            <a:endParaRPr lang="en-US" sz="2800" b="1" dirty="0" smtClean="0">
              <a:solidFill>
                <a:prstClr val="black"/>
              </a:solidFill>
            </a:endParaRPr>
          </a:p>
        </p:txBody>
      </p:sp>
      <p:grpSp>
        <p:nvGrpSpPr>
          <p:cNvPr id="12" name="Grupa 11"/>
          <p:cNvGrpSpPr/>
          <p:nvPr/>
        </p:nvGrpSpPr>
        <p:grpSpPr>
          <a:xfrm>
            <a:off x="6688325" y="3789040"/>
            <a:ext cx="1671004" cy="1800200"/>
            <a:chOff x="5868144" y="2060848"/>
            <a:chExt cx="1671004" cy="1800200"/>
          </a:xfrm>
        </p:grpSpPr>
        <p:pic>
          <p:nvPicPr>
            <p:cNvPr id="13" name="Picture 10" descr="http://scient1fy.files.wordpress.com/2012/09/a1-cartoon-expanding-universe.jpg"/>
            <p:cNvPicPr>
              <a:picLocks noChangeAspect="1" noChangeArrowheads="1"/>
            </p:cNvPicPr>
            <p:nvPr/>
          </p:nvPicPr>
          <p:blipFill>
            <a:blip r:embed="rId3" cstate="print"/>
            <a:srcRect l="39830" t="16753" r="39830" b="16753"/>
            <a:stretch>
              <a:fillRect/>
            </a:stretch>
          </p:blipFill>
          <p:spPr bwMode="auto">
            <a:xfrm>
              <a:off x="6084168" y="2060848"/>
              <a:ext cx="1454980" cy="1741739"/>
            </a:xfrm>
            <a:prstGeom prst="rect">
              <a:avLst/>
            </a:prstGeom>
            <a:noFill/>
          </p:spPr>
        </p:pic>
        <p:sp>
          <p:nvSpPr>
            <p:cNvPr id="14" name="Prostokąt 13"/>
            <p:cNvSpPr/>
            <p:nvPr/>
          </p:nvSpPr>
          <p:spPr>
            <a:xfrm>
              <a:off x="5868144" y="2852936"/>
              <a:ext cx="504056" cy="10081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Objaśnienie w chmurce 15"/>
          <p:cNvSpPr/>
          <p:nvPr/>
        </p:nvSpPr>
        <p:spPr>
          <a:xfrm>
            <a:off x="4456077" y="2708920"/>
            <a:ext cx="2736304" cy="1584176"/>
          </a:xfrm>
          <a:prstGeom prst="cloudCallout">
            <a:avLst>
              <a:gd name="adj1" fmla="val 63173"/>
              <a:gd name="adj2" fmla="val 14259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2" descr="Wzorzec atomowy, jeden z g&amp;lstrok;ównych elementów optycznego zegara atomowego, dzia&amp;lstrok;aj&amp;aogon;cy w Krajowym Laboratorium Fizyki Atomowej, Molekularnej i Optycznej (KL FAMO) w Toruniu. (&amp;Zacute;ród&amp;lstrok;o: UMK, Anna Bielawiec-Osi&amp;nacute;ska)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99693" y="2852936"/>
            <a:ext cx="3000375" cy="2276475"/>
          </a:xfrm>
          <a:prstGeom prst="rect">
            <a:avLst/>
          </a:prstGeom>
          <a:noFill/>
        </p:spPr>
      </p:pic>
      <p:pic>
        <p:nvPicPr>
          <p:cNvPr id="2" name="Obraz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8702" y="3346157"/>
            <a:ext cx="2326381" cy="230286"/>
          </a:xfrm>
          <a:prstGeom prst="rect">
            <a:avLst/>
          </a:prstGeom>
          <a:noFill/>
          <a:ln/>
          <a:effectLst/>
        </p:spPr>
      </p:pic>
      <p:sp>
        <p:nvSpPr>
          <p:cNvPr id="11" name="Prostokąt 10"/>
          <p:cNvSpPr/>
          <p:nvPr/>
        </p:nvSpPr>
        <p:spPr>
          <a:xfrm>
            <a:off x="521804" y="1202022"/>
            <a:ext cx="8136904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pl-PL" sz="3200" dirty="0" smtClean="0"/>
              <a:t>Tell me </a:t>
            </a:r>
            <a:r>
              <a:rPr lang="pl-PL" sz="3200" dirty="0" err="1" smtClean="0"/>
              <a:t>your</a:t>
            </a:r>
            <a:r>
              <a:rPr lang="pl-PL" sz="3200" dirty="0" smtClean="0"/>
              <a:t> LO </a:t>
            </a:r>
            <a:r>
              <a:rPr lang="pl-PL" sz="3200" dirty="0" err="1" smtClean="0"/>
              <a:t>noise</a:t>
            </a:r>
            <a:r>
              <a:rPr lang="pl-PL" sz="3200" dirty="0" smtClean="0"/>
              <a:t> spectrum and the </a:t>
            </a:r>
            <a:r>
              <a:rPr lang="pl-PL" sz="3200" dirty="0" err="1" smtClean="0"/>
              <a:t>number</a:t>
            </a:r>
            <a:r>
              <a:rPr lang="pl-PL" sz="3200" dirty="0" smtClean="0"/>
              <a:t> of </a:t>
            </a:r>
            <a:r>
              <a:rPr lang="pl-PL" sz="3200" dirty="0" err="1" smtClean="0"/>
              <a:t>atoms</a:t>
            </a:r>
            <a:r>
              <a:rPr lang="pl-PL" sz="3200" dirty="0" smtClean="0"/>
              <a:t> and I </a:t>
            </a:r>
            <a:r>
              <a:rPr lang="pl-PL" sz="3200" dirty="0" err="1" smtClean="0"/>
              <a:t>will</a:t>
            </a:r>
            <a:r>
              <a:rPr lang="pl-PL" sz="3200" dirty="0" smtClean="0"/>
              <a:t> </a:t>
            </a:r>
            <a:r>
              <a:rPr lang="pl-PL" sz="3200" dirty="0" err="1" smtClean="0"/>
              <a:t>tell</a:t>
            </a:r>
            <a:r>
              <a:rPr lang="pl-PL" sz="3200" dirty="0" smtClean="0"/>
              <a:t> </a:t>
            </a:r>
            <a:r>
              <a:rPr lang="pl-PL" sz="3200" dirty="0" err="1" smtClean="0"/>
              <a:t>you</a:t>
            </a:r>
            <a:r>
              <a:rPr lang="pl-PL" sz="3200" dirty="0" smtClean="0"/>
              <a:t> </a:t>
            </a:r>
            <a:r>
              <a:rPr lang="pl-PL" sz="3200" dirty="0" err="1" smtClean="0"/>
              <a:t>your</a:t>
            </a:r>
            <a:r>
              <a:rPr lang="pl-PL" sz="3200" dirty="0" smtClean="0"/>
              <a:t> </a:t>
            </a:r>
            <a:r>
              <a:rPr lang="pl-PL" sz="3200" dirty="0" err="1" smtClean="0"/>
              <a:t>stability</a:t>
            </a:r>
            <a:r>
              <a:rPr lang="pl-PL" sz="3200" dirty="0" smtClean="0"/>
              <a:t> </a:t>
            </a:r>
            <a:r>
              <a:rPr lang="pl-PL" sz="3200" dirty="0" err="1" smtClean="0"/>
              <a:t>limits</a:t>
            </a:r>
            <a:r>
              <a:rPr lang="pl-PL" sz="3200" dirty="0" smtClean="0"/>
              <a:t> </a:t>
            </a:r>
            <a:endParaRPr lang="en-US" sz="3200" dirty="0"/>
          </a:p>
        </p:txBody>
      </p:sp>
      <p:sp>
        <p:nvSpPr>
          <p:cNvPr id="3" name="Prostokąt 2"/>
          <p:cNvSpPr/>
          <p:nvPr/>
        </p:nvSpPr>
        <p:spPr>
          <a:xfrm>
            <a:off x="3491880" y="6223712"/>
            <a:ext cx="548244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pl-PL" sz="1600" dirty="0">
                <a:solidFill>
                  <a:prstClr val="black"/>
                </a:solidFill>
              </a:rPr>
              <a:t>K. </a:t>
            </a:r>
            <a:r>
              <a:rPr lang="pl-PL" sz="1600" dirty="0" err="1">
                <a:solidFill>
                  <a:prstClr val="black"/>
                </a:solidFill>
              </a:rPr>
              <a:t>Macieszczak</a:t>
            </a:r>
            <a:r>
              <a:rPr lang="pl-PL" sz="1600" dirty="0">
                <a:solidFill>
                  <a:prstClr val="black"/>
                </a:solidFill>
              </a:rPr>
              <a:t>, M. </a:t>
            </a:r>
            <a:r>
              <a:rPr lang="pl-PL" sz="1600" dirty="0" err="1">
                <a:solidFill>
                  <a:prstClr val="black"/>
                </a:solidFill>
              </a:rPr>
              <a:t>Fraas</a:t>
            </a:r>
            <a:r>
              <a:rPr lang="pl-PL" sz="1600" dirty="0">
                <a:solidFill>
                  <a:prstClr val="black"/>
                </a:solidFill>
              </a:rPr>
              <a:t>, RDD, </a:t>
            </a:r>
            <a:r>
              <a:rPr lang="en-US" sz="1600" dirty="0">
                <a:solidFill>
                  <a:prstClr val="black"/>
                </a:solidFill>
              </a:rPr>
              <a:t>New J. Phys. 16, 113002 (2014</a:t>
            </a:r>
            <a:r>
              <a:rPr lang="en-US" sz="1600" dirty="0" smtClean="0">
                <a:solidFill>
                  <a:prstClr val="black"/>
                </a:solidFill>
              </a:rPr>
              <a:t>)</a:t>
            </a:r>
            <a:endParaRPr lang="pl-PL" sz="1600" dirty="0" smtClean="0">
              <a:solidFill>
                <a:prstClr val="black"/>
              </a:solidFill>
            </a:endParaRPr>
          </a:p>
          <a:p>
            <a:pPr algn="r"/>
            <a:r>
              <a:rPr lang="pl-PL" sz="1600" dirty="0" smtClean="0">
                <a:solidFill>
                  <a:prstClr val="black"/>
                </a:solidFill>
              </a:rPr>
              <a:t>K. </a:t>
            </a:r>
            <a:r>
              <a:rPr lang="pl-PL" sz="1600" dirty="0" err="1" smtClean="0">
                <a:solidFill>
                  <a:prstClr val="black"/>
                </a:solidFill>
              </a:rPr>
              <a:t>Chabuda</a:t>
            </a:r>
            <a:r>
              <a:rPr lang="pl-PL" sz="1600" dirty="0" smtClean="0">
                <a:solidFill>
                  <a:prstClr val="black"/>
                </a:solidFill>
              </a:rPr>
              <a:t>, I. </a:t>
            </a:r>
            <a:r>
              <a:rPr lang="pl-PL" sz="1600" dirty="0" err="1" smtClean="0">
                <a:solidFill>
                  <a:prstClr val="black"/>
                </a:solidFill>
              </a:rPr>
              <a:t>Leroux</a:t>
            </a:r>
            <a:r>
              <a:rPr lang="pl-PL" sz="1600" dirty="0" smtClean="0">
                <a:solidFill>
                  <a:prstClr val="black"/>
                </a:solidFill>
              </a:rPr>
              <a:t>, RDD, </a:t>
            </a:r>
            <a:r>
              <a:rPr lang="pl-PL" sz="1600" dirty="0" smtClean="0"/>
              <a:t>arXiv:1601.01685 (2016)</a:t>
            </a:r>
            <a:endParaRPr lang="pl-PL" sz="1600" dirty="0"/>
          </a:p>
          <a:p>
            <a:pPr lvl="0" algn="r"/>
            <a:r>
              <a:rPr lang="en-US" sz="1600" dirty="0" smtClean="0">
                <a:solidFill>
                  <a:prstClr val="black"/>
                </a:solidFill>
              </a:rPr>
              <a:t> </a:t>
            </a:r>
            <a:r>
              <a:rPr lang="pl-PL" sz="1600" dirty="0" smtClean="0">
                <a:solidFill>
                  <a:prstClr val="black"/>
                </a:solidFill>
              </a:rPr>
              <a:t> </a:t>
            </a:r>
            <a:endParaRPr lang="en-US" sz="1600" dirty="0">
              <a:solidFill>
                <a:prstClr val="blac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9,4826"/>
  <p:tag name="ORIGINALWIDTH" val="1409,074"/>
  <p:tag name="OUTPUTDPI" val="1200"/>
  <p:tag name="LATEXADDIN" val="\documentclass{article}\pagestyle{empty}&#10;\usepackage[usenames]{color}&#10;\usepackage{revsymb}&#10;\usepackage{amsfonts}&#10;\usepackage{amscd}&#10;\usepackage{amssymb}&#10;%\usepackage[polish]{babel}&#10;%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begin{document}&#10;$\sigma^2(\tau)  \geq \sigma_{\t{LO}}^{2 }(\tau ) &#10; - \Tr(L^2 \bar{\rho})&#10;$&#10;\end{document}&#10;"/>
  <p:tag name="IGUANATEXSIZE" val="20"/>
  <p:tag name="IGUANATEXCURSOR" val="592"/>
  <p:tag name="TRANSPARENCY" val="True"/>
  <p:tag name="FILENAME" val=""/>
  <p:tag name="INPUTTYPE" val="0"/>
  <p:tag name="LATEXENGINEID" val="0"/>
  <p:tag name="TEMPFOLDER" val="c:\temp\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 $\Delta t/t \approx 10^{-16}$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58"/>
  <p:tag name="PICTUREFILESIZE" val="438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 $\Delta t/t \approx 10^{-17}$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58"/>
  <p:tag name="PICTUREFILESIZE" val="4276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 $\Delta t/t \approx 10^{-18}$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58"/>
  <p:tag name="PICTUREFILESIZE" val="443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\ket{\psi}=\ket{g}^{\otimes N}$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51"/>
  <p:tag name="PICTUREFILESIZE" val="250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psi}=\left(\frac{\ket{g} + \ket{e}}{\sqrt{2}}\right)^{\otimes N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79"/>
  <p:tag name="PICTUREFILESIZE" val="490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3,98952"/>
  <p:tag name="ORIGINALWIDTH" val="85,48929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T $&#10;\end{document}&#10;"/>
  <p:tag name="IGUANATEXSIZE" val="20"/>
  <p:tag name="IGUANATEXCURSOR" val="558"/>
  <p:tag name="TRANSPARENCY" val="False"/>
  <p:tag name="FILENAME" val=""/>
  <p:tag name="INPUTTYPE" val="0"/>
  <p:tag name="LATEXENGINEID" val="0"/>
  <p:tag name="TEMPFOLDER" val="c:\temp\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53,4684"/>
  <p:tag name="ORIGINALWIDTH" val="1288,339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psi}=\left(\frac{\ket{g} + e^{-\t{i}&#10; \omega_0 T}\ket{e}}{\sqrt{2}}\right)^{\otimes N}$&#10;\end{document}&#10;"/>
  <p:tag name="IGUANATEXSIZE" val="20"/>
  <p:tag name="IGUANATEXCURSOR" val="611"/>
  <p:tag name="TRANSPARENCY" val="False"/>
  <p:tag name="FILENAME" val=""/>
  <p:tag name="INPUTTYPE" val="0"/>
  <p:tag name="LATEXENGINEID" val="0"/>
  <p:tag name="TEMPFOLDER" val="c:\temp\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 \omega_{LO} 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9"/>
  <p:tag name="PICTUREFILESIZE" val="927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53,4684"/>
  <p:tag name="ORIGINALWIDTH" val="2869,141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psi}=\left[\sin \left(\frac{(\omega_0-\omega_{LO}) T}{2}\right)\ket{g} &#10;+ \cos\left(\frac{(\omega_0-\omega_{LO}) T}{2}\right)  &#10;\ket{e} \right]^{\otimes N}$&#10;\end{document}&#10;"/>
  <p:tag name="IGUANATEXSIZE" val="20"/>
  <p:tag name="IGUANATEXCURSOR" val="615"/>
  <p:tag name="TRANSPARENCY" val="False"/>
  <p:tag name="FILENAME" val=""/>
  <p:tag name="INPUTTYPE" val="0"/>
  <p:tag name="LATEXENGINEID" val="0"/>
  <p:tag name="TEMPFOLDER" val="c:\temp\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24,222"/>
  <p:tag name="ORIGINALWIDTH" val="1437,57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ngle n_g \rangle = N \sin^2 \left( \frac{(\omega_0-\omega_{LO})T}{2} \right)$&#10;\end{document}&#10;"/>
  <p:tag name="IGUANATEXSIZE" val="20"/>
  <p:tag name="IGUANATEXCURSOR" val="623"/>
  <p:tag name="TRANSPARENCY" val="False"/>
  <p:tag name="FILENAME" val=""/>
  <p:tag name="INPUTTYPE" val="0"/>
  <p:tag name="LATEXENGINEID" val="0"/>
  <p:tag name="TEMPFOLDER" val="c:\temp\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24,222"/>
  <p:tag name="ORIGINALWIDTH" val="1407,574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ngle n_e \rangle = N \cos^2 \left( \frac{(\omega_0-\omega_{LO}T}{2} \right)$&#10;\end{document}&#10;"/>
  <p:tag name="IGUANATEXSIZE" val="20"/>
  <p:tag name="IGUANATEXCURSOR" val="622"/>
  <p:tag name="TRANSPARENCY" val="False"/>
  <p:tag name="FILENAME" val=""/>
  <p:tag name="INPUTTYPE" val="0"/>
  <p:tag name="LATEXENGINEID" val="0"/>
  <p:tag name="TEMPFOLDER" val="c:\temp\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3,7346"/>
  <p:tag name="ORIGINALWIDTH" val="1279,34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 \varphi = (\omega_0-\omega_{LO}) T = \omega T $$&#10;\end{document}&#10;"/>
  <p:tag name="IGUANATEXSIZE" val="20"/>
  <p:tag name="IGUANATEXCURSOR" val="603"/>
  <p:tag name="TRANSPARENCY" val="False"/>
  <p:tag name="FILENAME" val=""/>
  <p:tag name="INPUTTYPE" val="0"/>
  <p:tag name="LATEXENGINEID" val="0"/>
  <p:tag name="TEMPFOLDER" val="c:\temp\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\ket{N}$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5"/>
  <p:tag name="PICTUREFILESIZE" val="80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n_e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"/>
  <p:tag name="PICTUREFILESIZE" val="637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n_g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"/>
  <p:tag name="PICTUREFILESIZE" val="708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75,478"/>
  <p:tag name="ORIGINALWIDTH" val="634,4207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Delta \omega \approx \frac{1}{\sqrt{N}} \frac{1}{T}$&#10;\end{document}&#10;"/>
  <p:tag name="IGUANATEXSIZE" val="20"/>
  <p:tag name="IGUANATEXCURSOR" val="607"/>
  <p:tag name="TRANSPARENCY" val="False"/>
  <p:tag name="FILENAME" val=""/>
  <p:tag name="INPUTTYPE" val="0"/>
  <p:tag name="LATEXENGINEID" val="0"/>
  <p:tag name="TEMPFOLDER" val="c:\temp\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6^2\t{S}_{1/2}$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27"/>
  <p:tag name="PICTUREFILESIZE" val="1645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\t{F}=4$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25"/>
  <p:tag name="PICTUREFILESIZE" val="549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\t{F}=3$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25"/>
  <p:tag name="PICTUREFILESIZE" val="730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 \omega_0 = 2\pi \cdot 9.2 \t{\,GHz}$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77"/>
  <p:tag name="PICTUREFILESIZE" val="2913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\ket{g}$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"/>
  <p:tag name="PICTUREFILESIZE" val="717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\ket{e}$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0"/>
  <p:tag name="PICTUREFILESIZE" val="624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U_{\omega t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5"/>
  <p:tag name="PICTUREFILESIZE" val="89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psi^{(N)}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26"/>
  <p:tag name="PICTUREFILESIZE" val="1597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Pi_r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"/>
  <p:tag name="PICTUREFILESIZE" val="362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tilde{\omega}(r)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9"/>
  <p:tag name="PICTUREFILESIZE" val="1215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psi^{(N)}_{\omega t}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26"/>
  <p:tag name="PICTUREFILESIZE" val="1947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U_{\omega t}= \exp( - \mathrm{i} \sigma_z \omega t/2)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2"/>
  <p:tag name="PICTUREFILESIZE" val="4266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Minimize $\Delta^2 \tilde{\omega} = \langle (\tilde{\omega} -\omega)^2 \rangle$&#10; over $\ket{\psi^{(N)}}$, $t$, $\Pi_{r}$ and $\tilde{\omega}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230"/>
  <p:tag name="PICTUREFILESIZE" val="9746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U_{\omega t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5"/>
  <p:tag name="PICTUREFILESIZE" val="89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U_{\omega t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5"/>
  <p:tag name="PICTUREFILESIZE" val="89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=\omega t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30"/>
  <p:tag name="PICTUREFILESIZE" val="1154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U_{\omega t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5"/>
  <p:tag name="PICTUREFILESIZE" val="89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psi^{(N)}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26"/>
  <p:tag name="PICTUREFILESIZE" val="1597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Pi_r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"/>
  <p:tag name="PICTUREFILESIZE" val="362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tilde{\omega}(r)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9"/>
  <p:tag name="PICTUREFILESIZE" val="1215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rho^{(N)}_{\omega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9"/>
  <p:tag name="PICTUREFILESIZE" val="1372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U_{\omega t}= \exp( - \mathrm{i} \sigma_z \omega t/2)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2"/>
  <p:tag name="PICTUREFILESIZE" val="4266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Minimize $\Delta^2\tilde{ \omega} = \langle (\tilde{\omega} -\omega)^2 \rangle$&#10; over $\ket{\psi^{(N)}}$, $t$, $\Pi_{r}$ and $\tilde{\omega}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230"/>
  <p:tag name="PICTUREFILESIZE" val="9746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U_{\omega t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5"/>
  <p:tag name="PICTUREFILESIZE" val="891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U_{\omega t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5"/>
  <p:tag name="PICTUREFILESIZE" val="891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=\omega t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30"/>
  <p:tag name="PICTUREFILESIZE" val="1154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+$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7"/>
  <p:tag name="PICTUREFILESIZE" val="188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t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0"/>
  <p:tag name="PICTUREFILESIZE" val="571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U_{\omega t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5"/>
  <p:tag name="PICTUREFILESIZE" val="891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psi^{(N)}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26"/>
  <p:tag name="PICTUREFILESIZE" val="1597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Pi_r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"/>
  <p:tag name="PICTUREFILESIZE" val="362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tilde{\omega}(r)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9"/>
  <p:tag name="PICTUREFILESIZE" val="1215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rho^{(N)}_{\omega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9"/>
  <p:tag name="PICTUREFILESIZE" val="1372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U_{\omega t}= \exp( - \mathrm{i} \sigma_z \omega t/2)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2"/>
  <p:tag name="PICTUREFILESIZE" val="4266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73,9783"/>
  <p:tag name="ORIGINALWIDTH" val="1919,76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maximize $\frac{T}{t}F_Q(\rho_\omega^{(N)})$&#10; over $\ket{\psi^{(N)}}$, $t$&#10;\end{document}&#10;"/>
  <p:tag name="IGUANATEXSIZE" val="20"/>
  <p:tag name="IGUANATEXCURSOR" val="531"/>
  <p:tag name="TRANSPARENCY" val="True"/>
  <p:tag name="FILENAME" val=""/>
  <p:tag name="INPUTTYPE" val="0"/>
  <p:tag name="LATEXENGINEID" val="0"/>
  <p:tag name="TEMPFOLDER" val="c:\temp\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U_{\omega t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5"/>
  <p:tag name="PICTUREFILESIZE" val="891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U_{\omega t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5"/>
  <p:tag name="PICTUREFILESIZE" val="891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=\omega t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30"/>
  <p:tag name="PICTUREFILESIZE" val="1154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t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0"/>
  <p:tag name="PICTUREFILESIZE" val="571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Delta 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5"/>
  <p:tag name="PICTUREFILESIZE" val="965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 \varphi = \omega t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30"/>
  <p:tag name="PICTUREFILESIZE" val="1154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t = 1 \ [\Delta \omega^{-1}]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56"/>
  <p:tag name="PICTUREFILESIZE" val="1532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Delta \tilde{\omega} = \Delta \varphi /t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51"/>
  <p:tag name="PICTUREFILESIZE" val="2411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t = 3 \ [\Delta \omega^{-1}]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56"/>
  <p:tag name="PICTUREFILESIZE" val="1843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Delta \tilde{\omega} = \Delta \varphi /t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51"/>
  <p:tag name="PICTUREFILESIZE" val="2411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1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2\pi/t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20"/>
  <p:tag name="PICTUREFILESIZE" val="1113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Delta \varphi(t)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25"/>
  <p:tag name="PICTUREFILESIZE" val="1633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Delta \tilde{\omega} = \Delta \varphi /t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51"/>
  <p:tag name="PICTUREFILESIZE" val="2411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1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2\pi/t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20"/>
  <p:tag name="PICTUREFILESIZE" val="1113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t = 3 \ [\Delta \omega^{-1}]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56"/>
  <p:tag name="PICTUREFILESIZE" val="1843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eta = \exp(-\gamma t)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59"/>
  <p:tag name="PICTUREFILESIZE" val="2396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eta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432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+$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7"/>
  <p:tag name="PICTUREFILESIZE" val="188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2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07,724"/>
  <p:tag name="ORIGINALWIDTH" val="717,6603"/>
  <p:tag name="OUTPUTDPI" val="1200"/>
  <p:tag name="LATEXADDIN" val="\documentclass{article}\pagestyle{empty}&#10;\usepackage[usenames]{color}&#10;\usepackage{revsymb}&#10;\usepackage{amsfonts}&#10;\usepackage{amscd}&#10;\usepackage{amssymb}&#10;%\usepackage[polish]{babel}&#10;%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\min_{\Pi_x, \tilde{\omega}_x}\Delta^2 \tilde{\omega} = ?$$&#10;\end{document}&#10;"/>
  <p:tag name="IGUANATEXSIZE" val="20"/>
  <p:tag name="IGUANATEXCURSOR" val="619"/>
  <p:tag name="TRANSPARENCY" val="True"/>
  <p:tag name="FILENAME" val=""/>
  <p:tag name="INPUTTYPE" val="0"/>
  <p:tag name="LATEXENGINEID" val="0"/>
  <p:tag name="TEMPFOLDER" val="c:\temp\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4,9868"/>
  <p:tag name="ORIGINALWIDTH" val="140,2324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Pi_x$&#10;\end{document}&#10;"/>
  <p:tag name="IGUANATEXSIZE" val="20"/>
  <p:tag name="IGUANATEXCURSOR" val="561"/>
  <p:tag name="TRANSPARENCY" val="False"/>
  <p:tag name="FILENAME" val=""/>
  <p:tag name="INPUTTYPE" val="0"/>
  <p:tag name="LATEXENGINEID" val="0"/>
  <p:tag name="TEMPFOLDER" val="c:\temp\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,4844"/>
  <p:tag name="ORIGINALWIDTH" val="1022,872"/>
  <p:tag name="OUTPUTDPI" val="1200"/>
  <p:tag name="LATEXADDIN" val="\documentclass{article}\pagestyle{empty}&#10;\usepackage[usenames]{color}&#10;\usepackage{revsymb}&#10;\usepackage{amsfonts}&#10;\usepackage{amscd}&#10;\usepackage{amssymb}&#10;%\usepackage[polish]{babel}&#10;%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p(x| \omega)= \t{Tr}(\rho_{\omega} \Pi_x)$&#10;\end{document}&#10;"/>
  <p:tag name="IGUANATEXSIZE" val="20"/>
  <p:tag name="IGUANATEXCURSOR" val="599"/>
  <p:tag name="TRANSPARENCY" val="False"/>
  <p:tag name="FILENAME" val=""/>
  <p:tag name="INPUTTYPE" val="0"/>
  <p:tag name="LATEXENGINEID" val="0"/>
  <p:tag name="TEMPFOLDER" val="c:\temp\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3,7346"/>
  <p:tag name="ORIGINALWIDTH" val="236,9704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tilde{\omega}(x)$&#10;\end{document}&#10;"/>
  <p:tag name="IGUANATEXSIZE" val="20"/>
  <p:tag name="IGUANATEXCURSOR" val="572"/>
  <p:tag name="TRANSPARENCY" val="False"/>
  <p:tag name="FILENAME" val=""/>
  <p:tag name="INPUTTYPE" val="0"/>
  <p:tag name="LATEXENGINEID" val="0"/>
  <p:tag name="TEMPFOLDER" val="c:\temp\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1,73976"/>
  <p:tag name="ORIGINALWIDTH" val="121,4848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rho_\omega$&#10;\end{document}&#10;"/>
  <p:tag name="IGUANATEXSIZE" val="20"/>
  <p:tag name="IGUANATEXCURSOR" val="567"/>
  <p:tag name="TRANSPARENCY" val="False"/>
  <p:tag name="FILENAME" val=""/>
  <p:tag name="INPUTTYPE" val="0"/>
  <p:tag name="LATEXENGINEID" val="0"/>
  <p:tag name="TEMPFOLDER" val="c:\temp\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p(\omega) 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20"/>
  <p:tag name="PICTUREFILESIZE" val="1271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41,7323"/>
  <p:tag name="ORIGINALWIDTH" val="2278,965"/>
  <p:tag name="OUTPUTDPI" val="1200"/>
  <p:tag name="LATEXADDIN" val="\documentclass{article}\pagestyle{empty}&#10;\usepackage[usenames]{color}&#10;\usepackage{revsymb}&#10;\usepackage{amsfonts}&#10;\usepackage{amscd}&#10;\usepackage{amssymb}&#10;%\usepackage[polish]{babel}&#10;%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Delta^2 \tilde{\omega} = &#10;\int \t{d} \omega p(\omega) \int\t{d} x \t{Tr}&#10;(\rho_{\omega} \Pi_x)&#10;[\omega - \tilde{\omega}(x) ]^2$&#10;\end{document}&#10;"/>
  <p:tag name="IGUANATEXSIZE" val="20"/>
  <p:tag name="IGUANATEXCURSOR" val="626"/>
  <p:tag name="TRANSPARENCY" val="True"/>
  <p:tag name="FILENAME" val=""/>
  <p:tag name="INPUTTYPE" val="0"/>
  <p:tag name="LATEXENGINEID" val="0"/>
  <p:tag name="TEMPFOLDER" val="c:\temp\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07,724"/>
  <p:tag name="ORIGINALWIDTH" val="1511,811"/>
  <p:tag name="OUTPUTDPI" val="1200"/>
  <p:tag name="LATEXADDIN" val="\documentclass{article}\pagestyle{empty}&#10;\usepackage[usenames]{color}&#10;\usepackage{revsymb}&#10;\usepackage{amsfonts}&#10;\usepackage{amscd}&#10;\usepackage{amssymb}&#10;%\usepackage[polish]{babel}&#10;%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begin{document}&#10;$$\min_{\Pi_x, \tilde{\omega}_x}\Delta^2 \tilde{\omega} =\Delta^2 \omega -&#10;\t{Tr}(\bar{\rho} L^2)$$&#10;\end{document}&#10;"/>
  <p:tag name="IGUANATEXSIZE" val="20"/>
  <p:tag name="IGUANATEXCURSOR" val="632"/>
  <p:tag name="TRANSPARENCY" val="True"/>
  <p:tag name="FILENAME" val=""/>
  <p:tag name="INPUTTYPE" val="0"/>
  <p:tag name="LATEXENGINEID" val="0"/>
  <p:tag name="TEMPFOLDER" val="c:\temp\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%\usepackage[polish]{babel}&#10;%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begin{document}&#10;$$\bar{\rho}^\prime = \frac{1}{2}\left(\bar{\rho} L + L \bar{\rho} \right)&#10;$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74"/>
  <p:tag name="PICTUREFILESIZE" val="3380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8,7327"/>
  <p:tag name="ORIGINALWIDTH" val="848,8939"/>
  <p:tag name="OUTPUTDPI" val="1200"/>
  <p:tag name="LATEXADDIN" val="\documentclass{article}\pagestyle{empty}&#10;\usepackage[usenames]{color}&#10;\usepackage{revsymb}&#10;\usepackage{amsfonts}&#10;\usepackage{amscd}&#10;\usepackage{amssymb}&#10;%\usepackage[polish]{babel}&#10;%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begin{document}&#10;$\bar{\rho} = \int \t{d} \omega &#10;p(\omega) \rho_{\omega}$ \end{document}&#10;"/>
  <p:tag name="IGUANATEXSIZE" val="20"/>
  <p:tag name="IGUANATEXCURSOR" val="612"/>
  <p:tag name="TRANSPARENCY" val="True"/>
  <p:tag name="FILENAME" val=""/>
  <p:tag name="INPUTTYPE" val="0"/>
  <p:tag name="LATEXENGINEID" val="0"/>
  <p:tag name="TEMPFOLDER" val="c:\temp\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8,7327"/>
  <p:tag name="ORIGINALWIDTH" val="1006,374"/>
  <p:tag name="OUTPUTDPI" val="1200"/>
  <p:tag name="LATEXADDIN" val="\documentclass{article}\pagestyle{empty}&#10;\usepackage[usenames]{color}&#10;\usepackage{revsymb}&#10;\usepackage{amsfonts}&#10;\usepackage{amscd}&#10;\usepackage{amssymb}&#10;%\usepackage[polish]{babel}&#10;%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begin{document}&#10;$\bar{\rho}^\prime = \int \t{d} \omega &#10;p(\omega) \omega\  \rho_{\omega} $ &#10;\end{document}&#10;"/>
  <p:tag name="IGUANATEXSIZE" val="20"/>
  <p:tag name="IGUANATEXCURSOR" val="628"/>
  <p:tag name="TRANSPARENCY" val="True"/>
  <p:tag name="FILENAME" val=""/>
  <p:tag name="INPUTTYPE" val="0"/>
  <p:tag name="LATEXENGINEID" val="0"/>
  <p:tag name="TEMPFOLDER" val="c:\temp\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4,9868"/>
  <p:tag name="ORIGINALWIDTH" val="140,2324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Pi_x$&#10;\end{document}&#10;"/>
  <p:tag name="IGUANATEXSIZE" val="20"/>
  <p:tag name="IGUANATEXCURSOR" val="561"/>
  <p:tag name="TRANSPARENCY" val="False"/>
  <p:tag name="FILENAME" val=""/>
  <p:tag name="INPUTTYPE" val="0"/>
  <p:tag name="LATEXENGINEID" val="0"/>
  <p:tag name="TEMPFOLDER" val="c:\temp\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,4844"/>
  <p:tag name="ORIGINALWIDTH" val="1022,872"/>
  <p:tag name="OUTPUTDPI" val="1200"/>
  <p:tag name="LATEXADDIN" val="\documentclass{article}\pagestyle{empty}&#10;\usepackage[usenames]{color}&#10;\usepackage{revsymb}&#10;\usepackage{amsfonts}&#10;\usepackage{amscd}&#10;\usepackage{amssymb}&#10;%\usepackage[polish]{babel}&#10;%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p(x| \omega)= \t{Tr}(\rho_{\omega} \Pi_x)$&#10;\end{document}&#10;"/>
  <p:tag name="IGUANATEXSIZE" val="20"/>
  <p:tag name="IGUANATEXCURSOR" val="599"/>
  <p:tag name="TRANSPARENCY" val="False"/>
  <p:tag name="FILENAME" val=""/>
  <p:tag name="INPUTTYPE" val="0"/>
  <p:tag name="LATEXENGINEID" val="0"/>
  <p:tag name="TEMPFOLDER" val="c:\temp\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3,7346"/>
  <p:tag name="ORIGINALWIDTH" val="236,9704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tilde{\omega}(x)$&#10;\end{document}&#10;"/>
  <p:tag name="IGUANATEXSIZE" val="20"/>
  <p:tag name="IGUANATEXCURSOR" val="572"/>
  <p:tag name="TRANSPARENCY" val="False"/>
  <p:tag name="FILENAME" val=""/>
  <p:tag name="INPUTTYPE" val="0"/>
  <p:tag name="LATEXENGINEID" val="0"/>
  <p:tag name="TEMPFOLDER" val="c:\temp\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1,73976"/>
  <p:tag name="ORIGINALWIDTH" val="121,4848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rho_\omega$&#10;\end{document}&#10;"/>
  <p:tag name="IGUANATEXSIZE" val="20"/>
  <p:tag name="IGUANATEXCURSOR" val="567"/>
  <p:tag name="TRANSPARENCY" val="False"/>
  <p:tag name="FILENAME" val=""/>
  <p:tag name="INPUTTYPE" val="0"/>
  <p:tag name="LATEXENGINEID" val="0"/>
  <p:tag name="TEMPFOLDER" val="c:\temp\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p(\omega) 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20"/>
  <p:tag name="PICTUREFILESIZE" val="1271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41,7323"/>
  <p:tag name="ORIGINALWIDTH" val="2278,965"/>
  <p:tag name="OUTPUTDPI" val="1200"/>
  <p:tag name="LATEXADDIN" val="\documentclass{article}\pagestyle{empty}&#10;\usepackage[usenames]{color}&#10;\usepackage{revsymb}&#10;\usepackage{amsfonts}&#10;\usepackage{amscd}&#10;\usepackage{amssymb}&#10;%\usepackage[polish]{babel}&#10;%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Delta^2 \tilde{\omega} = &#10;\int \t{d} \omega p(\omega) \int\t{d} x \t{Tr}&#10;(\rho_{\omega} \Pi_x)&#10;[\omega - \tilde{\omega}(x) ]^2$&#10;\end{document}&#10;"/>
  <p:tag name="IGUANATEXSIZE" val="20"/>
  <p:tag name="IGUANATEXCURSOR" val="626"/>
  <p:tag name="TRANSPARENCY" val="True"/>
  <p:tag name="FILENAME" val=""/>
  <p:tag name="INPUTTYPE" val="0"/>
  <p:tag name="LATEXENGINEID" val="0"/>
  <p:tag name="TEMPFOLDER" val="c:\temp\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77,9528"/>
  <p:tag name="ORIGINALWIDTH" val="2672,666"/>
  <p:tag name="OUTPUTDPI" val="1200"/>
  <p:tag name="LATEXADDIN" val="\documentclass{article}\pagestyle{empty}&#10;\usepackage[usenames]{color}&#10;\usepackage{revsymb}&#10;\usepackage{amsfonts}&#10;\usepackage{amscd}&#10;\usepackage{amssymb}&#10;%\usepackage[polish]{babel}&#10;%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begin{document}&#10;$$\sigma^2(\tau) = \frac{1}{2\omega_0^2} \mathbb{E} \left[\left( \frac{1}{\tau}\int_{0}^{\tau} \omega(t)&#10; \t{d}t- \frac{1}{\tau}\int_{\tau}^{2 \tau} \omega(t) \t{d} t   \right)^2\right]$$&#10;\end{document}&#10;"/>
  <p:tag name="IGUANATEXSIZE" val="20"/>
  <p:tag name="IGUANATEXCURSOR" val="744"/>
  <p:tag name="TRANSPARENCY" val="True"/>
  <p:tag name="FILENAME" val=""/>
  <p:tag name="INPUTTYPE" val="0"/>
  <p:tag name="LATEXENGINEID" val="0"/>
  <p:tag name="TEMPFOLDER" val="c:\temp\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%\usepackage[polish]{babel}&#10;%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begin{document}&#10;$$\omega(t) = \omega_{LO}(t) - \omega_0$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84"/>
  <p:tag name="PICTUREFILESIZE" val="3356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,4844"/>
  <p:tag name="ORIGINALWIDTH" val="917,1354"/>
  <p:tag name="OUTPUTDPI" val="1200"/>
  <p:tag name="LATEXADDIN" val="\documentclass{article}\pagestyle{empty}&#10;\usepackage[usenames]{color}&#10;\usepackage{revsymb}&#10;\usepackage{amsfonts}&#10;\usepackage{amscd}&#10;\usepackage{amssymb}&#10;%\usepackage[polish]{babel}&#10;%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begin{document}&#10;$\boldsymbol{x}_i = \{x_1,\dots,x_i\}$&#10;\end{document}&#10;"/>
  <p:tag name="IGUANATEXSIZE" val="20"/>
  <p:tag name="IGUANATEXCURSOR" val="592"/>
  <p:tag name="TRANSPARENCY" val="True"/>
  <p:tag name="FILENAME" val=""/>
  <p:tag name="INPUTTYPE" val="0"/>
  <p:tag name="LATEXENGINEID" val="0"/>
  <p:tag name="TEMPFOLDER" val="c:\temp\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9,2126"/>
  <p:tag name="ORIGINALWIDTH" val="2482,939"/>
  <p:tag name="OUTPUTDPI" val="1200"/>
  <p:tag name="LATEXADDIN" val="\documentclass{article}\pagestyle{empty}&#10;\usepackage[usenames]{color}&#10;\usepackage{revsymb}&#10;\usepackage{amsfonts}&#10;\usepackage{amscd}&#10;\usepackage{amssymb}&#10;%\usepackage[polish]{babel}&#10;%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begin{document}&#10;$\sigma^2(\tau) = \frac{1}{2 \omega_0^2} \mathbb{E} \left[\left( \frac{1}{\tau}\int_{0}^{\tau} \omega(t)&#10; \t{d}t- \frac{1}{\tau}\int_{\tau}^{2 \tau} \omega(t) \t{d} t   \right)^2\right]$&#10;\end{document}&#10;"/>
  <p:tag name="IGUANATEXSIZE" val="20"/>
  <p:tag name="IGUANATEXCURSOR" val="596"/>
  <p:tag name="TRANSPARENCY" val="True"/>
  <p:tag name="FILENAME" val=""/>
  <p:tag name="INPUTTYPE" val="0"/>
  <p:tag name="LATEXENGINEID" val="0"/>
  <p:tag name="TEMPFOLDER" val="c:\temp\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54,4807"/>
  <p:tag name="ORIGINALWIDTH" val="767,1541"/>
  <p:tag name="OUTPUTDPI" val="1200"/>
  <p:tag name="LATEXADDIN" val="\documentclass{article}\pagestyle{empty}&#10;\usepackage[usenames]{color}&#10;\usepackage{revsymb}&#10;\usepackage{amsfonts}&#10;\usepackage{amscd}&#10;\usepackage{amssymb}&#10;%\usepackage[polish]{babel}&#10;%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begin{document}&#10;$\sigma^2(\tau) \geq \sigma^2_Q(\tau)$&#10;\end{document}&#10;"/>
  <p:tag name="IGUANATEXSIZE" val="20"/>
  <p:tag name="IGUANATEXCURSOR" val="577"/>
  <p:tag name="TRANSPARENCY" val="True"/>
  <p:tag name="FILENAME" val=""/>
  <p:tag name="INPUTTYPE" val="0"/>
  <p:tag name="LATEXENGINEID" val="0"/>
  <p:tag name="TEMPFOLDER" val="c:\temp\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27,9715"/>
  <p:tag name="ORIGINALWIDTH" val="916,3854"/>
  <p:tag name="OUTPUTDPI" val="1200"/>
  <p:tag name="LATEXADDIN" val="\documentclass{article}&#10;\usepackage{amsmath}&#10;\pagestyle{empty}&#10;\newcommand{\lo}{\textrm{LO}}&#10;\renewcommand{\t}[1]{\mathrm{#1}}&#10;&#10;\begin{document}&#10;&#10;&#10;$$&#10;\min_{\Pi_{\boldsymbol{x}_i,&#10; \tilde{\omega}(\boldsymbol{x}_i)}}\sigma^2(\tau) = ?&#10;$$&#10;&#10;&#10;\end{document}"/>
  <p:tag name="IGUANATEXSIZE" val="20"/>
  <p:tag name="IGUANATEXCURSOR" val="232"/>
  <p:tag name="TRANSPARENCY" val="True"/>
  <p:tag name="FILENAME" val=""/>
  <p:tag name="INPUTTYPE" val="0"/>
  <p:tag name="LATEXENGINEID" val="0"/>
  <p:tag name="TEMPFOLDER" val="c:\temp\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0,9861"/>
  <p:tag name="ORIGINALWIDTH" val="2867,642"/>
  <p:tag name="OUTPUTDPI" val="1200"/>
  <p:tag name="LATEXADDIN" val="\documentclass{article}&#10;\usepackage{amsmath}&#10;\pagestyle{empty}&#10;\begin{document}&#10;$K = 2k-1$- number of measurement, feedback steps&#10;&#10;&#10;&#10;\end{document}"/>
  <p:tag name="IGUANATEXSIZE" val="20"/>
  <p:tag name="IGUANATEXCURSOR" val="113"/>
  <p:tag name="TRANSPARENCY" val="True"/>
  <p:tag name="FILENAME" val=""/>
  <p:tag name="INPUTTYPE" val="0"/>
  <p:tag name="LATEXENGINEID" val="0"/>
  <p:tag name="TEMPFOLDER" val="c:\temp\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98,2002"/>
  <p:tag name="ORIGINALWIDTH" val="3437,57"/>
  <p:tag name="OUTPUTDPI" val="1200"/>
  <p:tag name="LATEXADDIN" val="\documentclass{article}&#10;\usepackage{amsmath}&#10;\pagestyle{empty}&#10;\newcommand{\lo}{\textrm{LO}}&#10;\renewcommand{\t}[1]{\mathrm{#1}}&#10;&#10;\begin{document}&#10;&#10;&#10;$$&#10;\sigma^2(\tau) = \frac{1}{2 \omega_0^2 \tau^2} \left\langle \int \t{d}\boldsymbol{x}_K p(\boldsymbol{x}_K)&#10;\left[\int_\tau^{2\tau}\t{d}t \omega(t) - \int_0^{\tau}\t{d}t \omega(t) \right]^2&#10;\right \rangle_{\omega_{\lo}}&#10;$$&#10;&#10;&#10;\end{document}"/>
  <p:tag name="IGUANATEXSIZE" val="20"/>
  <p:tag name="IGUANATEXCURSOR" val="368"/>
  <p:tag name="TRANSPARENCY" val="True"/>
  <p:tag name="FILENAME" val=""/>
  <p:tag name="INPUTTYPE" val="0"/>
  <p:tag name="LATEXENGINEID" val="0"/>
  <p:tag name="TEMPFOLDER" val="c:\temp\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,4844"/>
  <p:tag name="ORIGINALWIDTH" val="1025,872"/>
  <p:tag name="OUTPUTDPI" val="1200"/>
  <p:tag name="LATEXADDIN" val="\documentclass{article}\pagestyle{empty}&#10;\usepackage[usenames]{color}&#10;\usepackage{revsymb}&#10;\usepackage{amsfonts}&#10;\usepackage{amscd}&#10;\usepackage{amssymb}&#10;%\usepackage[polish]{babel}&#10;%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begin{document}&#10;$\boldsymbol{x}_K = \{x_1,\dots,x_K\}$&#10;\end{document}&#10;"/>
  <p:tag name="IGUANATEXSIZE" val="20"/>
  <p:tag name="IGUANATEXCURSOR" val="592"/>
  <p:tag name="TRANSPARENCY" val="True"/>
  <p:tag name="FILENAME" val=""/>
  <p:tag name="INPUTTYPE" val="0"/>
  <p:tag name="LATEXENGINEID" val="0"/>
  <p:tag name="TEMPFOLDER" val="c:\temp\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73,4533"/>
  <p:tag name="ORIGINALWIDTH" val="1421,072"/>
  <p:tag name="OUTPUTDPI" val="1200"/>
  <p:tag name="LATEXADDIN" val="\documentclass{article}&#10;\usepackage{amsmath}&#10;\pagestyle{empty}&#10;\newcommand{\lo}{\textrm{LO}}&#10;\renewcommand{\t}[1]{\mathrm{#1}}&#10;&#10;\begin{document}&#10;&#10;&#10;$$&#10;p(\boldsymbol{x}_K)= \t{Tr}\left(\bigotimes_{i=1}^K \Pi_{\boldsymbol{x}_i} \rho^{(i)}\right)&#10;$$&#10;&#10;&#10;\end{document}"/>
  <p:tag name="IGUANATEXSIZE" val="20"/>
  <p:tag name="IGUANATEXCURSOR" val="245"/>
  <p:tag name="TRANSPARENCY" val="True"/>
  <p:tag name="FILENAME" val=""/>
  <p:tag name="INPUTTYPE" val="0"/>
  <p:tag name="LATEXENGINEID" val="0"/>
  <p:tag name="TEMPFOLDER" val="c:\temp\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73,4533"/>
  <p:tag name="ORIGINALWIDTH" val="2992,126"/>
  <p:tag name="OUTPUTDPI" val="1200"/>
  <p:tag name="LATEXADDIN" val="\documentclass{article}&#10;\usepackage{amsmath}&#10;\pagestyle{empty}&#10;\newcommand{\lo}{\textrm{LO}}&#10;\renewcommand{\t}[1]{\mathrm{#1}}&#10;&#10;\begin{document}&#10;&#10;&#10;$$&#10;\rho^{(i)}= U_T^{(i)}[\Lambda_T(\rho_0)], \quad U_T^{(i)}= \exp\left(- \mathrm{i}  H  \int_{(i-1)T}^{iT} \t{d}t \, \omega(t)\right)&#10;$$&#10;&#10;&#10;\end{document}"/>
  <p:tag name="IGUANATEXSIZE" val="20"/>
  <p:tag name="IGUANATEXCURSOR" val="150"/>
  <p:tag name="TRANSPARENCY" val="True"/>
  <p:tag name="FILENAME" val=""/>
  <p:tag name="INPUTTYPE" val="0"/>
  <p:tag name="LATEXENGINEID" val="0"/>
  <p:tag name="TEMPFOLDER" val="c:\temp\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17,6978"/>
  <p:tag name="ORIGINALWIDTH" val="1418,823"/>
  <p:tag name="OUTPUTDPI" val="1200"/>
  <p:tag name="LATEXADDIN" val="\documentclass{article}&#10;\usepackage{amsmath}&#10;\pagestyle{empty}&#10;\newcommand{\lo}{\textrm{LO}}&#10;\renewcommand{\t}[1]{\mathrm{#1}}&#10;&#10;\begin{document}&#10;&#10;&#10;$$&#10;\omega(t) = \omega_\lo(t) - \sum_{i=1}^{\left\lfloor\frac{t}{T}\right\rfloor} \tilde{\omega}(\boldsymbol{x}_i)&#10;$$&#10;&#10;&#10;\end{document}"/>
  <p:tag name="IGUANATEXSIZE" val="20"/>
  <p:tag name="IGUANATEXCURSOR" val="150"/>
  <p:tag name="TRANSPARENCY" val="True"/>
  <p:tag name="FILENAME" val=""/>
  <p:tag name="INPUTTYPE" val="0"/>
  <p:tag name="LATEXENGINEID" val="0"/>
  <p:tag name="TEMPFOLDER" val="c:\temp\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ELECTIONNAME" val="Group 11"/>
  <p:tag name="LAYER" val="2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41,7323"/>
  <p:tag name="ORIGINALWIDTH" val="2278,965"/>
  <p:tag name="OUTPUTDPI" val="1200"/>
  <p:tag name="LATEXADDIN" val="\documentclass{article}\pagestyle{empty}&#10;\usepackage[usenames]{color}&#10;\usepackage{revsymb}&#10;\usepackage{amsfonts}&#10;\usepackage{amscd}&#10;\usepackage{amssymb}&#10;%\usepackage[polish]{babel}&#10;%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Delta^2 \tilde{\omega} = &#10;\int \t{d} \omega p(\omega) \int\t{d} x &#10;\t{Tr}(\rho_{\omega} \Pi_x)&#10;[\omega - \tilde{\omega}(x) ]^2$&#10;\end{document}&#10;"/>
  <p:tag name="IGUANATEXSIZE" val="20"/>
  <p:tag name="IGUANATEXCURSOR" val="681"/>
  <p:tag name="TRANSPARENCY" val="True"/>
  <p:tag name="FILENAME" val=""/>
  <p:tag name="INPUTTYPE" val="0"/>
  <p:tag name="LATEXENGINEID" val="0"/>
  <p:tag name="TEMPFOLDER" val="c:\temp\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73,4533"/>
  <p:tag name="ORIGINALWIDTH" val="2532,433"/>
  <p:tag name="OUTPUTDPI" val="1200"/>
  <p:tag name="LATEXADDIN" val="\documentclass{article}&#10;\usepackage{amsmath}&#10;\pagestyle{empty}&#10;\newcommand{\lo}{\textrm{LO}}&#10;\renewcommand{\t}[1]{\mathrm{#1}}&#10;&#10;\begin{document}&#10;&#10;&#10;$$&#10;\tilde{\omega}^K(\boldsymbol{x}_K) =  \frac{T}{\tau}\left(&#10;\sum_{i=1}^{k-1} i \tilde{\omega}(\boldsymbol{x}_i) + \sum_{i=k}^K(2k-i)\tilde{\omega}(\boldsymbol{x}_i) \right)&#10;$$&#10;&#10;&#10;\end{document}"/>
  <p:tag name="IGUANATEXSIZE" val="20"/>
  <p:tag name="IGUANATEXCURSOR" val="187"/>
  <p:tag name="TRANSPARENCY" val="True"/>
  <p:tag name="FILENAME" val=""/>
  <p:tag name="INPUTTYPE" val="0"/>
  <p:tag name="LATEXENGINEID" val="0"/>
  <p:tag name="TEMPFOLDER" val="c:\temp\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73,4533"/>
  <p:tag name="ORIGINALWIDTH" val="1421,072"/>
  <p:tag name="OUTPUTDPI" val="1200"/>
  <p:tag name="LATEXADDIN" val="\documentclass{article}&#10;\usepackage{amsmath}&#10;\pagestyle{empty}&#10;\newcommand{\lo}{\textrm{LO}}&#10;\renewcommand{\t}[1]{\mathrm{#1}}&#10;&#10;\begin{document}&#10;&#10;&#10;$$&#10;p(\boldsymbol{x}_K)= \t{Tr}\left(\bigotimes_{i=1}^K \Pi_{\boldsymbol{x}_i} \rho^{(i)}\right)&#10;$$&#10;&#10;&#10;\end{document}"/>
  <p:tag name="IGUANATEXSIZE" val="20"/>
  <p:tag name="IGUANATEXCURSOR" val="245"/>
  <p:tag name="TRANSPARENCY" val="True"/>
  <p:tag name="FILENAME" val=""/>
  <p:tag name="INPUTTYPE" val="0"/>
  <p:tag name="LATEXENGINEID" val="0"/>
  <p:tag name="TEMPFOLDER" val="c:\temp\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98,2002"/>
  <p:tag name="ORIGINALWIDTH" val="4573,678"/>
  <p:tag name="OUTPUTDPI" val="1200"/>
  <p:tag name="LATEXADDIN" val="\documentclass{article}&#10;\usepackage{amsmath}&#10;\pagestyle{empty}&#10;\newcommand{\lo}{\textrm{LO}}&#10;\renewcommand{\t}[1]{\mathrm{#1}}&#10;&#10;\begin{document}&#10;&#10;&#10;$$&#10;\sigma^2(\tau) = \frac{1}{2 \omega_0^2 \tau^2} \left\langle \int \t{d}\boldsymbol{x}_K p(\boldsymbol{x}_K)&#10;\left[\left(\int_\tau^{2\tau}\t{d}t \omega_\lo(t) - \int_0^{\tau}\t{d}t \omega_\lo(t)\right) - \tau \tilde{\omega}^K(\boldsymbol{x}_K)  \right]^2\right\rangle_{\omega_\lo}&#10;$$&#10;&#10;&#10;\end{document}"/>
  <p:tag name="IGUANATEXSIZE" val="20"/>
  <p:tag name="IGUANATEXCURSOR" val="428"/>
  <p:tag name="TRANSPARENCY" val="True"/>
  <p:tag name="FILENAME" val=""/>
  <p:tag name="INPUTTYPE" val="0"/>
  <p:tag name="LATEXENGINEID" val="0"/>
  <p:tag name="TEMPFOLDER" val="c:\temp\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44,4695"/>
  <p:tag name="ORIGINALWIDTH" val="1658,793"/>
  <p:tag name="OUTPUTDPI" val="1200"/>
  <p:tag name="LATEXADDIN" val="\documentclass{article}\pagestyle{empty}&#10;\usepackage[usenames]{color}&#10;\usepackage{revsymb}&#10;\usepackage{amsfonts}&#10;\usepackage{amscd}&#10;\usepackage{amssymb}&#10;%\usepackage[polish]{babel}&#10;%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lo}{\t{LO}}&#10;\begin{document}&#10;$&#10;\overline{\rho} = \left\langle \bigotimes_{i=1}^{K} U_{T,\lo}^{(i)}[\Lambda_T(\rho_0)] \right\rangle_{\omega_{\lo}}&#10;$&#10;\end{document}&#10;"/>
  <p:tag name="IGUANATEXSIZE" val="20"/>
  <p:tag name="IGUANATEXCURSOR" val="700"/>
  <p:tag name="TRANSPARENCY" val="True"/>
  <p:tag name="FILENAME" val=""/>
  <p:tag name="INPUTTYPE" val="0"/>
  <p:tag name="LATEXENGINEID" val="0"/>
  <p:tag name="TEMPFOLDER" val="c:\temp\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24,222"/>
  <p:tag name="ORIGINALWIDTH" val="1984,252"/>
  <p:tag name="OUTPUTDPI" val="1200"/>
  <p:tag name="LATEXADDIN" val="\documentclass{article}\pagestyle{empty}&#10;\usepackage[usenames]{color}&#10;\usepackage{revsymb}&#10;\usepackage{amsfonts}&#10;\usepackage{amscd}&#10;\usepackage{amssymb}&#10;%\usepackage[polish]{babel}&#10;%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lo}{\t{LO}}&#10;\begin{document}&#10;$&#10;U_{T,\lo}^{(i)}=\exp{\left(- \mathrm{i} H\int_{(i-1)T}^{iT}\t{d}t\,&#10;\omega_{\lo}(t)\right)}$&#10;\end{document}&#10;"/>
  <p:tag name="IGUANATEXSIZE" val="20"/>
  <p:tag name="IGUANATEXCURSOR" val="675"/>
  <p:tag name="TRANSPARENCY" val="True"/>
  <p:tag name="FILENAME" val=""/>
  <p:tag name="INPUTTYPE" val="0"/>
  <p:tag name="LATEXENGINEID" val="0"/>
  <p:tag name="TEMPFOLDER" val="c:\temp\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49,9813"/>
  <p:tag name="ORIGINALWIDTH" val="879,64"/>
  <p:tag name="OUTPUTDPI" val="1200"/>
  <p:tag name="LATEXADDIN" val="\documentclass{article}\pagestyle{empty}&#10;\usepackage[usenames]{color}&#10;\usepackage{revsymb}&#10;\usepackage{amsfonts}&#10;\usepackage{amscd}&#10;\usepackage{amssymb}&#10;%\usepackage[polish]{babel}&#10;%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lo}{\t{LO}}&#10;\begin{document}&#10;$&#10;\overline{\rho}^\prime = \frac{1}{2}(\overline{\rho} L + L \overline{\rho})&#10;$&#10;\end{document}&#10;"/>
  <p:tag name="IGUANATEXSIZE" val="20"/>
  <p:tag name="IGUANATEXCURSOR" val="659"/>
  <p:tag name="TRANSPARENCY" val="True"/>
  <p:tag name="FILENAME" val=""/>
  <p:tag name="INPUTTYPE" val="0"/>
  <p:tag name="LATEXENGINEID" val="0"/>
  <p:tag name="TEMPFOLDER" val="c:\temp\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44,4695"/>
  <p:tag name="ORIGINALWIDTH" val="3213,348"/>
  <p:tag name="OUTPUTDPI" val="1200"/>
  <p:tag name="LATEXADDIN" val="\documentclass{article}\pagestyle{empty}&#10;\usepackage[usenames]{color}&#10;\usepackage{revsymb}&#10;\usepackage{amsfonts}&#10;\usepackage{amscd}&#10;\usepackage{amssymb}&#10;%\usepackage[polish]{babel}&#10;%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lo}{\t{LO}}&#10;\begin{document}&#10;$&#10;\overline{\rho}^\prime =  \left\langle&#10;\int_0^{\tau} \frac{\t{d}t}{\tau}\, \left[\omega_\lo(t+\tau) -\omega_\lo(t)\right]&#10;\bigotimes_{i=1}^{K} U_{T,\lo}^{(i)}[\Lambda_T(\rho_0)]   \right\rangle_{\omega_{\lo}}&#10;$&#10;\end{document}&#10;"/>
  <p:tag name="IGUANATEXSIZE" val="20"/>
  <p:tag name="IGUANATEXCURSOR" val="792"/>
  <p:tag name="TRANSPARENCY" val="True"/>
  <p:tag name="FILENAME" val=""/>
  <p:tag name="INPUTTYPE" val="0"/>
  <p:tag name="LATEXENGINEID" val="0"/>
  <p:tag name="TEMPFOLDER" val="c:\temp\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82,2272"/>
  <p:tag name="ORIGINALWIDTH" val="2128,234"/>
  <p:tag name="OUTPUTDPI" val="1200"/>
  <p:tag name="LATEXADDIN" val="\documentclass{article}\pagestyle{empty}&#10;\usepackage[usenames]{color}&#10;\usepackage{revsymb}&#10;\usepackage{amsfonts}&#10;\usepackage{amscd}&#10;\usepackage{amssymb}&#10;%\usepackage[polish]{babel}&#10;%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lo}{\t{LO}}&#10;\begin{document}&#10;$&#10;\sigma^2(\tau) \geq \sigma^2_Q(\tau) = \sigma^{2}_{\lo}(\tau) - \frac{1}{2 \omega_0^2} \t{Tr}(\bar{\rho} L^2),&#10;$&#10;\end{document}&#10;"/>
  <p:tag name="IGUANATEXSIZE" val="20"/>
  <p:tag name="IGUANATEXCURSOR" val="562"/>
  <p:tag name="TRANSPARENCY" val="True"/>
  <p:tag name="FILENAME" val=""/>
  <p:tag name="INPUTTYPE" val="0"/>
  <p:tag name="LATEXENGINEID" val="0"/>
  <p:tag name="TEMPFOLDER" val="c:\temp\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9,4826"/>
  <p:tag name="ORIGINALWIDTH" val="363,7046"/>
  <p:tag name="OUTPUTDPI" val="1200"/>
  <p:tag name="LATEXADDIN" val="\documentclass{article}\pagestyle{empty}&#10;\usepackage[usenames]{color}&#10;\usepackage{revsymb}&#10;\usepackage{amsfonts}&#10;\usepackage{amscd}&#10;\usepackage{amssymb}&#10;%\usepackage[polish]{babel}&#10;%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lo}{\t{LO}}&#10;\begin{document}&#10;$&#10;\sigma^{2}_{\lo}(\tau)&#10;$&#10;\end{document}&#10;"/>
  <p:tag name="IGUANATEXSIZE" val="20"/>
  <p:tag name="IGUANATEXCURSOR" val="606"/>
  <p:tag name="TRANSPARENCY" val="True"/>
  <p:tag name="FILENAME" val=""/>
  <p:tag name="INPUTTYPE" val="0"/>
  <p:tag name="LATEXENGINEID" val="0"/>
  <p:tag name="TEMPFOLDER" val="c:\temp\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54,4807"/>
  <p:tag name="ORIGINALWIDTH" val="304,462"/>
  <p:tag name="OUTPUTDPI" val="1200"/>
  <p:tag name="LATEXADDIN" val="\documentclass{article}\pagestyle{empty}&#10;\usepackage[usenames]{color}&#10;\usepackage{revsymb}&#10;\usepackage{amsfonts}&#10;\usepackage{amscd}&#10;\usepackage{amssymb}&#10;%\usepackage[polish]{babel}&#10;%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lo}{\t{LO}}&#10;\begin{document}&#10;$&#10;\sigma^{2}_{Q}(\tau)&#10;$&#10;\end{document}&#10;"/>
  <p:tag name="IGUANATEXSIZE" val="20"/>
  <p:tag name="IGUANATEXCURSOR" val="597"/>
  <p:tag name="TRANSPARENCY" val="True"/>
  <p:tag name="FILENAME" val=""/>
  <p:tag name="INPUTTYPE" val="0"/>
  <p:tag name="LATEXENGINEID" val="0"/>
  <p:tag name="TEMPFOLDER" val="c:\temp\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82,2272"/>
  <p:tag name="ORIGINALWIDTH" val="1627,297"/>
  <p:tag name="OUTPUTDPI" val="1200"/>
  <p:tag name="LATEXADDIN" val="\documentclass{article}\pagestyle{empty}&#10;\usepackage[usenames]{color}&#10;\usepackage{revsymb}&#10;\usepackage{amsfonts}&#10;\usepackage{amscd}&#10;\usepackage{amssymb}&#10;%\usepackage[polish]{babel}&#10;%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lo}{\t{LO}}&#10;\begin{document}&#10;$&#10;\sigma^2_Q(\tau) =&#10; \sigma^{2}_{\lo}(\tau) - &#10;\frac{1}{2 \omega_0^2} \t{Tr}(\bar{\rho} L^2)&#10;$&#10;\end{document}&#10;"/>
  <p:tag name="IGUANATEXSIZE" val="20"/>
  <p:tag name="IGUANATEXCURSOR" val="675"/>
  <p:tag name="TRANSPARENCY" val="True"/>
  <p:tag name="FILENAME" val=""/>
  <p:tag name="INPUTTYPE" val="0"/>
  <p:tag name="LATEXENGINEID" val="0"/>
  <p:tag name="TEMPFOLDER" val="c:\temp\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9,4826"/>
  <p:tag name="ORIGINALWIDTH" val="1409,074"/>
  <p:tag name="OUTPUTDPI" val="1200"/>
  <p:tag name="LATEXADDIN" val="\documentclass{article}\pagestyle{empty}&#10;\usepackage[usenames]{color}&#10;\usepackage{revsymb}&#10;\usepackage{amsfonts}&#10;\usepackage{amscd}&#10;\usepackage{amssymb}&#10;%\usepackage[polish]{babel}&#10;%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begin{document}&#10;$\sigma^2(\tau)  \geq \sigma_{\t{LO}}^{2 }(\tau ) &#10; - \Tr(L^2 \bar{\rho})&#10;$&#10;\end{document}&#10;"/>
  <p:tag name="IGUANATEXSIZE" val="20"/>
  <p:tag name="IGUANATEXCURSOR" val="592"/>
  <p:tag name="TRANSPARENCY" val="True"/>
  <p:tag name="FILENAME" val=""/>
  <p:tag name="INPUTTYPE" val="0"/>
  <p:tag name="LATEXENGINEID" val="0"/>
  <p:tag name="TEMPFOLDER" val="c:\temp\"/>
</p:tagLst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16201</TotalTime>
  <Words>639</Words>
  <Application>Microsoft Office PowerPoint</Application>
  <PresentationFormat>Pokaz na ekranie (4:3)</PresentationFormat>
  <Paragraphs>125</Paragraphs>
  <Slides>20</Slides>
  <Notes>6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20</vt:i4>
      </vt:variant>
    </vt:vector>
  </HeadingPairs>
  <TitlesOfParts>
    <vt:vector size="24" baseType="lpstr">
      <vt:lpstr>Arial</vt:lpstr>
      <vt:lpstr>Calibri</vt:lpstr>
      <vt:lpstr>Times New Roman</vt:lpstr>
      <vt:lpstr>Motyw pakietu Office</vt:lpstr>
      <vt:lpstr>Prezentacja programu PowerPoint</vt:lpstr>
      <vt:lpstr>Prezentacja programu PowerPoint</vt:lpstr>
      <vt:lpstr>Basic scheme of atomic clock operation</vt:lpstr>
      <vt:lpstr>Prezentacja programu PowerPoint</vt:lpstr>
      <vt:lpstr>General quantum metrological scheme for frequency estimation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The Quantum Allan Variance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Rafal</dc:creator>
  <cp:lastModifiedBy>Rafał Demkowicz-Dobrzański</cp:lastModifiedBy>
  <cp:revision>628</cp:revision>
  <dcterms:created xsi:type="dcterms:W3CDTF">2011-12-06T11:47:15Z</dcterms:created>
  <dcterms:modified xsi:type="dcterms:W3CDTF">2016-06-28T09:47:43Z</dcterms:modified>
</cp:coreProperties>
</file>