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tags/tag151.xml" ContentType="application/vnd.openxmlformats-officedocument.presentationml.tags+xml"/>
  <Override PartName="/ppt/tags/tag227.xml" ContentType="application/vnd.openxmlformats-officedocument.presentationml.tags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16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gs/tag189.xml" ContentType="application/vnd.openxmlformats-officedocument.presentationml.tags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notesSlides/notesSlide7.xml" ContentType="application/vnd.openxmlformats-officedocument.presentationml.notesSlide+xml"/>
  <Override PartName="/ppt/tags/tag192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197.xml" ContentType="application/vnd.openxmlformats-officedocument.presentationml.tags+xml"/>
  <Override PartName="/ppt/tags/tag202.xml" ContentType="application/vnd.openxmlformats-officedocument.presentationml.tags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tags/tag106.xml" ContentType="application/vnd.openxmlformats-officedocument.presentationml.tags+xml"/>
  <Override PartName="/ppt/notesSlides/notesSlide4.xml" ContentType="application/vnd.openxmlformats-officedocument.presentationml.notesSlide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tags/tag160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tags/tag207.xml" ContentType="application/vnd.openxmlformats-officedocument.presentationml.tags+xml"/>
  <Override PartName="/ppt/tags/tag218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Override PartName="/ppt/tags/tag225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187.xml" ContentType="application/vnd.openxmlformats-officedocument.presentationml.tags+xml"/>
  <Override PartName="/ppt/tags/tag210.xml" ContentType="application/vnd.openxmlformats-officedocument.presentationml.tags+xml"/>
  <Override PartName="/ppt/tags/tag221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47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194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36.xml" ContentType="application/vnd.openxmlformats-officedocument.presentationml.tags+xml"/>
  <Override PartName="/ppt/tags/tag154.xml" ContentType="application/vnd.openxmlformats-officedocument.presentationml.tags+xml"/>
  <Override PartName="/ppt/tags/tag183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43.xml" ContentType="application/vnd.openxmlformats-officedocument.presentationml.tags+xml"/>
  <Override PartName="/ppt/notesSlides/notesSlide5.xml" ContentType="application/vnd.openxmlformats-officedocument.presentationml.notesSlide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190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tags/tag150.xml" ContentType="application/vnd.openxmlformats-officedocument.presentationml.tags+xml"/>
  <Override PartName="/ppt/tags/tag219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208.xml" ContentType="application/vnd.openxmlformats-officedocument.presentationml.tags+xml"/>
  <Override PartName="/ppt/tags/tag226.xml" ContentType="application/vnd.openxmlformats-officedocument.presentationml.tags+xml"/>
  <Override PartName="/ppt/slides/slide24.xml" ContentType="application/vnd.openxmlformats-officedocument.presentationml.slide+xml"/>
  <Override PartName="/ppt/tags/tag3.xml" ContentType="application/vnd.openxmlformats-officedocument.presentationml.tags+xml"/>
  <Default Extension="jpeg" ContentType="image/jpeg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tags/tag215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tags/tag204.xml" ContentType="application/vnd.openxmlformats-officedocument.presentationml.tags+xml"/>
  <Override PartName="/ppt/tags/tag222.xml" ContentType="application/vnd.openxmlformats-officedocument.presentationml.tags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77.xml" ContentType="application/vnd.openxmlformats-officedocument.presentationml.tags+xml"/>
  <Override PartName="/ppt/tags/tag211.xml" ContentType="application/vnd.openxmlformats-officedocument.presentationml.tags+xml"/>
  <Override PartName="/ppt/tags/tag15.xml" ContentType="application/vnd.openxmlformats-officedocument.presentationml.tags+xml"/>
  <Default Extension="tiff" ContentType="image/tiff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notesSlides/notesSlide6.xml" ContentType="application/vnd.openxmlformats-officedocument.presentationml.notesSlide+xml"/>
  <Override PartName="/ppt/tags/tag173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notesSlides/notesSlide3.xml" ContentType="application/vnd.openxmlformats-officedocument.presentationml.notesSlide+xml"/>
  <Override PartName="/ppt/tags/tag141.xml" ContentType="application/vnd.openxmlformats-officedocument.presentationml.tags+xml"/>
  <Override PartName="/ppt/tags/tag228.xml" ContentType="application/vnd.openxmlformats-officedocument.presentationml.tags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Override PartName="/ppt/tags/tag53.xml" ContentType="application/vnd.openxmlformats-officedocument.presentationml.tags+xml"/>
  <Override PartName="/ppt/tags/tag157.xml" ContentType="application/vnd.openxmlformats-officedocument.presentationml.tags+xml"/>
  <Override PartName="/ppt/notesSlides/notesSlide8.xml" ContentType="application/vnd.openxmlformats-officedocument.presentationml.notesSlide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57" r:id="rId10"/>
    <p:sldId id="273" r:id="rId11"/>
    <p:sldId id="274" r:id="rId12"/>
    <p:sldId id="259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61" r:id="rId24"/>
    <p:sldId id="285" r:id="rId25"/>
    <p:sldId id="287" r:id="rId26"/>
    <p:sldId id="286" r:id="rId2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9900"/>
    <a:srgbClr val="FFFFFF"/>
    <a:srgbClr val="FF0066"/>
    <a:srgbClr val="000000"/>
    <a:srgbClr val="FF9966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14" autoAdjust="0"/>
    <p:restoredTop sz="86860" autoAdjust="0"/>
  </p:normalViewPr>
  <p:slideViewPr>
    <p:cSldViewPr>
      <p:cViewPr>
        <p:scale>
          <a:sx n="66" d="100"/>
          <a:sy n="66" d="100"/>
        </p:scale>
        <p:origin x="-70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Derivation</a:t>
            </a:r>
            <a:r>
              <a:rPr lang="pl-PL" baseline="0" dirty="0" smtClean="0"/>
              <a:t> of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bounds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required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a bit of </a:t>
            </a:r>
            <a:r>
              <a:rPr lang="pl-PL" baseline="0" dirty="0" err="1" smtClean="0"/>
              <a:t>computational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effort</a:t>
            </a:r>
            <a:r>
              <a:rPr lang="pl-PL" baseline="0" dirty="0" smtClean="0"/>
              <a:t> and </a:t>
            </a:r>
            <a:r>
              <a:rPr lang="pl-PL" baseline="0" dirty="0" err="1" smtClean="0"/>
              <a:t>ingenuity</a:t>
            </a:r>
            <a:r>
              <a:rPr lang="pl-PL" baseline="0" dirty="0" smtClean="0"/>
              <a:t>…., </a:t>
            </a:r>
            <a:r>
              <a:rPr lang="pl-PL" baseline="0" dirty="0" err="1" smtClean="0"/>
              <a:t>can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you</a:t>
            </a:r>
            <a:r>
              <a:rPr lang="pl-PL" baseline="0" dirty="0" smtClean="0"/>
              <a:t> do </a:t>
            </a:r>
            <a:r>
              <a:rPr lang="pl-PL" baseline="0" dirty="0" err="1" smtClean="0"/>
              <a:t>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simpler</a:t>
            </a:r>
            <a:r>
              <a:rPr lang="pl-PL" baseline="0" dirty="0" smtClean="0"/>
              <a:t> and </a:t>
            </a:r>
            <a:r>
              <a:rPr lang="pl-PL" baseline="0" dirty="0" err="1" smtClean="0"/>
              <a:t>in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more</a:t>
            </a:r>
            <a:r>
              <a:rPr lang="pl-PL" baseline="0" dirty="0" smtClean="0"/>
              <a:t> general </a:t>
            </a:r>
            <a:r>
              <a:rPr lang="pl-PL" baseline="0" dirty="0" err="1" smtClean="0"/>
              <a:t>way</a:t>
            </a:r>
            <a:r>
              <a:rPr lang="pl-PL" baseline="0" dirty="0" smtClean="0"/>
              <a:t>…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For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qubit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dephasing</a:t>
            </a:r>
            <a:r>
              <a:rPr lang="pl-PL" baseline="0" dirty="0" smtClean="0"/>
              <a:t> </a:t>
            </a:r>
            <a:r>
              <a:rPr lang="pl-PL" baseline="0" dirty="0" err="1" smtClean="0"/>
              <a:t>exact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result</a:t>
            </a:r>
            <a:r>
              <a:rPr lang="pl-PL" baseline="0" dirty="0" smtClean="0"/>
              <a:t>, for </a:t>
            </a:r>
            <a:r>
              <a:rPr lang="pl-PL" baseline="0" dirty="0" err="1" smtClean="0"/>
              <a:t>interfereomter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unfortunately</a:t>
            </a:r>
            <a:r>
              <a:rPr lang="pl-PL" baseline="0" dirty="0" smtClean="0"/>
              <a:t> not </a:t>
            </a:r>
            <a:r>
              <a:rPr lang="pl-PL" baseline="0" dirty="0" err="1" smtClean="0"/>
              <a:t>possible</a:t>
            </a:r>
            <a:r>
              <a:rPr lang="pl-PL" baseline="0" dirty="0" smtClean="0"/>
              <a:t>. </a:t>
            </a:r>
            <a:r>
              <a:rPr lang="pl-PL" baseline="0" dirty="0" err="1" smtClean="0"/>
              <a:t>Other</a:t>
            </a:r>
            <a:r>
              <a:rPr lang="pl-PL" baseline="0" dirty="0" smtClean="0"/>
              <a:t> </a:t>
            </a:r>
            <a:r>
              <a:rPr lang="pl-PL" baseline="0" dirty="0" err="1" smtClean="0"/>
              <a:t>methods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also</a:t>
            </a:r>
            <a:r>
              <a:rPr lang="pl-PL" baseline="0" dirty="0" smtClean="0"/>
              <a:t> </a:t>
            </a:r>
            <a:r>
              <a:rPr lang="pl-PL" baseline="0" dirty="0" err="1" smtClean="0"/>
              <a:t>quite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simple</a:t>
            </a:r>
            <a:r>
              <a:rPr lang="pl-PL" baseline="0" dirty="0" smtClean="0"/>
              <a:t> but not </a:t>
            </a:r>
            <a:r>
              <a:rPr lang="pl-PL" baseline="0" dirty="0" err="1" smtClean="0"/>
              <a:t>that</a:t>
            </a:r>
            <a:r>
              <a:rPr lang="pl-PL" baseline="0" dirty="0" smtClean="0"/>
              <a:t> </a:t>
            </a:r>
            <a:r>
              <a:rPr lang="pl-PL" baseline="0" dirty="0" err="1" smtClean="0"/>
              <a:t>geometric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1/20/2012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0.png"/><Relationship Id="rId5" Type="http://schemas.openxmlformats.org/officeDocument/2006/relationships/tags" Target="../tags/tag5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tags" Target="../tags/tag4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tags" Target="../tags/tag9.xml"/><Relationship Id="rId21" Type="http://schemas.openxmlformats.org/officeDocument/2006/relationships/image" Target="../media/image24.png"/><Relationship Id="rId7" Type="http://schemas.openxmlformats.org/officeDocument/2006/relationships/tags" Target="../tags/tag13.xml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tags" Target="../tags/tag8.xml"/><Relationship Id="rId16" Type="http://schemas.openxmlformats.org/officeDocument/2006/relationships/image" Target="../media/image19.png"/><Relationship Id="rId20" Type="http://schemas.openxmlformats.org/officeDocument/2006/relationships/image" Target="../media/image23.tiff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1.xml"/><Relationship Id="rId15" Type="http://schemas.openxmlformats.org/officeDocument/2006/relationships/image" Target="../media/image18.png"/><Relationship Id="rId10" Type="http://schemas.openxmlformats.org/officeDocument/2006/relationships/tags" Target="../tags/tag16.xml"/><Relationship Id="rId19" Type="http://schemas.openxmlformats.org/officeDocument/2006/relationships/image" Target="../media/image22.png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tags" Target="../tags/tag18.xml"/><Relationship Id="rId16" Type="http://schemas.openxmlformats.org/officeDocument/2006/relationships/image" Target="../media/image30.png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15.png"/><Relationship Id="rId5" Type="http://schemas.openxmlformats.org/officeDocument/2006/relationships/tags" Target="../tags/tag21.xml"/><Relationship Id="rId15" Type="http://schemas.openxmlformats.org/officeDocument/2006/relationships/image" Target="../media/image29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image" Target="../media/image34.png"/><Relationship Id="rId18" Type="http://schemas.openxmlformats.org/officeDocument/2006/relationships/image" Target="../media/image37.png"/><Relationship Id="rId3" Type="http://schemas.openxmlformats.org/officeDocument/2006/relationships/tags" Target="../tags/tag28.xml"/><Relationship Id="rId21" Type="http://schemas.openxmlformats.org/officeDocument/2006/relationships/image" Target="../media/image40.png"/><Relationship Id="rId7" Type="http://schemas.openxmlformats.org/officeDocument/2006/relationships/tags" Target="../tags/tag32.xml"/><Relationship Id="rId12" Type="http://schemas.openxmlformats.org/officeDocument/2006/relationships/image" Target="../media/image33.png"/><Relationship Id="rId17" Type="http://schemas.openxmlformats.org/officeDocument/2006/relationships/image" Target="../media/image36.png"/><Relationship Id="rId2" Type="http://schemas.openxmlformats.org/officeDocument/2006/relationships/tags" Target="../tags/tag27.xml"/><Relationship Id="rId16" Type="http://schemas.openxmlformats.org/officeDocument/2006/relationships/image" Target="../media/image23.tiff"/><Relationship Id="rId20" Type="http://schemas.openxmlformats.org/officeDocument/2006/relationships/image" Target="../media/image39.tiff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0.xml"/><Relationship Id="rId15" Type="http://schemas.openxmlformats.org/officeDocument/2006/relationships/image" Target="../media/image35.png"/><Relationship Id="rId10" Type="http://schemas.openxmlformats.org/officeDocument/2006/relationships/tags" Target="../tags/tag35.xml"/><Relationship Id="rId19" Type="http://schemas.openxmlformats.org/officeDocument/2006/relationships/image" Target="../media/image38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image" Target="../media/image15.png"/><Relationship Id="rId22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3.tiff"/><Relationship Id="rId3" Type="http://schemas.openxmlformats.org/officeDocument/2006/relationships/tags" Target="../tags/tag38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5.tiff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image" Target="../media/image44.png"/><Relationship Id="rId5" Type="http://schemas.openxmlformats.org/officeDocument/2006/relationships/tags" Target="../tags/tag40.xml"/><Relationship Id="rId15" Type="http://schemas.openxmlformats.org/officeDocument/2006/relationships/image" Target="../media/image47.png"/><Relationship Id="rId10" Type="http://schemas.openxmlformats.org/officeDocument/2006/relationships/image" Target="../media/image43.png"/><Relationship Id="rId4" Type="http://schemas.openxmlformats.org/officeDocument/2006/relationships/tags" Target="../tags/tag39.xml"/><Relationship Id="rId9" Type="http://schemas.openxmlformats.org/officeDocument/2006/relationships/image" Target="../media/image42.png"/><Relationship Id="rId14" Type="http://schemas.openxmlformats.org/officeDocument/2006/relationships/image" Target="../media/image4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image" Target="../media/image26.png"/><Relationship Id="rId18" Type="http://schemas.openxmlformats.org/officeDocument/2006/relationships/image" Target="../media/image51.png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image" Target="../media/image15.png"/><Relationship Id="rId17" Type="http://schemas.openxmlformats.org/officeDocument/2006/relationships/image" Target="../media/image50.png"/><Relationship Id="rId2" Type="http://schemas.openxmlformats.org/officeDocument/2006/relationships/tags" Target="../tags/tag43.xml"/><Relationship Id="rId16" Type="http://schemas.openxmlformats.org/officeDocument/2006/relationships/image" Target="../media/image49.png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46.xml"/><Relationship Id="rId15" Type="http://schemas.openxmlformats.org/officeDocument/2006/relationships/image" Target="../media/image48.png"/><Relationship Id="rId10" Type="http://schemas.openxmlformats.org/officeDocument/2006/relationships/tags" Target="../tags/tag51.xml"/><Relationship Id="rId19" Type="http://schemas.openxmlformats.org/officeDocument/2006/relationships/image" Target="../media/image52.png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tags" Target="../tags/tag64.xml"/><Relationship Id="rId18" Type="http://schemas.openxmlformats.org/officeDocument/2006/relationships/image" Target="../media/image53.png"/><Relationship Id="rId26" Type="http://schemas.openxmlformats.org/officeDocument/2006/relationships/image" Target="../media/image59.png"/><Relationship Id="rId3" Type="http://schemas.openxmlformats.org/officeDocument/2006/relationships/tags" Target="../tags/tag54.xml"/><Relationship Id="rId21" Type="http://schemas.openxmlformats.org/officeDocument/2006/relationships/image" Target="../media/image54.png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58.png"/><Relationship Id="rId2" Type="http://schemas.openxmlformats.org/officeDocument/2006/relationships/tags" Target="../tags/tag53.xml"/><Relationship Id="rId16" Type="http://schemas.openxmlformats.org/officeDocument/2006/relationships/tags" Target="../tags/tag67.xml"/><Relationship Id="rId20" Type="http://schemas.openxmlformats.org/officeDocument/2006/relationships/image" Target="../media/image52.png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24" Type="http://schemas.openxmlformats.org/officeDocument/2006/relationships/image" Target="../media/image57.png"/><Relationship Id="rId5" Type="http://schemas.openxmlformats.org/officeDocument/2006/relationships/tags" Target="../tags/tag56.xml"/><Relationship Id="rId15" Type="http://schemas.openxmlformats.org/officeDocument/2006/relationships/tags" Target="../tags/tag66.xml"/><Relationship Id="rId23" Type="http://schemas.openxmlformats.org/officeDocument/2006/relationships/image" Target="../media/image56.png"/><Relationship Id="rId10" Type="http://schemas.openxmlformats.org/officeDocument/2006/relationships/tags" Target="../tags/tag61.xml"/><Relationship Id="rId19" Type="http://schemas.openxmlformats.org/officeDocument/2006/relationships/image" Target="../media/image15.png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tags" Target="../tags/tag65.xml"/><Relationship Id="rId22" Type="http://schemas.openxmlformats.org/officeDocument/2006/relationships/image" Target="../media/image55.png"/><Relationship Id="rId27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59.png"/><Relationship Id="rId3" Type="http://schemas.openxmlformats.org/officeDocument/2006/relationships/tags" Target="../tags/tag70.xml"/><Relationship Id="rId21" Type="http://schemas.openxmlformats.org/officeDocument/2006/relationships/image" Target="../media/image61.png"/><Relationship Id="rId7" Type="http://schemas.openxmlformats.org/officeDocument/2006/relationships/tags" Target="../tags/tag74.xml"/><Relationship Id="rId12" Type="http://schemas.openxmlformats.org/officeDocument/2006/relationships/tags" Target="../tags/tag79.xml"/><Relationship Id="rId17" Type="http://schemas.openxmlformats.org/officeDocument/2006/relationships/image" Target="../media/image58.png"/><Relationship Id="rId2" Type="http://schemas.openxmlformats.org/officeDocument/2006/relationships/tags" Target="../tags/tag69.xml"/><Relationship Id="rId16" Type="http://schemas.openxmlformats.org/officeDocument/2006/relationships/image" Target="../media/image57.png"/><Relationship Id="rId20" Type="http://schemas.openxmlformats.org/officeDocument/2006/relationships/image" Target="../media/image60.png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tags" Target="../tags/tag78.xml"/><Relationship Id="rId5" Type="http://schemas.openxmlformats.org/officeDocument/2006/relationships/tags" Target="../tags/tag72.xml"/><Relationship Id="rId15" Type="http://schemas.openxmlformats.org/officeDocument/2006/relationships/image" Target="../media/image56.png"/><Relationship Id="rId23" Type="http://schemas.openxmlformats.org/officeDocument/2006/relationships/image" Target="../media/image63.png"/><Relationship Id="rId10" Type="http://schemas.openxmlformats.org/officeDocument/2006/relationships/tags" Target="../tags/tag77.xml"/><Relationship Id="rId19" Type="http://schemas.openxmlformats.org/officeDocument/2006/relationships/image" Target="../media/image31.png"/><Relationship Id="rId4" Type="http://schemas.openxmlformats.org/officeDocument/2006/relationships/tags" Target="../tags/tag71.xml"/><Relationship Id="rId9" Type="http://schemas.openxmlformats.org/officeDocument/2006/relationships/tags" Target="../tags/tag76.xml"/><Relationship Id="rId14" Type="http://schemas.openxmlformats.org/officeDocument/2006/relationships/image" Target="../media/image55.png"/><Relationship Id="rId22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7.xml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tags" Target="../tags/tag82.xml"/><Relationship Id="rId21" Type="http://schemas.openxmlformats.org/officeDocument/2006/relationships/image" Target="../media/image73.png"/><Relationship Id="rId7" Type="http://schemas.openxmlformats.org/officeDocument/2006/relationships/tags" Target="../tags/tag86.xml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tags" Target="../tags/tag81.xml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tags" Target="../tags/tag80.xml"/><Relationship Id="rId6" Type="http://schemas.openxmlformats.org/officeDocument/2006/relationships/tags" Target="../tags/tag85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84.xml"/><Relationship Id="rId15" Type="http://schemas.openxmlformats.org/officeDocument/2006/relationships/image" Target="../media/image67.png"/><Relationship Id="rId10" Type="http://schemas.openxmlformats.org/officeDocument/2006/relationships/tags" Target="../tags/tag89.xml"/><Relationship Id="rId19" Type="http://schemas.openxmlformats.org/officeDocument/2006/relationships/image" Target="../media/image71.png"/><Relationship Id="rId4" Type="http://schemas.openxmlformats.org/officeDocument/2006/relationships/tags" Target="../tags/tag83.xml"/><Relationship Id="rId9" Type="http://schemas.openxmlformats.org/officeDocument/2006/relationships/tags" Target="../tags/tag88.xml"/><Relationship Id="rId14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74.png"/><Relationship Id="rId3" Type="http://schemas.openxmlformats.org/officeDocument/2006/relationships/tags" Target="../tags/tag92.xml"/><Relationship Id="rId7" Type="http://schemas.openxmlformats.org/officeDocument/2006/relationships/tags" Target="../tags/tag96.xml"/><Relationship Id="rId12" Type="http://schemas.openxmlformats.org/officeDocument/2006/relationships/image" Target="../media/image67.pn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tags" Target="../tags/tag95.xml"/><Relationship Id="rId11" Type="http://schemas.openxmlformats.org/officeDocument/2006/relationships/image" Target="../media/image52.png"/><Relationship Id="rId5" Type="http://schemas.openxmlformats.org/officeDocument/2006/relationships/tags" Target="../tags/tag94.xml"/><Relationship Id="rId10" Type="http://schemas.openxmlformats.org/officeDocument/2006/relationships/image" Target="../media/image15.png"/><Relationship Id="rId4" Type="http://schemas.openxmlformats.org/officeDocument/2006/relationships/tags" Target="../tags/tag93.xml"/><Relationship Id="rId9" Type="http://schemas.openxmlformats.org/officeDocument/2006/relationships/notesSlide" Target="../notesSlides/notesSlide2.xml"/><Relationship Id="rId1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13" Type="http://schemas.openxmlformats.org/officeDocument/2006/relationships/image" Target="../media/image52.png"/><Relationship Id="rId18" Type="http://schemas.openxmlformats.org/officeDocument/2006/relationships/image" Target="../media/image79.png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image" Target="../media/image75.png"/><Relationship Id="rId17" Type="http://schemas.openxmlformats.org/officeDocument/2006/relationships/image" Target="../media/image78.png"/><Relationship Id="rId2" Type="http://schemas.openxmlformats.org/officeDocument/2006/relationships/tags" Target="../tags/tag98.xml"/><Relationship Id="rId16" Type="http://schemas.openxmlformats.org/officeDocument/2006/relationships/image" Target="../media/image50.png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image" Target="../media/image15.png"/><Relationship Id="rId5" Type="http://schemas.openxmlformats.org/officeDocument/2006/relationships/tags" Target="../tags/tag101.xml"/><Relationship Id="rId15" Type="http://schemas.openxmlformats.org/officeDocument/2006/relationships/image" Target="../media/image77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80.png"/><Relationship Id="rId4" Type="http://schemas.openxmlformats.org/officeDocument/2006/relationships/tags" Target="../tags/tag100.xml"/><Relationship Id="rId9" Type="http://schemas.openxmlformats.org/officeDocument/2006/relationships/tags" Target="../tags/tag105.xml"/><Relationship Id="rId14" Type="http://schemas.openxmlformats.org/officeDocument/2006/relationships/image" Target="../media/image7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13" Type="http://schemas.openxmlformats.org/officeDocument/2006/relationships/image" Target="../media/image81.png"/><Relationship Id="rId18" Type="http://schemas.openxmlformats.org/officeDocument/2006/relationships/image" Target="../media/image86.png"/><Relationship Id="rId3" Type="http://schemas.openxmlformats.org/officeDocument/2006/relationships/tags" Target="../tags/tag108.xml"/><Relationship Id="rId21" Type="http://schemas.openxmlformats.org/officeDocument/2006/relationships/image" Target="../media/image89.png"/><Relationship Id="rId7" Type="http://schemas.openxmlformats.org/officeDocument/2006/relationships/tags" Target="../tags/tag112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85.png"/><Relationship Id="rId2" Type="http://schemas.openxmlformats.org/officeDocument/2006/relationships/tags" Target="../tags/tag107.xml"/><Relationship Id="rId16" Type="http://schemas.openxmlformats.org/officeDocument/2006/relationships/image" Target="../media/image84.png"/><Relationship Id="rId20" Type="http://schemas.openxmlformats.org/officeDocument/2006/relationships/image" Target="../media/image88.png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11" Type="http://schemas.openxmlformats.org/officeDocument/2006/relationships/tags" Target="../tags/tag116.xml"/><Relationship Id="rId5" Type="http://schemas.openxmlformats.org/officeDocument/2006/relationships/tags" Target="../tags/tag110.xml"/><Relationship Id="rId15" Type="http://schemas.openxmlformats.org/officeDocument/2006/relationships/image" Target="../media/image83.png"/><Relationship Id="rId23" Type="http://schemas.openxmlformats.org/officeDocument/2006/relationships/image" Target="../media/image91.png"/><Relationship Id="rId10" Type="http://schemas.openxmlformats.org/officeDocument/2006/relationships/tags" Target="../tags/tag115.xml"/><Relationship Id="rId19" Type="http://schemas.openxmlformats.org/officeDocument/2006/relationships/image" Target="../media/image87.png"/><Relationship Id="rId4" Type="http://schemas.openxmlformats.org/officeDocument/2006/relationships/tags" Target="../tags/tag109.xml"/><Relationship Id="rId9" Type="http://schemas.openxmlformats.org/officeDocument/2006/relationships/tags" Target="../tags/tag114.xml"/><Relationship Id="rId14" Type="http://schemas.openxmlformats.org/officeDocument/2006/relationships/image" Target="../media/image82.png"/><Relationship Id="rId22" Type="http://schemas.openxmlformats.org/officeDocument/2006/relationships/image" Target="../media/image9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13" Type="http://schemas.openxmlformats.org/officeDocument/2006/relationships/tags" Target="../tags/tag129.xml"/><Relationship Id="rId18" Type="http://schemas.openxmlformats.org/officeDocument/2006/relationships/image" Target="../media/image82.png"/><Relationship Id="rId26" Type="http://schemas.openxmlformats.org/officeDocument/2006/relationships/image" Target="../media/image74.png"/><Relationship Id="rId3" Type="http://schemas.openxmlformats.org/officeDocument/2006/relationships/tags" Target="../tags/tag119.xml"/><Relationship Id="rId21" Type="http://schemas.openxmlformats.org/officeDocument/2006/relationships/image" Target="../media/image92.png"/><Relationship Id="rId7" Type="http://schemas.openxmlformats.org/officeDocument/2006/relationships/tags" Target="../tags/tag123.xml"/><Relationship Id="rId12" Type="http://schemas.openxmlformats.org/officeDocument/2006/relationships/tags" Target="../tags/tag128.xml"/><Relationship Id="rId17" Type="http://schemas.openxmlformats.org/officeDocument/2006/relationships/image" Target="../media/image81.png"/><Relationship Id="rId25" Type="http://schemas.openxmlformats.org/officeDocument/2006/relationships/image" Target="../media/image52.png"/><Relationship Id="rId2" Type="http://schemas.openxmlformats.org/officeDocument/2006/relationships/tags" Target="../tags/tag118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84.png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11" Type="http://schemas.openxmlformats.org/officeDocument/2006/relationships/tags" Target="../tags/tag127.xml"/><Relationship Id="rId24" Type="http://schemas.openxmlformats.org/officeDocument/2006/relationships/image" Target="../media/image15.png"/><Relationship Id="rId5" Type="http://schemas.openxmlformats.org/officeDocument/2006/relationships/tags" Target="../tags/tag121.xml"/><Relationship Id="rId15" Type="http://schemas.openxmlformats.org/officeDocument/2006/relationships/tags" Target="../tags/tag131.xml"/><Relationship Id="rId23" Type="http://schemas.openxmlformats.org/officeDocument/2006/relationships/image" Target="../media/image88.png"/><Relationship Id="rId28" Type="http://schemas.openxmlformats.org/officeDocument/2006/relationships/image" Target="../media/image94.png"/><Relationship Id="rId10" Type="http://schemas.openxmlformats.org/officeDocument/2006/relationships/tags" Target="../tags/tag126.xml"/><Relationship Id="rId19" Type="http://schemas.openxmlformats.org/officeDocument/2006/relationships/image" Target="../media/image83.png"/><Relationship Id="rId4" Type="http://schemas.openxmlformats.org/officeDocument/2006/relationships/tags" Target="../tags/tag120.xml"/><Relationship Id="rId9" Type="http://schemas.openxmlformats.org/officeDocument/2006/relationships/tags" Target="../tags/tag125.xml"/><Relationship Id="rId14" Type="http://schemas.openxmlformats.org/officeDocument/2006/relationships/tags" Target="../tags/tag130.xml"/><Relationship Id="rId22" Type="http://schemas.openxmlformats.org/officeDocument/2006/relationships/image" Target="../media/image93.png"/><Relationship Id="rId27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99.png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image" Target="../media/image98.png"/><Relationship Id="rId2" Type="http://schemas.openxmlformats.org/officeDocument/2006/relationships/tags" Target="../tags/tag135.xml"/><Relationship Id="rId16" Type="http://schemas.openxmlformats.org/officeDocument/2006/relationships/image" Target="../media/image102.png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image" Target="../media/image55.png"/><Relationship Id="rId5" Type="http://schemas.openxmlformats.org/officeDocument/2006/relationships/tags" Target="../tags/tag138.xml"/><Relationship Id="rId15" Type="http://schemas.openxmlformats.org/officeDocument/2006/relationships/image" Target="../media/image101.png"/><Relationship Id="rId10" Type="http://schemas.openxmlformats.org/officeDocument/2006/relationships/image" Target="../media/image97.png"/><Relationship Id="rId4" Type="http://schemas.openxmlformats.org/officeDocument/2006/relationships/tags" Target="../tags/tag137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10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59.png"/><Relationship Id="rId3" Type="http://schemas.openxmlformats.org/officeDocument/2006/relationships/tags" Target="../tags/tag143.xml"/><Relationship Id="rId7" Type="http://schemas.openxmlformats.org/officeDocument/2006/relationships/tags" Target="../tags/tag147.xml"/><Relationship Id="rId12" Type="http://schemas.openxmlformats.org/officeDocument/2006/relationships/image" Target="../media/image58.png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11" Type="http://schemas.openxmlformats.org/officeDocument/2006/relationships/image" Target="../media/image56.png"/><Relationship Id="rId5" Type="http://schemas.openxmlformats.org/officeDocument/2006/relationships/tags" Target="../tags/tag145.xml"/><Relationship Id="rId10" Type="http://schemas.openxmlformats.org/officeDocument/2006/relationships/image" Target="../media/image55.png"/><Relationship Id="rId4" Type="http://schemas.openxmlformats.org/officeDocument/2006/relationships/tags" Target="../tags/tag144.xml"/><Relationship Id="rId9" Type="http://schemas.openxmlformats.org/officeDocument/2006/relationships/notesSlide" Target="../notesSlides/notesSlide5.xml"/><Relationship Id="rId14" Type="http://schemas.openxmlformats.org/officeDocument/2006/relationships/image" Target="../media/image10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55.xml"/><Relationship Id="rId13" Type="http://schemas.openxmlformats.org/officeDocument/2006/relationships/tags" Target="../tags/tag160.xml"/><Relationship Id="rId18" Type="http://schemas.openxmlformats.org/officeDocument/2006/relationships/image" Target="../media/image106.png"/><Relationship Id="rId26" Type="http://schemas.openxmlformats.org/officeDocument/2006/relationships/image" Target="../media/image110.png"/><Relationship Id="rId3" Type="http://schemas.openxmlformats.org/officeDocument/2006/relationships/tags" Target="../tags/tag150.xml"/><Relationship Id="rId21" Type="http://schemas.openxmlformats.org/officeDocument/2006/relationships/image" Target="../media/image56.png"/><Relationship Id="rId7" Type="http://schemas.openxmlformats.org/officeDocument/2006/relationships/tags" Target="../tags/tag154.xml"/><Relationship Id="rId12" Type="http://schemas.openxmlformats.org/officeDocument/2006/relationships/tags" Target="../tags/tag159.xml"/><Relationship Id="rId17" Type="http://schemas.openxmlformats.org/officeDocument/2006/relationships/image" Target="../media/image105.png"/><Relationship Id="rId25" Type="http://schemas.openxmlformats.org/officeDocument/2006/relationships/image" Target="../media/image109.png"/><Relationship Id="rId2" Type="http://schemas.openxmlformats.org/officeDocument/2006/relationships/tags" Target="../tags/tag149.xml"/><Relationship Id="rId16" Type="http://schemas.openxmlformats.org/officeDocument/2006/relationships/image" Target="../media/image104.png"/><Relationship Id="rId20" Type="http://schemas.openxmlformats.org/officeDocument/2006/relationships/image" Target="../media/image108.png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11" Type="http://schemas.openxmlformats.org/officeDocument/2006/relationships/tags" Target="../tags/tag158.xml"/><Relationship Id="rId24" Type="http://schemas.openxmlformats.org/officeDocument/2006/relationships/image" Target="../media/image59.png"/><Relationship Id="rId5" Type="http://schemas.openxmlformats.org/officeDocument/2006/relationships/tags" Target="../tags/tag152.xml"/><Relationship Id="rId15" Type="http://schemas.openxmlformats.org/officeDocument/2006/relationships/notesSlide" Target="../notesSlides/notesSlide6.xml"/><Relationship Id="rId23" Type="http://schemas.openxmlformats.org/officeDocument/2006/relationships/image" Target="../media/image58.png"/><Relationship Id="rId28" Type="http://schemas.openxmlformats.org/officeDocument/2006/relationships/image" Target="../media/image112.png"/><Relationship Id="rId10" Type="http://schemas.openxmlformats.org/officeDocument/2006/relationships/tags" Target="../tags/tag157.xml"/><Relationship Id="rId19" Type="http://schemas.openxmlformats.org/officeDocument/2006/relationships/image" Target="../media/image107.png"/><Relationship Id="rId4" Type="http://schemas.openxmlformats.org/officeDocument/2006/relationships/tags" Target="../tags/tag151.xml"/><Relationship Id="rId9" Type="http://schemas.openxmlformats.org/officeDocument/2006/relationships/tags" Target="../tags/tag156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103.png"/><Relationship Id="rId27" Type="http://schemas.openxmlformats.org/officeDocument/2006/relationships/image" Target="../media/image1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68.xml"/><Relationship Id="rId13" Type="http://schemas.openxmlformats.org/officeDocument/2006/relationships/tags" Target="../tags/tag173.xml"/><Relationship Id="rId18" Type="http://schemas.openxmlformats.org/officeDocument/2006/relationships/image" Target="../media/image105.png"/><Relationship Id="rId26" Type="http://schemas.openxmlformats.org/officeDocument/2006/relationships/image" Target="../media/image109.png"/><Relationship Id="rId3" Type="http://schemas.openxmlformats.org/officeDocument/2006/relationships/tags" Target="../tags/tag163.xml"/><Relationship Id="rId21" Type="http://schemas.openxmlformats.org/officeDocument/2006/relationships/image" Target="../media/image108.png"/><Relationship Id="rId7" Type="http://schemas.openxmlformats.org/officeDocument/2006/relationships/tags" Target="../tags/tag167.xml"/><Relationship Id="rId12" Type="http://schemas.openxmlformats.org/officeDocument/2006/relationships/tags" Target="../tags/tag172.xml"/><Relationship Id="rId17" Type="http://schemas.openxmlformats.org/officeDocument/2006/relationships/image" Target="../media/image104.png"/><Relationship Id="rId25" Type="http://schemas.openxmlformats.org/officeDocument/2006/relationships/image" Target="../media/image59.png"/><Relationship Id="rId2" Type="http://schemas.openxmlformats.org/officeDocument/2006/relationships/tags" Target="../tags/tag162.xml"/><Relationship Id="rId16" Type="http://schemas.openxmlformats.org/officeDocument/2006/relationships/notesSlide" Target="../notesSlides/notesSlide7.xml"/><Relationship Id="rId20" Type="http://schemas.openxmlformats.org/officeDocument/2006/relationships/image" Target="../media/image107.png"/><Relationship Id="rId29" Type="http://schemas.openxmlformats.org/officeDocument/2006/relationships/image" Target="../media/image112.png"/><Relationship Id="rId1" Type="http://schemas.openxmlformats.org/officeDocument/2006/relationships/tags" Target="../tags/tag161.xml"/><Relationship Id="rId6" Type="http://schemas.openxmlformats.org/officeDocument/2006/relationships/tags" Target="../tags/tag166.xml"/><Relationship Id="rId11" Type="http://schemas.openxmlformats.org/officeDocument/2006/relationships/tags" Target="../tags/tag171.xml"/><Relationship Id="rId24" Type="http://schemas.openxmlformats.org/officeDocument/2006/relationships/image" Target="../media/image58.png"/><Relationship Id="rId5" Type="http://schemas.openxmlformats.org/officeDocument/2006/relationships/tags" Target="../tags/tag165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03.png"/><Relationship Id="rId28" Type="http://schemas.openxmlformats.org/officeDocument/2006/relationships/image" Target="../media/image113.png"/><Relationship Id="rId10" Type="http://schemas.openxmlformats.org/officeDocument/2006/relationships/tags" Target="../tags/tag170.xml"/><Relationship Id="rId19" Type="http://schemas.openxmlformats.org/officeDocument/2006/relationships/image" Target="../media/image106.png"/><Relationship Id="rId4" Type="http://schemas.openxmlformats.org/officeDocument/2006/relationships/tags" Target="../tags/tag164.xml"/><Relationship Id="rId9" Type="http://schemas.openxmlformats.org/officeDocument/2006/relationships/tags" Target="../tags/tag169.xml"/><Relationship Id="rId14" Type="http://schemas.openxmlformats.org/officeDocument/2006/relationships/tags" Target="../tags/tag174.xml"/><Relationship Id="rId22" Type="http://schemas.openxmlformats.org/officeDocument/2006/relationships/image" Target="../media/image56.png"/><Relationship Id="rId27" Type="http://schemas.openxmlformats.org/officeDocument/2006/relationships/image" Target="../media/image110.png"/><Relationship Id="rId30" Type="http://schemas.openxmlformats.org/officeDocument/2006/relationships/image" Target="../media/image11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tags" Target="../tags/tag177.xml"/><Relationship Id="rId7" Type="http://schemas.openxmlformats.org/officeDocument/2006/relationships/image" Target="../media/image55.png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17.png"/><Relationship Id="rId5" Type="http://schemas.openxmlformats.org/officeDocument/2006/relationships/tags" Target="../tags/tag179.xml"/><Relationship Id="rId10" Type="http://schemas.openxmlformats.org/officeDocument/2006/relationships/image" Target="../media/image116.png"/><Relationship Id="rId4" Type="http://schemas.openxmlformats.org/officeDocument/2006/relationships/tags" Target="../tags/tag178.xml"/><Relationship Id="rId9" Type="http://schemas.openxmlformats.org/officeDocument/2006/relationships/image" Target="../media/image9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87.xml"/><Relationship Id="rId13" Type="http://schemas.openxmlformats.org/officeDocument/2006/relationships/tags" Target="../tags/tag192.xml"/><Relationship Id="rId18" Type="http://schemas.openxmlformats.org/officeDocument/2006/relationships/image" Target="../media/image55.png"/><Relationship Id="rId26" Type="http://schemas.openxmlformats.org/officeDocument/2006/relationships/image" Target="../media/image124.png"/><Relationship Id="rId3" Type="http://schemas.openxmlformats.org/officeDocument/2006/relationships/tags" Target="../tags/tag182.xml"/><Relationship Id="rId21" Type="http://schemas.openxmlformats.org/officeDocument/2006/relationships/image" Target="../media/image120.png"/><Relationship Id="rId7" Type="http://schemas.openxmlformats.org/officeDocument/2006/relationships/tags" Target="../tags/tag186.xml"/><Relationship Id="rId12" Type="http://schemas.openxmlformats.org/officeDocument/2006/relationships/tags" Target="../tags/tag191.xml"/><Relationship Id="rId17" Type="http://schemas.openxmlformats.org/officeDocument/2006/relationships/notesSlide" Target="../notesSlides/notesSlide8.xml"/><Relationship Id="rId25" Type="http://schemas.openxmlformats.org/officeDocument/2006/relationships/image" Target="../media/image123.png"/><Relationship Id="rId2" Type="http://schemas.openxmlformats.org/officeDocument/2006/relationships/tags" Target="../tags/tag181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119.png"/><Relationship Id="rId29" Type="http://schemas.openxmlformats.org/officeDocument/2006/relationships/image" Target="../media/image127.png"/><Relationship Id="rId1" Type="http://schemas.openxmlformats.org/officeDocument/2006/relationships/tags" Target="../tags/tag180.xml"/><Relationship Id="rId6" Type="http://schemas.openxmlformats.org/officeDocument/2006/relationships/tags" Target="../tags/tag185.xml"/><Relationship Id="rId11" Type="http://schemas.openxmlformats.org/officeDocument/2006/relationships/tags" Target="../tags/tag190.xml"/><Relationship Id="rId24" Type="http://schemas.openxmlformats.org/officeDocument/2006/relationships/image" Target="../media/image122.png"/><Relationship Id="rId5" Type="http://schemas.openxmlformats.org/officeDocument/2006/relationships/tags" Target="../tags/tag184.xml"/><Relationship Id="rId15" Type="http://schemas.openxmlformats.org/officeDocument/2006/relationships/tags" Target="../tags/tag194.xml"/><Relationship Id="rId23" Type="http://schemas.openxmlformats.org/officeDocument/2006/relationships/image" Target="../media/image121.png"/><Relationship Id="rId28" Type="http://schemas.openxmlformats.org/officeDocument/2006/relationships/image" Target="../media/image126.png"/><Relationship Id="rId10" Type="http://schemas.openxmlformats.org/officeDocument/2006/relationships/tags" Target="../tags/tag189.xml"/><Relationship Id="rId19" Type="http://schemas.openxmlformats.org/officeDocument/2006/relationships/image" Target="../media/image118.png"/><Relationship Id="rId4" Type="http://schemas.openxmlformats.org/officeDocument/2006/relationships/tags" Target="../tags/tag183.xml"/><Relationship Id="rId9" Type="http://schemas.openxmlformats.org/officeDocument/2006/relationships/tags" Target="../tags/tag188.xml"/><Relationship Id="rId14" Type="http://schemas.openxmlformats.org/officeDocument/2006/relationships/tags" Target="../tags/tag193.xml"/><Relationship Id="rId22" Type="http://schemas.openxmlformats.org/officeDocument/2006/relationships/image" Target="../media/image107.png"/><Relationship Id="rId27" Type="http://schemas.openxmlformats.org/officeDocument/2006/relationships/image" Target="../media/image125.png"/><Relationship Id="rId30" Type="http://schemas.openxmlformats.org/officeDocument/2006/relationships/image" Target="../media/image1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02.xml"/><Relationship Id="rId13" Type="http://schemas.openxmlformats.org/officeDocument/2006/relationships/image" Target="../media/image54.png"/><Relationship Id="rId18" Type="http://schemas.openxmlformats.org/officeDocument/2006/relationships/image" Target="../media/image131.png"/><Relationship Id="rId3" Type="http://schemas.openxmlformats.org/officeDocument/2006/relationships/tags" Target="../tags/tag197.xml"/><Relationship Id="rId21" Type="http://schemas.openxmlformats.org/officeDocument/2006/relationships/image" Target="../media/image134.png"/><Relationship Id="rId7" Type="http://schemas.openxmlformats.org/officeDocument/2006/relationships/tags" Target="../tags/tag201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130.png"/><Relationship Id="rId2" Type="http://schemas.openxmlformats.org/officeDocument/2006/relationships/tags" Target="../tags/tag196.xml"/><Relationship Id="rId16" Type="http://schemas.openxmlformats.org/officeDocument/2006/relationships/image" Target="../media/image129.png"/><Relationship Id="rId20" Type="http://schemas.openxmlformats.org/officeDocument/2006/relationships/image" Target="../media/image133.png"/><Relationship Id="rId1" Type="http://schemas.openxmlformats.org/officeDocument/2006/relationships/tags" Target="../tags/tag195.xml"/><Relationship Id="rId6" Type="http://schemas.openxmlformats.org/officeDocument/2006/relationships/tags" Target="../tags/tag200.xml"/><Relationship Id="rId11" Type="http://schemas.openxmlformats.org/officeDocument/2006/relationships/tags" Target="../tags/tag205.xml"/><Relationship Id="rId5" Type="http://schemas.openxmlformats.org/officeDocument/2006/relationships/tags" Target="../tags/tag199.xml"/><Relationship Id="rId15" Type="http://schemas.openxmlformats.org/officeDocument/2006/relationships/image" Target="../media/image15.png"/><Relationship Id="rId23" Type="http://schemas.openxmlformats.org/officeDocument/2006/relationships/image" Target="../media/image136.png"/><Relationship Id="rId10" Type="http://schemas.openxmlformats.org/officeDocument/2006/relationships/tags" Target="../tags/tag204.xml"/><Relationship Id="rId19" Type="http://schemas.openxmlformats.org/officeDocument/2006/relationships/image" Target="../media/image132.png"/><Relationship Id="rId4" Type="http://schemas.openxmlformats.org/officeDocument/2006/relationships/tags" Target="../tags/tag198.xml"/><Relationship Id="rId9" Type="http://schemas.openxmlformats.org/officeDocument/2006/relationships/tags" Target="../tags/tag203.xml"/><Relationship Id="rId14" Type="http://schemas.openxmlformats.org/officeDocument/2006/relationships/image" Target="../media/image52.png"/><Relationship Id="rId22" Type="http://schemas.openxmlformats.org/officeDocument/2006/relationships/image" Target="../media/image13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13.xml"/><Relationship Id="rId13" Type="http://schemas.openxmlformats.org/officeDocument/2006/relationships/tags" Target="../tags/tag218.xml"/><Relationship Id="rId18" Type="http://schemas.openxmlformats.org/officeDocument/2006/relationships/image" Target="../media/image15.png"/><Relationship Id="rId26" Type="http://schemas.openxmlformats.org/officeDocument/2006/relationships/image" Target="../media/image132.png"/><Relationship Id="rId3" Type="http://schemas.openxmlformats.org/officeDocument/2006/relationships/tags" Target="../tags/tag208.xml"/><Relationship Id="rId21" Type="http://schemas.openxmlformats.org/officeDocument/2006/relationships/image" Target="../media/image138.png"/><Relationship Id="rId7" Type="http://schemas.openxmlformats.org/officeDocument/2006/relationships/tags" Target="../tags/tag212.xml"/><Relationship Id="rId12" Type="http://schemas.openxmlformats.org/officeDocument/2006/relationships/tags" Target="../tags/tag217.xml"/><Relationship Id="rId17" Type="http://schemas.openxmlformats.org/officeDocument/2006/relationships/image" Target="../media/image52.png"/><Relationship Id="rId25" Type="http://schemas.openxmlformats.org/officeDocument/2006/relationships/image" Target="../media/image131.png"/><Relationship Id="rId2" Type="http://schemas.openxmlformats.org/officeDocument/2006/relationships/tags" Target="../tags/tag207.xml"/><Relationship Id="rId16" Type="http://schemas.openxmlformats.org/officeDocument/2006/relationships/image" Target="../media/image54.png"/><Relationship Id="rId20" Type="http://schemas.openxmlformats.org/officeDocument/2006/relationships/image" Target="../media/image137.png"/><Relationship Id="rId29" Type="http://schemas.openxmlformats.org/officeDocument/2006/relationships/image" Target="../media/image136.png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1" Type="http://schemas.openxmlformats.org/officeDocument/2006/relationships/tags" Target="../tags/tag216.xml"/><Relationship Id="rId24" Type="http://schemas.openxmlformats.org/officeDocument/2006/relationships/image" Target="../media/image130.png"/><Relationship Id="rId5" Type="http://schemas.openxmlformats.org/officeDocument/2006/relationships/tags" Target="../tags/tag210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140.png"/><Relationship Id="rId28" Type="http://schemas.openxmlformats.org/officeDocument/2006/relationships/image" Target="../media/image135.png"/><Relationship Id="rId10" Type="http://schemas.openxmlformats.org/officeDocument/2006/relationships/tags" Target="../tags/tag215.xml"/><Relationship Id="rId19" Type="http://schemas.openxmlformats.org/officeDocument/2006/relationships/image" Target="../media/image129.png"/><Relationship Id="rId4" Type="http://schemas.openxmlformats.org/officeDocument/2006/relationships/tags" Target="../tags/tag209.xml"/><Relationship Id="rId9" Type="http://schemas.openxmlformats.org/officeDocument/2006/relationships/tags" Target="../tags/tag214.xml"/><Relationship Id="rId14" Type="http://schemas.openxmlformats.org/officeDocument/2006/relationships/tags" Target="../tags/tag219.xml"/><Relationship Id="rId22" Type="http://schemas.openxmlformats.org/officeDocument/2006/relationships/image" Target="../media/image139.png"/><Relationship Id="rId27" Type="http://schemas.openxmlformats.org/officeDocument/2006/relationships/image" Target="../media/image1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27.xml"/><Relationship Id="rId13" Type="http://schemas.openxmlformats.org/officeDocument/2006/relationships/image" Target="../media/image126.png"/><Relationship Id="rId18" Type="http://schemas.openxmlformats.org/officeDocument/2006/relationships/image" Target="../media/image119.png"/><Relationship Id="rId3" Type="http://schemas.openxmlformats.org/officeDocument/2006/relationships/tags" Target="../tags/tag222.xml"/><Relationship Id="rId7" Type="http://schemas.openxmlformats.org/officeDocument/2006/relationships/tags" Target="../tags/tag226.xml"/><Relationship Id="rId12" Type="http://schemas.openxmlformats.org/officeDocument/2006/relationships/image" Target="../media/image55.png"/><Relationship Id="rId17" Type="http://schemas.openxmlformats.org/officeDocument/2006/relationships/image" Target="../media/image118.png"/><Relationship Id="rId2" Type="http://schemas.openxmlformats.org/officeDocument/2006/relationships/tags" Target="../tags/tag221.xml"/><Relationship Id="rId16" Type="http://schemas.openxmlformats.org/officeDocument/2006/relationships/image" Target="../media/image123.png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11" Type="http://schemas.openxmlformats.org/officeDocument/2006/relationships/image" Target="../media/image107.png"/><Relationship Id="rId5" Type="http://schemas.openxmlformats.org/officeDocument/2006/relationships/tags" Target="../tags/tag224.xml"/><Relationship Id="rId15" Type="http://schemas.openxmlformats.org/officeDocument/2006/relationships/image" Target="../media/image122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128.png"/><Relationship Id="rId4" Type="http://schemas.openxmlformats.org/officeDocument/2006/relationships/tags" Target="../tags/tag223.xml"/><Relationship Id="rId9" Type="http://schemas.openxmlformats.org/officeDocument/2006/relationships/tags" Target="../tags/tag228.xml"/><Relationship Id="rId14" Type="http://schemas.openxmlformats.org/officeDocument/2006/relationships/image" Target="../media/image1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odtytuł 2"/>
          <p:cNvSpPr>
            <a:spLocks noGrp="1"/>
          </p:cNvSpPr>
          <p:nvPr>
            <p:ph type="subTitle" idx="1"/>
          </p:nvPr>
        </p:nvSpPr>
        <p:spPr>
          <a:xfrm>
            <a:off x="323528" y="3645024"/>
            <a:ext cx="8640960" cy="1752600"/>
          </a:xfrm>
        </p:spPr>
        <p:txBody>
          <a:bodyPr>
            <a:normAutofit/>
          </a:bodyPr>
          <a:lstStyle/>
          <a:p>
            <a:r>
              <a:rPr lang="pl-PL" sz="2400" u="sng" dirty="0" smtClean="0">
                <a:solidFill>
                  <a:schemeClr val="tx1"/>
                </a:solidFill>
              </a:rPr>
              <a:t>R. Demkowicz-Dobrzański</a:t>
            </a:r>
            <a:r>
              <a:rPr lang="pl-PL" sz="2400" u="sng" baseline="30000" dirty="0" smtClean="0">
                <a:solidFill>
                  <a:schemeClr val="tx1"/>
                </a:solidFill>
              </a:rPr>
              <a:t>1</a:t>
            </a:r>
            <a:r>
              <a:rPr lang="pl-PL" sz="2400" dirty="0" smtClean="0">
                <a:solidFill>
                  <a:schemeClr val="tx1"/>
                </a:solidFill>
              </a:rPr>
              <a:t>, J. Kołodyński</a:t>
            </a:r>
            <a:r>
              <a:rPr lang="pl-PL" sz="2400" baseline="30000" dirty="0" smtClean="0">
                <a:solidFill>
                  <a:schemeClr val="tx1"/>
                </a:solidFill>
              </a:rPr>
              <a:t>1</a:t>
            </a:r>
            <a:r>
              <a:rPr lang="pl-PL" sz="2400" dirty="0" smtClean="0">
                <a:solidFill>
                  <a:schemeClr val="tx1"/>
                </a:solidFill>
              </a:rPr>
              <a:t>, K. Banaszek</a:t>
            </a:r>
            <a:r>
              <a:rPr lang="pl-PL" sz="2400" baseline="30000" dirty="0" smtClean="0">
                <a:solidFill>
                  <a:schemeClr val="tx1"/>
                </a:solidFill>
              </a:rPr>
              <a:t>1</a:t>
            </a:r>
            <a:r>
              <a:rPr lang="pl-PL" sz="2400" dirty="0" smtClean="0">
                <a:solidFill>
                  <a:schemeClr val="tx1"/>
                </a:solidFill>
              </a:rPr>
              <a:t>, M. Jarzyna</a:t>
            </a:r>
            <a:r>
              <a:rPr lang="pl-PL" sz="2400" baseline="30000" dirty="0" smtClean="0">
                <a:solidFill>
                  <a:schemeClr val="tx1"/>
                </a:solidFill>
              </a:rPr>
              <a:t>1</a:t>
            </a:r>
            <a:r>
              <a:rPr lang="pl-PL" sz="2400" dirty="0" smtClean="0">
                <a:solidFill>
                  <a:schemeClr val="tx1"/>
                </a:solidFill>
              </a:rPr>
              <a:t>, </a:t>
            </a:r>
          </a:p>
          <a:p>
            <a:r>
              <a:rPr lang="pl-PL" sz="2400" dirty="0" smtClean="0">
                <a:solidFill>
                  <a:schemeClr val="tx1"/>
                </a:solidFill>
              </a:rPr>
              <a:t>M. Guta</a:t>
            </a:r>
            <a:r>
              <a:rPr lang="pl-PL" sz="2400" baseline="30000" dirty="0" smtClean="0">
                <a:solidFill>
                  <a:schemeClr val="tx1"/>
                </a:solidFill>
              </a:rPr>
              <a:t>2</a:t>
            </a:r>
            <a:endParaRPr lang="pl-PL" sz="2400" dirty="0" smtClean="0">
              <a:solidFill>
                <a:schemeClr val="tx1"/>
              </a:solidFill>
            </a:endParaRPr>
          </a:p>
          <a:p>
            <a:r>
              <a:rPr lang="pl-PL" sz="2000" i="1" baseline="30000" dirty="0" smtClean="0">
                <a:solidFill>
                  <a:schemeClr val="tx1"/>
                </a:solidFill>
              </a:rPr>
              <a:t>1</a:t>
            </a:r>
            <a:r>
              <a:rPr lang="pl-PL" sz="2000" i="1" dirty="0" smtClean="0">
                <a:solidFill>
                  <a:schemeClr val="tx1"/>
                </a:solidFill>
              </a:rPr>
              <a:t>Faculty of </a:t>
            </a:r>
            <a:r>
              <a:rPr lang="pl-PL" sz="2000" i="1" dirty="0" err="1" smtClean="0">
                <a:solidFill>
                  <a:schemeClr val="tx1"/>
                </a:solidFill>
              </a:rPr>
              <a:t>Physics</a:t>
            </a:r>
            <a:r>
              <a:rPr lang="pl-PL" sz="2000" i="1" dirty="0" smtClean="0">
                <a:solidFill>
                  <a:schemeClr val="tx1"/>
                </a:solidFill>
              </a:rPr>
              <a:t>, Warsaw </a:t>
            </a:r>
            <a:r>
              <a:rPr lang="pl-PL" sz="2000" i="1" dirty="0" err="1" smtClean="0">
                <a:solidFill>
                  <a:schemeClr val="tx1"/>
                </a:solidFill>
              </a:rPr>
              <a:t>University</a:t>
            </a:r>
            <a:r>
              <a:rPr lang="pl-PL" sz="2000" i="1" dirty="0" smtClean="0">
                <a:solidFill>
                  <a:schemeClr val="tx1"/>
                </a:solidFill>
              </a:rPr>
              <a:t>, Poland</a:t>
            </a:r>
          </a:p>
          <a:p>
            <a:r>
              <a:rPr lang="pl-PL" sz="2000" i="1" baseline="30000" dirty="0" smtClean="0">
                <a:solidFill>
                  <a:schemeClr val="tx1"/>
                </a:solidFill>
              </a:rPr>
              <a:t>2</a:t>
            </a:r>
            <a:r>
              <a:rPr lang="en-US" sz="2000" i="1" dirty="0" smtClean="0">
                <a:solidFill>
                  <a:schemeClr val="tx1"/>
                </a:solidFill>
              </a:rPr>
              <a:t> School of Mathematical Sciences</a:t>
            </a:r>
            <a:r>
              <a:rPr lang="pl-PL" sz="2000" i="1" dirty="0" smtClean="0">
                <a:solidFill>
                  <a:schemeClr val="tx1"/>
                </a:solidFill>
              </a:rPr>
              <a:t>, </a:t>
            </a:r>
            <a:r>
              <a:rPr lang="en-US" sz="2000" i="1" dirty="0" smtClean="0">
                <a:solidFill>
                  <a:schemeClr val="tx1"/>
                </a:solidFill>
              </a:rPr>
              <a:t>University of Nottingham</a:t>
            </a:r>
            <a:r>
              <a:rPr lang="pl-PL" sz="2000" i="1" dirty="0" smtClean="0">
                <a:solidFill>
                  <a:schemeClr val="tx1"/>
                </a:solidFill>
              </a:rPr>
              <a:t>, United </a:t>
            </a:r>
            <a:r>
              <a:rPr lang="pl-PL" sz="2000" i="1" dirty="0" err="1" smtClean="0">
                <a:solidFill>
                  <a:schemeClr val="tx1"/>
                </a:solidFill>
              </a:rPr>
              <a:t>Kingdom</a:t>
            </a:r>
            <a:endParaRPr lang="pl-PL" sz="2000" i="1" dirty="0" smtClean="0">
              <a:solidFill>
                <a:schemeClr val="tx1"/>
              </a:solidFill>
            </a:endParaRPr>
          </a:p>
          <a:p>
            <a:endParaRPr lang="en-US" sz="2000" dirty="0" smtClean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3" cstate="print"/>
          <a:srcRect l="8107" b="19390"/>
          <a:stretch>
            <a:fillRect/>
          </a:stretch>
        </p:blipFill>
        <p:spPr bwMode="auto">
          <a:xfrm>
            <a:off x="20616" y="5922073"/>
            <a:ext cx="2449327" cy="8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6237312"/>
            <a:ext cx="1192212" cy="40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01542" y="6298298"/>
            <a:ext cx="15509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7712" y="6146754"/>
            <a:ext cx="574489" cy="63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28303" y="6156311"/>
            <a:ext cx="792088" cy="61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40152" y="6257925"/>
            <a:ext cx="1285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Prostokąt 36"/>
          <p:cNvSpPr/>
          <p:nvPr/>
        </p:nvSpPr>
        <p:spPr>
          <a:xfrm>
            <a:off x="-1" y="260648"/>
            <a:ext cx="9144001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err="1" smtClean="0">
                <a:solidFill>
                  <a:prstClr val="black"/>
                </a:solidFill>
                <a:ea typeface="+mj-ea"/>
                <a:cs typeface="+mj-cs"/>
              </a:rPr>
              <a:t>Theoretical</a:t>
            </a:r>
            <a:r>
              <a:rPr lang="pl-PL" sz="44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  <a:ea typeface="+mj-ea"/>
                <a:cs typeface="+mj-cs"/>
              </a:rPr>
              <a:t>tools</a:t>
            </a:r>
            <a:r>
              <a:rPr lang="pl-PL" sz="4400" b="1" dirty="0" smtClean="0">
                <a:solidFill>
                  <a:prstClr val="black"/>
                </a:solidFill>
                <a:ea typeface="+mj-ea"/>
                <a:cs typeface="+mj-cs"/>
              </a:rPr>
              <a:t> for </a:t>
            </a:r>
          </a:p>
          <a:p>
            <a:pPr algn="ctr"/>
            <a:r>
              <a:rPr lang="en-US" sz="4400" b="1" dirty="0" smtClean="0">
                <a:solidFill>
                  <a:prstClr val="black"/>
                </a:solidFill>
                <a:ea typeface="+mj-ea"/>
                <a:cs typeface="+mj-cs"/>
              </a:rPr>
              <a:t>Quantum-enhanced </a:t>
            </a:r>
            <a:r>
              <a:rPr lang="pl-PL" sz="4400" b="1" dirty="0" err="1" smtClean="0">
                <a:solidFill>
                  <a:prstClr val="black"/>
                </a:solidFill>
                <a:ea typeface="+mj-ea"/>
                <a:cs typeface="+mj-cs"/>
              </a:rPr>
              <a:t>metrology</a:t>
            </a:r>
            <a:endParaRPr lang="en-US" sz="4400" b="1" dirty="0" smtClean="0">
              <a:solidFill>
                <a:prstClr val="black"/>
              </a:solidFill>
              <a:ea typeface="+mj-ea"/>
              <a:cs typeface="+mj-cs"/>
            </a:endParaRPr>
          </a:p>
          <a:p>
            <a:pPr algn="ctr"/>
            <a:endParaRPr lang="pl-PL" sz="3200" b="1" i="1" dirty="0" smtClean="0">
              <a:ea typeface="+mj-ea"/>
              <a:cs typeface="+mj-cs"/>
            </a:endParaRPr>
          </a:p>
          <a:p>
            <a:pPr algn="ctr"/>
            <a:r>
              <a:rPr lang="en-US" sz="3200" b="1" i="1" dirty="0" smtClean="0">
                <a:ea typeface="+mj-ea"/>
                <a:cs typeface="+mj-cs"/>
              </a:rPr>
              <a:t>the illusion of the Heisenberg scaling</a:t>
            </a:r>
            <a:endParaRPr lang="en-US" sz="32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a 3"/>
          <p:cNvGrpSpPr/>
          <p:nvPr/>
        </p:nvGrpSpPr>
        <p:grpSpPr>
          <a:xfrm>
            <a:off x="71333" y="1333466"/>
            <a:ext cx="4360937" cy="4063359"/>
            <a:chOff x="71333" y="1333466"/>
            <a:chExt cx="4360937" cy="406335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79512" y="1844824"/>
              <a:ext cx="4032448" cy="2945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pole tekstowe 5"/>
            <p:cNvSpPr txBox="1"/>
            <p:nvPr/>
          </p:nvSpPr>
          <p:spPr>
            <a:xfrm>
              <a:off x="71333" y="1333466"/>
              <a:ext cx="4360937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300" b="1" dirty="0" smtClean="0"/>
                <a:t>LIGO - </a:t>
              </a:r>
              <a:r>
                <a:rPr lang="pl-PL" sz="2300" b="1" dirty="0" err="1" smtClean="0"/>
                <a:t>gravitational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wave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detector</a:t>
              </a:r>
              <a:endParaRPr lang="en-US" sz="2300" b="1" dirty="0"/>
            </a:p>
          </p:txBody>
        </p:sp>
        <p:pic>
          <p:nvPicPr>
            <p:cNvPr id="7" name="Obraz 6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20415" y="5085184"/>
              <a:ext cx="1662609" cy="31164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" name="pole tekstowe 7"/>
            <p:cNvSpPr txBox="1"/>
            <p:nvPr/>
          </p:nvSpPr>
          <p:spPr>
            <a:xfrm>
              <a:off x="683568" y="4725144"/>
              <a:ext cx="28707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smtClean="0"/>
                <a:t>Michelson </a:t>
              </a:r>
              <a:r>
                <a:rPr lang="pl-PL" sz="2000" dirty="0" err="1" smtClean="0"/>
                <a:t>interferometer</a:t>
              </a:r>
              <a:endParaRPr lang="en-US" sz="2000" dirty="0"/>
            </a:p>
          </p:txBody>
        </p:sp>
      </p:grpSp>
      <p:grpSp>
        <p:nvGrpSpPr>
          <p:cNvPr id="9" name="Grupa 8"/>
          <p:cNvGrpSpPr/>
          <p:nvPr/>
        </p:nvGrpSpPr>
        <p:grpSpPr>
          <a:xfrm>
            <a:off x="4716016" y="1340768"/>
            <a:ext cx="4005905" cy="4069856"/>
            <a:chOff x="4716016" y="1340768"/>
            <a:chExt cx="4005905" cy="4069856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716016" y="1844824"/>
              <a:ext cx="3960440" cy="2952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pole tekstowe 10"/>
            <p:cNvSpPr txBox="1"/>
            <p:nvPr/>
          </p:nvSpPr>
          <p:spPr>
            <a:xfrm>
              <a:off x="4716016" y="1340768"/>
              <a:ext cx="40059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300" b="1" dirty="0" smtClean="0"/>
                <a:t>NIST - Cs </a:t>
              </a:r>
              <a:r>
                <a:rPr lang="pl-PL" sz="2300" b="1" dirty="0" err="1" smtClean="0"/>
                <a:t>fountain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atomic</a:t>
              </a:r>
              <a:r>
                <a:rPr lang="pl-PL" sz="2300" b="1" dirty="0" smtClean="0"/>
                <a:t> </a:t>
              </a:r>
              <a:r>
                <a:rPr lang="pl-PL" sz="2300" b="1" dirty="0" err="1" smtClean="0"/>
                <a:t>clock</a:t>
              </a:r>
              <a:endParaRPr lang="en-US" sz="2300" b="1" dirty="0"/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5364088" y="4725144"/>
              <a:ext cx="259269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smtClean="0"/>
                <a:t>Ramsey interferometry</a:t>
              </a:r>
              <a:endParaRPr lang="en-US" sz="2000" dirty="0"/>
            </a:p>
          </p:txBody>
        </p:sp>
        <p:pic>
          <p:nvPicPr>
            <p:cNvPr id="13" name="Obraz 12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885639" y="5085184"/>
              <a:ext cx="1573506" cy="32544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4" name="Grupa 13"/>
          <p:cNvGrpSpPr/>
          <p:nvPr/>
        </p:nvGrpSpPr>
        <p:grpSpPr>
          <a:xfrm>
            <a:off x="467544" y="5373216"/>
            <a:ext cx="7761138" cy="1279817"/>
            <a:chOff x="467544" y="5373216"/>
            <a:chExt cx="7761138" cy="1279817"/>
          </a:xfrm>
        </p:grpSpPr>
        <p:pic>
          <p:nvPicPr>
            <p:cNvPr id="15" name="Obraz 14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220072" y="5877272"/>
              <a:ext cx="3008610" cy="352901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6" name="Grupa 39"/>
            <p:cNvGrpSpPr/>
            <p:nvPr/>
          </p:nvGrpSpPr>
          <p:grpSpPr>
            <a:xfrm>
              <a:off x="467544" y="5373216"/>
              <a:ext cx="5155231" cy="1279817"/>
              <a:chOff x="467544" y="5373216"/>
              <a:chExt cx="5155231" cy="1279817"/>
            </a:xfrm>
          </p:grpSpPr>
          <p:pic>
            <p:nvPicPr>
              <p:cNvPr id="18" name="Obraz 17" descr="TP_tmp.png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11560" y="5877272"/>
                <a:ext cx="2304883" cy="35297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9" name="pole tekstowe 18"/>
              <p:cNvSpPr txBox="1"/>
              <p:nvPr/>
            </p:nvSpPr>
            <p:spPr>
              <a:xfrm>
                <a:off x="2915816" y="5373216"/>
                <a:ext cx="27069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l-PL" sz="2400" dirty="0" smtClean="0"/>
                  <a:t>Precision limited by:</a:t>
                </a:r>
                <a:endParaRPr lang="en-US" sz="2400" dirty="0"/>
              </a:p>
            </p:txBody>
          </p:sp>
          <p:pic>
            <p:nvPicPr>
              <p:cNvPr id="20" name="Obraz 19" descr="TP_tmp.png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67544" y="6381328"/>
                <a:ext cx="2738207" cy="271705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17" name="Obraz 16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72530" y="6381327"/>
              <a:ext cx="2521323" cy="21634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1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4000" b="1" dirty="0" smtClean="0"/>
              <a:t>Interferometry </a:t>
            </a:r>
            <a:r>
              <a:rPr lang="pl-PL" sz="4000" b="1" dirty="0" err="1" smtClean="0"/>
              <a:t>at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its</a:t>
            </a:r>
            <a:r>
              <a:rPr lang="pl-PL" sz="4000" b="1" dirty="0" smtClean="0"/>
              <a:t> (</a:t>
            </a:r>
            <a:r>
              <a:rPr lang="pl-PL" sz="4000" b="1" dirty="0" err="1" smtClean="0"/>
              <a:t>classical</a:t>
            </a:r>
            <a:r>
              <a:rPr lang="pl-PL" sz="4000" b="1" dirty="0" smtClean="0"/>
              <a:t>) </a:t>
            </a:r>
            <a:r>
              <a:rPr lang="pl-PL" sz="4000" b="1" dirty="0" err="1" smtClean="0"/>
              <a:t>limits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Łącznik prosty 55"/>
          <p:cNvCxnSpPr/>
          <p:nvPr/>
        </p:nvCxnSpPr>
        <p:spPr>
          <a:xfrm>
            <a:off x="6254579" y="1935156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>
            <a:off x="6256784" y="3396343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sz="5400" b="1" dirty="0" smtClean="0"/>
              <a:t>1 </a:t>
            </a:r>
            <a:r>
              <a:rPr lang="pl-PL" sz="5400" b="1" dirty="0" err="1" smtClean="0"/>
              <a:t>photon</a:t>
            </a:r>
            <a:r>
              <a:rPr lang="pl-PL" sz="5400" b="1" dirty="0" smtClean="0"/>
              <a:t> </a:t>
            </a:r>
            <a:r>
              <a:rPr lang="pl-PL" sz="5400" b="1" dirty="0" err="1" smtClean="0"/>
              <a:t>in</a:t>
            </a:r>
            <a:r>
              <a:rPr lang="pl-PL" sz="5400" b="1" dirty="0" smtClean="0"/>
              <a:t> an </a:t>
            </a:r>
            <a:r>
              <a:rPr lang="pl-PL" sz="5400" b="1" dirty="0" err="1" smtClean="0"/>
              <a:t>interferometer</a:t>
            </a:r>
            <a:endParaRPr lang="en-US" sz="5400" dirty="0"/>
          </a:p>
        </p:txBody>
      </p:sp>
      <p:cxnSp>
        <p:nvCxnSpPr>
          <p:cNvPr id="6" name="Łącznik prosty 5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740001" y="342900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9" name="Łącznik prosty 8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3" name="Łącznik prosty 12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Łącznik prosty 15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60232" y="1700808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Schemat blokowy: opóźnienie 20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43" name="Obraz 4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861359" y="1884097"/>
            <a:ext cx="127085" cy="127085"/>
          </a:xfrm>
          <a:prstGeom prst="rect">
            <a:avLst/>
          </a:prstGeom>
          <a:noFill/>
          <a:ln/>
          <a:effectLst/>
        </p:spPr>
      </p:pic>
      <p:sp>
        <p:nvSpPr>
          <p:cNvPr id="27" name="Elipsa 26"/>
          <p:cNvSpPr/>
          <p:nvPr/>
        </p:nvSpPr>
        <p:spPr>
          <a:xfrm rot="-2100000">
            <a:off x="434417" y="3395872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Elipsa 27"/>
          <p:cNvSpPr/>
          <p:nvPr/>
        </p:nvSpPr>
        <p:spPr>
          <a:xfrm rot="-2100000">
            <a:off x="1845127" y="2445134"/>
            <a:ext cx="196215" cy="196721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Elipsa 28"/>
          <p:cNvSpPr/>
          <p:nvPr/>
        </p:nvSpPr>
        <p:spPr>
          <a:xfrm rot="-2100000">
            <a:off x="1845126" y="2800733"/>
            <a:ext cx="196215" cy="196721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lipsa 29"/>
          <p:cNvSpPr/>
          <p:nvPr/>
        </p:nvSpPr>
        <p:spPr>
          <a:xfrm rot="-2100000">
            <a:off x="5292329" y="2371253"/>
            <a:ext cx="144000" cy="144000"/>
          </a:xfrm>
          <a:prstGeom prst="ellipse">
            <a:avLst/>
          </a:prstGeom>
          <a:solidFill>
            <a:srgbClr val="FFFF00">
              <a:alpha val="49804"/>
            </a:srgb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Elipsa 30"/>
          <p:cNvSpPr/>
          <p:nvPr/>
        </p:nvSpPr>
        <p:spPr>
          <a:xfrm rot="-2100000">
            <a:off x="5369649" y="2791565"/>
            <a:ext cx="84715" cy="84933"/>
          </a:xfrm>
          <a:prstGeom prst="ellipse">
            <a:avLst/>
          </a:prstGeom>
          <a:solidFill>
            <a:srgbClr val="FFFF00">
              <a:alpha val="50196"/>
            </a:srgb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upa 45"/>
          <p:cNvGrpSpPr/>
          <p:nvPr/>
        </p:nvGrpSpPr>
        <p:grpSpPr>
          <a:xfrm>
            <a:off x="6660232" y="1340768"/>
            <a:ext cx="1777221" cy="1684098"/>
            <a:chOff x="6660232" y="1340768"/>
            <a:chExt cx="1777221" cy="1684098"/>
          </a:xfrm>
        </p:grpSpPr>
        <p:pic>
          <p:nvPicPr>
            <p:cNvPr id="57" name="Obraz 56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6660232" y="1340768"/>
              <a:ext cx="1777221" cy="24398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6660232" y="2780928"/>
              <a:ext cx="1755555" cy="243938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52" name="Obraz 5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6831265" y="3259020"/>
            <a:ext cx="102176" cy="202827"/>
          </a:xfrm>
          <a:prstGeom prst="rect">
            <a:avLst/>
          </a:prstGeom>
          <a:noFill/>
          <a:ln/>
          <a:effectLst/>
        </p:spPr>
      </p:pic>
      <p:grpSp>
        <p:nvGrpSpPr>
          <p:cNvPr id="3" name="Grupa 43"/>
          <p:cNvGrpSpPr/>
          <p:nvPr/>
        </p:nvGrpSpPr>
        <p:grpSpPr>
          <a:xfrm>
            <a:off x="2123728" y="1628800"/>
            <a:ext cx="2736304" cy="2808312"/>
            <a:chOff x="2123728" y="1628800"/>
            <a:chExt cx="2736304" cy="2808312"/>
          </a:xfrm>
        </p:grpSpPr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2267744" y="3933056"/>
              <a:ext cx="2413346" cy="381134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3" name="Łącznik prosty 72"/>
            <p:cNvCxnSpPr/>
            <p:nvPr/>
          </p:nvCxnSpPr>
          <p:spPr>
            <a:xfrm>
              <a:off x="4067944" y="1628800"/>
              <a:ext cx="0" cy="216024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Prostokąt 76"/>
            <p:cNvSpPr/>
            <p:nvPr/>
          </p:nvSpPr>
          <p:spPr>
            <a:xfrm>
              <a:off x="2123728" y="3789040"/>
              <a:ext cx="2736304" cy="64807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upa 41"/>
          <p:cNvGrpSpPr/>
          <p:nvPr/>
        </p:nvGrpSpPr>
        <p:grpSpPr>
          <a:xfrm>
            <a:off x="251520" y="3789040"/>
            <a:ext cx="1152128" cy="648072"/>
            <a:chOff x="251520" y="3789040"/>
            <a:chExt cx="1152128" cy="648072"/>
          </a:xfrm>
        </p:grpSpPr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323528" y="4005064"/>
              <a:ext cx="940310" cy="27889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8" name="Prostokąt 77"/>
            <p:cNvSpPr/>
            <p:nvPr/>
          </p:nvSpPr>
          <p:spPr>
            <a:xfrm>
              <a:off x="251520" y="3789040"/>
              <a:ext cx="1152128" cy="64807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upa 44"/>
          <p:cNvGrpSpPr/>
          <p:nvPr/>
        </p:nvGrpSpPr>
        <p:grpSpPr>
          <a:xfrm>
            <a:off x="5292080" y="1628800"/>
            <a:ext cx="3851920" cy="2808312"/>
            <a:chOff x="5292080" y="1628800"/>
            <a:chExt cx="3851920" cy="2808312"/>
          </a:xfrm>
        </p:grpSpPr>
        <p:pic>
          <p:nvPicPr>
            <p:cNvPr id="69" name="Obraz 68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5314976" y="3977153"/>
              <a:ext cx="3784642" cy="33075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6" name="Łącznik prosty 75"/>
            <p:cNvCxnSpPr/>
            <p:nvPr/>
          </p:nvCxnSpPr>
          <p:spPr>
            <a:xfrm>
              <a:off x="6228184" y="1628800"/>
              <a:ext cx="0" cy="216024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Prostokąt 78"/>
            <p:cNvSpPr/>
            <p:nvPr/>
          </p:nvSpPr>
          <p:spPr>
            <a:xfrm>
              <a:off x="5292080" y="3789040"/>
              <a:ext cx="3851920" cy="64807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upa 46"/>
          <p:cNvGrpSpPr/>
          <p:nvPr/>
        </p:nvGrpSpPr>
        <p:grpSpPr>
          <a:xfrm>
            <a:off x="4727241" y="4653136"/>
            <a:ext cx="3811993" cy="2049532"/>
            <a:chOff x="4727241" y="4653136"/>
            <a:chExt cx="3811993" cy="2049532"/>
          </a:xfrm>
        </p:grpSpPr>
        <p:pic>
          <p:nvPicPr>
            <p:cNvPr id="80" name="Obraz 79" descr="mzcounts.tif"/>
            <p:cNvPicPr>
              <a:picLocks noChangeAspect="1"/>
            </p:cNvPicPr>
            <p:nvPr/>
          </p:nvPicPr>
          <p:blipFill>
            <a:blip r:embed="rId20" cstate="print"/>
            <a:srcRect l="7559" r="11811"/>
            <a:stretch>
              <a:fillRect/>
            </a:stretch>
          </p:blipFill>
          <p:spPr>
            <a:xfrm>
              <a:off x="4727241" y="4653136"/>
              <a:ext cx="2840960" cy="2049532"/>
            </a:xfrm>
            <a:prstGeom prst="rect">
              <a:avLst/>
            </a:prstGeom>
          </p:spPr>
        </p:pic>
        <p:pic>
          <p:nvPicPr>
            <p:cNvPr id="83" name="Obraz 82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8316416" y="4725144"/>
              <a:ext cx="222596" cy="15595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5" name="Obraz 84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2" cstate="print"/>
            <a:stretch>
              <a:fillRect/>
            </a:stretch>
          </p:blipFill>
          <p:spPr bwMode="auto">
            <a:xfrm>
              <a:off x="8316193" y="5085184"/>
              <a:ext cx="223041" cy="15626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87" name="Łącznik prosty 86"/>
            <p:cNvCxnSpPr/>
            <p:nvPr/>
          </p:nvCxnSpPr>
          <p:spPr>
            <a:xfrm>
              <a:off x="7884368" y="4797152"/>
              <a:ext cx="288032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Łącznik prosty 88"/>
            <p:cNvCxnSpPr/>
            <p:nvPr/>
          </p:nvCxnSpPr>
          <p:spPr>
            <a:xfrm>
              <a:off x="7884368" y="5157192"/>
              <a:ext cx="28803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6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4.07407E-6 L 0.09358 -0.09051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C 0.00643 0.00231 0.01025 0.00324 0.01563 0.00833 C 0.02205 0.02268 0.01355 0.00578 0.02136 0.01504 C 0.0224 0.0162 0.02257 0.01852 0.02361 0.02014 C 0.02448 0.02152 0.02587 0.02245 0.02691 0.02338 C 0.03177 0.03402 0.03403 0.03773 0.04167 0.04328 C 0.04306 0.04421 0.04393 0.04583 0.04514 0.04676 C 0.04723 0.04814 0.05191 0.05 0.05191 0.05023 C 0.05486 0.05717 0.05903 0.06088 0.06441 0.06342 C 0.11823 0.0618 0.10851 0.06389 0.1382 0.05833 C 0.14723 0.05393 0.15834 0.06018 0.16771 0.0618 C 0.17535 0.06296 0.1915 0.06504 0.1915 0.06527 C 0.19375 0.06597 0.19584 0.06736 0.19809 0.06828 C 0.19948 0.06898 0.20157 0.07014 0.20157 0.07037 C 0.21441 0.06805 0.20868 0.07014 0.21858 0.06504 C 0.23195 0.05856 0.24653 0.0625 0.26059 0.0618 C 0.26285 0.06111 0.26511 0.06088 0.26754 0.05995 C 0.26962 0.05926 0.27414 0.05671 0.27414 0.05694 C 0.27743 0.05208 0.27865 0.05069 0.28091 0.04514 C 0.28195 0.04305 0.28212 0.04027 0.28316 0.03842 C 0.28681 0.0324 0.29358 0.02615 0.29792 0.02176 C 0.304 0.01574 0.30973 0.00787 0.31493 3.33333E-6 C 0.32014 -0.00741 0.3283 -0.01042 0.33455 -0.01482 " pathEditMode="relative" rAng="0" ptsTypes="ffffffffffffffffffffffA">
                                      <p:cBhvr>
                                        <p:cTn id="23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" y="2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3.33333E-6 C 0.00035 -0.00185 0.00017 -0.00416 0.00087 -0.00555 C 0.00226 -0.00787 0.01094 -0.01898 0.01302 -0.02037 C 0.02118 -0.03495 0.02986 -0.04398 0.03941 -0.0537 C 0.04375 -0.0581 0.04722 -0.06319 0.05174 -0.06666 C 0.05642 -0.0706 0.06198 -0.07291 0.06684 -0.07592 C 0.07066 -0.07824 0.07448 -0.07708 0.07813 -0.08148 C 0.08194 -0.08634 0.08003 -0.08449 0.0842 -0.08703 C 0.09427 -0.08634 0.10451 -0.0868 0.11458 -0.08518 C 0.11771 -0.08472 0.12049 -0.08009 0.12378 -0.07963 C 0.12778 -0.07893 0.13177 -0.07847 0.13594 -0.07777 C 0.14444 -0.07453 0.15174 -0.08217 0.16024 -0.08333 C 0.16667 -0.08426 0.17309 -0.08449 0.17951 -0.08518 C 0.18368 -0.08564 0.18767 -0.08634 0.19167 -0.08703 C 0.2059 -0.08426 0.22014 -0.08379 0.23438 -0.08148 C 0.23872 -0.0787 0.24323 -0.0743 0.24757 -0.07037 C 0.2533 -0.05439 0.24566 -0.07314 0.2526 -0.06296 C 0.2592 -0.05347 0.25 -0.06018 0.25764 -0.05555 C 0.25833 -0.0537 0.25868 -0.05115 0.25972 -0.05 C 0.26094 -0.04861 0.2625 -0.04907 0.26372 -0.04814 C 0.26892 -0.04421 0.27448 -0.03889 0.27899 -0.03333 C 0.2816 -0.02639 0.28316 -0.02569 0.28715 -0.02222 C 0.29063 -0.01898 0.29288 -0.01319 0.29618 -0.00926 C 0.29826 0.00209 0.30243 -0.00324 0.30747 0.00186 C 0.30955 0.00394 0.31146 0.00672 0.31354 0.00926 C 0.31701 0.01343 0.31649 0.00857 0.31649 0.01297 " pathEditMode="relative" rAng="0" ptsTypes="fffffffffffffffffffffffffA">
                                      <p:cBhvr>
                                        <p:cTn id="2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" y="-37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0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313 -0.00278 0.00677 -0.00463 0.00972 -0.00741 C 0.01129 -0.00903 0.01233 -0.01134 0.01389 -0.01296 C 0.01511 -0.01435 0.01667 -0.01551 0.01806 -0.01666 C 0.02136 -0.02338 0.02431 -0.02338 0.02917 -0.02778 C 0.0349 -0.03912 0.02847 -0.02801 0.03611 -0.03703 C 0.04722 -0.05023 0.05591 -0.06342 0.07084 -0.06852 C 0.08611 -0.08217 0.09966 -0.07592 0.11945 -0.07592 " pathEditMode="relative" ptsTypes="fffffffA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642 0.00578 0.00851 0.01435 0.01528 0.02037 C 0.02188 0.02616 0.01788 0.02338 0.02778 0.02778 C 0.03386 0.03055 0.0382 0.03796 0.04445 0.04074 C 0.05139 0.05 0.05764 0.05162 0.06667 0.05555 C 0.07083 0.06111 0.07222 0.06597 0.07778 0.06852 C 0.08056 0.07222 0.08333 0.07592 0.08611 0.07963 C 0.08785 0.08194 0.0908 0.08078 0.09306 0.08148 C 0.10122 0.08403 0.10833 0.08727 0.11667 0.08889 C 0.12136 0.08819 0.12604 0.08842 0.13056 0.08703 C 0.13212 0.08657 0.13472 0.08333 0.13472 0.08333 " pathEditMode="relative" ptsTypes="ffffffffffA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28" grpId="0" animBg="1"/>
      <p:bldP spid="28" grpId="1" animBg="1"/>
      <p:bldP spid="29" grpId="0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Łącznik prosty 55"/>
          <p:cNvCxnSpPr/>
          <p:nvPr/>
        </p:nvCxnSpPr>
        <p:spPr>
          <a:xfrm>
            <a:off x="6254579" y="1935156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>
            <a:off x="6256784" y="3396343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5400" b="1" i="1" dirty="0" smtClean="0"/>
              <a:t>N</a:t>
            </a:r>
            <a:r>
              <a:rPr lang="pl-PL" sz="5400" b="1" dirty="0" smtClean="0"/>
              <a:t> independent </a:t>
            </a:r>
            <a:r>
              <a:rPr lang="pl-PL" sz="5400" b="1" dirty="0" err="1" smtClean="0"/>
              <a:t>photons</a:t>
            </a:r>
            <a:endParaRPr lang="en-US" sz="5400" dirty="0"/>
          </a:p>
        </p:txBody>
      </p:sp>
      <p:cxnSp>
        <p:nvCxnSpPr>
          <p:cNvPr id="6" name="Łącznik prosty 5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740001" y="342900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9" name="Łącznik prosty 8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flipV="1">
            <a:off x="587351" y="27051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3" name="Łącznik prosty 12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Łącznik prosty 15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60232" y="1700808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Schemat blokowy: opóźnienie 20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2" name="Obraz 3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6738304" y="1841500"/>
            <a:ext cx="279078" cy="178427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588224" y="1340768"/>
            <a:ext cx="2155329" cy="243923"/>
          </a:xfrm>
          <a:prstGeom prst="rect">
            <a:avLst/>
          </a:prstGeom>
          <a:noFill/>
          <a:ln/>
          <a:effectLst/>
        </p:spPr>
      </p:pic>
      <p:pic>
        <p:nvPicPr>
          <p:cNvPr id="33" name="Obraz 32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6727552" y="3284982"/>
            <a:ext cx="280473" cy="179319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588224" y="2780928"/>
            <a:ext cx="2155329" cy="243923"/>
          </a:xfrm>
          <a:prstGeom prst="rect">
            <a:avLst/>
          </a:prstGeom>
          <a:noFill/>
          <a:ln/>
          <a:effectLst/>
        </p:spPr>
      </p:pic>
      <p:sp>
        <p:nvSpPr>
          <p:cNvPr id="37" name="Elipsa 36"/>
          <p:cNvSpPr/>
          <p:nvPr/>
        </p:nvSpPr>
        <p:spPr>
          <a:xfrm rot="-2100000">
            <a:off x="687074" y="3219686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lipsa 37"/>
          <p:cNvSpPr/>
          <p:nvPr/>
        </p:nvSpPr>
        <p:spPr>
          <a:xfrm rot="-2100000">
            <a:off x="862721" y="3078333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lipsa 38"/>
          <p:cNvSpPr/>
          <p:nvPr/>
        </p:nvSpPr>
        <p:spPr>
          <a:xfrm rot="-2100000">
            <a:off x="1047885" y="2926096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Obraz 43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3275856" y="3717032"/>
            <a:ext cx="2388112" cy="278892"/>
          </a:xfrm>
          <a:prstGeom prst="rect">
            <a:avLst/>
          </a:prstGeom>
          <a:noFill/>
          <a:ln/>
          <a:effectLst/>
        </p:spPr>
      </p:pic>
      <p:grpSp>
        <p:nvGrpSpPr>
          <p:cNvPr id="2" name="Grupa 39"/>
          <p:cNvGrpSpPr/>
          <p:nvPr/>
        </p:nvGrpSpPr>
        <p:grpSpPr>
          <a:xfrm>
            <a:off x="1751923" y="4113826"/>
            <a:ext cx="5670209" cy="461665"/>
            <a:chOff x="1751923" y="4113826"/>
            <a:chExt cx="5670209" cy="461665"/>
          </a:xfrm>
        </p:grpSpPr>
        <p:sp>
          <p:nvSpPr>
            <p:cNvPr id="45" name="pole tekstowe 44"/>
            <p:cNvSpPr txBox="1"/>
            <p:nvPr/>
          </p:nvSpPr>
          <p:spPr>
            <a:xfrm>
              <a:off x="1751923" y="4113826"/>
              <a:ext cx="25603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err="1" smtClean="0"/>
                <a:t>the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best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estimator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  <p:pic>
          <p:nvPicPr>
            <p:cNvPr id="47" name="Obraz 46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4499992" y="4221088"/>
              <a:ext cx="2922140" cy="33077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4" name="pole tekstowe 53"/>
          <p:cNvSpPr txBox="1"/>
          <p:nvPr/>
        </p:nvSpPr>
        <p:spPr>
          <a:xfrm>
            <a:off x="1043608" y="6165304"/>
            <a:ext cx="6903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err="1" smtClean="0"/>
              <a:t>The</a:t>
            </a:r>
            <a:r>
              <a:rPr lang="pl-PL" sz="2400" dirty="0" smtClean="0"/>
              <a:t> same </a:t>
            </a:r>
            <a:r>
              <a:rPr lang="pl-PL" sz="2400" dirty="0" err="1" smtClean="0"/>
              <a:t>(or</a:t>
            </a:r>
            <a:r>
              <a:rPr lang="pl-PL" sz="2400" dirty="0" smtClean="0"/>
              <a:t> </a:t>
            </a:r>
            <a:r>
              <a:rPr lang="pl-PL" sz="2400" dirty="0" err="1" smtClean="0"/>
              <a:t>worse</a:t>
            </a:r>
            <a:r>
              <a:rPr lang="pl-PL" sz="2400" dirty="0" smtClean="0"/>
              <a:t>) </a:t>
            </a:r>
            <a:r>
              <a:rPr lang="pl-PL" sz="2400" dirty="0" err="1" smtClean="0"/>
              <a:t>result</a:t>
            </a:r>
            <a:r>
              <a:rPr lang="pl-PL" sz="2400" dirty="0" smtClean="0"/>
              <a:t> for </a:t>
            </a:r>
            <a:r>
              <a:rPr lang="pl-PL" sz="2400" dirty="0" err="1" smtClean="0"/>
              <a:t>classical</a:t>
            </a:r>
            <a:r>
              <a:rPr lang="pl-PL" sz="2400" dirty="0" smtClean="0"/>
              <a:t> </a:t>
            </a:r>
            <a:r>
              <a:rPr lang="pl-PL" sz="2400" dirty="0" err="1" smtClean="0"/>
              <a:t>states</a:t>
            </a:r>
            <a:r>
              <a:rPr lang="pl-PL" sz="2400" dirty="0" smtClean="0"/>
              <a:t> of </a:t>
            </a:r>
            <a:r>
              <a:rPr lang="pl-PL" sz="2400" dirty="0" err="1" smtClean="0"/>
              <a:t>light</a:t>
            </a:r>
            <a:endParaRPr lang="en-US" sz="2400" dirty="0"/>
          </a:p>
        </p:txBody>
      </p:sp>
      <p:sp>
        <p:nvSpPr>
          <p:cNvPr id="55" name="Elipsa 54"/>
          <p:cNvSpPr/>
          <p:nvPr/>
        </p:nvSpPr>
        <p:spPr>
          <a:xfrm rot="-2100000">
            <a:off x="106048" y="3632694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Łącznik prosty 60"/>
          <p:cNvCxnSpPr>
            <a:stCxn id="55" idx="6"/>
            <a:endCxn id="37" idx="2"/>
          </p:cNvCxnSpPr>
          <p:nvPr/>
        </p:nvCxnSpPr>
        <p:spPr>
          <a:xfrm flipV="1">
            <a:off x="286144" y="3375470"/>
            <a:ext cx="418834" cy="29944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Elipsa 62"/>
          <p:cNvSpPr/>
          <p:nvPr/>
        </p:nvSpPr>
        <p:spPr>
          <a:xfrm rot="-2100000">
            <a:off x="499517" y="3352005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Nawias klamrowy otwierający 65"/>
          <p:cNvSpPr/>
          <p:nvPr/>
        </p:nvSpPr>
        <p:spPr>
          <a:xfrm rot="3099909" flipH="1">
            <a:off x="714206" y="2900345"/>
            <a:ext cx="287625" cy="1427066"/>
          </a:xfrm>
          <a:prstGeom prst="leftBrace">
            <a:avLst>
              <a:gd name="adj1" fmla="val 64477"/>
              <a:gd name="adj2" fmla="val 4899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Obraz 6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971600" y="3645024"/>
            <a:ext cx="228649" cy="202735"/>
          </a:xfrm>
          <a:prstGeom prst="rect">
            <a:avLst/>
          </a:prstGeom>
          <a:noFill/>
          <a:ln/>
          <a:effectLst/>
        </p:spPr>
      </p:pic>
      <p:grpSp>
        <p:nvGrpSpPr>
          <p:cNvPr id="3" name="Grupa 41"/>
          <p:cNvGrpSpPr/>
          <p:nvPr/>
        </p:nvGrpSpPr>
        <p:grpSpPr>
          <a:xfrm>
            <a:off x="1979712" y="4797152"/>
            <a:ext cx="5112568" cy="1080120"/>
            <a:chOff x="1979712" y="4797152"/>
            <a:chExt cx="5112568" cy="1080120"/>
          </a:xfrm>
        </p:grpSpPr>
        <p:sp>
          <p:nvSpPr>
            <p:cNvPr id="51" name="Prostokąt 50"/>
            <p:cNvSpPr/>
            <p:nvPr/>
          </p:nvSpPr>
          <p:spPr>
            <a:xfrm>
              <a:off x="1979712" y="4797152"/>
              <a:ext cx="5112568" cy="1080120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pole tekstowe 47"/>
            <p:cNvSpPr txBox="1"/>
            <p:nvPr/>
          </p:nvSpPr>
          <p:spPr>
            <a:xfrm>
              <a:off x="2400063" y="4909209"/>
              <a:ext cx="29674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err="1" smtClean="0"/>
                <a:t>Estimator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uncertainty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36096" y="5013176"/>
              <a:ext cx="1094781" cy="38172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1" name="Prostokąt 70"/>
            <p:cNvSpPr/>
            <p:nvPr/>
          </p:nvSpPr>
          <p:spPr>
            <a:xfrm>
              <a:off x="2411760" y="5373216"/>
              <a:ext cx="422423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dirty="0" smtClean="0"/>
                <a:t>Standard Quantum Limit (</a:t>
              </a:r>
              <a:r>
                <a:rPr lang="pl-PL" dirty="0" err="1" smtClean="0"/>
                <a:t>Shot</a:t>
              </a:r>
              <a:r>
                <a:rPr lang="pl-PL" dirty="0" smtClean="0"/>
                <a:t> </a:t>
              </a:r>
              <a:r>
                <a:rPr lang="pl-PL" dirty="0" err="1" smtClean="0"/>
                <a:t>noise</a:t>
              </a:r>
              <a:r>
                <a:rPr lang="pl-PL" dirty="0" smtClean="0"/>
                <a:t> limit)</a:t>
              </a:r>
              <a:endParaRPr lang="en-US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Entanglement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enhanced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precision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upa 4"/>
          <p:cNvGrpSpPr/>
          <p:nvPr/>
        </p:nvGrpSpPr>
        <p:grpSpPr>
          <a:xfrm>
            <a:off x="-180528" y="1052736"/>
            <a:ext cx="5076056" cy="3261303"/>
            <a:chOff x="-180528" y="1052736"/>
            <a:chExt cx="5076056" cy="3261303"/>
          </a:xfrm>
        </p:grpSpPr>
        <p:cxnSp>
          <p:nvCxnSpPr>
            <p:cNvPr id="6" name="Łącznik prosty 5"/>
            <p:cNvCxnSpPr/>
            <p:nvPr/>
          </p:nvCxnSpPr>
          <p:spPr>
            <a:xfrm rot="10800000">
              <a:off x="1780283" y="2666008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Łącznik prosty 6"/>
            <p:cNvCxnSpPr/>
            <p:nvPr/>
          </p:nvCxnSpPr>
          <p:spPr>
            <a:xfrm flipV="1">
              <a:off x="1754883" y="192305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Łącznik prosty 7"/>
            <p:cNvCxnSpPr/>
            <p:nvPr/>
          </p:nvCxnSpPr>
          <p:spPr>
            <a:xfrm flipV="1">
              <a:off x="675383" y="2666008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Prostokąt 8"/>
            <p:cNvSpPr/>
            <p:nvPr/>
          </p:nvSpPr>
          <p:spPr>
            <a:xfrm>
              <a:off x="1405534" y="2545358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0" name="Obraz 9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267737" y="3295872"/>
              <a:ext cx="349151" cy="34915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1" name="pole tekstowe 10"/>
            <p:cNvSpPr txBox="1"/>
            <p:nvPr/>
          </p:nvSpPr>
          <p:spPr>
            <a:xfrm>
              <a:off x="-180528" y="1052736"/>
              <a:ext cx="50760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 dirty="0" err="1" smtClean="0">
                  <a:solidFill>
                    <a:srgbClr val="000000"/>
                  </a:solidFill>
                </a:rPr>
                <a:t>Hong-Ou-Mandel</a:t>
              </a:r>
              <a:r>
                <a:rPr lang="pl-PL" sz="2400" dirty="0" smtClean="0">
                  <a:solidFill>
                    <a:srgbClr val="000000"/>
                  </a:solidFill>
                </a:rPr>
                <a:t> </a:t>
              </a:r>
              <a:r>
                <a:rPr lang="pl-PL" sz="2400" dirty="0" err="1" smtClean="0">
                  <a:solidFill>
                    <a:srgbClr val="000000"/>
                  </a:solidFill>
                </a:rPr>
                <a:t>interference</a:t>
              </a:r>
              <a:endParaRPr lang="pl-PL" sz="2400" dirty="0" smtClean="0">
                <a:solidFill>
                  <a:srgbClr val="000000"/>
                </a:solidFill>
              </a:endParaRPr>
            </a:p>
          </p:txBody>
        </p:sp>
        <p:cxnSp>
          <p:nvCxnSpPr>
            <p:cNvPr id="12" name="Łącznik prosty 11"/>
            <p:cNvCxnSpPr/>
            <p:nvPr/>
          </p:nvCxnSpPr>
          <p:spPr>
            <a:xfrm rot="10800000">
              <a:off x="627584" y="180573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3" name="Obraz 1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267737" y="1628799"/>
              <a:ext cx="349151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3" cstate="print"/>
            <a:srcRect l="-3544" t="-18898" r="-3544" b="-18898"/>
            <a:stretch>
              <a:fillRect/>
            </a:stretch>
          </p:blipFill>
          <p:spPr bwMode="auto">
            <a:xfrm>
              <a:off x="683568" y="3789040"/>
              <a:ext cx="2175496" cy="524999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</p:pic>
        <p:cxnSp>
          <p:nvCxnSpPr>
            <p:cNvPr id="15" name="Łącznik prosty 14"/>
            <p:cNvCxnSpPr/>
            <p:nvPr/>
          </p:nvCxnSpPr>
          <p:spPr>
            <a:xfrm rot="5400000">
              <a:off x="1763688" y="2780928"/>
              <a:ext cx="216024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upa 15"/>
          <p:cNvGrpSpPr/>
          <p:nvPr/>
        </p:nvGrpSpPr>
        <p:grpSpPr>
          <a:xfrm>
            <a:off x="2828033" y="1628800"/>
            <a:ext cx="3978210" cy="2685108"/>
            <a:chOff x="2828033" y="1628800"/>
            <a:chExt cx="3978210" cy="2685108"/>
          </a:xfrm>
        </p:grpSpPr>
        <p:cxnSp>
          <p:nvCxnSpPr>
            <p:cNvPr id="17" name="Łącznik prosty 16"/>
            <p:cNvCxnSpPr/>
            <p:nvPr/>
          </p:nvCxnSpPr>
          <p:spPr>
            <a:xfrm flipV="1">
              <a:off x="2828033" y="1916832"/>
              <a:ext cx="1383927" cy="6226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>
              <a:off x="2828033" y="3389908"/>
              <a:ext cx="1412663" cy="15901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Prostokąt 18"/>
            <p:cNvSpPr/>
            <p:nvPr/>
          </p:nvSpPr>
          <p:spPr>
            <a:xfrm>
              <a:off x="3059832" y="1700808"/>
              <a:ext cx="800100" cy="57785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20" name="Obraz 5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345681" y="187860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Obraz 2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/>
            <a:srcRect l="-2700" t="-18898" r="-2700" b="-18898"/>
            <a:stretch>
              <a:fillRect/>
            </a:stretch>
          </p:blipFill>
          <p:spPr bwMode="auto">
            <a:xfrm>
              <a:off x="3995936" y="3789040"/>
              <a:ext cx="2810307" cy="524868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</p:pic>
        <p:cxnSp>
          <p:nvCxnSpPr>
            <p:cNvPr id="22" name="Łącznik prosty 21"/>
            <p:cNvCxnSpPr/>
            <p:nvPr/>
          </p:nvCxnSpPr>
          <p:spPr>
            <a:xfrm rot="5400000">
              <a:off x="2699792" y="2924944"/>
              <a:ext cx="259228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a 22"/>
          <p:cNvGrpSpPr/>
          <p:nvPr/>
        </p:nvGrpSpPr>
        <p:grpSpPr>
          <a:xfrm>
            <a:off x="4211960" y="1625532"/>
            <a:ext cx="3816424" cy="1983358"/>
            <a:chOff x="4211960" y="1625532"/>
            <a:chExt cx="3816424" cy="1983358"/>
          </a:xfrm>
        </p:grpSpPr>
        <p:sp>
          <p:nvSpPr>
            <p:cNvPr id="24" name="Schemat blokowy: opóźnienie 23"/>
            <p:cNvSpPr/>
            <p:nvPr/>
          </p:nvSpPr>
          <p:spPr>
            <a:xfrm>
              <a:off x="6778217" y="162553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25" name="Schemat blokowy: opóźnienie 24"/>
            <p:cNvSpPr/>
            <p:nvPr/>
          </p:nvSpPr>
          <p:spPr>
            <a:xfrm>
              <a:off x="6778217" y="3119940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26" name="Łącznik prosty 25"/>
            <p:cNvCxnSpPr/>
            <p:nvPr/>
          </p:nvCxnSpPr>
          <p:spPr>
            <a:xfrm flipV="1">
              <a:off x="6387548" y="1870010"/>
              <a:ext cx="390506" cy="117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>
              <a:off x="6228184" y="3356992"/>
              <a:ext cx="519540" cy="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>
            <a:xfrm rot="10800000">
              <a:off x="4211960" y="191683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Łącznik prosty 28"/>
            <p:cNvCxnSpPr/>
            <p:nvPr/>
          </p:nvCxnSpPr>
          <p:spPr>
            <a:xfrm flipV="1">
              <a:off x="4244211" y="2657466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Łącznik prosty 29"/>
            <p:cNvCxnSpPr/>
            <p:nvPr/>
          </p:nvCxnSpPr>
          <p:spPr>
            <a:xfrm flipV="1">
              <a:off x="5328658" y="1866325"/>
              <a:ext cx="1073150" cy="74295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Łącznik prosty 30"/>
            <p:cNvCxnSpPr/>
            <p:nvPr/>
          </p:nvCxnSpPr>
          <p:spPr>
            <a:xfrm rot="10800000">
              <a:off x="5220072" y="2636912"/>
              <a:ext cx="1047750" cy="7239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Elipsa 31"/>
            <p:cNvSpPr/>
            <p:nvPr/>
          </p:nvSpPr>
          <p:spPr>
            <a:xfrm>
              <a:off x="7452320" y="2420888"/>
              <a:ext cx="576064" cy="504056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dirty="0" smtClean="0">
                  <a:solidFill>
                    <a:schemeClr val="tx1"/>
                  </a:solidFill>
                </a:rPr>
                <a:t>&amp;</a:t>
              </a:r>
              <a:endParaRPr lang="en-US" dirty="0"/>
            </a:p>
          </p:txBody>
        </p:sp>
        <p:cxnSp>
          <p:nvCxnSpPr>
            <p:cNvPr id="33" name="Kształt 32"/>
            <p:cNvCxnSpPr>
              <a:stCxn id="24" idx="3"/>
              <a:endCxn id="32" idx="0"/>
            </p:cNvCxnSpPr>
            <p:nvPr/>
          </p:nvCxnSpPr>
          <p:spPr>
            <a:xfrm>
              <a:off x="7356067" y="1870007"/>
              <a:ext cx="384285" cy="550881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Kształt 33"/>
            <p:cNvCxnSpPr>
              <a:stCxn id="25" idx="3"/>
              <a:endCxn id="32" idx="4"/>
            </p:cNvCxnSpPr>
            <p:nvPr/>
          </p:nvCxnSpPr>
          <p:spPr>
            <a:xfrm flipV="1">
              <a:off x="7356067" y="2924944"/>
              <a:ext cx="384285" cy="439471"/>
            </a:xfrm>
            <a:prstGeom prst="bentConnector2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Prostokąt 34"/>
            <p:cNvSpPr/>
            <p:nvPr/>
          </p:nvSpPr>
          <p:spPr>
            <a:xfrm>
              <a:off x="4932040" y="2564904"/>
              <a:ext cx="755650" cy="222250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bg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bg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grpSp>
        <p:nvGrpSpPr>
          <p:cNvPr id="16" name="Grupa 35"/>
          <p:cNvGrpSpPr/>
          <p:nvPr/>
        </p:nvGrpSpPr>
        <p:grpSpPr>
          <a:xfrm>
            <a:off x="467544" y="4581128"/>
            <a:ext cx="2258170" cy="1917575"/>
            <a:chOff x="5292080" y="4653136"/>
            <a:chExt cx="2258170" cy="1917575"/>
          </a:xfrm>
        </p:grpSpPr>
        <p:grpSp>
          <p:nvGrpSpPr>
            <p:cNvPr id="23" name="Grupa 72"/>
            <p:cNvGrpSpPr/>
            <p:nvPr/>
          </p:nvGrpSpPr>
          <p:grpSpPr bwMode="auto">
            <a:xfrm>
              <a:off x="5292080" y="4653136"/>
              <a:ext cx="2258170" cy="1318998"/>
              <a:chOff x="5076056" y="4869160"/>
              <a:chExt cx="2258170" cy="1318998"/>
            </a:xfrm>
          </p:grpSpPr>
          <p:pic>
            <p:nvPicPr>
              <p:cNvPr id="39" name="Obraz 38" descr="mzcounts.tif"/>
              <p:cNvPicPr>
                <a:picLocks noChangeAspect="1"/>
              </p:cNvPicPr>
              <p:nvPr/>
            </p:nvPicPr>
            <p:blipFill>
              <a:blip r:embed="rId16" cstate="print"/>
              <a:srcRect l="7087" r="11339"/>
              <a:stretch>
                <a:fillRect/>
              </a:stretch>
            </p:blipFill>
            <p:spPr bwMode="auto">
              <a:xfrm>
                <a:off x="5253361" y="5065223"/>
                <a:ext cx="1491869" cy="1063833"/>
              </a:xfrm>
              <a:prstGeom prst="rect">
                <a:avLst/>
              </a:prstGeom>
            </p:spPr>
          </p:pic>
          <p:sp>
            <p:nvSpPr>
              <p:cNvPr id="40" name="Łuk 39"/>
              <p:cNvSpPr/>
              <p:nvPr/>
            </p:nvSpPr>
            <p:spPr bwMode="auto">
              <a:xfrm>
                <a:off x="5076056" y="4887918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Łuk 40"/>
              <p:cNvSpPr/>
              <p:nvPr/>
            </p:nvSpPr>
            <p:spPr bwMode="auto">
              <a:xfrm flipH="1">
                <a:off x="6671805" y="4887918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2" name="Obraz 41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7021566" y="4869160"/>
                <a:ext cx="312660" cy="20791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5556317" y="6093295"/>
              <a:ext cx="1273748" cy="47741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6" name="Grupa 42"/>
          <p:cNvGrpSpPr/>
          <p:nvPr/>
        </p:nvGrpSpPr>
        <p:grpSpPr>
          <a:xfrm>
            <a:off x="3707904" y="4653136"/>
            <a:ext cx="4749176" cy="1782305"/>
            <a:chOff x="3707904" y="4653136"/>
            <a:chExt cx="4749176" cy="1782305"/>
          </a:xfrm>
        </p:grpSpPr>
        <p:grpSp>
          <p:nvGrpSpPr>
            <p:cNvPr id="37" name="Grupa 33"/>
            <p:cNvGrpSpPr/>
            <p:nvPr/>
          </p:nvGrpSpPr>
          <p:grpSpPr>
            <a:xfrm>
              <a:off x="6516216" y="4653136"/>
              <a:ext cx="1940864" cy="1782305"/>
              <a:chOff x="1187624" y="4725144"/>
              <a:chExt cx="1940864" cy="1782305"/>
            </a:xfrm>
          </p:grpSpPr>
          <p:pic>
            <p:nvPicPr>
              <p:cNvPr id="47" name="Obraz 34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1619672" y="6093296"/>
                <a:ext cx="1082143" cy="41415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8" name="Obraz 47" descr="mzcounts2.tif"/>
              <p:cNvPicPr>
                <a:picLocks noChangeAspect="1"/>
              </p:cNvPicPr>
              <p:nvPr/>
            </p:nvPicPr>
            <p:blipFill>
              <a:blip r:embed="rId20" cstate="print"/>
              <a:srcRect l="6142" r="11339"/>
              <a:stretch>
                <a:fillRect/>
              </a:stretch>
            </p:blipFill>
            <p:spPr>
              <a:xfrm>
                <a:off x="1187624" y="4725144"/>
                <a:ext cx="1940864" cy="1368152"/>
              </a:xfrm>
              <a:prstGeom prst="rect">
                <a:avLst/>
              </a:prstGeom>
            </p:spPr>
          </p:pic>
        </p:grpSp>
        <p:pic>
          <p:nvPicPr>
            <p:cNvPr id="45" name="Obraz 44" descr="txp_fi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4797152"/>
              <a:ext cx="2020037" cy="28664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6" name="Obraz 45" descr="txp_fi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707904" y="5301208"/>
              <a:ext cx="2613315" cy="287625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Łącznik prosty 4"/>
          <p:cNvCxnSpPr/>
          <p:nvPr/>
        </p:nvCxnSpPr>
        <p:spPr>
          <a:xfrm flipV="1">
            <a:off x="2248516" y="3294044"/>
            <a:ext cx="3140765" cy="1325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Schemat blokowy: opóźnienie 49"/>
          <p:cNvSpPr/>
          <p:nvPr/>
        </p:nvSpPr>
        <p:spPr>
          <a:xfrm>
            <a:off x="5364088" y="1556792"/>
            <a:ext cx="1175954" cy="187220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" name="Łącznik prosty 3"/>
          <p:cNvCxnSpPr/>
          <p:nvPr/>
        </p:nvCxnSpPr>
        <p:spPr>
          <a:xfrm flipV="1">
            <a:off x="2248516" y="1844824"/>
            <a:ext cx="3091746" cy="179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rostokąt 5"/>
          <p:cNvSpPr/>
          <p:nvPr/>
        </p:nvSpPr>
        <p:spPr>
          <a:xfrm>
            <a:off x="3612070" y="16288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7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97919" y="18066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ole tekstowe 15"/>
          <p:cNvSpPr txBox="1"/>
          <p:nvPr/>
        </p:nvSpPr>
        <p:spPr>
          <a:xfrm>
            <a:off x="251520" y="1124744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 smtClean="0">
                <a:solidFill>
                  <a:srgbClr val="000000"/>
                </a:solidFill>
                <a:latin typeface="Times New Roman"/>
              </a:rPr>
              <a:t>NOON </a:t>
            </a:r>
            <a:r>
              <a:rPr lang="pl-PL" sz="2000" dirty="0" err="1" smtClean="0">
                <a:solidFill>
                  <a:srgbClr val="000000"/>
                </a:solidFill>
                <a:latin typeface="Times New Roman"/>
              </a:rPr>
              <a:t>states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7" name="Obraz 3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1225919" y="3717032"/>
            <a:ext cx="2394729" cy="40809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8" name="Łącznik prosty 17"/>
          <p:cNvCxnSpPr/>
          <p:nvPr/>
        </p:nvCxnSpPr>
        <p:spPr>
          <a:xfrm rot="5400000">
            <a:off x="2195736" y="2708920"/>
            <a:ext cx="216024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Obraz 3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4860032" y="3789040"/>
            <a:ext cx="3050680" cy="40140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20" name="Łącznik prosty 19"/>
          <p:cNvCxnSpPr/>
          <p:nvPr/>
        </p:nvCxnSpPr>
        <p:spPr>
          <a:xfrm rot="5400000">
            <a:off x="3563888" y="2852936"/>
            <a:ext cx="259228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/>
          <p:cNvSpPr txBox="1"/>
          <p:nvPr/>
        </p:nvSpPr>
        <p:spPr>
          <a:xfrm>
            <a:off x="5652120" y="1772816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/>
              <a:t>Measuremnt</a:t>
            </a:r>
            <a:endParaRPr lang="en-US" sz="2000" dirty="0"/>
          </a:p>
        </p:txBody>
      </p:sp>
      <p:sp>
        <p:nvSpPr>
          <p:cNvPr id="22" name="Prostokąt 21"/>
          <p:cNvSpPr/>
          <p:nvPr/>
        </p:nvSpPr>
        <p:spPr>
          <a:xfrm>
            <a:off x="1307814" y="1628800"/>
            <a:ext cx="936103" cy="1800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3" name="pole tekstowe 22"/>
          <p:cNvSpPr txBox="1"/>
          <p:nvPr/>
        </p:nvSpPr>
        <p:spPr>
          <a:xfrm>
            <a:off x="1379822" y="1700808"/>
            <a:ext cx="800219" cy="17678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smtClean="0"/>
              <a:t>State</a:t>
            </a:r>
          </a:p>
          <a:p>
            <a:pPr algn="ctr"/>
            <a:r>
              <a:rPr lang="pl-PL" sz="2000" dirty="0" err="1" smtClean="0"/>
              <a:t>preparation</a:t>
            </a:r>
            <a:endParaRPr lang="en-US" sz="2000" dirty="0"/>
          </a:p>
        </p:txBody>
      </p:sp>
      <p:grpSp>
        <p:nvGrpSpPr>
          <p:cNvPr id="2" name="Grupa 48"/>
          <p:cNvGrpSpPr/>
          <p:nvPr/>
        </p:nvGrpSpPr>
        <p:grpSpPr bwMode="auto">
          <a:xfrm>
            <a:off x="4561180" y="4433484"/>
            <a:ext cx="3600400" cy="2272318"/>
            <a:chOff x="4561181" y="4433484"/>
            <a:chExt cx="3600400" cy="2272318"/>
          </a:xfrm>
        </p:grpSpPr>
        <p:pic>
          <p:nvPicPr>
            <p:cNvPr id="47" name="Obraz 4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 cstate="print"/>
            <a:stretch>
              <a:fillRect/>
            </a:stretch>
          </p:blipFill>
          <p:spPr bwMode="auto">
            <a:xfrm>
              <a:off x="5593211" y="5801636"/>
              <a:ext cx="1178961" cy="41464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6" name="Obraz 25" descr="mzcountsn.tif"/>
            <p:cNvPicPr>
              <a:picLocks noChangeAspect="1"/>
            </p:cNvPicPr>
            <p:nvPr/>
          </p:nvPicPr>
          <p:blipFill>
            <a:blip r:embed="rId12" cstate="print"/>
            <a:srcRect l="5669" r="11339"/>
            <a:stretch>
              <a:fillRect/>
            </a:stretch>
          </p:blipFill>
          <p:spPr bwMode="auto">
            <a:xfrm>
              <a:off x="5209253" y="4433484"/>
              <a:ext cx="1960437" cy="1374013"/>
            </a:xfrm>
            <a:prstGeom prst="rect">
              <a:avLst/>
            </a:prstGeom>
          </p:spPr>
        </p:pic>
        <p:sp>
          <p:nvSpPr>
            <p:cNvPr id="27" name="pole tekstowe 26"/>
            <p:cNvSpPr txBox="1"/>
            <p:nvPr/>
          </p:nvSpPr>
          <p:spPr bwMode="auto">
            <a:xfrm>
              <a:off x="4561181" y="6305692"/>
              <a:ext cx="3600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Heisenberg limit</a:t>
              </a:r>
            </a:p>
          </p:txBody>
        </p:sp>
      </p:grpSp>
      <p:grpSp>
        <p:nvGrpSpPr>
          <p:cNvPr id="3" name="Grupa 45"/>
          <p:cNvGrpSpPr/>
          <p:nvPr/>
        </p:nvGrpSpPr>
        <p:grpSpPr bwMode="auto">
          <a:xfrm>
            <a:off x="251518" y="4365104"/>
            <a:ext cx="3600400" cy="2340809"/>
            <a:chOff x="251518" y="4365104"/>
            <a:chExt cx="3600400" cy="2340809"/>
          </a:xfrm>
        </p:grpSpPr>
        <p:grpSp>
          <p:nvGrpSpPr>
            <p:cNvPr id="8" name="Grupa 41"/>
            <p:cNvGrpSpPr/>
            <p:nvPr/>
          </p:nvGrpSpPr>
          <p:grpSpPr bwMode="auto">
            <a:xfrm>
              <a:off x="1070200" y="4365104"/>
              <a:ext cx="2322729" cy="1318998"/>
              <a:chOff x="1089585" y="4365104"/>
              <a:chExt cx="2322729" cy="1318998"/>
            </a:xfrm>
          </p:grpSpPr>
          <p:pic>
            <p:nvPicPr>
              <p:cNvPr id="32" name="Obraz 31" descr="mzcounts.tif"/>
              <p:cNvPicPr>
                <a:picLocks noChangeAspect="1"/>
              </p:cNvPicPr>
              <p:nvPr/>
            </p:nvPicPr>
            <p:blipFill>
              <a:blip r:embed="rId13" cstate="print"/>
              <a:srcRect l="7087" r="11339"/>
              <a:stretch>
                <a:fillRect/>
              </a:stretch>
            </p:blipFill>
            <p:spPr bwMode="auto">
              <a:xfrm>
                <a:off x="1266890" y="4561167"/>
                <a:ext cx="1491869" cy="1063833"/>
              </a:xfrm>
              <a:prstGeom prst="rect">
                <a:avLst/>
              </a:prstGeom>
            </p:spPr>
          </p:pic>
          <p:sp>
            <p:nvSpPr>
              <p:cNvPr id="33" name="Łuk 32"/>
              <p:cNvSpPr/>
              <p:nvPr/>
            </p:nvSpPr>
            <p:spPr bwMode="auto">
              <a:xfrm>
                <a:off x="1089585" y="4383862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Łuk 33"/>
              <p:cNvSpPr/>
              <p:nvPr/>
            </p:nvSpPr>
            <p:spPr bwMode="auto">
              <a:xfrm flipH="1">
                <a:off x="2685334" y="4383862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9" name="Obraz 38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4" cstate="print"/>
              <a:stretch>
                <a:fillRect/>
              </a:stretch>
            </p:blipFill>
            <p:spPr bwMode="auto">
              <a:xfrm>
                <a:off x="2970534" y="4365104"/>
                <a:ext cx="441780" cy="23415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44" name="Obraz 43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1345467" y="5805263"/>
              <a:ext cx="1369252" cy="47742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1" name="pole tekstowe 30"/>
            <p:cNvSpPr txBox="1"/>
            <p:nvPr/>
          </p:nvSpPr>
          <p:spPr bwMode="auto">
            <a:xfrm>
              <a:off x="251518" y="6305803"/>
              <a:ext cx="3600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Standard Quantum Limit</a:t>
              </a:r>
            </a:p>
          </p:txBody>
        </p:sp>
      </p:grpSp>
      <p:cxnSp>
        <p:nvCxnSpPr>
          <p:cNvPr id="54" name="Łącznik prosty ze strzałką 53"/>
          <p:cNvCxnSpPr/>
          <p:nvPr/>
        </p:nvCxnSpPr>
        <p:spPr>
          <a:xfrm>
            <a:off x="6588224" y="2420888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ipsa 54"/>
          <p:cNvSpPr/>
          <p:nvPr/>
        </p:nvSpPr>
        <p:spPr>
          <a:xfrm>
            <a:off x="7236296" y="1772816"/>
            <a:ext cx="1296144" cy="12241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pole tekstowe 55"/>
          <p:cNvSpPr txBox="1"/>
          <p:nvPr/>
        </p:nvSpPr>
        <p:spPr>
          <a:xfrm>
            <a:off x="7596336" y="1628800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/>
              <a:t>Estimator</a:t>
            </a:r>
            <a:endParaRPr lang="en-US" sz="2000" dirty="0"/>
          </a:p>
        </p:txBody>
      </p:sp>
      <p:sp>
        <p:nvSpPr>
          <p:cNvPr id="35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Entanglement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enhanced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precision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</a:t>
            </a:r>
            <a:r>
              <a:rPr kumimoji="0" lang="pl-PL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practice</a:t>
            </a:r>
            <a:r>
              <a:rPr kumimoji="0" lang="pl-PL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 </a:t>
            </a:r>
            <a:r>
              <a:rPr kumimoji="0" lang="pl-PL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squeezed</a:t>
            </a:r>
            <a:r>
              <a:rPr kumimoji="0" lang="pl-PL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states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5" name="Łącznik prosty 4"/>
          <p:cNvCxnSpPr/>
          <p:nvPr/>
        </p:nvCxnSpPr>
        <p:spPr>
          <a:xfrm>
            <a:off x="8087072" y="1979960"/>
            <a:ext cx="15245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5"/>
          <p:cNvCxnSpPr/>
          <p:nvPr/>
        </p:nvCxnSpPr>
        <p:spPr>
          <a:xfrm>
            <a:off x="8087072" y="3420120"/>
            <a:ext cx="154655" cy="24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4323521" y="1963316"/>
            <a:ext cx="15841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4355976" y="3429000"/>
            <a:ext cx="158417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4932040" y="17008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10" name="Łącznik prosty 9"/>
          <p:cNvCxnSpPr/>
          <p:nvPr/>
        </p:nvCxnSpPr>
        <p:spPr>
          <a:xfrm rot="10800000">
            <a:off x="3275856" y="270892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 flipV="1">
            <a:off x="3250456" y="196597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 flipV="1">
            <a:off x="2170956" y="270892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rostokąt 12"/>
          <p:cNvSpPr/>
          <p:nvPr/>
        </p:nvSpPr>
        <p:spPr>
          <a:xfrm>
            <a:off x="2901107" y="258827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4" name="Łącznik prosty 13"/>
          <p:cNvCxnSpPr/>
          <p:nvPr/>
        </p:nvCxnSpPr>
        <p:spPr>
          <a:xfrm rot="10800000">
            <a:off x="7006952" y="270004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 rot="10800000">
            <a:off x="5940152" y="198884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220072" y="1844824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Łącznik prosty 16"/>
          <p:cNvCxnSpPr/>
          <p:nvPr/>
        </p:nvCxnSpPr>
        <p:spPr>
          <a:xfrm flipV="1">
            <a:off x="6981552" y="195709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 flipV="1">
            <a:off x="5940152" y="270004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6632203" y="257939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8213127" y="1727011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Schemat blokowy: opóźnienie 20"/>
          <p:cNvSpPr/>
          <p:nvPr/>
        </p:nvSpPr>
        <p:spPr>
          <a:xfrm>
            <a:off x="8176108" y="3156753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40" name="Obraz 39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8324029" y="1884910"/>
            <a:ext cx="279078" cy="178427"/>
          </a:xfrm>
          <a:prstGeom prst="rect">
            <a:avLst/>
          </a:prstGeom>
          <a:noFill/>
          <a:ln/>
          <a:effectLst/>
        </p:spPr>
      </p:pic>
      <p:pic>
        <p:nvPicPr>
          <p:cNvPr id="41" name="Obraz 40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8303096" y="3276104"/>
            <a:ext cx="280473" cy="179319"/>
          </a:xfrm>
          <a:prstGeom prst="rect">
            <a:avLst/>
          </a:prstGeom>
          <a:noFill/>
          <a:ln/>
          <a:effectLst/>
        </p:spPr>
      </p:pic>
      <p:cxnSp>
        <p:nvCxnSpPr>
          <p:cNvPr id="23" name="Łącznik prosty 22"/>
          <p:cNvCxnSpPr/>
          <p:nvPr/>
        </p:nvCxnSpPr>
        <p:spPr>
          <a:xfrm>
            <a:off x="2123728" y="1772816"/>
            <a:ext cx="936104" cy="7200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ze strzałką 26"/>
          <p:cNvCxnSpPr/>
          <p:nvPr/>
        </p:nvCxnSpPr>
        <p:spPr>
          <a:xfrm>
            <a:off x="755576" y="3645024"/>
            <a:ext cx="129614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ze strzałką 28"/>
          <p:cNvCxnSpPr/>
          <p:nvPr/>
        </p:nvCxnSpPr>
        <p:spPr>
          <a:xfrm flipV="1">
            <a:off x="1403648" y="2924944"/>
            <a:ext cx="0" cy="12961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ipsa 32"/>
          <p:cNvSpPr/>
          <p:nvPr/>
        </p:nvSpPr>
        <p:spPr>
          <a:xfrm>
            <a:off x="1018254" y="3540034"/>
            <a:ext cx="792088" cy="216024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Obraz 3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1907704" y="3429000"/>
            <a:ext cx="152400" cy="126492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1187623" y="2924943"/>
            <a:ext cx="152400" cy="178308"/>
          </a:xfrm>
          <a:prstGeom prst="rect">
            <a:avLst/>
          </a:prstGeom>
          <a:noFill/>
          <a:ln/>
          <a:effectLst/>
        </p:spPr>
      </p:pic>
      <p:sp>
        <p:nvSpPr>
          <p:cNvPr id="38" name="Prostokąt 37"/>
          <p:cNvSpPr/>
          <p:nvPr/>
        </p:nvSpPr>
        <p:spPr>
          <a:xfrm>
            <a:off x="611560" y="4221088"/>
            <a:ext cx="18361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err="1" smtClean="0"/>
              <a:t>squeezed</a:t>
            </a:r>
            <a:r>
              <a:rPr lang="pl-PL" dirty="0" smtClean="0"/>
              <a:t> </a:t>
            </a:r>
            <a:r>
              <a:rPr lang="pl-PL" dirty="0" err="1" smtClean="0"/>
              <a:t>vaccum</a:t>
            </a:r>
            <a:endParaRPr lang="en-US" dirty="0"/>
          </a:p>
        </p:txBody>
      </p:sp>
      <p:cxnSp>
        <p:nvCxnSpPr>
          <p:cNvPr id="42" name="Łącznik prosty ze strzałką 41"/>
          <p:cNvCxnSpPr/>
          <p:nvPr/>
        </p:nvCxnSpPr>
        <p:spPr>
          <a:xfrm>
            <a:off x="755576" y="1772816"/>
            <a:ext cx="129614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 flipV="1">
            <a:off x="1403648" y="1052736"/>
            <a:ext cx="0" cy="12961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Elipsa 43"/>
          <p:cNvSpPr/>
          <p:nvPr/>
        </p:nvSpPr>
        <p:spPr>
          <a:xfrm>
            <a:off x="1594318" y="1019754"/>
            <a:ext cx="432048" cy="432048"/>
          </a:xfrm>
          <a:prstGeom prst="ellipse">
            <a:avLst/>
          </a:prstGeom>
          <a:solidFill>
            <a:srgbClr val="FFFF00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Obraz 44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1907704" y="1556792"/>
            <a:ext cx="152400" cy="126492"/>
          </a:xfrm>
          <a:prstGeom prst="rect">
            <a:avLst/>
          </a:prstGeom>
          <a:noFill/>
          <a:ln/>
          <a:effectLst/>
        </p:spPr>
      </p:pic>
      <p:pic>
        <p:nvPicPr>
          <p:cNvPr id="46" name="Obraz 4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1187623" y="1052735"/>
            <a:ext cx="152400" cy="178308"/>
          </a:xfrm>
          <a:prstGeom prst="rect">
            <a:avLst/>
          </a:prstGeom>
          <a:noFill/>
          <a:ln/>
          <a:effectLst/>
        </p:spPr>
      </p:pic>
      <p:sp>
        <p:nvSpPr>
          <p:cNvPr id="39" name="Prostokąt 38"/>
          <p:cNvSpPr/>
          <p:nvPr/>
        </p:nvSpPr>
        <p:spPr>
          <a:xfrm>
            <a:off x="467544" y="2132856"/>
            <a:ext cx="1631152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l-PL" dirty="0" err="1" smtClean="0"/>
              <a:t>coherent</a:t>
            </a:r>
            <a:r>
              <a:rPr lang="pl-PL" dirty="0" smtClean="0"/>
              <a:t> </a:t>
            </a:r>
            <a:r>
              <a:rPr lang="pl-PL" dirty="0" err="1" smtClean="0"/>
              <a:t>states</a:t>
            </a:r>
            <a:endParaRPr lang="en-US" dirty="0"/>
          </a:p>
        </p:txBody>
      </p:sp>
      <p:sp>
        <p:nvSpPr>
          <p:cNvPr id="47" name="Prostokąt 46"/>
          <p:cNvSpPr/>
          <p:nvPr/>
        </p:nvSpPr>
        <p:spPr>
          <a:xfrm>
            <a:off x="323528" y="4653136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 smtClean="0"/>
              <a:t>One </a:t>
            </a:r>
            <a:r>
              <a:rPr lang="pl-PL" sz="2400" dirty="0" err="1" smtClean="0"/>
              <a:t>quadrature</a:t>
            </a:r>
            <a:r>
              <a:rPr lang="pl-PL" sz="2400" dirty="0" smtClean="0"/>
              <a:t> </a:t>
            </a:r>
            <a:r>
              <a:rPr lang="pl-PL" sz="2400" dirty="0" err="1" smtClean="0"/>
              <a:t>fluctuations</a:t>
            </a:r>
            <a:r>
              <a:rPr lang="pl-PL" sz="2400" dirty="0" smtClean="0"/>
              <a:t> </a:t>
            </a:r>
            <a:r>
              <a:rPr lang="pl-PL" sz="2400" dirty="0" err="1" smtClean="0"/>
              <a:t>below</a:t>
            </a:r>
            <a:r>
              <a:rPr lang="pl-PL" sz="2400" dirty="0" smtClean="0"/>
              <a:t> </a:t>
            </a:r>
            <a:r>
              <a:rPr lang="pl-PL" sz="2400" dirty="0" err="1" smtClean="0"/>
              <a:t>vaccum</a:t>
            </a:r>
            <a:r>
              <a:rPr lang="pl-PL" sz="2400" dirty="0" smtClean="0"/>
              <a:t>  </a:t>
            </a:r>
            <a:r>
              <a:rPr lang="pl-PL" sz="2400" dirty="0" err="1" smtClean="0"/>
              <a:t>fluctuations</a:t>
            </a:r>
            <a:endParaRPr lang="pl-PL" sz="2400" dirty="0" smtClean="0"/>
          </a:p>
        </p:txBody>
      </p:sp>
      <p:grpSp>
        <p:nvGrpSpPr>
          <p:cNvPr id="2" name="Grupa 51"/>
          <p:cNvGrpSpPr/>
          <p:nvPr/>
        </p:nvGrpSpPr>
        <p:grpSpPr>
          <a:xfrm>
            <a:off x="395536" y="5229200"/>
            <a:ext cx="6331114" cy="1304925"/>
            <a:chOff x="395536" y="5229200"/>
            <a:chExt cx="6331114" cy="13049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395536" y="5229200"/>
              <a:ext cx="43053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" name="Obraz 50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5949280"/>
              <a:ext cx="2442682" cy="57606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8" name="Tytuł 1"/>
          <p:cNvSpPr txBox="1">
            <a:spLocks/>
          </p:cNvSpPr>
          <p:nvPr/>
        </p:nvSpPr>
        <p:spPr>
          <a:xfrm>
            <a:off x="2843808" y="3645024"/>
            <a:ext cx="4485184" cy="566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Photon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loss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= </a:t>
            </a:r>
            <a:r>
              <a:rPr lang="pl-PL" sz="4400" b="1" dirty="0" smtClean="0">
                <a:latin typeface="+mj-lt"/>
                <a:ea typeface="+mj-ea"/>
                <a:cs typeface="+mj-cs"/>
              </a:rPr>
              <a:t>d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ecoherence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49" name="Łącznik prosty 48"/>
          <p:cNvCxnSpPr/>
          <p:nvPr/>
        </p:nvCxnSpPr>
        <p:spPr>
          <a:xfrm rot="5400000" flipH="1">
            <a:off x="4303553" y="1681223"/>
            <a:ext cx="545451" cy="855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Prostokąt 49"/>
          <p:cNvSpPr/>
          <p:nvPr/>
        </p:nvSpPr>
        <p:spPr>
          <a:xfrm rot="8100000">
            <a:off x="4179874" y="1863413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2" name="Obraz 51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470963" y="1872906"/>
            <a:ext cx="153150" cy="179186"/>
          </a:xfrm>
          <a:prstGeom prst="rect">
            <a:avLst/>
          </a:prstGeom>
          <a:noFill/>
          <a:ln/>
          <a:effectLst/>
        </p:spPr>
      </p:pic>
      <p:cxnSp>
        <p:nvCxnSpPr>
          <p:cNvPr id="53" name="Łącznik prosty 52"/>
          <p:cNvCxnSpPr/>
          <p:nvPr/>
        </p:nvCxnSpPr>
        <p:spPr>
          <a:xfrm rot="5400000" flipH="1" flipV="1">
            <a:off x="4282491" y="3204416"/>
            <a:ext cx="568980" cy="1003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Prostokąt 53"/>
          <p:cNvSpPr/>
          <p:nvPr/>
        </p:nvSpPr>
        <p:spPr>
          <a:xfrm rot="8100000">
            <a:off x="4179875" y="3303574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5" name="Obraz 54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485235" y="3314738"/>
            <a:ext cx="153455" cy="17954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ytuł 1"/>
          <p:cNvSpPr txBox="1">
            <a:spLocks/>
          </p:cNvSpPr>
          <p:nvPr/>
        </p:nvSpPr>
        <p:spPr>
          <a:xfrm>
            <a:off x="0" y="2420888"/>
            <a:ext cx="914400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What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are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bounds</a:t>
            </a:r>
            <a:endParaRPr lang="pl-PL" sz="4400" b="1" noProof="0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presence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decoherence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?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General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scheme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q.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metrology</a:t>
            </a:r>
            <a:endParaRPr kumimoji="0" lang="pl-PL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63" name="Grupa 62"/>
          <p:cNvGrpSpPr/>
          <p:nvPr/>
        </p:nvGrpSpPr>
        <p:grpSpPr>
          <a:xfrm>
            <a:off x="381156" y="4752710"/>
            <a:ext cx="3761478" cy="1888021"/>
            <a:chOff x="381156" y="4752710"/>
            <a:chExt cx="3761478" cy="1888021"/>
          </a:xfrm>
        </p:grpSpPr>
        <p:cxnSp>
          <p:nvCxnSpPr>
            <p:cNvPr id="101" name="Łącznik prosty 100"/>
            <p:cNvCxnSpPr/>
            <p:nvPr/>
          </p:nvCxnSpPr>
          <p:spPr>
            <a:xfrm>
              <a:off x="1173244" y="518475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6" name="Obraz 65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381156" y="5328772"/>
              <a:ext cx="784179" cy="37468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7" name="Łącznik prosty 66"/>
            <p:cNvCxnSpPr/>
            <p:nvPr/>
          </p:nvCxnSpPr>
          <p:spPr>
            <a:xfrm>
              <a:off x="1965332" y="583282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Łącznik prosty 67"/>
            <p:cNvCxnSpPr/>
            <p:nvPr/>
          </p:nvCxnSpPr>
          <p:spPr>
            <a:xfrm>
              <a:off x="2109348" y="518475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Prostokąt 68"/>
            <p:cNvSpPr/>
            <p:nvPr/>
          </p:nvSpPr>
          <p:spPr>
            <a:xfrm>
              <a:off x="2757420" y="496873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70" name="Obraz 53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2899253" y="507452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1" name="Łącznik prosty 70"/>
            <p:cNvCxnSpPr/>
            <p:nvPr/>
          </p:nvCxnSpPr>
          <p:spPr>
            <a:xfrm rot="5400000" flipH="1">
              <a:off x="2056926" y="502115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Łącznik prosty 73"/>
            <p:cNvCxnSpPr/>
            <p:nvPr/>
          </p:nvCxnSpPr>
          <p:spPr>
            <a:xfrm rot="5400000" flipH="1" flipV="1">
              <a:off x="2035863" y="568025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Łącznik prosty 79"/>
            <p:cNvCxnSpPr/>
            <p:nvPr/>
          </p:nvCxnSpPr>
          <p:spPr>
            <a:xfrm flipH="1" flipV="1">
              <a:off x="378024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Łącznik prosty 80"/>
            <p:cNvCxnSpPr/>
            <p:nvPr/>
          </p:nvCxnSpPr>
          <p:spPr>
            <a:xfrm flipV="1">
              <a:off x="3621516" y="518475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Łącznik prosty 81"/>
            <p:cNvCxnSpPr/>
            <p:nvPr/>
          </p:nvCxnSpPr>
          <p:spPr>
            <a:xfrm flipV="1">
              <a:off x="3261476" y="555976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3" name="Prostokąt 82"/>
            <p:cNvSpPr/>
            <p:nvPr/>
          </p:nvSpPr>
          <p:spPr>
            <a:xfrm>
              <a:off x="3491880" y="54452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84" name="Łącznik prosty 83"/>
            <p:cNvCxnSpPr/>
            <p:nvPr/>
          </p:nvCxnSpPr>
          <p:spPr>
            <a:xfrm>
              <a:off x="3333484" y="518475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Prostokąt 88"/>
            <p:cNvSpPr/>
            <p:nvPr/>
          </p:nvSpPr>
          <p:spPr>
            <a:xfrm rot="-2700000">
              <a:off x="2086448" y="512585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91" name="Obraz 90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11274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92" name="Prostokąt 91"/>
            <p:cNvSpPr/>
            <p:nvPr/>
          </p:nvSpPr>
          <p:spPr>
            <a:xfrm rot="-2700000">
              <a:off x="2086448" y="57739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93" name="Obraz 92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76082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97" name="Łącznik prosty 96"/>
            <p:cNvCxnSpPr/>
            <p:nvPr/>
          </p:nvCxnSpPr>
          <p:spPr>
            <a:xfrm flipH="1" flipV="1">
              <a:off x="162000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Łącznik prosty 97"/>
            <p:cNvCxnSpPr/>
            <p:nvPr/>
          </p:nvCxnSpPr>
          <p:spPr>
            <a:xfrm flipV="1">
              <a:off x="1533284" y="518475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Łącznik prosty 98"/>
            <p:cNvCxnSpPr/>
            <p:nvPr/>
          </p:nvCxnSpPr>
          <p:spPr>
            <a:xfrm flipV="1">
              <a:off x="1245252" y="561680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0" name="Prostokąt 99"/>
            <p:cNvSpPr/>
            <p:nvPr/>
          </p:nvSpPr>
          <p:spPr>
            <a:xfrm>
              <a:off x="1317260" y="547278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137" name="pole tekstowe 136"/>
            <p:cNvSpPr txBox="1"/>
            <p:nvPr/>
          </p:nvSpPr>
          <p:spPr>
            <a:xfrm>
              <a:off x="974282" y="5994400"/>
              <a:ext cx="3168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 smtClean="0"/>
                <a:t>Interferometer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with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losses</a:t>
              </a:r>
              <a:endParaRPr lang="pl-PL" b="1" dirty="0" smtClean="0"/>
            </a:p>
            <a:p>
              <a:pPr algn="ctr"/>
              <a:r>
                <a:rPr lang="pl-PL" b="1" dirty="0" smtClean="0"/>
                <a:t>(</a:t>
              </a:r>
              <a:r>
                <a:rPr lang="pl-PL" b="1" dirty="0" err="1" smtClean="0"/>
                <a:t>gravitational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wave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detectors</a:t>
              </a:r>
              <a:r>
                <a:rPr lang="pl-PL" b="1" dirty="0" smtClean="0"/>
                <a:t>)</a:t>
              </a:r>
              <a:endParaRPr lang="en-US" b="1" dirty="0"/>
            </a:p>
          </p:txBody>
        </p:sp>
      </p:grpSp>
      <p:grpSp>
        <p:nvGrpSpPr>
          <p:cNvPr id="64" name="Grupa 63"/>
          <p:cNvGrpSpPr/>
          <p:nvPr/>
        </p:nvGrpSpPr>
        <p:grpSpPr>
          <a:xfrm>
            <a:off x="5004048" y="4941168"/>
            <a:ext cx="4139952" cy="1726451"/>
            <a:chOff x="5004048" y="4941168"/>
            <a:chExt cx="4139952" cy="1726451"/>
          </a:xfrm>
        </p:grpSpPr>
        <p:pic>
          <p:nvPicPr>
            <p:cNvPr id="124" name="Obraz 123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5133662" y="5258003"/>
              <a:ext cx="784179" cy="37468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5" name="Obraz 134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28" name="Elipsa 127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9" name="Łącznik prosty ze strzałką 128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Elipsa 129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Elipsa 132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Łuk 133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8" name="pole tekstowe 137"/>
            <p:cNvSpPr txBox="1"/>
            <p:nvPr/>
          </p:nvSpPr>
          <p:spPr>
            <a:xfrm>
              <a:off x="5004048" y="6021288"/>
              <a:ext cx="41399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b="1" dirty="0" err="1" smtClean="0"/>
                <a:t>Qubit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rotation</a:t>
              </a:r>
              <a:r>
                <a:rPr lang="pl-PL" b="1" dirty="0" smtClean="0"/>
                <a:t> + </a:t>
              </a:r>
              <a:r>
                <a:rPr lang="pl-PL" b="1" dirty="0" err="1" smtClean="0"/>
                <a:t>dephasing</a:t>
              </a:r>
              <a:endParaRPr lang="pl-PL" b="1" dirty="0" smtClean="0"/>
            </a:p>
            <a:p>
              <a:pPr algn="ctr"/>
              <a:r>
                <a:rPr lang="pl-PL" b="1" dirty="0" smtClean="0"/>
                <a:t> (</a:t>
              </a:r>
              <a:r>
                <a:rPr lang="pl-PL" b="1" dirty="0" err="1" smtClean="0"/>
                <a:t>atomic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clock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frequency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callibrations</a:t>
              </a:r>
              <a:r>
                <a:rPr lang="pl-PL" b="1" dirty="0" smtClean="0"/>
                <a:t>)</a:t>
              </a:r>
              <a:endParaRPr lang="en-US" b="1" dirty="0"/>
            </a:p>
          </p:txBody>
        </p:sp>
        <p:pic>
          <p:nvPicPr>
            <p:cNvPr id="139" name="Obraz 138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40" name="Obraz 53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5" name="Prostokąt 64"/>
          <p:cNvSpPr/>
          <p:nvPr/>
        </p:nvSpPr>
        <p:spPr>
          <a:xfrm>
            <a:off x="7596336" y="1412776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Prostokąt 71"/>
          <p:cNvSpPr/>
          <p:nvPr/>
        </p:nvSpPr>
        <p:spPr>
          <a:xfrm>
            <a:off x="5580112" y="1484784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Prostokąt 72"/>
          <p:cNvSpPr/>
          <p:nvPr/>
        </p:nvSpPr>
        <p:spPr>
          <a:xfrm>
            <a:off x="2411760" y="1484784"/>
            <a:ext cx="259228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Prostokąt 74"/>
          <p:cNvSpPr/>
          <p:nvPr/>
        </p:nvSpPr>
        <p:spPr>
          <a:xfrm>
            <a:off x="467544" y="1484784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Łącznik prosty 75"/>
          <p:cNvCxnSpPr/>
          <p:nvPr/>
        </p:nvCxnSpPr>
        <p:spPr bwMode="auto">
          <a:xfrm>
            <a:off x="3203847" y="1844824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Prostokąt 76"/>
          <p:cNvSpPr/>
          <p:nvPr/>
        </p:nvSpPr>
        <p:spPr>
          <a:xfrm>
            <a:off x="3491879" y="1556792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8" name="Obraz 7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3689308" y="1628800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79" name="Schemat blokowy: opóźnienie 78"/>
          <p:cNvSpPr/>
          <p:nvPr/>
        </p:nvSpPr>
        <p:spPr>
          <a:xfrm>
            <a:off x="6300192" y="2276872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5" name="Obraz 8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812360" y="2636912"/>
            <a:ext cx="604625" cy="349042"/>
          </a:xfrm>
          <a:prstGeom prst="rect">
            <a:avLst/>
          </a:prstGeom>
          <a:noFill/>
          <a:ln/>
          <a:effectLst/>
        </p:spPr>
      </p:pic>
      <p:sp>
        <p:nvSpPr>
          <p:cNvPr id="86" name="pole tekstowe 85"/>
          <p:cNvSpPr txBox="1"/>
          <p:nvPr/>
        </p:nvSpPr>
        <p:spPr>
          <a:xfrm>
            <a:off x="467544" y="3717032"/>
            <a:ext cx="1494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Input</a:t>
            </a:r>
            <a:r>
              <a:rPr lang="pl-PL" b="1" dirty="0" smtClean="0"/>
              <a:t> state of </a:t>
            </a:r>
            <a:r>
              <a:rPr lang="pl-PL" b="1" i="1" dirty="0" smtClean="0"/>
              <a:t>N</a:t>
            </a:r>
            <a:r>
              <a:rPr lang="pl-PL" b="1" dirty="0" smtClean="0"/>
              <a:t> </a:t>
            </a:r>
            <a:r>
              <a:rPr lang="pl-PL" b="1" dirty="0" err="1" smtClean="0"/>
              <a:t>particles</a:t>
            </a:r>
            <a:endParaRPr lang="en-US" b="1" dirty="0"/>
          </a:p>
        </p:txBody>
      </p:sp>
      <p:pic>
        <p:nvPicPr>
          <p:cNvPr id="87" name="Obraz 86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57855" y="2564901"/>
            <a:ext cx="917012" cy="503942"/>
          </a:xfrm>
          <a:prstGeom prst="rect">
            <a:avLst/>
          </a:prstGeom>
          <a:noFill/>
          <a:ln/>
          <a:effectLst/>
        </p:spPr>
      </p:pic>
      <p:pic>
        <p:nvPicPr>
          <p:cNvPr id="88" name="Obraz 87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24128" y="2708920"/>
            <a:ext cx="520308" cy="479547"/>
          </a:xfrm>
          <a:prstGeom prst="rect">
            <a:avLst/>
          </a:prstGeom>
          <a:noFill/>
          <a:ln/>
          <a:effectLst/>
        </p:spPr>
      </p:pic>
      <p:sp>
        <p:nvSpPr>
          <p:cNvPr id="90" name="pole tekstowe 89"/>
          <p:cNvSpPr txBox="1"/>
          <p:nvPr/>
        </p:nvSpPr>
        <p:spPr>
          <a:xfrm>
            <a:off x="2285075" y="3948201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 smtClean="0"/>
              <a:t>shift</a:t>
            </a:r>
            <a:r>
              <a:rPr lang="pl-PL" b="1" dirty="0" smtClean="0"/>
              <a:t> + </a:t>
            </a:r>
            <a:r>
              <a:rPr lang="pl-PL" b="1" dirty="0" err="1" smtClean="0"/>
              <a:t>decoherence</a:t>
            </a:r>
            <a:endParaRPr lang="en-US" b="1" dirty="0"/>
          </a:p>
        </p:txBody>
      </p:sp>
      <p:sp>
        <p:nvSpPr>
          <p:cNvPr id="94" name="pole tekstowe 93"/>
          <p:cNvSpPr txBox="1"/>
          <p:nvPr/>
        </p:nvSpPr>
        <p:spPr>
          <a:xfrm>
            <a:off x="5364088" y="400506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measurement</a:t>
            </a:r>
            <a:endParaRPr lang="en-US" b="1" dirty="0"/>
          </a:p>
        </p:txBody>
      </p:sp>
      <p:sp>
        <p:nvSpPr>
          <p:cNvPr id="95" name="pole tekstowe 94"/>
          <p:cNvSpPr txBox="1"/>
          <p:nvPr/>
        </p:nvSpPr>
        <p:spPr>
          <a:xfrm>
            <a:off x="7308304" y="400506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estimation</a:t>
            </a:r>
            <a:endParaRPr lang="en-US" b="1" dirty="0"/>
          </a:p>
        </p:txBody>
      </p:sp>
      <p:pic>
        <p:nvPicPr>
          <p:cNvPr id="96" name="Obraz 9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6372200" y="2708920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102" name="Łącznik prosty ze strzałką 101"/>
          <p:cNvCxnSpPr/>
          <p:nvPr/>
        </p:nvCxnSpPr>
        <p:spPr>
          <a:xfrm>
            <a:off x="1979712" y="2852936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Łącznik prosty ze strzałką 102"/>
          <p:cNvCxnSpPr/>
          <p:nvPr/>
        </p:nvCxnSpPr>
        <p:spPr>
          <a:xfrm>
            <a:off x="5076056" y="2852936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Łącznik prosty ze strzałką 103"/>
          <p:cNvCxnSpPr/>
          <p:nvPr/>
        </p:nvCxnSpPr>
        <p:spPr>
          <a:xfrm>
            <a:off x="7164288" y="2852936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Łącznik prosty 104"/>
          <p:cNvCxnSpPr/>
          <p:nvPr/>
        </p:nvCxnSpPr>
        <p:spPr bwMode="auto">
          <a:xfrm>
            <a:off x="3203847" y="2492896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" name="Prostokąt 105"/>
          <p:cNvSpPr/>
          <p:nvPr/>
        </p:nvSpPr>
        <p:spPr>
          <a:xfrm>
            <a:off x="3480453" y="2228529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07" name="Obraz 106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3677882" y="2300537"/>
            <a:ext cx="409492" cy="374685"/>
          </a:xfrm>
          <a:prstGeom prst="rect">
            <a:avLst/>
          </a:prstGeom>
          <a:noFill/>
          <a:ln/>
          <a:effectLst/>
        </p:spPr>
      </p:pic>
      <p:cxnSp>
        <p:nvCxnSpPr>
          <p:cNvPr id="108" name="Łącznik prosty 107"/>
          <p:cNvCxnSpPr/>
          <p:nvPr/>
        </p:nvCxnSpPr>
        <p:spPr>
          <a:xfrm>
            <a:off x="3851919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Łącznik prosty 108"/>
          <p:cNvCxnSpPr/>
          <p:nvPr/>
        </p:nvCxnSpPr>
        <p:spPr bwMode="auto">
          <a:xfrm>
            <a:off x="3275855" y="3717032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0" name="Prostokąt 109"/>
          <p:cNvSpPr/>
          <p:nvPr/>
        </p:nvSpPr>
        <p:spPr>
          <a:xfrm>
            <a:off x="3491879" y="34290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1" name="Obraz 110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3689308" y="3501008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112" name="Nawias klamrowy otwierający 111"/>
          <p:cNvSpPr/>
          <p:nvPr/>
        </p:nvSpPr>
        <p:spPr>
          <a:xfrm>
            <a:off x="2915815" y="1556792"/>
            <a:ext cx="360040" cy="2448272"/>
          </a:xfrm>
          <a:prstGeom prst="leftBrace">
            <a:avLst>
              <a:gd name="adj1" fmla="val 3409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3" name="Obraz 112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99792" y="2420888"/>
            <a:ext cx="285750" cy="253365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General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scheme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q.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metrology</a:t>
            </a:r>
            <a:endParaRPr kumimoji="0" lang="pl-PL" sz="4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7596336" y="1412776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rostokąt 9"/>
          <p:cNvSpPr/>
          <p:nvPr/>
        </p:nvSpPr>
        <p:spPr>
          <a:xfrm>
            <a:off x="5580112" y="1484784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rostokąt 10"/>
          <p:cNvSpPr/>
          <p:nvPr/>
        </p:nvSpPr>
        <p:spPr>
          <a:xfrm>
            <a:off x="2411760" y="1484784"/>
            <a:ext cx="259228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rostokąt 11"/>
          <p:cNvSpPr/>
          <p:nvPr/>
        </p:nvSpPr>
        <p:spPr>
          <a:xfrm>
            <a:off x="467544" y="1484784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Łącznik prosty 12"/>
          <p:cNvCxnSpPr/>
          <p:nvPr/>
        </p:nvCxnSpPr>
        <p:spPr bwMode="auto">
          <a:xfrm>
            <a:off x="3203847" y="1844824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stokąt 13"/>
          <p:cNvSpPr/>
          <p:nvPr/>
        </p:nvSpPr>
        <p:spPr>
          <a:xfrm>
            <a:off x="3491879" y="1556792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5" name="Obraz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3689308" y="1628800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16" name="Schemat blokowy: opóźnienie 15"/>
          <p:cNvSpPr/>
          <p:nvPr/>
        </p:nvSpPr>
        <p:spPr>
          <a:xfrm>
            <a:off x="6300192" y="2276872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7" name="Obraz 1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812360" y="2636912"/>
            <a:ext cx="604625" cy="349042"/>
          </a:xfrm>
          <a:prstGeom prst="rect">
            <a:avLst/>
          </a:prstGeom>
          <a:noFill/>
          <a:ln/>
          <a:effectLst/>
        </p:spPr>
      </p:pic>
      <p:sp>
        <p:nvSpPr>
          <p:cNvPr id="18" name="pole tekstowe 17"/>
          <p:cNvSpPr txBox="1"/>
          <p:nvPr/>
        </p:nvSpPr>
        <p:spPr>
          <a:xfrm>
            <a:off x="467544" y="3717032"/>
            <a:ext cx="1494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Input</a:t>
            </a:r>
            <a:r>
              <a:rPr lang="pl-PL" b="1" dirty="0" smtClean="0"/>
              <a:t> state of </a:t>
            </a:r>
            <a:r>
              <a:rPr lang="pl-PL" b="1" i="1" dirty="0" smtClean="0"/>
              <a:t>N</a:t>
            </a:r>
            <a:r>
              <a:rPr lang="pl-PL" b="1" dirty="0" smtClean="0"/>
              <a:t> </a:t>
            </a:r>
            <a:r>
              <a:rPr lang="pl-PL" b="1" dirty="0" err="1" smtClean="0"/>
              <a:t>particles</a:t>
            </a:r>
            <a:endParaRPr lang="en-US" b="1" dirty="0"/>
          </a:p>
        </p:txBody>
      </p:sp>
      <p:pic>
        <p:nvPicPr>
          <p:cNvPr id="19" name="Obraz 1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57855" y="2564901"/>
            <a:ext cx="917012" cy="503942"/>
          </a:xfrm>
          <a:prstGeom prst="rect">
            <a:avLst/>
          </a:prstGeom>
          <a:noFill/>
          <a:ln/>
          <a:effectLst/>
        </p:spPr>
      </p:pic>
      <p:pic>
        <p:nvPicPr>
          <p:cNvPr id="20" name="Obraz 19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724128" y="2708920"/>
            <a:ext cx="520308" cy="479547"/>
          </a:xfrm>
          <a:prstGeom prst="rect">
            <a:avLst/>
          </a:prstGeom>
          <a:noFill/>
          <a:ln/>
          <a:effectLst/>
        </p:spPr>
      </p:pic>
      <p:sp>
        <p:nvSpPr>
          <p:cNvPr id="21" name="pole tekstowe 20"/>
          <p:cNvSpPr txBox="1"/>
          <p:nvPr/>
        </p:nvSpPr>
        <p:spPr>
          <a:xfrm>
            <a:off x="2285075" y="3948201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 smtClean="0"/>
              <a:t>shift</a:t>
            </a:r>
            <a:r>
              <a:rPr lang="pl-PL" b="1" dirty="0" smtClean="0"/>
              <a:t> + </a:t>
            </a:r>
            <a:r>
              <a:rPr lang="pl-PL" b="1" dirty="0" err="1" smtClean="0"/>
              <a:t>decoherence</a:t>
            </a:r>
            <a:endParaRPr lang="en-US" b="1" dirty="0"/>
          </a:p>
        </p:txBody>
      </p:sp>
      <p:sp>
        <p:nvSpPr>
          <p:cNvPr id="22" name="pole tekstowe 21"/>
          <p:cNvSpPr txBox="1"/>
          <p:nvPr/>
        </p:nvSpPr>
        <p:spPr>
          <a:xfrm>
            <a:off x="5364088" y="400506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measurement</a:t>
            </a:r>
            <a:endParaRPr lang="en-US" b="1" dirty="0"/>
          </a:p>
        </p:txBody>
      </p:sp>
      <p:sp>
        <p:nvSpPr>
          <p:cNvPr id="23" name="pole tekstowe 22"/>
          <p:cNvSpPr txBox="1"/>
          <p:nvPr/>
        </p:nvSpPr>
        <p:spPr>
          <a:xfrm>
            <a:off x="7308304" y="400506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 err="1" smtClean="0"/>
              <a:t>estimation</a:t>
            </a:r>
            <a:endParaRPr lang="en-US" b="1" dirty="0"/>
          </a:p>
        </p:txBody>
      </p:sp>
      <p:pic>
        <p:nvPicPr>
          <p:cNvPr id="24" name="Obraz 2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6372200" y="2708920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25" name="Łącznik prosty ze strzałką 24"/>
          <p:cNvCxnSpPr/>
          <p:nvPr/>
        </p:nvCxnSpPr>
        <p:spPr>
          <a:xfrm>
            <a:off x="1979712" y="2852936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ze strzałką 25"/>
          <p:cNvCxnSpPr/>
          <p:nvPr/>
        </p:nvCxnSpPr>
        <p:spPr>
          <a:xfrm>
            <a:off x="5076056" y="2852936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ze strzałką 26"/>
          <p:cNvCxnSpPr/>
          <p:nvPr/>
        </p:nvCxnSpPr>
        <p:spPr>
          <a:xfrm>
            <a:off x="7164288" y="2852936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27"/>
          <p:cNvCxnSpPr/>
          <p:nvPr/>
        </p:nvCxnSpPr>
        <p:spPr bwMode="auto">
          <a:xfrm>
            <a:off x="3203847" y="2492896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Prostokąt 28"/>
          <p:cNvSpPr/>
          <p:nvPr/>
        </p:nvSpPr>
        <p:spPr>
          <a:xfrm>
            <a:off x="3480453" y="2228529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0" name="Obraz 29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3677882" y="2300537"/>
            <a:ext cx="409492" cy="374685"/>
          </a:xfrm>
          <a:prstGeom prst="rect">
            <a:avLst/>
          </a:prstGeom>
          <a:noFill/>
          <a:ln/>
          <a:effectLst/>
        </p:spPr>
      </p:pic>
      <p:cxnSp>
        <p:nvCxnSpPr>
          <p:cNvPr id="31" name="Łącznik prosty 30"/>
          <p:cNvCxnSpPr/>
          <p:nvPr/>
        </p:nvCxnSpPr>
        <p:spPr>
          <a:xfrm>
            <a:off x="3851919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y 31"/>
          <p:cNvCxnSpPr/>
          <p:nvPr/>
        </p:nvCxnSpPr>
        <p:spPr bwMode="auto">
          <a:xfrm>
            <a:off x="3275855" y="3717032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Prostokąt 32"/>
          <p:cNvSpPr/>
          <p:nvPr/>
        </p:nvSpPr>
        <p:spPr>
          <a:xfrm>
            <a:off x="3491879" y="34290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3689308" y="3501008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35" name="Nawias klamrowy otwierający 34"/>
          <p:cNvSpPr/>
          <p:nvPr/>
        </p:nvSpPr>
        <p:spPr>
          <a:xfrm>
            <a:off x="2915815" y="1556792"/>
            <a:ext cx="360040" cy="2448272"/>
          </a:xfrm>
          <a:prstGeom prst="leftBrace">
            <a:avLst>
              <a:gd name="adj1" fmla="val 34098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6" name="Obraz 35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99792" y="2420888"/>
            <a:ext cx="285750" cy="253365"/>
          </a:xfrm>
          <a:prstGeom prst="rect">
            <a:avLst/>
          </a:prstGeom>
          <a:noFill/>
          <a:ln/>
          <a:effectLst/>
        </p:spPr>
      </p:pic>
      <p:pic>
        <p:nvPicPr>
          <p:cNvPr id="65" name="Obraz 64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27584" y="5013176"/>
            <a:ext cx="7333698" cy="824804"/>
          </a:xfrm>
          <a:prstGeom prst="rect">
            <a:avLst/>
          </a:prstGeom>
          <a:noFill/>
          <a:ln/>
          <a:effectLst/>
        </p:spPr>
      </p:pic>
      <p:grpSp>
        <p:nvGrpSpPr>
          <p:cNvPr id="72" name="Grupa 71"/>
          <p:cNvGrpSpPr/>
          <p:nvPr/>
        </p:nvGrpSpPr>
        <p:grpSpPr>
          <a:xfrm>
            <a:off x="2771800" y="5517232"/>
            <a:ext cx="2311400" cy="646911"/>
            <a:chOff x="2483768" y="5004043"/>
            <a:chExt cx="2311400" cy="646911"/>
          </a:xfrm>
        </p:grpSpPr>
        <p:sp>
          <p:nvSpPr>
            <p:cNvPr id="73" name="pole tekstowe 72"/>
            <p:cNvSpPr txBox="1"/>
            <p:nvPr/>
          </p:nvSpPr>
          <p:spPr>
            <a:xfrm>
              <a:off x="2483768" y="5220067"/>
              <a:ext cx="23114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200" dirty="0"/>
                <a:t>a</a:t>
              </a:r>
              <a:r>
                <a:rPr lang="pl-PL" sz="2200" dirty="0" smtClean="0"/>
                <a:t> priori </a:t>
              </a:r>
              <a:r>
                <a:rPr lang="pl-PL" sz="2200" dirty="0" err="1" smtClean="0"/>
                <a:t>knowledge</a:t>
              </a:r>
              <a:endParaRPr lang="pl-PL" sz="22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cxnSp>
          <p:nvCxnSpPr>
            <p:cNvPr id="75" name="Łącznik prosty ze strzałką 74"/>
            <p:cNvCxnSpPr/>
            <p:nvPr/>
          </p:nvCxnSpPr>
          <p:spPr>
            <a:xfrm flipV="1">
              <a:off x="4067944" y="5004043"/>
              <a:ext cx="360040" cy="36004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upa 110"/>
          <p:cNvGrpSpPr/>
          <p:nvPr/>
        </p:nvGrpSpPr>
        <p:grpSpPr bwMode="auto">
          <a:xfrm>
            <a:off x="5796136" y="5661248"/>
            <a:ext cx="1310704" cy="509623"/>
            <a:chOff x="5326770" y="5733255"/>
            <a:chExt cx="1310704" cy="509623"/>
          </a:xfrm>
        </p:grpSpPr>
        <p:pic>
          <p:nvPicPr>
            <p:cNvPr id="109" name="Obraz 108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326770" y="5877271"/>
              <a:ext cx="1310704" cy="365607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8" name="Łącznik prosty ze strzałką 77"/>
            <p:cNvCxnSpPr/>
            <p:nvPr/>
          </p:nvCxnSpPr>
          <p:spPr bwMode="auto">
            <a:xfrm flipH="1" flipV="1">
              <a:off x="5830826" y="5733255"/>
              <a:ext cx="109325" cy="1440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a 78"/>
          <p:cNvGrpSpPr/>
          <p:nvPr/>
        </p:nvGrpSpPr>
        <p:grpSpPr>
          <a:xfrm>
            <a:off x="7517888" y="5589240"/>
            <a:ext cx="1626112" cy="627124"/>
            <a:chOff x="6259353" y="5085183"/>
            <a:chExt cx="1626112" cy="627124"/>
          </a:xfrm>
        </p:grpSpPr>
        <p:cxnSp>
          <p:nvCxnSpPr>
            <p:cNvPr id="85" name="Łącznik prosty ze strzałką 84"/>
            <p:cNvCxnSpPr/>
            <p:nvPr/>
          </p:nvCxnSpPr>
          <p:spPr>
            <a:xfrm flipH="1" flipV="1">
              <a:off x="6265794" y="5085183"/>
              <a:ext cx="504055" cy="14401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6" name="Obraz 85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59353" y="5229199"/>
              <a:ext cx="1626112" cy="483108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96" name="Obraz 95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7544" y="4581128"/>
            <a:ext cx="5783591" cy="335280"/>
          </a:xfrm>
          <a:prstGeom prst="rect">
            <a:avLst/>
          </a:prstGeom>
          <a:noFill/>
          <a:ln/>
          <a:effectLst/>
        </p:spPr>
      </p:pic>
      <p:sp>
        <p:nvSpPr>
          <p:cNvPr id="115" name="pole tekstowe 114"/>
          <p:cNvSpPr txBox="1"/>
          <p:nvPr/>
        </p:nvSpPr>
        <p:spPr>
          <a:xfrm>
            <a:off x="3272047" y="6287478"/>
            <a:ext cx="2664296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2400" dirty="0" err="1" smtClean="0"/>
              <a:t>Very</a:t>
            </a:r>
            <a:r>
              <a:rPr lang="pl-PL" sz="2400" dirty="0" smtClean="0"/>
              <a:t> </a:t>
            </a:r>
            <a:r>
              <a:rPr lang="pl-PL" sz="2400" dirty="0" err="1" smtClean="0"/>
              <a:t>hard</a:t>
            </a:r>
            <a:r>
              <a:rPr lang="pl-PL" sz="2400" dirty="0" smtClean="0"/>
              <a:t> problem!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Łącznik prosty 38"/>
          <p:cNvCxnSpPr/>
          <p:nvPr/>
        </p:nvCxnSpPr>
        <p:spPr>
          <a:xfrm rot="5400000">
            <a:off x="2087724" y="3825044"/>
            <a:ext cx="4968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pole tekstowe 39"/>
          <p:cNvSpPr txBox="1"/>
          <p:nvPr/>
        </p:nvSpPr>
        <p:spPr>
          <a:xfrm>
            <a:off x="539552" y="764704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 err="1" smtClean="0"/>
              <a:t>Local</a:t>
            </a:r>
            <a:r>
              <a:rPr lang="pl-PL" sz="4000" b="1" dirty="0" smtClean="0"/>
              <a:t> </a:t>
            </a:r>
            <a:r>
              <a:rPr lang="pl-PL" sz="4000" b="1" dirty="0" err="1" smtClean="0"/>
              <a:t>approach</a:t>
            </a:r>
            <a:endParaRPr lang="pl-PL" sz="4000" b="1" dirty="0" smtClean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ole tekstowe 40"/>
          <p:cNvSpPr txBox="1"/>
          <p:nvPr/>
        </p:nvSpPr>
        <p:spPr>
          <a:xfrm>
            <a:off x="4965440" y="742122"/>
            <a:ext cx="3995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000" b="1" dirty="0" smtClean="0"/>
              <a:t>Global </a:t>
            </a:r>
            <a:r>
              <a:rPr lang="pl-PL" sz="4000" b="1" dirty="0" err="1" smtClean="0"/>
              <a:t>approach</a:t>
            </a:r>
            <a:endParaRPr lang="pl-PL" sz="4000" b="1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2" name="Obraz 4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64365" y="100677"/>
            <a:ext cx="6159730" cy="824982"/>
          </a:xfrm>
          <a:prstGeom prst="rect">
            <a:avLst/>
          </a:prstGeom>
          <a:noFill/>
          <a:ln/>
          <a:effectLst/>
        </p:spPr>
      </p:pic>
      <p:grpSp>
        <p:nvGrpSpPr>
          <p:cNvPr id="43" name="Grupa 42"/>
          <p:cNvGrpSpPr/>
          <p:nvPr/>
        </p:nvGrpSpPr>
        <p:grpSpPr>
          <a:xfrm>
            <a:off x="124815" y="1497496"/>
            <a:ext cx="4248472" cy="1186211"/>
            <a:chOff x="124815" y="1497496"/>
            <a:chExt cx="4248472" cy="1186211"/>
          </a:xfrm>
        </p:grpSpPr>
        <p:sp>
          <p:nvSpPr>
            <p:cNvPr id="44" name="pole tekstowe 43"/>
            <p:cNvSpPr txBox="1"/>
            <p:nvPr/>
          </p:nvSpPr>
          <p:spPr>
            <a:xfrm>
              <a:off x="124815" y="1497496"/>
              <a:ext cx="42484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200" dirty="0" smtClean="0"/>
                <a:t>we want to </a:t>
              </a:r>
              <a:r>
                <a:rPr lang="pl-PL" sz="2200" dirty="0" err="1" smtClean="0"/>
                <a:t>sense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small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fluctuations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around</a:t>
              </a:r>
              <a:r>
                <a:rPr lang="pl-PL" sz="2200" dirty="0" smtClean="0"/>
                <a:t> a </a:t>
              </a:r>
              <a:r>
                <a:rPr lang="pl-PL" sz="2200" dirty="0" err="1" smtClean="0"/>
                <a:t>known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phase</a:t>
              </a:r>
              <a:endParaRPr lang="pl-PL" sz="22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45" name="Obraz 44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71600" y="2348880"/>
              <a:ext cx="2287072" cy="33482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6" name="Grupa 45"/>
          <p:cNvGrpSpPr/>
          <p:nvPr/>
        </p:nvGrpSpPr>
        <p:grpSpPr>
          <a:xfrm>
            <a:off x="4584239" y="1483566"/>
            <a:ext cx="4248472" cy="1222734"/>
            <a:chOff x="4584239" y="1483566"/>
            <a:chExt cx="4248472" cy="1222734"/>
          </a:xfrm>
        </p:grpSpPr>
        <p:sp>
          <p:nvSpPr>
            <p:cNvPr id="47" name="pole tekstowe 46"/>
            <p:cNvSpPr txBox="1"/>
            <p:nvPr/>
          </p:nvSpPr>
          <p:spPr>
            <a:xfrm>
              <a:off x="4584239" y="1483566"/>
              <a:ext cx="42484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200" dirty="0" smtClean="0"/>
                <a:t>no a priori </a:t>
              </a:r>
              <a:r>
                <a:rPr lang="pl-PL" sz="2200" dirty="0" err="1" smtClean="0"/>
                <a:t>knowledge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about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the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phase</a:t>
              </a:r>
              <a:endParaRPr lang="pl-PL" sz="22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880856" y="2065918"/>
              <a:ext cx="1403349" cy="64038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9" name="pole tekstowe 48"/>
          <p:cNvSpPr txBox="1"/>
          <p:nvPr/>
        </p:nvSpPr>
        <p:spPr>
          <a:xfrm>
            <a:off x="4572000" y="2852936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b="1" dirty="0" err="1" smtClean="0"/>
              <a:t>Tool</a:t>
            </a:r>
            <a:r>
              <a:rPr lang="pl-PL" sz="2200" b="1" dirty="0" smtClean="0"/>
              <a:t>: </a:t>
            </a:r>
            <a:r>
              <a:rPr lang="pl-PL" sz="2200" dirty="0" err="1" smtClean="0"/>
              <a:t>Symmetry</a:t>
            </a:r>
            <a:r>
              <a:rPr lang="pl-PL" sz="2200" dirty="0"/>
              <a:t> </a:t>
            </a:r>
            <a:r>
              <a:rPr lang="pl-PL" sz="2200" dirty="0" err="1" smtClean="0"/>
              <a:t>implies</a:t>
            </a:r>
            <a:r>
              <a:rPr lang="pl-PL" sz="2200" dirty="0" smtClean="0"/>
              <a:t> a </a:t>
            </a:r>
            <a:r>
              <a:rPr lang="pl-PL" sz="2200" dirty="0" err="1" smtClean="0"/>
              <a:t>simple</a:t>
            </a:r>
            <a:r>
              <a:rPr lang="pl-PL" sz="2200" dirty="0" smtClean="0"/>
              <a:t> </a:t>
            </a:r>
            <a:r>
              <a:rPr lang="pl-PL" sz="2200" dirty="0" err="1" smtClean="0"/>
              <a:t>structure</a:t>
            </a:r>
            <a:r>
              <a:rPr lang="pl-PL" sz="2200" dirty="0" smtClean="0"/>
              <a:t> of </a:t>
            </a:r>
            <a:r>
              <a:rPr lang="pl-PL" sz="2200" dirty="0" err="1" smtClean="0"/>
              <a:t>the</a:t>
            </a:r>
            <a:r>
              <a:rPr lang="pl-PL" sz="2200" dirty="0" smtClean="0"/>
              <a:t> </a:t>
            </a:r>
            <a:r>
              <a:rPr lang="pl-PL" sz="2200" dirty="0" err="1" smtClean="0"/>
              <a:t>optimal</a:t>
            </a:r>
            <a:r>
              <a:rPr lang="pl-PL" sz="2200" dirty="0" smtClean="0"/>
              <a:t> </a:t>
            </a:r>
            <a:r>
              <a:rPr lang="pl-PL" sz="2200" dirty="0" err="1" smtClean="0"/>
              <a:t>measurement</a:t>
            </a:r>
            <a:endParaRPr lang="pl-PL" sz="2200" dirty="0" smtClean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50" name="Grupa 49"/>
          <p:cNvGrpSpPr/>
          <p:nvPr/>
        </p:nvGrpSpPr>
        <p:grpSpPr>
          <a:xfrm>
            <a:off x="99595" y="2873490"/>
            <a:ext cx="4248472" cy="1390274"/>
            <a:chOff x="99595" y="2873490"/>
            <a:chExt cx="4248472" cy="1390274"/>
          </a:xfrm>
        </p:grpSpPr>
        <p:sp>
          <p:nvSpPr>
            <p:cNvPr id="51" name="pole tekstowe 50"/>
            <p:cNvSpPr txBox="1"/>
            <p:nvPr/>
          </p:nvSpPr>
          <p:spPr>
            <a:xfrm>
              <a:off x="99595" y="2873490"/>
              <a:ext cx="42484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200" b="1" dirty="0" err="1" smtClean="0"/>
                <a:t>Tool</a:t>
              </a:r>
              <a:r>
                <a:rPr lang="pl-PL" sz="2200" b="1" dirty="0" smtClean="0"/>
                <a:t>: </a:t>
              </a:r>
              <a:r>
                <a:rPr lang="pl-PL" sz="2200" dirty="0" smtClean="0"/>
                <a:t>Fisher </a:t>
              </a:r>
              <a:r>
                <a:rPr lang="pl-PL" sz="2200" dirty="0" err="1" smtClean="0"/>
                <a:t>Information</a:t>
              </a:r>
              <a:r>
                <a:rPr lang="pl-PL" sz="2200" dirty="0" smtClean="0"/>
                <a:t>, </a:t>
              </a:r>
              <a:r>
                <a:rPr lang="pl-PL" sz="2200" dirty="0" err="1" smtClean="0"/>
                <a:t>Cramer-Rao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bound</a:t>
              </a:r>
              <a:endParaRPr lang="pl-PL" sz="22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52" name="Obraz 5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19672" y="3356992"/>
              <a:ext cx="1168700" cy="60949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39552" y="3933056"/>
              <a:ext cx="3657608" cy="33070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4" name="pole tekstowe 53"/>
          <p:cNvSpPr txBox="1"/>
          <p:nvPr/>
        </p:nvSpPr>
        <p:spPr>
          <a:xfrm>
            <a:off x="3093030" y="6289981"/>
            <a:ext cx="3038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 smtClean="0"/>
              <a:t>Heisenberg </a:t>
            </a:r>
            <a:r>
              <a:rPr lang="pl-PL" sz="2800" b="1" dirty="0" err="1" smtClean="0"/>
              <a:t>scaling</a:t>
            </a:r>
            <a:endParaRPr lang="pl-PL" sz="2800" dirty="0" smtClean="0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55" name="Grupa 54"/>
          <p:cNvGrpSpPr/>
          <p:nvPr/>
        </p:nvGrpSpPr>
        <p:grpSpPr>
          <a:xfrm>
            <a:off x="110480" y="4354286"/>
            <a:ext cx="4445765" cy="2015468"/>
            <a:chOff x="110480" y="4354286"/>
            <a:chExt cx="4445765" cy="2015468"/>
          </a:xfrm>
        </p:grpSpPr>
        <p:grpSp>
          <p:nvGrpSpPr>
            <p:cNvPr id="56" name="Grupa 62"/>
            <p:cNvGrpSpPr/>
            <p:nvPr/>
          </p:nvGrpSpPr>
          <p:grpSpPr>
            <a:xfrm>
              <a:off x="2843808" y="5013176"/>
              <a:ext cx="1584176" cy="648072"/>
              <a:chOff x="2843808" y="5013176"/>
              <a:chExt cx="1584176" cy="648072"/>
            </a:xfrm>
          </p:grpSpPr>
          <p:sp>
            <p:nvSpPr>
              <p:cNvPr id="62" name="Prostokąt 61"/>
              <p:cNvSpPr/>
              <p:nvPr/>
            </p:nvSpPr>
            <p:spPr>
              <a:xfrm>
                <a:off x="2843808" y="5013176"/>
                <a:ext cx="1584176" cy="648072"/>
              </a:xfrm>
              <a:prstGeom prst="rect">
                <a:avLst/>
              </a:prstGeom>
              <a:solidFill>
                <a:srgbClr val="CCFFCC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3" name="Obraz 62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059832" y="5085184"/>
                <a:ext cx="990856" cy="533539"/>
              </a:xfrm>
              <a:prstGeom prst="rect">
                <a:avLst/>
              </a:prstGeom>
              <a:noFill/>
              <a:ln/>
              <a:effectLst/>
            </p:spPr>
          </p:pic>
        </p:grpSp>
        <p:grpSp>
          <p:nvGrpSpPr>
            <p:cNvPr id="57" name="Grupa 63"/>
            <p:cNvGrpSpPr/>
            <p:nvPr/>
          </p:nvGrpSpPr>
          <p:grpSpPr>
            <a:xfrm>
              <a:off x="110480" y="4354286"/>
              <a:ext cx="4445765" cy="2015468"/>
              <a:chOff x="110480" y="4354286"/>
              <a:chExt cx="4445765" cy="2015468"/>
            </a:xfrm>
          </p:grpSpPr>
          <p:grpSp>
            <p:nvGrpSpPr>
              <p:cNvPr id="58" name="Grupa 59"/>
              <p:cNvGrpSpPr/>
              <p:nvPr/>
            </p:nvGrpSpPr>
            <p:grpSpPr>
              <a:xfrm>
                <a:off x="110480" y="4354286"/>
                <a:ext cx="4389512" cy="1279540"/>
                <a:chOff x="110480" y="4354286"/>
                <a:chExt cx="4389512" cy="1279540"/>
              </a:xfrm>
            </p:grpSpPr>
            <p:pic>
              <p:nvPicPr>
                <p:cNvPr id="60" name="Obraz 59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179512" y="5085184"/>
                  <a:ext cx="2537465" cy="548642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pic>
            <p:sp>
              <p:nvSpPr>
                <p:cNvPr id="61" name="pole tekstowe 60"/>
                <p:cNvSpPr txBox="1"/>
                <p:nvPr/>
              </p:nvSpPr>
              <p:spPr>
                <a:xfrm>
                  <a:off x="110480" y="4354286"/>
                  <a:ext cx="4389512" cy="76944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200" dirty="0" err="1" smtClean="0"/>
                    <a:t>The</a:t>
                  </a:r>
                  <a:r>
                    <a:rPr lang="pl-PL" sz="2200" dirty="0" smtClean="0"/>
                    <a:t> </a:t>
                  </a:r>
                  <a:r>
                    <a:rPr lang="pl-PL" sz="2200" dirty="0" err="1" smtClean="0"/>
                    <a:t>optimal</a:t>
                  </a:r>
                  <a:r>
                    <a:rPr lang="pl-PL" sz="2200" dirty="0" smtClean="0"/>
                    <a:t> N </a:t>
                  </a:r>
                  <a:r>
                    <a:rPr lang="pl-PL" sz="2200" dirty="0" err="1" smtClean="0"/>
                    <a:t>photon</a:t>
                  </a:r>
                  <a:r>
                    <a:rPr lang="pl-PL" sz="2200" dirty="0" smtClean="0"/>
                    <a:t> state for interferometry:</a:t>
                  </a:r>
                  <a:endParaRPr lang="pl-PL" sz="2200" dirty="0" smtClean="0">
                    <a:solidFill>
                      <a:srgbClr val="000000"/>
                    </a:solidFill>
                    <a:latin typeface="Times New Roman"/>
                  </a:endParaRPr>
                </a:p>
              </p:txBody>
            </p:sp>
          </p:grpSp>
          <p:sp>
            <p:nvSpPr>
              <p:cNvPr id="59" name="Prostokąt 58"/>
              <p:cNvSpPr/>
              <p:nvPr/>
            </p:nvSpPr>
            <p:spPr>
              <a:xfrm>
                <a:off x="136375" y="5784979"/>
                <a:ext cx="441987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/>
                  <a:t>J. J. . Bollinger, W. M. </a:t>
                </a:r>
                <a:r>
                  <a:rPr lang="en-US" sz="1600" dirty="0" err="1"/>
                  <a:t>Itano</a:t>
                </a:r>
                <a:r>
                  <a:rPr lang="en-US" sz="1600" dirty="0"/>
                  <a:t>, D. J. </a:t>
                </a:r>
                <a:r>
                  <a:rPr lang="en-US" sz="1600" dirty="0" err="1"/>
                  <a:t>Wineland</a:t>
                </a:r>
                <a:r>
                  <a:rPr lang="en-US" sz="1600" dirty="0"/>
                  <a:t>, and</a:t>
                </a:r>
              </a:p>
              <a:p>
                <a:r>
                  <a:rPr lang="en-US" sz="1600" dirty="0"/>
                  <a:t>D. J. </a:t>
                </a:r>
                <a:r>
                  <a:rPr lang="en-US" sz="1600" dirty="0" err="1"/>
                  <a:t>Heinzen</a:t>
                </a:r>
                <a:r>
                  <a:rPr lang="en-US" sz="1600" i="1" dirty="0"/>
                  <a:t>, Phys. Rev. A </a:t>
                </a:r>
                <a:r>
                  <a:rPr lang="en-US" sz="1600" b="1" dirty="0"/>
                  <a:t>54</a:t>
                </a:r>
                <a:r>
                  <a:rPr lang="en-US" sz="1600" dirty="0"/>
                  <a:t>, R4649 (1996).</a:t>
                </a:r>
              </a:p>
            </p:txBody>
          </p:sp>
        </p:grpSp>
      </p:grpSp>
      <p:grpSp>
        <p:nvGrpSpPr>
          <p:cNvPr id="64" name="Grupa 63"/>
          <p:cNvGrpSpPr/>
          <p:nvPr/>
        </p:nvGrpSpPr>
        <p:grpSpPr>
          <a:xfrm>
            <a:off x="4593297" y="3645024"/>
            <a:ext cx="4679573" cy="2711478"/>
            <a:chOff x="4593297" y="3645024"/>
            <a:chExt cx="4679573" cy="2711478"/>
          </a:xfrm>
        </p:grpSpPr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6444208" y="3645024"/>
              <a:ext cx="2263145" cy="685802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66" name="Grupa 65"/>
            <p:cNvGrpSpPr/>
            <p:nvPr/>
          </p:nvGrpSpPr>
          <p:grpSpPr>
            <a:xfrm>
              <a:off x="4593297" y="3752190"/>
              <a:ext cx="4679573" cy="2604312"/>
              <a:chOff x="4593297" y="3752190"/>
              <a:chExt cx="4679573" cy="2604312"/>
            </a:xfrm>
          </p:grpSpPr>
          <p:grpSp>
            <p:nvGrpSpPr>
              <p:cNvPr id="67" name="Grupa 60"/>
              <p:cNvGrpSpPr/>
              <p:nvPr/>
            </p:nvGrpSpPr>
            <p:grpSpPr>
              <a:xfrm>
                <a:off x="4593297" y="3752190"/>
                <a:ext cx="4248472" cy="1119721"/>
                <a:chOff x="4593297" y="3752190"/>
                <a:chExt cx="4248472" cy="1119721"/>
              </a:xfrm>
            </p:grpSpPr>
            <p:sp>
              <p:nvSpPr>
                <p:cNvPr id="72" name="pole tekstowe 71"/>
                <p:cNvSpPr txBox="1"/>
                <p:nvPr/>
              </p:nvSpPr>
              <p:spPr>
                <a:xfrm>
                  <a:off x="4593297" y="3752190"/>
                  <a:ext cx="4248472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200" dirty="0" err="1" smtClean="0"/>
                    <a:t>Optimal</a:t>
                  </a:r>
                  <a:r>
                    <a:rPr lang="pl-PL" sz="2200" dirty="0" smtClean="0"/>
                    <a:t> state:</a:t>
                  </a:r>
                  <a:endParaRPr lang="pl-PL" sz="2200" dirty="0" smtClean="0">
                    <a:solidFill>
                      <a:srgbClr val="000000"/>
                    </a:solidFill>
                    <a:latin typeface="Times New Roman"/>
                  </a:endParaRPr>
                </a:p>
              </p:txBody>
            </p:sp>
            <p:pic>
              <p:nvPicPr>
                <p:cNvPr id="73" name="Obraz 72" descr="TP_tmp.emf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20" cstate="print"/>
                <a:stretch>
                  <a:fillRect/>
                </a:stretch>
              </p:blipFill>
              <p:spPr bwMode="auto">
                <a:xfrm>
                  <a:off x="5364088" y="4437112"/>
                  <a:ext cx="2423631" cy="434799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grpSp>
            <p:nvGrpSpPr>
              <p:cNvPr id="68" name="Grupa 61"/>
              <p:cNvGrpSpPr/>
              <p:nvPr/>
            </p:nvGrpSpPr>
            <p:grpSpPr>
              <a:xfrm>
                <a:off x="5796136" y="5013176"/>
                <a:ext cx="1872208" cy="648072"/>
                <a:chOff x="5796136" y="5013176"/>
                <a:chExt cx="1872208" cy="648072"/>
              </a:xfrm>
            </p:grpSpPr>
            <p:sp>
              <p:nvSpPr>
                <p:cNvPr id="70" name="Prostokąt 69"/>
                <p:cNvSpPr/>
                <p:nvPr/>
              </p:nvSpPr>
              <p:spPr>
                <a:xfrm>
                  <a:off x="5796136" y="5013176"/>
                  <a:ext cx="1872208" cy="648072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71" name="Obraz 70" descr="TP_tmp.emf"/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21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012160" y="5085184"/>
                  <a:ext cx="1421755" cy="507444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69" name="Prostokąt 68"/>
              <p:cNvSpPr/>
              <p:nvPr/>
            </p:nvSpPr>
            <p:spPr>
              <a:xfrm>
                <a:off x="4700870" y="5771727"/>
                <a:ext cx="4572000" cy="58477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1600" dirty="0"/>
                  <a:t>D. W. Berry and H. M. Wiseman, </a:t>
                </a:r>
                <a:r>
                  <a:rPr lang="en-US" sz="1600" i="1" dirty="0"/>
                  <a:t>Phys. Rev. </a:t>
                </a:r>
                <a:r>
                  <a:rPr lang="en-US" sz="1600" i="1" dirty="0" err="1" smtClean="0"/>
                  <a:t>Lett</a:t>
                </a:r>
                <a:r>
                  <a:rPr lang="en-US" sz="1600" dirty="0" smtClean="0"/>
                  <a:t>.</a:t>
                </a:r>
                <a:r>
                  <a:rPr lang="pl-PL" sz="1600" dirty="0" smtClean="0"/>
                  <a:t> </a:t>
                </a:r>
                <a:r>
                  <a:rPr lang="en-US" sz="1600" b="1" dirty="0" smtClean="0"/>
                  <a:t>85</a:t>
                </a:r>
                <a:r>
                  <a:rPr lang="en-US" sz="1600" dirty="0"/>
                  <a:t>, 5098 (2000).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Impact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of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decoherence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72" name="Łącznik prosty 71"/>
          <p:cNvCxnSpPr/>
          <p:nvPr/>
        </p:nvCxnSpPr>
        <p:spPr>
          <a:xfrm>
            <a:off x="3275856" y="1484784"/>
            <a:ext cx="36004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Łącznik prosty 73"/>
          <p:cNvCxnSpPr/>
          <p:nvPr/>
        </p:nvCxnSpPr>
        <p:spPr>
          <a:xfrm>
            <a:off x="4067944" y="2132856"/>
            <a:ext cx="129614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Łącznik prosty 74"/>
          <p:cNvCxnSpPr/>
          <p:nvPr/>
        </p:nvCxnSpPr>
        <p:spPr>
          <a:xfrm>
            <a:off x="4211960" y="1484784"/>
            <a:ext cx="122413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Prostokąt 75"/>
          <p:cNvSpPr/>
          <p:nvPr/>
        </p:nvSpPr>
        <p:spPr>
          <a:xfrm>
            <a:off x="4860032" y="1268760"/>
            <a:ext cx="504056" cy="4320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77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1865" y="1374552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8" name="Łącznik prosty 77"/>
          <p:cNvCxnSpPr/>
          <p:nvPr/>
        </p:nvCxnSpPr>
        <p:spPr>
          <a:xfrm rot="5400000" flipH="1">
            <a:off x="4159537" y="1249175"/>
            <a:ext cx="545451" cy="855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Łącznik prosty 78"/>
          <p:cNvCxnSpPr/>
          <p:nvPr/>
        </p:nvCxnSpPr>
        <p:spPr>
          <a:xfrm rot="5400000" flipH="1" flipV="1">
            <a:off x="4138475" y="1980281"/>
            <a:ext cx="568980" cy="1003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Łącznik prosty 79"/>
          <p:cNvCxnSpPr/>
          <p:nvPr/>
        </p:nvCxnSpPr>
        <p:spPr>
          <a:xfrm flipH="1" flipV="1">
            <a:off x="5882854" y="1893466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Łącznik prosty 80"/>
          <p:cNvCxnSpPr/>
          <p:nvPr/>
        </p:nvCxnSpPr>
        <p:spPr>
          <a:xfrm flipV="1">
            <a:off x="5724128" y="1484784"/>
            <a:ext cx="504056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Łącznik prosty 81"/>
          <p:cNvCxnSpPr/>
          <p:nvPr/>
        </p:nvCxnSpPr>
        <p:spPr>
          <a:xfrm flipV="1">
            <a:off x="5364088" y="1859789"/>
            <a:ext cx="395695" cy="2730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Prostokąt 82"/>
          <p:cNvSpPr/>
          <p:nvPr/>
        </p:nvSpPr>
        <p:spPr>
          <a:xfrm>
            <a:off x="5594492" y="1745252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84" name="Łącznik prosty 83"/>
          <p:cNvCxnSpPr/>
          <p:nvPr/>
        </p:nvCxnSpPr>
        <p:spPr>
          <a:xfrm>
            <a:off x="5436096" y="1484784"/>
            <a:ext cx="288032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Prostokąt 84"/>
          <p:cNvSpPr/>
          <p:nvPr/>
        </p:nvSpPr>
        <p:spPr>
          <a:xfrm rot="18900000">
            <a:off x="4189060" y="1425880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86" name="Obraz 8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84550" y="1412776"/>
            <a:ext cx="114300" cy="133731"/>
          </a:xfrm>
          <a:prstGeom prst="rect">
            <a:avLst/>
          </a:prstGeom>
          <a:noFill/>
          <a:ln/>
          <a:effectLst/>
        </p:spPr>
      </p:pic>
      <p:sp>
        <p:nvSpPr>
          <p:cNvPr id="87" name="Prostokąt 86"/>
          <p:cNvSpPr/>
          <p:nvPr/>
        </p:nvSpPr>
        <p:spPr>
          <a:xfrm rot="18900000">
            <a:off x="4189060" y="2073952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88" name="Obraz 8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84550" y="2060848"/>
            <a:ext cx="114300" cy="133731"/>
          </a:xfrm>
          <a:prstGeom prst="rect">
            <a:avLst/>
          </a:prstGeom>
          <a:noFill/>
          <a:ln/>
          <a:effectLst/>
        </p:spPr>
      </p:pic>
      <p:cxnSp>
        <p:nvCxnSpPr>
          <p:cNvPr id="89" name="Łącznik prosty 88"/>
          <p:cNvCxnSpPr/>
          <p:nvPr/>
        </p:nvCxnSpPr>
        <p:spPr>
          <a:xfrm flipH="1" flipV="1">
            <a:off x="3722614" y="1893466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Łącznik prosty 89"/>
          <p:cNvCxnSpPr/>
          <p:nvPr/>
        </p:nvCxnSpPr>
        <p:spPr>
          <a:xfrm flipV="1">
            <a:off x="3635896" y="1484784"/>
            <a:ext cx="576064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Łącznik prosty 90"/>
          <p:cNvCxnSpPr/>
          <p:nvPr/>
        </p:nvCxnSpPr>
        <p:spPr>
          <a:xfrm flipV="1">
            <a:off x="3347864" y="1916832"/>
            <a:ext cx="281062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Prostokąt 91"/>
          <p:cNvSpPr/>
          <p:nvPr/>
        </p:nvSpPr>
        <p:spPr>
          <a:xfrm>
            <a:off x="3419872" y="1772816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44" name="Łącznik prosty 43"/>
          <p:cNvCxnSpPr/>
          <p:nvPr/>
        </p:nvCxnSpPr>
        <p:spPr>
          <a:xfrm>
            <a:off x="4499992" y="2708920"/>
            <a:ext cx="0" cy="41490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upa 61"/>
          <p:cNvGrpSpPr/>
          <p:nvPr/>
        </p:nvGrpSpPr>
        <p:grpSpPr>
          <a:xfrm>
            <a:off x="4499992" y="1954140"/>
            <a:ext cx="4644008" cy="1236189"/>
            <a:chOff x="4499992" y="1954140"/>
            <a:chExt cx="4644008" cy="1236189"/>
          </a:xfrm>
        </p:grpSpPr>
        <p:sp>
          <p:nvSpPr>
            <p:cNvPr id="47" name="pole tekstowe 46"/>
            <p:cNvSpPr txBox="1"/>
            <p:nvPr/>
          </p:nvSpPr>
          <p:spPr>
            <a:xfrm>
              <a:off x="5111552" y="1954140"/>
              <a:ext cx="4032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l-PL" sz="2800" b="1" dirty="0" smtClean="0"/>
                <a:t>Global </a:t>
              </a:r>
              <a:r>
                <a:rPr lang="pl-PL" sz="2800" b="1" dirty="0" err="1" smtClean="0"/>
                <a:t>approach</a:t>
              </a:r>
              <a:endParaRPr lang="pl-PL" sz="2800" b="1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sp>
          <p:nvSpPr>
            <p:cNvPr id="50" name="pole tekstowe 49"/>
            <p:cNvSpPr txBox="1"/>
            <p:nvPr/>
          </p:nvSpPr>
          <p:spPr>
            <a:xfrm>
              <a:off x="4499992" y="2420888"/>
              <a:ext cx="464400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200" b="1" dirty="0" err="1" smtClean="0"/>
                <a:t>Tool</a:t>
              </a:r>
              <a:r>
                <a:rPr lang="pl-PL" sz="2200" b="1" dirty="0" smtClean="0"/>
                <a:t>: </a:t>
              </a:r>
              <a:r>
                <a:rPr lang="pl-PL" sz="2200" dirty="0" err="1" smtClean="0"/>
                <a:t>Symmetry</a:t>
              </a:r>
              <a:r>
                <a:rPr lang="pl-PL" sz="2200" dirty="0"/>
                <a:t> </a:t>
              </a:r>
              <a:r>
                <a:rPr lang="pl-PL" sz="2200" dirty="0" err="1" smtClean="0"/>
                <a:t>implies</a:t>
              </a:r>
              <a:r>
                <a:rPr lang="pl-PL" sz="2200" dirty="0" smtClean="0"/>
                <a:t> a </a:t>
              </a:r>
              <a:r>
                <a:rPr lang="pl-PL" sz="2200" dirty="0" err="1" smtClean="0"/>
                <a:t>simple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structure</a:t>
              </a:r>
              <a:r>
                <a:rPr lang="pl-PL" sz="2200" dirty="0" smtClean="0"/>
                <a:t> of </a:t>
              </a:r>
              <a:r>
                <a:rPr lang="pl-PL" sz="2200" dirty="0" err="1" smtClean="0"/>
                <a:t>the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optimal</a:t>
              </a:r>
              <a:r>
                <a:rPr lang="pl-PL" sz="2200" dirty="0" smtClean="0"/>
                <a:t> </a:t>
              </a:r>
              <a:r>
                <a:rPr lang="pl-PL" sz="2200" dirty="0" err="1" smtClean="0"/>
                <a:t>measurement</a:t>
              </a:r>
              <a:endParaRPr lang="pl-PL" sz="22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grpSp>
        <p:nvGrpSpPr>
          <p:cNvPr id="61" name="Grupa 60"/>
          <p:cNvGrpSpPr/>
          <p:nvPr/>
        </p:nvGrpSpPr>
        <p:grpSpPr>
          <a:xfrm>
            <a:off x="179512" y="1954140"/>
            <a:ext cx="4248472" cy="1545596"/>
            <a:chOff x="179512" y="1954140"/>
            <a:chExt cx="4248472" cy="1545596"/>
          </a:xfrm>
        </p:grpSpPr>
        <p:sp>
          <p:nvSpPr>
            <p:cNvPr id="46" name="pole tekstowe 45"/>
            <p:cNvSpPr txBox="1"/>
            <p:nvPr/>
          </p:nvSpPr>
          <p:spPr>
            <a:xfrm>
              <a:off x="179512" y="1954140"/>
              <a:ext cx="4032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800" b="1" dirty="0" err="1" smtClean="0"/>
                <a:t>Local</a:t>
              </a:r>
              <a:r>
                <a:rPr lang="pl-PL" sz="2800" b="1" dirty="0" smtClean="0"/>
                <a:t> </a:t>
              </a:r>
              <a:r>
                <a:rPr lang="pl-PL" sz="2800" b="1" dirty="0" err="1" smtClean="0"/>
                <a:t>approach</a:t>
              </a:r>
              <a:endParaRPr lang="pl-PL" sz="2800" b="1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grpSp>
          <p:nvGrpSpPr>
            <p:cNvPr id="51" name="Grupa 50"/>
            <p:cNvGrpSpPr/>
            <p:nvPr/>
          </p:nvGrpSpPr>
          <p:grpSpPr>
            <a:xfrm>
              <a:off x="179512" y="2458196"/>
              <a:ext cx="4248472" cy="1041540"/>
              <a:chOff x="0" y="3017506"/>
              <a:chExt cx="4248472" cy="1041540"/>
            </a:xfrm>
          </p:grpSpPr>
          <p:sp>
            <p:nvSpPr>
              <p:cNvPr id="52" name="pole tekstowe 51"/>
              <p:cNvSpPr txBox="1"/>
              <p:nvPr/>
            </p:nvSpPr>
            <p:spPr>
              <a:xfrm>
                <a:off x="0" y="3017506"/>
                <a:ext cx="4248472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2200" b="1" dirty="0" err="1" smtClean="0"/>
                  <a:t>Tool</a:t>
                </a:r>
                <a:r>
                  <a:rPr lang="pl-PL" sz="2200" b="1" dirty="0" smtClean="0"/>
                  <a:t>: </a:t>
                </a:r>
                <a:r>
                  <a:rPr lang="pl-PL" sz="2200" dirty="0" smtClean="0"/>
                  <a:t>Fisher </a:t>
                </a:r>
                <a:r>
                  <a:rPr lang="pl-PL" sz="2200" dirty="0" err="1" smtClean="0"/>
                  <a:t>Information</a:t>
                </a:r>
                <a:r>
                  <a:rPr lang="pl-PL" sz="2200" dirty="0" smtClean="0"/>
                  <a:t>, </a:t>
                </a:r>
                <a:r>
                  <a:rPr lang="pl-PL" sz="2200" dirty="0" err="1" smtClean="0"/>
                  <a:t>Cramer-Rao</a:t>
                </a:r>
                <a:r>
                  <a:rPr lang="pl-PL" sz="2200" dirty="0" smtClean="0"/>
                  <a:t> </a:t>
                </a:r>
                <a:r>
                  <a:rPr lang="pl-PL" sz="2200" dirty="0" err="1" smtClean="0"/>
                  <a:t>bound</a:t>
                </a:r>
                <a:endParaRPr lang="pl-PL" sz="2200" dirty="0" smtClean="0">
                  <a:solidFill>
                    <a:srgbClr val="000000"/>
                  </a:solidFill>
                  <a:latin typeface="Times New Roman"/>
                </a:endParaRPr>
              </a:p>
            </p:txBody>
          </p:sp>
          <p:pic>
            <p:nvPicPr>
              <p:cNvPr id="53" name="Obraz 52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1728192" y="3449554"/>
                <a:ext cx="1168700" cy="609492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grpSp>
        <p:nvGrpSpPr>
          <p:cNvPr id="48" name="Grupa 47"/>
          <p:cNvGrpSpPr/>
          <p:nvPr/>
        </p:nvGrpSpPr>
        <p:grpSpPr>
          <a:xfrm>
            <a:off x="4567248" y="3429000"/>
            <a:ext cx="4325232" cy="1248670"/>
            <a:chOff x="4567248" y="3429000"/>
            <a:chExt cx="4325232" cy="1248670"/>
          </a:xfrm>
        </p:grpSpPr>
        <p:sp>
          <p:nvSpPr>
            <p:cNvPr id="57" name="Uśmiechnięta buźka 56"/>
            <p:cNvSpPr/>
            <p:nvPr/>
          </p:nvSpPr>
          <p:spPr>
            <a:xfrm>
              <a:off x="4644008" y="3429000"/>
              <a:ext cx="288032" cy="288032"/>
            </a:xfrm>
            <a:prstGeom prst="smileyFace">
              <a:avLst>
                <a:gd name="adj" fmla="val -4653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Prostokąt 57"/>
            <p:cNvSpPr/>
            <p:nvPr/>
          </p:nvSpPr>
          <p:spPr>
            <a:xfrm>
              <a:off x="4567248" y="3754340"/>
              <a:ext cx="432523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Tx/>
                <a:buChar char="-"/>
              </a:pPr>
              <a:r>
                <a:rPr lang="pl-PL" dirty="0" smtClean="0"/>
                <a:t> No </a:t>
              </a:r>
              <a:r>
                <a:rPr lang="pl-PL" dirty="0" err="1" smtClean="0"/>
                <a:t>analytical</a:t>
              </a:r>
              <a:r>
                <a:rPr lang="pl-PL" dirty="0" smtClean="0"/>
                <a:t> </a:t>
              </a:r>
              <a:r>
                <a:rPr lang="pl-PL" dirty="0" err="1" smtClean="0"/>
                <a:t>formulas</a:t>
              </a:r>
              <a:r>
                <a:rPr lang="pl-PL" dirty="0" smtClean="0"/>
                <a:t> for </a:t>
              </a:r>
              <a:r>
                <a:rPr lang="pl-PL" dirty="0" err="1" smtClean="0"/>
                <a:t>the</a:t>
              </a:r>
              <a:r>
                <a:rPr lang="pl-PL" dirty="0" smtClean="0"/>
                <a:t> </a:t>
              </a:r>
              <a:r>
                <a:rPr lang="pl-PL" dirty="0" err="1" smtClean="0"/>
                <a:t>optimal</a:t>
              </a:r>
              <a:r>
                <a:rPr lang="pl-PL" dirty="0" smtClean="0"/>
                <a:t> </a:t>
              </a:r>
              <a:r>
                <a:rPr lang="pl-PL" dirty="0" smtClean="0"/>
                <a:t>precision and </a:t>
              </a:r>
              <a:r>
                <a:rPr lang="pl-PL" dirty="0" err="1" smtClean="0"/>
                <a:t>states</a:t>
              </a:r>
              <a:endParaRPr lang="pl-PL" dirty="0" smtClean="0"/>
            </a:p>
            <a:p>
              <a:pPr>
                <a:buFontTx/>
                <a:buChar char="-"/>
              </a:pPr>
              <a:r>
                <a:rPr lang="pl-PL" dirty="0" smtClean="0"/>
                <a:t> </a:t>
              </a:r>
              <a:r>
                <a:rPr lang="pl-PL" dirty="0" err="1" smtClean="0"/>
                <a:t>nontrivial</a:t>
              </a:r>
              <a:r>
                <a:rPr lang="pl-PL" dirty="0" smtClean="0"/>
                <a:t> </a:t>
              </a:r>
              <a:r>
                <a:rPr lang="pl-PL" dirty="0" err="1" smtClean="0"/>
                <a:t>eigenvalue</a:t>
              </a:r>
              <a:r>
                <a:rPr lang="pl-PL" dirty="0" smtClean="0"/>
                <a:t> problem</a:t>
              </a:r>
              <a:endParaRPr lang="en-US" dirty="0"/>
            </a:p>
          </p:txBody>
        </p:sp>
      </p:grpSp>
      <p:grpSp>
        <p:nvGrpSpPr>
          <p:cNvPr id="45" name="Grupa 44"/>
          <p:cNvGrpSpPr/>
          <p:nvPr/>
        </p:nvGrpSpPr>
        <p:grpSpPr>
          <a:xfrm>
            <a:off x="179512" y="3322292"/>
            <a:ext cx="4499992" cy="2024935"/>
            <a:chOff x="179512" y="3322292"/>
            <a:chExt cx="4499992" cy="2024935"/>
          </a:xfrm>
        </p:grpSpPr>
        <p:sp>
          <p:nvSpPr>
            <p:cNvPr id="55" name="Prostokąt 54"/>
            <p:cNvSpPr/>
            <p:nvPr/>
          </p:nvSpPr>
          <p:spPr>
            <a:xfrm>
              <a:off x="179512" y="3610324"/>
              <a:ext cx="432048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Tx/>
                <a:buChar char="-"/>
              </a:pPr>
              <a:r>
                <a:rPr lang="pl-PL" dirty="0" smtClean="0"/>
                <a:t>Fisher </a:t>
              </a:r>
              <a:r>
                <a:rPr lang="pl-PL" dirty="0" err="1" smtClean="0"/>
                <a:t>Information</a:t>
              </a:r>
              <a:r>
                <a:rPr lang="pl-PL" dirty="0" smtClean="0"/>
                <a:t>, </a:t>
              </a:r>
              <a:r>
                <a:rPr lang="pl-PL" dirty="0" err="1" smtClean="0"/>
                <a:t>more</a:t>
              </a:r>
              <a:r>
                <a:rPr lang="pl-PL" dirty="0" smtClean="0"/>
                <a:t> </a:t>
              </a:r>
              <a:r>
                <a:rPr lang="pl-PL" dirty="0" err="1" smtClean="0"/>
                <a:t>difficult</a:t>
              </a:r>
              <a:r>
                <a:rPr lang="pl-PL" dirty="0" smtClean="0"/>
                <a:t> to </a:t>
              </a:r>
              <a:r>
                <a:rPr lang="pl-PL" dirty="0" err="1" smtClean="0"/>
                <a:t>calculate</a:t>
              </a:r>
              <a:endParaRPr lang="pl-PL" dirty="0" smtClean="0"/>
            </a:p>
            <a:p>
              <a:pPr>
                <a:buFontTx/>
                <a:buChar char="-"/>
              </a:pPr>
              <a:r>
                <a:rPr lang="pl-PL" dirty="0" smtClean="0"/>
                <a:t> </a:t>
              </a:r>
              <a:r>
                <a:rPr lang="pl-PL" dirty="0" err="1" smtClean="0"/>
                <a:t>Optimal</a:t>
              </a:r>
              <a:r>
                <a:rPr lang="pl-PL" dirty="0" smtClean="0"/>
                <a:t> </a:t>
              </a:r>
              <a:r>
                <a:rPr lang="pl-PL" dirty="0" err="1" smtClean="0"/>
                <a:t>states</a:t>
              </a:r>
              <a:r>
                <a:rPr lang="pl-PL" dirty="0" smtClean="0"/>
                <a:t> do not </a:t>
              </a:r>
              <a:r>
                <a:rPr lang="pl-PL" dirty="0" err="1" smtClean="0"/>
                <a:t>have</a:t>
              </a:r>
              <a:r>
                <a:rPr lang="pl-PL" dirty="0" smtClean="0"/>
                <a:t> </a:t>
              </a:r>
              <a:r>
                <a:rPr lang="pl-PL" dirty="0" err="1" smtClean="0"/>
                <a:t>simple</a:t>
              </a:r>
              <a:r>
                <a:rPr lang="pl-PL" dirty="0" smtClean="0"/>
                <a:t> </a:t>
              </a:r>
              <a:r>
                <a:rPr lang="pl-PL" dirty="0" err="1" smtClean="0"/>
                <a:t>structure</a:t>
              </a:r>
              <a:endParaRPr lang="en-US" dirty="0"/>
            </a:p>
          </p:txBody>
        </p:sp>
        <p:sp>
          <p:nvSpPr>
            <p:cNvPr id="56" name="Uśmiechnięta buźka 55"/>
            <p:cNvSpPr/>
            <p:nvPr/>
          </p:nvSpPr>
          <p:spPr>
            <a:xfrm>
              <a:off x="251520" y="3322292"/>
              <a:ext cx="288032" cy="288032"/>
            </a:xfrm>
            <a:prstGeom prst="smileyFace">
              <a:avLst>
                <a:gd name="adj" fmla="val -4653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Prostokąt 58"/>
            <p:cNvSpPr/>
            <p:nvPr/>
          </p:nvSpPr>
          <p:spPr>
            <a:xfrm>
              <a:off x="179512" y="4762452"/>
              <a:ext cx="449999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lvl="0" indent="-342900"/>
              <a:r>
                <a:rPr lang="pl-PL" sz="1600" dirty="0" smtClean="0">
                  <a:solidFill>
                    <a:prstClr val="black"/>
                  </a:solidFill>
                </a:rPr>
                <a:t>RDD, et al. PR</a:t>
              </a:r>
              <a:r>
                <a:rPr lang="en-US" sz="1600" dirty="0" smtClean="0">
                  <a:solidFill>
                    <a:prstClr val="black"/>
                  </a:solidFill>
                </a:rPr>
                <a:t>A </a:t>
              </a:r>
              <a:r>
                <a:rPr lang="en-US" sz="1600" b="1" dirty="0" smtClean="0">
                  <a:solidFill>
                    <a:prstClr val="black"/>
                  </a:solidFill>
                </a:rPr>
                <a:t>80</a:t>
              </a:r>
              <a:r>
                <a:rPr lang="en-US" sz="1600" dirty="0" smtClean="0">
                  <a:solidFill>
                    <a:prstClr val="black"/>
                  </a:solidFill>
                </a:rPr>
                <a:t>, 013825</a:t>
              </a:r>
              <a:r>
                <a:rPr lang="pl-PL" sz="1600" dirty="0" smtClean="0">
                  <a:solidFill>
                    <a:prstClr val="black"/>
                  </a:solidFill>
                </a:rPr>
                <a:t> </a:t>
              </a:r>
              <a:r>
                <a:rPr lang="en-US" sz="1600" dirty="0" smtClean="0">
                  <a:solidFill>
                    <a:prstClr val="black"/>
                  </a:solidFill>
                </a:rPr>
                <a:t>(2009</a:t>
              </a:r>
              <a:r>
                <a:rPr lang="pl-PL" sz="1600" dirty="0" smtClean="0">
                  <a:solidFill>
                    <a:prstClr val="black"/>
                  </a:solidFill>
                </a:rPr>
                <a:t>)</a:t>
              </a:r>
            </a:p>
            <a:p>
              <a:pPr marL="342900" lvl="0" indent="-342900"/>
              <a:r>
                <a:rPr lang="pl-PL" sz="1600" dirty="0" smtClean="0">
                  <a:solidFill>
                    <a:prstClr val="black"/>
                  </a:solidFill>
                </a:rPr>
                <a:t>U.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Dorner</a:t>
              </a:r>
              <a:r>
                <a:rPr lang="pl-PL" sz="1600" dirty="0" smtClean="0">
                  <a:solidFill>
                    <a:prstClr val="black"/>
                  </a:solidFill>
                </a:rPr>
                <a:t>, et al.</a:t>
              </a:r>
              <a:r>
                <a:rPr lang="en-US" sz="1600" i="1" dirty="0" smtClean="0">
                  <a:solidFill>
                    <a:prstClr val="black"/>
                  </a:solidFill>
                </a:rPr>
                <a:t>, </a:t>
              </a:r>
              <a:r>
                <a:rPr lang="pl-PL" sz="1600" i="1" dirty="0" smtClean="0">
                  <a:solidFill>
                    <a:prstClr val="black"/>
                  </a:solidFill>
                </a:rPr>
                <a:t> </a:t>
              </a:r>
              <a:r>
                <a:rPr lang="pl-PL" sz="1600" dirty="0" smtClean="0">
                  <a:solidFill>
                    <a:prstClr val="black"/>
                  </a:solidFill>
                </a:rPr>
                <a:t>PRL</a:t>
              </a:r>
              <a:r>
                <a:rPr lang="en-US" sz="1600" i="1" dirty="0" smtClean="0">
                  <a:solidFill>
                    <a:prstClr val="black"/>
                  </a:solidFill>
                </a:rPr>
                <a:t>. </a:t>
              </a:r>
              <a:r>
                <a:rPr lang="en-US" sz="1600" b="1" dirty="0" smtClean="0">
                  <a:solidFill>
                    <a:prstClr val="black"/>
                  </a:solidFill>
                </a:rPr>
                <a:t>102</a:t>
              </a:r>
              <a:r>
                <a:rPr lang="en-US" sz="1600" dirty="0" smtClean="0">
                  <a:solidFill>
                    <a:prstClr val="black"/>
                  </a:solidFill>
                </a:rPr>
                <a:t>, 040403 (2009</a:t>
              </a:r>
              <a:r>
                <a:rPr lang="pl-PL" sz="1600" dirty="0" smtClean="0">
                  <a:solidFill>
                    <a:prstClr val="black"/>
                  </a:solidFill>
                </a:rPr>
                <a:t>)</a:t>
              </a:r>
            </a:p>
          </p:txBody>
        </p:sp>
      </p:grpSp>
      <p:grpSp>
        <p:nvGrpSpPr>
          <p:cNvPr id="54" name="Grupa 53"/>
          <p:cNvGrpSpPr/>
          <p:nvPr/>
        </p:nvGrpSpPr>
        <p:grpSpPr>
          <a:xfrm>
            <a:off x="77507" y="5281473"/>
            <a:ext cx="4572000" cy="1449569"/>
            <a:chOff x="77507" y="5281473"/>
            <a:chExt cx="4572000" cy="1449569"/>
          </a:xfrm>
        </p:grpSpPr>
        <p:sp>
          <p:nvSpPr>
            <p:cNvPr id="60" name="Uśmiechnięta buźka 59"/>
            <p:cNvSpPr/>
            <p:nvPr/>
          </p:nvSpPr>
          <p:spPr>
            <a:xfrm>
              <a:off x="251520" y="5338516"/>
              <a:ext cx="288032" cy="288032"/>
            </a:xfrm>
            <a:prstGeom prst="smileyFace">
              <a:avLst>
                <a:gd name="adj" fmla="val 4653"/>
              </a:avLst>
            </a:prstGeom>
            <a:solidFill>
              <a:srgbClr val="CC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Prostokąt 62"/>
            <p:cNvSpPr/>
            <p:nvPr/>
          </p:nvSpPr>
          <p:spPr>
            <a:xfrm>
              <a:off x="671173" y="5281473"/>
              <a:ext cx="354078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b="1" dirty="0" err="1" smtClean="0"/>
                <a:t>Analytical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lower</a:t>
              </a:r>
              <a:r>
                <a:rPr lang="pl-PL" b="1" dirty="0" smtClean="0"/>
                <a:t>  </a:t>
              </a:r>
              <a:r>
                <a:rPr lang="pl-PL" b="1" dirty="0" err="1" smtClean="0"/>
                <a:t>bound</a:t>
              </a:r>
              <a:r>
                <a:rPr lang="pl-PL" b="1" dirty="0" smtClean="0"/>
                <a:t>:</a:t>
              </a:r>
              <a:endParaRPr lang="en-US" b="1" dirty="0"/>
            </a:p>
          </p:txBody>
        </p:sp>
        <p:sp>
          <p:nvSpPr>
            <p:cNvPr id="64" name="Prostokąt 63"/>
            <p:cNvSpPr/>
            <p:nvPr/>
          </p:nvSpPr>
          <p:spPr>
            <a:xfrm>
              <a:off x="77507" y="6392488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pl-PL" sz="1600" dirty="0" smtClean="0">
                  <a:solidFill>
                    <a:prstClr val="black"/>
                  </a:solidFill>
                </a:rPr>
                <a:t>S.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Knysh</a:t>
              </a:r>
              <a:r>
                <a:rPr lang="pl-PL" sz="1600" dirty="0" smtClean="0">
                  <a:solidFill>
                    <a:prstClr val="black"/>
                  </a:solidFill>
                </a:rPr>
                <a:t>, V.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Smelyanskiy</a:t>
              </a:r>
              <a:r>
                <a:rPr lang="pl-PL" sz="1600" dirty="0" smtClean="0">
                  <a:solidFill>
                    <a:prstClr val="black"/>
                  </a:solidFill>
                </a:rPr>
                <a:t>, G.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Durkin</a:t>
              </a:r>
              <a:r>
                <a:rPr lang="pl-PL" sz="1600" dirty="0" smtClean="0">
                  <a:solidFill>
                    <a:prstClr val="black"/>
                  </a:solidFill>
                </a:rPr>
                <a:t>  PRA </a:t>
              </a:r>
              <a:r>
                <a:rPr lang="pl-PL" sz="1600" b="1" dirty="0" smtClean="0">
                  <a:solidFill>
                    <a:prstClr val="black"/>
                  </a:solidFill>
                </a:rPr>
                <a:t>83</a:t>
              </a:r>
              <a:r>
                <a:rPr lang="pl-PL" sz="1600" dirty="0" smtClean="0">
                  <a:solidFill>
                    <a:prstClr val="black"/>
                  </a:solidFill>
                </a:rPr>
                <a:t>,  </a:t>
              </a:r>
              <a:r>
                <a:rPr lang="en-US" sz="1600" dirty="0" smtClean="0">
                  <a:solidFill>
                    <a:prstClr val="black"/>
                  </a:solidFill>
                </a:rPr>
                <a:t>(2011</a:t>
              </a:r>
              <a:r>
                <a:rPr lang="pl-PL" sz="1600" dirty="0" smtClean="0">
                  <a:solidFill>
                    <a:prstClr val="black"/>
                  </a:solidFill>
                </a:rPr>
                <a:t>)</a:t>
              </a:r>
            </a:p>
          </p:txBody>
        </p:sp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71600" y="5733256"/>
              <a:ext cx="2082969" cy="63540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9" name="Grupa 48"/>
          <p:cNvGrpSpPr/>
          <p:nvPr/>
        </p:nvGrpSpPr>
        <p:grpSpPr>
          <a:xfrm>
            <a:off x="4572000" y="5229200"/>
            <a:ext cx="4355976" cy="1490682"/>
            <a:chOff x="4572000" y="5229200"/>
            <a:chExt cx="4355976" cy="1490682"/>
          </a:xfrm>
        </p:grpSpPr>
        <p:sp>
          <p:nvSpPr>
            <p:cNvPr id="43" name="pole tekstowe 42"/>
            <p:cNvSpPr txBox="1"/>
            <p:nvPr/>
          </p:nvSpPr>
          <p:spPr>
            <a:xfrm>
              <a:off x="4644008" y="6381328"/>
              <a:ext cx="428396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J</a:t>
              </a:r>
              <a:r>
                <a:rPr lang="pl-PL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. </a:t>
              </a:r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K</a:t>
              </a:r>
              <a:r>
                <a:rPr lang="pl-PL" sz="1600" dirty="0" err="1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olodynski</a:t>
              </a:r>
              <a:r>
                <a:rPr lang="pl-PL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, </a:t>
              </a:r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RDD</a:t>
              </a:r>
              <a:r>
                <a:rPr lang="en-GB" sz="1600" i="1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, </a:t>
              </a:r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PRA </a:t>
              </a:r>
              <a:r>
                <a:rPr lang="en-GB" sz="1600" b="1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82</a:t>
              </a:r>
              <a:r>
                <a:rPr lang="en-GB" sz="1600" dirty="0" smtClean="0">
                  <a:latin typeface="Times New Roman" pitchFamily="18" charset="0"/>
                  <a:ea typeface="Microsoft Himalaya" pitchFamily="2" charset="0"/>
                  <a:cs typeface="Times New Roman" pitchFamily="18" charset="0"/>
                </a:rPr>
                <a:t>,053804 (2010)</a:t>
              </a:r>
              <a:endParaRPr lang="en-GB" sz="1600" dirty="0"/>
            </a:p>
          </p:txBody>
        </p:sp>
        <p:pic>
          <p:nvPicPr>
            <p:cNvPr id="66" name="Obraz 65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652120" y="5661248"/>
              <a:ext cx="2082969" cy="635405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9" name="Uśmiechnięta buźka 68"/>
            <p:cNvSpPr/>
            <p:nvPr/>
          </p:nvSpPr>
          <p:spPr>
            <a:xfrm>
              <a:off x="4572000" y="5301208"/>
              <a:ext cx="288032" cy="288032"/>
            </a:xfrm>
            <a:prstGeom prst="smileyFace">
              <a:avLst>
                <a:gd name="adj" fmla="val 4653"/>
              </a:avLst>
            </a:prstGeom>
            <a:solidFill>
              <a:srgbClr val="CC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Prostokąt 69"/>
            <p:cNvSpPr/>
            <p:nvPr/>
          </p:nvSpPr>
          <p:spPr>
            <a:xfrm>
              <a:off x="4932040" y="5229200"/>
              <a:ext cx="354078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b="1" dirty="0" err="1" smtClean="0"/>
                <a:t>Analytical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lower</a:t>
              </a:r>
              <a:r>
                <a:rPr lang="pl-PL" b="1" dirty="0" smtClean="0"/>
                <a:t>  </a:t>
              </a:r>
              <a:r>
                <a:rPr lang="pl-PL" b="1" dirty="0" err="1" smtClean="0"/>
                <a:t>bound</a:t>
              </a:r>
              <a:r>
                <a:rPr lang="pl-PL" b="1" dirty="0" smtClean="0"/>
                <a:t>:</a:t>
              </a:r>
              <a:endParaRPr lang="en-US" b="1" dirty="0"/>
            </a:p>
          </p:txBody>
        </p:sp>
      </p:grpSp>
      <p:pic>
        <p:nvPicPr>
          <p:cNvPr id="71" name="Obraz 7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2411760" y="1556792"/>
            <a:ext cx="784179" cy="374685"/>
          </a:xfrm>
          <a:prstGeom prst="rect">
            <a:avLst/>
          </a:prstGeom>
          <a:noFill/>
          <a:ln/>
          <a:effectLst/>
        </p:spPr>
      </p:pic>
      <p:sp>
        <p:nvSpPr>
          <p:cNvPr id="67" name="pole tekstowe 66"/>
          <p:cNvSpPr txBox="1"/>
          <p:nvPr/>
        </p:nvSpPr>
        <p:spPr>
          <a:xfrm>
            <a:off x="1475656" y="3717032"/>
            <a:ext cx="5832648" cy="76944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4400" dirty="0" smtClean="0"/>
              <a:t>Heisenberg </a:t>
            </a:r>
            <a:r>
              <a:rPr lang="pl-PL" sz="4400" dirty="0" err="1" smtClean="0"/>
              <a:t>scaling</a:t>
            </a:r>
            <a:r>
              <a:rPr lang="pl-PL" sz="4400" dirty="0" smtClean="0"/>
              <a:t> </a:t>
            </a:r>
            <a:r>
              <a:rPr lang="pl-PL" sz="4400" dirty="0" err="1" smtClean="0"/>
              <a:t>lost</a:t>
            </a:r>
            <a:r>
              <a:rPr lang="pl-PL" sz="4400" dirty="0" smtClean="0"/>
              <a:t>!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Fundamental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bound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on</a:t>
            </a:r>
            <a:r>
              <a:rPr kumimoji="0" lang="pl-PL" sz="4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quantum </a:t>
            </a:r>
            <a:r>
              <a:rPr kumimoji="0" lang="pl-PL" sz="48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enhancement</a:t>
            </a:r>
            <a:r>
              <a:rPr kumimoji="0" lang="pl-PL" sz="4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of precision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6" name="Łącznik prosty 5"/>
          <p:cNvCxnSpPr/>
          <p:nvPr/>
        </p:nvCxnSpPr>
        <p:spPr>
          <a:xfrm>
            <a:off x="899592" y="1973875"/>
            <a:ext cx="36004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1691680" y="2621947"/>
            <a:ext cx="129614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7"/>
          <p:cNvCxnSpPr/>
          <p:nvPr/>
        </p:nvCxnSpPr>
        <p:spPr>
          <a:xfrm>
            <a:off x="1835696" y="1973875"/>
            <a:ext cx="122413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Prostokąt 8"/>
          <p:cNvSpPr/>
          <p:nvPr/>
        </p:nvSpPr>
        <p:spPr>
          <a:xfrm>
            <a:off x="2483768" y="1757851"/>
            <a:ext cx="504056" cy="4320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10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25601" y="1863643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788024" y="1484784"/>
            <a:ext cx="2869428" cy="635450"/>
          </a:xfrm>
          <a:prstGeom prst="rect">
            <a:avLst/>
          </a:prstGeom>
          <a:noFill/>
          <a:ln/>
          <a:effectLst/>
        </p:spPr>
      </p:pic>
      <p:cxnSp>
        <p:nvCxnSpPr>
          <p:cNvPr id="11" name="Łącznik prosty 10"/>
          <p:cNvCxnSpPr/>
          <p:nvPr/>
        </p:nvCxnSpPr>
        <p:spPr>
          <a:xfrm rot="5400000" flipH="1">
            <a:off x="1783273" y="1738266"/>
            <a:ext cx="545451" cy="855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 rot="5400000" flipH="1" flipV="1">
            <a:off x="1762211" y="2469372"/>
            <a:ext cx="568980" cy="10037"/>
          </a:xfrm>
          <a:prstGeom prst="line">
            <a:avLst/>
          </a:prstGeom>
          <a:ln>
            <a:prstDash val="dash"/>
            <a:headEnd type="non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 flipH="1" flipV="1">
            <a:off x="3506590" y="2382557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flipV="1">
            <a:off x="3347864" y="1973875"/>
            <a:ext cx="504056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Łącznik prosty 14"/>
          <p:cNvCxnSpPr/>
          <p:nvPr/>
        </p:nvCxnSpPr>
        <p:spPr>
          <a:xfrm flipV="1">
            <a:off x="2987824" y="2348880"/>
            <a:ext cx="395695" cy="2730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Prostokąt 15"/>
          <p:cNvSpPr/>
          <p:nvPr/>
        </p:nvSpPr>
        <p:spPr>
          <a:xfrm>
            <a:off x="3218228" y="2234343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7" name="Łącznik prosty 16"/>
          <p:cNvCxnSpPr/>
          <p:nvPr/>
        </p:nvCxnSpPr>
        <p:spPr>
          <a:xfrm>
            <a:off x="3059832" y="1973875"/>
            <a:ext cx="288032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rostokąt 17"/>
          <p:cNvSpPr/>
          <p:nvPr/>
        </p:nvSpPr>
        <p:spPr>
          <a:xfrm rot="18900000">
            <a:off x="1812796" y="1914971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19" name="Obraz 1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008286" y="1901867"/>
            <a:ext cx="114300" cy="133731"/>
          </a:xfrm>
          <a:prstGeom prst="rect">
            <a:avLst/>
          </a:prstGeom>
          <a:noFill/>
          <a:ln/>
          <a:effectLst/>
        </p:spPr>
      </p:pic>
      <p:sp>
        <p:nvSpPr>
          <p:cNvPr id="20" name="Prostokąt 19"/>
          <p:cNvSpPr/>
          <p:nvPr/>
        </p:nvSpPr>
        <p:spPr>
          <a:xfrm rot="18900000">
            <a:off x="1812796" y="2563043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21" name="Obraz 2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008286" y="2549939"/>
            <a:ext cx="114300" cy="133731"/>
          </a:xfrm>
          <a:prstGeom prst="rect">
            <a:avLst/>
          </a:prstGeom>
          <a:noFill/>
          <a:ln/>
          <a:effectLst/>
        </p:spPr>
      </p:pic>
      <p:cxnSp>
        <p:nvCxnSpPr>
          <p:cNvPr id="22" name="Łącznik prosty 21"/>
          <p:cNvCxnSpPr/>
          <p:nvPr/>
        </p:nvCxnSpPr>
        <p:spPr>
          <a:xfrm flipH="1" flipV="1">
            <a:off x="1346350" y="2382557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Łącznik prosty 22"/>
          <p:cNvCxnSpPr/>
          <p:nvPr/>
        </p:nvCxnSpPr>
        <p:spPr>
          <a:xfrm flipV="1">
            <a:off x="1259632" y="1973875"/>
            <a:ext cx="576064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Łącznik prosty 23"/>
          <p:cNvCxnSpPr/>
          <p:nvPr/>
        </p:nvCxnSpPr>
        <p:spPr>
          <a:xfrm flipV="1">
            <a:off x="971600" y="2405923"/>
            <a:ext cx="281062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Prostokąt 24"/>
          <p:cNvSpPr/>
          <p:nvPr/>
        </p:nvSpPr>
        <p:spPr>
          <a:xfrm>
            <a:off x="1043608" y="2261907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1" name="Obraz 30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04048" y="2348880"/>
            <a:ext cx="2056850" cy="609438"/>
          </a:xfrm>
          <a:prstGeom prst="rect">
            <a:avLst/>
          </a:prstGeom>
          <a:noFill/>
          <a:ln/>
          <a:effectLst/>
        </p:spPr>
      </p:pic>
      <p:pic>
        <p:nvPicPr>
          <p:cNvPr id="33" name="Obraz 32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03576" y="3501008"/>
            <a:ext cx="2533057" cy="646601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32" name="Grupa 31"/>
          <p:cNvGrpSpPr/>
          <p:nvPr/>
        </p:nvGrpSpPr>
        <p:grpSpPr>
          <a:xfrm>
            <a:off x="323528" y="5229200"/>
            <a:ext cx="5815532" cy="1304925"/>
            <a:chOff x="323528" y="5229200"/>
            <a:chExt cx="5815532" cy="1304925"/>
          </a:xfrm>
        </p:grpSpPr>
        <p:grpSp>
          <p:nvGrpSpPr>
            <p:cNvPr id="50" name="Grupa 49"/>
            <p:cNvGrpSpPr/>
            <p:nvPr/>
          </p:nvGrpSpPr>
          <p:grpSpPr bwMode="auto">
            <a:xfrm>
              <a:off x="323528" y="5229200"/>
              <a:ext cx="5815532" cy="1304925"/>
              <a:chOff x="402659" y="5229199"/>
              <a:chExt cx="5815532" cy="1304925"/>
            </a:xfrm>
          </p:grpSpPr>
          <p:pic>
            <p:nvPicPr>
              <p:cNvPr id="37" name="Picture 2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402659" y="5229199"/>
                <a:ext cx="4305300" cy="13049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" name="Obraz 47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435107" y="5949279"/>
                <a:ext cx="1783084" cy="57195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932040" y="5301208"/>
              <a:ext cx="940058" cy="228539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4" name="Obraz 33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516216" y="5949280"/>
            <a:ext cx="1920247" cy="548643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/>
          <p:cNvSpPr/>
          <p:nvPr/>
        </p:nvSpPr>
        <p:spPr>
          <a:xfrm>
            <a:off x="3275856" y="1700809"/>
            <a:ext cx="792088" cy="72008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800" b="1" dirty="0" smtClean="0">
                <a:latin typeface="+mj-lt"/>
                <a:ea typeface="+mj-ea"/>
                <a:cs typeface="+mj-cs"/>
              </a:rPr>
              <a:t>General </a:t>
            </a:r>
            <a:r>
              <a:rPr lang="pl-PL" sz="4800" b="1" dirty="0" err="1" smtClean="0">
                <a:latin typeface="+mj-lt"/>
                <a:ea typeface="+mj-ea"/>
                <a:cs typeface="+mj-cs"/>
              </a:rPr>
              <a:t>method</a:t>
            </a:r>
            <a:r>
              <a:rPr lang="pl-PL" sz="48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800" b="1" dirty="0" smtClean="0">
                <a:latin typeface="+mj-lt"/>
                <a:ea typeface="+mj-ea"/>
                <a:cs typeface="+mj-cs"/>
              </a:rPr>
              <a:t>for </a:t>
            </a:r>
            <a:r>
              <a:rPr lang="pl-PL" sz="4800" b="1" dirty="0" err="1" smtClean="0">
                <a:latin typeface="+mj-lt"/>
                <a:ea typeface="+mj-ea"/>
                <a:cs typeface="+mj-cs"/>
              </a:rPr>
              <a:t>other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decoherence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models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79512" y="1124744"/>
            <a:ext cx="446898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300" b="1" dirty="0" smtClean="0"/>
              <a:t>Fisher </a:t>
            </a:r>
            <a:r>
              <a:rPr lang="pl-PL" sz="2300" b="1" dirty="0" err="1" smtClean="0"/>
              <a:t>information</a:t>
            </a:r>
            <a:r>
              <a:rPr lang="pl-PL" sz="2300" b="1" dirty="0" smtClean="0"/>
              <a:t> via </a:t>
            </a:r>
            <a:r>
              <a:rPr lang="pl-PL" sz="2300" b="1" dirty="0" err="1" smtClean="0"/>
              <a:t>purifications</a:t>
            </a:r>
            <a:endParaRPr lang="en-US" sz="2300" b="1" dirty="0"/>
          </a:p>
        </p:txBody>
      </p:sp>
      <p:sp>
        <p:nvSpPr>
          <p:cNvPr id="11" name="Prostokąt 10"/>
          <p:cNvSpPr/>
          <p:nvPr/>
        </p:nvSpPr>
        <p:spPr>
          <a:xfrm>
            <a:off x="1691680" y="1700809"/>
            <a:ext cx="792088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Obraz 2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979712" y="1988841"/>
            <a:ext cx="152549" cy="178482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91880" y="1916832"/>
            <a:ext cx="331032" cy="279165"/>
          </a:xfrm>
          <a:prstGeom prst="rect">
            <a:avLst/>
          </a:prstGeom>
          <a:noFill/>
          <a:ln/>
          <a:effectLst/>
        </p:spPr>
      </p:pic>
      <p:cxnSp>
        <p:nvCxnSpPr>
          <p:cNvPr id="18" name="Łącznik prosty ze strzałką 17"/>
          <p:cNvCxnSpPr/>
          <p:nvPr/>
        </p:nvCxnSpPr>
        <p:spPr>
          <a:xfrm>
            <a:off x="2555776" y="2060849"/>
            <a:ext cx="64807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/>
          <p:cNvCxnSpPr/>
          <p:nvPr/>
        </p:nvCxnSpPr>
        <p:spPr>
          <a:xfrm>
            <a:off x="4211960" y="2060849"/>
            <a:ext cx="64807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rostokąt 19"/>
          <p:cNvSpPr/>
          <p:nvPr/>
        </p:nvSpPr>
        <p:spPr>
          <a:xfrm>
            <a:off x="4932040" y="1700808"/>
            <a:ext cx="1584176" cy="72008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Obraz 2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76056" y="1916832"/>
            <a:ext cx="1271117" cy="279249"/>
          </a:xfrm>
          <a:prstGeom prst="rect">
            <a:avLst/>
          </a:prstGeom>
          <a:noFill/>
          <a:ln/>
          <a:effectLst/>
        </p:spPr>
      </p:pic>
      <p:pic>
        <p:nvPicPr>
          <p:cNvPr id="92" name="Obraz 91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186" t="-16694" r="-3186" b="-16694"/>
          <a:stretch>
            <a:fillRect/>
          </a:stretch>
        </p:blipFill>
        <p:spPr bwMode="auto">
          <a:xfrm>
            <a:off x="2555776" y="5229200"/>
            <a:ext cx="2886607" cy="6907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</p:pic>
      <p:grpSp>
        <p:nvGrpSpPr>
          <p:cNvPr id="44" name="Grupa 43"/>
          <p:cNvGrpSpPr/>
          <p:nvPr/>
        </p:nvGrpSpPr>
        <p:grpSpPr>
          <a:xfrm>
            <a:off x="116971" y="3284984"/>
            <a:ext cx="6399245" cy="1440160"/>
            <a:chOff x="116971" y="3284984"/>
            <a:chExt cx="6399245" cy="1440160"/>
          </a:xfrm>
        </p:grpSpPr>
        <p:sp>
          <p:nvSpPr>
            <p:cNvPr id="49" name="Prostokąt 48"/>
            <p:cNvSpPr/>
            <p:nvPr/>
          </p:nvSpPr>
          <p:spPr>
            <a:xfrm>
              <a:off x="1691680" y="3284984"/>
              <a:ext cx="792088" cy="14401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Prostokąt 32"/>
            <p:cNvSpPr/>
            <p:nvPr/>
          </p:nvSpPr>
          <p:spPr>
            <a:xfrm>
              <a:off x="3275856" y="3284984"/>
              <a:ext cx="792088" cy="144016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Obraz 50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907704" y="3861048"/>
              <a:ext cx="331976" cy="27996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7" name="Łącznik prosty ze strzałką 36"/>
            <p:cNvCxnSpPr/>
            <p:nvPr/>
          </p:nvCxnSpPr>
          <p:spPr>
            <a:xfrm>
              <a:off x="2555776" y="4005064"/>
              <a:ext cx="64807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Łącznik prosty ze strzałką 37"/>
            <p:cNvCxnSpPr/>
            <p:nvPr/>
          </p:nvCxnSpPr>
          <p:spPr>
            <a:xfrm>
              <a:off x="4211960" y="3933056"/>
              <a:ext cx="64807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Prostokąt 38"/>
            <p:cNvSpPr/>
            <p:nvPr/>
          </p:nvSpPr>
          <p:spPr>
            <a:xfrm>
              <a:off x="4932040" y="3284984"/>
              <a:ext cx="1584176" cy="1440159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4" name="Obraz 7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517598" y="3861048"/>
              <a:ext cx="279594" cy="27959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6" name="Obraz 75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948943" y="3834340"/>
              <a:ext cx="1499864" cy="27922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2" name="pole tekstowe 41"/>
            <p:cNvSpPr txBox="1"/>
            <p:nvPr/>
          </p:nvSpPr>
          <p:spPr>
            <a:xfrm>
              <a:off x="323528" y="3429000"/>
              <a:ext cx="8511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System</a:t>
              </a:r>
            </a:p>
          </p:txBody>
        </p:sp>
        <p:sp>
          <p:nvSpPr>
            <p:cNvPr id="43" name="pole tekstowe 42"/>
            <p:cNvSpPr txBox="1"/>
            <p:nvPr/>
          </p:nvSpPr>
          <p:spPr>
            <a:xfrm>
              <a:off x="116971" y="4168417"/>
              <a:ext cx="13884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Environment</a:t>
              </a:r>
              <a:endParaRPr lang="en-US" dirty="0"/>
            </a:p>
          </p:txBody>
        </p:sp>
        <p:cxnSp>
          <p:nvCxnSpPr>
            <p:cNvPr id="55" name="Łącznik prosty 54"/>
            <p:cNvCxnSpPr/>
            <p:nvPr/>
          </p:nvCxnSpPr>
          <p:spPr>
            <a:xfrm flipV="1">
              <a:off x="4067944" y="328498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Łącznik prosty 58"/>
            <p:cNvCxnSpPr/>
            <p:nvPr/>
          </p:nvCxnSpPr>
          <p:spPr>
            <a:xfrm flipH="1">
              <a:off x="3275856" y="3284984"/>
              <a:ext cx="7920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Łącznik prosty 61"/>
            <p:cNvCxnSpPr/>
            <p:nvPr/>
          </p:nvCxnSpPr>
          <p:spPr>
            <a:xfrm flipV="1">
              <a:off x="3275856" y="328498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Łącznik prosty 62"/>
            <p:cNvCxnSpPr/>
            <p:nvPr/>
          </p:nvCxnSpPr>
          <p:spPr>
            <a:xfrm flipV="1">
              <a:off x="4067944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Łącznik prosty 63"/>
            <p:cNvCxnSpPr/>
            <p:nvPr/>
          </p:nvCxnSpPr>
          <p:spPr>
            <a:xfrm flipV="1">
              <a:off x="3275856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Łącznik prosty 64"/>
            <p:cNvCxnSpPr/>
            <p:nvPr/>
          </p:nvCxnSpPr>
          <p:spPr>
            <a:xfrm>
              <a:off x="3275856" y="4725144"/>
              <a:ext cx="792088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Łącznik prosty 66"/>
            <p:cNvCxnSpPr/>
            <p:nvPr/>
          </p:nvCxnSpPr>
          <p:spPr>
            <a:xfrm flipV="1">
              <a:off x="2483768" y="328498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Łącznik prosty 67"/>
            <p:cNvCxnSpPr/>
            <p:nvPr/>
          </p:nvCxnSpPr>
          <p:spPr>
            <a:xfrm flipH="1">
              <a:off x="1691680" y="3284984"/>
              <a:ext cx="79208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Łącznik prosty 68"/>
            <p:cNvCxnSpPr/>
            <p:nvPr/>
          </p:nvCxnSpPr>
          <p:spPr>
            <a:xfrm flipV="1">
              <a:off x="1691680" y="328498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Łącznik prosty 69"/>
            <p:cNvCxnSpPr/>
            <p:nvPr/>
          </p:nvCxnSpPr>
          <p:spPr>
            <a:xfrm flipV="1">
              <a:off x="2483768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Łącznik prosty 70"/>
            <p:cNvCxnSpPr/>
            <p:nvPr/>
          </p:nvCxnSpPr>
          <p:spPr>
            <a:xfrm flipV="1">
              <a:off x="1691680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Łącznik prosty 71"/>
            <p:cNvCxnSpPr/>
            <p:nvPr/>
          </p:nvCxnSpPr>
          <p:spPr>
            <a:xfrm>
              <a:off x="1691680" y="4725144"/>
              <a:ext cx="792088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pole tekstowe 72"/>
            <p:cNvSpPr txBox="1"/>
            <p:nvPr/>
          </p:nvSpPr>
          <p:spPr>
            <a:xfrm>
              <a:off x="611560" y="378904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+</a:t>
              </a:r>
            </a:p>
          </p:txBody>
        </p:sp>
        <p:cxnSp>
          <p:nvCxnSpPr>
            <p:cNvPr id="77" name="Łącznik prosty 76"/>
            <p:cNvCxnSpPr/>
            <p:nvPr/>
          </p:nvCxnSpPr>
          <p:spPr>
            <a:xfrm flipV="1">
              <a:off x="6516216" y="328498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Łącznik prosty 77"/>
            <p:cNvCxnSpPr/>
            <p:nvPr/>
          </p:nvCxnSpPr>
          <p:spPr>
            <a:xfrm flipH="1">
              <a:off x="4932040" y="3284984"/>
              <a:ext cx="158417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Łącznik prosty 78"/>
            <p:cNvCxnSpPr/>
            <p:nvPr/>
          </p:nvCxnSpPr>
          <p:spPr>
            <a:xfrm flipV="1">
              <a:off x="4932040" y="328498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Łącznik prosty 79"/>
            <p:cNvCxnSpPr/>
            <p:nvPr/>
          </p:nvCxnSpPr>
          <p:spPr>
            <a:xfrm flipV="1">
              <a:off x="6516216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Łącznik prosty 80"/>
            <p:cNvCxnSpPr/>
            <p:nvPr/>
          </p:nvCxnSpPr>
          <p:spPr>
            <a:xfrm flipV="1">
              <a:off x="4932040" y="4005064"/>
              <a:ext cx="0" cy="72008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Łącznik prosty 81"/>
            <p:cNvCxnSpPr/>
            <p:nvPr/>
          </p:nvCxnSpPr>
          <p:spPr>
            <a:xfrm>
              <a:off x="4932040" y="4725144"/>
              <a:ext cx="1584176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7" name="Obraz 8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572000" y="2708920"/>
            <a:ext cx="2543103" cy="306781"/>
          </a:xfrm>
          <a:prstGeom prst="rect">
            <a:avLst/>
          </a:prstGeom>
          <a:noFill/>
          <a:ln/>
          <a:effectLst/>
        </p:spPr>
      </p:pic>
      <p:sp>
        <p:nvSpPr>
          <p:cNvPr id="93" name="Prostokąt 92"/>
          <p:cNvSpPr/>
          <p:nvPr/>
        </p:nvSpPr>
        <p:spPr>
          <a:xfrm>
            <a:off x="0" y="6211669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dirty="0" smtClean="0">
                <a:solidFill>
                  <a:prstClr val="black"/>
                </a:solidFill>
              </a:rPr>
              <a:t>B. M. Escher, R. L. de Matos Filho, and L. Dav</a:t>
            </a:r>
            <a:r>
              <a:rPr lang="en-US" dirty="0" err="1" smtClean="0">
                <a:solidFill>
                  <a:prstClr val="black"/>
                </a:solidFill>
              </a:rPr>
              <a:t>idovich</a:t>
            </a:r>
            <a:r>
              <a:rPr lang="en-US" b="1" dirty="0" smtClean="0">
                <a:solidFill>
                  <a:prstClr val="black"/>
                </a:solidFill>
              </a:rPr>
              <a:t>, </a:t>
            </a:r>
            <a:r>
              <a:rPr lang="en-US" dirty="0" smtClean="0">
                <a:solidFill>
                  <a:prstClr val="black"/>
                </a:solidFill>
              </a:rPr>
              <a:t>Nature Physics, </a:t>
            </a:r>
            <a:r>
              <a:rPr lang="en-US" b="1" dirty="0" smtClean="0">
                <a:solidFill>
                  <a:prstClr val="black"/>
                </a:solidFill>
              </a:rPr>
              <a:t>7, </a:t>
            </a:r>
            <a:r>
              <a:rPr lang="en-US" dirty="0" smtClean="0">
                <a:solidFill>
                  <a:prstClr val="black"/>
                </a:solidFill>
              </a:rPr>
              <a:t>406 (2011</a:t>
            </a:r>
            <a:r>
              <a:rPr lang="pl-PL" dirty="0" smtClean="0">
                <a:solidFill>
                  <a:prstClr val="black"/>
                </a:solidFill>
              </a:rPr>
              <a:t>)</a:t>
            </a:r>
          </a:p>
          <a:p>
            <a:r>
              <a:rPr lang="en-US" dirty="0" smtClean="0"/>
              <a:t>A. Fujiwara and H. Imai, J. Phys. A: Math. </a:t>
            </a:r>
            <a:r>
              <a:rPr lang="en-US" dirty="0" err="1" smtClean="0"/>
              <a:t>Theor</a:t>
            </a:r>
            <a:r>
              <a:rPr lang="en-US" dirty="0" smtClean="0"/>
              <a:t>.,</a:t>
            </a:r>
            <a:r>
              <a:rPr lang="pl-PL" dirty="0" smtClean="0"/>
              <a:t> </a:t>
            </a:r>
            <a:r>
              <a:rPr lang="en-US" dirty="0" smtClean="0"/>
              <a:t>41, 255304 (2008).</a:t>
            </a:r>
            <a:endParaRPr lang="pl-PL" dirty="0" smtClean="0">
              <a:solidFill>
                <a:prstClr val="black"/>
              </a:solidFill>
            </a:endParaRPr>
          </a:p>
        </p:txBody>
      </p:sp>
      <p:grpSp>
        <p:nvGrpSpPr>
          <p:cNvPr id="54" name="Grupa 53"/>
          <p:cNvGrpSpPr/>
          <p:nvPr/>
        </p:nvGrpSpPr>
        <p:grpSpPr>
          <a:xfrm>
            <a:off x="7452320" y="1916832"/>
            <a:ext cx="1070317" cy="2300339"/>
            <a:chOff x="7452320" y="1916832"/>
            <a:chExt cx="1070317" cy="2300339"/>
          </a:xfrm>
        </p:grpSpPr>
        <p:pic>
          <p:nvPicPr>
            <p:cNvPr id="47" name="Obraz 4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596336" y="1916832"/>
              <a:ext cx="778413" cy="35612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452320" y="3861048"/>
              <a:ext cx="1070317" cy="35612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 rot="5400000">
              <a:off x="7812360" y="2852936"/>
              <a:ext cx="227685" cy="291904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800" b="1" dirty="0" smtClean="0">
                <a:latin typeface="+mj-lt"/>
                <a:ea typeface="+mj-ea"/>
                <a:cs typeface="+mj-cs"/>
              </a:rPr>
              <a:t>General </a:t>
            </a:r>
            <a:r>
              <a:rPr lang="pl-PL" sz="4800" b="1" dirty="0" err="1" smtClean="0">
                <a:latin typeface="+mj-lt"/>
                <a:ea typeface="+mj-ea"/>
                <a:cs typeface="+mj-cs"/>
              </a:rPr>
              <a:t>method</a:t>
            </a:r>
            <a:r>
              <a:rPr lang="pl-PL" sz="48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800" b="1" dirty="0" smtClean="0">
                <a:latin typeface="+mj-lt"/>
                <a:ea typeface="+mj-ea"/>
                <a:cs typeface="+mj-cs"/>
              </a:rPr>
              <a:t>for </a:t>
            </a:r>
            <a:r>
              <a:rPr lang="pl-PL" sz="4800" b="1" dirty="0" err="1" smtClean="0">
                <a:latin typeface="+mj-lt"/>
                <a:ea typeface="+mj-ea"/>
                <a:cs typeface="+mj-cs"/>
              </a:rPr>
              <a:t>other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decoherence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models</a:t>
            </a:r>
            <a:r>
              <a:rPr kumimoji="0" lang="pl-PL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179512" y="1124744"/>
            <a:ext cx="4468980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300" b="1" dirty="0" smtClean="0"/>
              <a:t>Fisher </a:t>
            </a:r>
            <a:r>
              <a:rPr lang="pl-PL" sz="2300" b="1" dirty="0" err="1" smtClean="0"/>
              <a:t>information</a:t>
            </a:r>
            <a:r>
              <a:rPr lang="pl-PL" sz="2300" b="1" dirty="0" smtClean="0"/>
              <a:t> via </a:t>
            </a:r>
            <a:r>
              <a:rPr lang="pl-PL" sz="2300" b="1" dirty="0" err="1" smtClean="0"/>
              <a:t>purifications</a:t>
            </a:r>
            <a:endParaRPr lang="en-US" sz="2300" b="1" dirty="0"/>
          </a:p>
        </p:txBody>
      </p:sp>
      <p:sp>
        <p:nvSpPr>
          <p:cNvPr id="93" name="Prostokąt 92"/>
          <p:cNvSpPr/>
          <p:nvPr/>
        </p:nvSpPr>
        <p:spPr>
          <a:xfrm>
            <a:off x="0" y="6488668"/>
            <a:ext cx="8820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dirty="0" smtClean="0">
                <a:solidFill>
                  <a:prstClr val="black"/>
                </a:solidFill>
              </a:rPr>
              <a:t>B. M. Escher, R. L. de Matos Filho, and L. Dav</a:t>
            </a:r>
            <a:r>
              <a:rPr lang="en-US" dirty="0" err="1" smtClean="0">
                <a:solidFill>
                  <a:prstClr val="black"/>
                </a:solidFill>
              </a:rPr>
              <a:t>idovich</a:t>
            </a:r>
            <a:r>
              <a:rPr lang="en-US" b="1" dirty="0" smtClean="0">
                <a:solidFill>
                  <a:prstClr val="black"/>
                </a:solidFill>
              </a:rPr>
              <a:t>, </a:t>
            </a:r>
            <a:r>
              <a:rPr lang="en-US" dirty="0" smtClean="0">
                <a:solidFill>
                  <a:prstClr val="black"/>
                </a:solidFill>
              </a:rPr>
              <a:t>Nature Physics, </a:t>
            </a:r>
            <a:r>
              <a:rPr lang="en-US" b="1" dirty="0" smtClean="0">
                <a:solidFill>
                  <a:prstClr val="black"/>
                </a:solidFill>
              </a:rPr>
              <a:t>7, </a:t>
            </a:r>
            <a:r>
              <a:rPr lang="en-US" dirty="0" smtClean="0">
                <a:solidFill>
                  <a:prstClr val="black"/>
                </a:solidFill>
              </a:rPr>
              <a:t>406 (2011</a:t>
            </a:r>
            <a:r>
              <a:rPr lang="pl-PL" dirty="0" smtClean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44" name="Prostokąt 43"/>
          <p:cNvSpPr/>
          <p:nvPr/>
        </p:nvSpPr>
        <p:spPr>
          <a:xfrm>
            <a:off x="2123728" y="1700808"/>
            <a:ext cx="792088" cy="72008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rostokąt 44"/>
          <p:cNvSpPr/>
          <p:nvPr/>
        </p:nvSpPr>
        <p:spPr>
          <a:xfrm>
            <a:off x="539552" y="1700808"/>
            <a:ext cx="792088" cy="72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Obraz 4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27584" y="1988840"/>
            <a:ext cx="152549" cy="178482"/>
          </a:xfrm>
          <a:prstGeom prst="rect">
            <a:avLst/>
          </a:prstGeom>
          <a:noFill/>
          <a:ln/>
          <a:effectLst/>
        </p:spPr>
      </p:pic>
      <p:pic>
        <p:nvPicPr>
          <p:cNvPr id="47" name="Obraz 4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339752" y="1916831"/>
            <a:ext cx="331032" cy="279165"/>
          </a:xfrm>
          <a:prstGeom prst="rect">
            <a:avLst/>
          </a:prstGeom>
          <a:noFill/>
          <a:ln/>
          <a:effectLst/>
        </p:spPr>
      </p:pic>
      <p:cxnSp>
        <p:nvCxnSpPr>
          <p:cNvPr id="48" name="Łącznik prosty ze strzałką 47"/>
          <p:cNvCxnSpPr/>
          <p:nvPr/>
        </p:nvCxnSpPr>
        <p:spPr>
          <a:xfrm>
            <a:off x="1403648" y="2060848"/>
            <a:ext cx="64807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ze strzałką 49"/>
          <p:cNvCxnSpPr/>
          <p:nvPr/>
        </p:nvCxnSpPr>
        <p:spPr>
          <a:xfrm>
            <a:off x="3059832" y="2060848"/>
            <a:ext cx="64807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Prostokąt 51"/>
          <p:cNvSpPr/>
          <p:nvPr/>
        </p:nvSpPr>
        <p:spPr>
          <a:xfrm>
            <a:off x="3779912" y="1700807"/>
            <a:ext cx="1584176" cy="72008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Obraz 52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23928" y="1916831"/>
            <a:ext cx="1271117" cy="279249"/>
          </a:xfrm>
          <a:prstGeom prst="rect">
            <a:avLst/>
          </a:prstGeom>
          <a:noFill/>
          <a:ln/>
          <a:effectLst/>
        </p:spPr>
      </p:pic>
      <p:pic>
        <p:nvPicPr>
          <p:cNvPr id="56" name="Obraz 5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186" t="-16694" r="-3186" b="-16694"/>
          <a:stretch>
            <a:fillRect/>
          </a:stretch>
        </p:blipFill>
        <p:spPr bwMode="auto">
          <a:xfrm>
            <a:off x="6084168" y="1700808"/>
            <a:ext cx="2886607" cy="6907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</p:pic>
      <p:grpSp>
        <p:nvGrpSpPr>
          <p:cNvPr id="54" name="Grupa 53"/>
          <p:cNvGrpSpPr/>
          <p:nvPr/>
        </p:nvGrpSpPr>
        <p:grpSpPr>
          <a:xfrm>
            <a:off x="251520" y="2708920"/>
            <a:ext cx="2592950" cy="904166"/>
            <a:chOff x="251520" y="2708920"/>
            <a:chExt cx="2592950" cy="904166"/>
          </a:xfrm>
        </p:grpSpPr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23528" y="2708920"/>
              <a:ext cx="2520942" cy="560719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6" name="pole tekstowe 65"/>
            <p:cNvSpPr txBox="1"/>
            <p:nvPr/>
          </p:nvSpPr>
          <p:spPr>
            <a:xfrm>
              <a:off x="251520" y="3212976"/>
              <a:ext cx="236000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smtClean="0"/>
                <a:t>Kraus </a:t>
              </a:r>
              <a:r>
                <a:rPr lang="pl-PL" sz="2000" dirty="0" err="1" smtClean="0"/>
                <a:t>representation</a:t>
              </a:r>
              <a:endParaRPr lang="en-US" sz="2000" dirty="0"/>
            </a:p>
          </p:txBody>
        </p:sp>
      </p:grpSp>
      <p:grpSp>
        <p:nvGrpSpPr>
          <p:cNvPr id="55" name="Grupa 54"/>
          <p:cNvGrpSpPr/>
          <p:nvPr/>
        </p:nvGrpSpPr>
        <p:grpSpPr>
          <a:xfrm>
            <a:off x="3471052" y="2708919"/>
            <a:ext cx="2418580" cy="904167"/>
            <a:chOff x="3471052" y="2708919"/>
            <a:chExt cx="2418580" cy="904167"/>
          </a:xfrm>
        </p:grpSpPr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471052" y="2708919"/>
              <a:ext cx="2418580" cy="58516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5" name="pole tekstowe 74"/>
            <p:cNvSpPr txBox="1"/>
            <p:nvPr/>
          </p:nvSpPr>
          <p:spPr>
            <a:xfrm>
              <a:off x="3491880" y="3212976"/>
              <a:ext cx="227844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err="1" smtClean="0"/>
                <a:t>Equivalent</a:t>
              </a:r>
              <a:r>
                <a:rPr lang="pl-PL" sz="2000" dirty="0" smtClean="0"/>
                <a:t> Kraus set</a:t>
              </a:r>
              <a:endParaRPr lang="en-US" sz="2000" dirty="0"/>
            </a:p>
          </p:txBody>
        </p:sp>
      </p:grpSp>
      <p:sp>
        <p:nvSpPr>
          <p:cNvPr id="83" name="pole tekstowe 82"/>
          <p:cNvSpPr txBox="1"/>
          <p:nvPr/>
        </p:nvSpPr>
        <p:spPr>
          <a:xfrm>
            <a:off x="179512" y="3717032"/>
            <a:ext cx="7456337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300" b="1" dirty="0" err="1" smtClean="0"/>
              <a:t>Minmization</a:t>
            </a:r>
            <a:r>
              <a:rPr lang="pl-PL" sz="2300" b="1" dirty="0" smtClean="0"/>
              <a:t> </a:t>
            </a:r>
            <a:r>
              <a:rPr lang="pl-PL" sz="2300" b="1" dirty="0" err="1" smtClean="0"/>
              <a:t>over</a:t>
            </a:r>
            <a:r>
              <a:rPr lang="pl-PL" sz="2300" b="1" dirty="0" smtClean="0"/>
              <a:t> </a:t>
            </a:r>
            <a:r>
              <a:rPr lang="pl-PL" sz="2300" b="1" dirty="0" err="1" smtClean="0"/>
              <a:t>different</a:t>
            </a:r>
            <a:r>
              <a:rPr lang="pl-PL" sz="2300" b="1" dirty="0" smtClean="0"/>
              <a:t> Kraus </a:t>
            </a:r>
            <a:r>
              <a:rPr lang="pl-PL" sz="2300" b="1" dirty="0" err="1" smtClean="0"/>
              <a:t>representation</a:t>
            </a:r>
            <a:r>
              <a:rPr lang="pl-PL" sz="2300" b="1" dirty="0" smtClean="0"/>
              <a:t> </a:t>
            </a:r>
            <a:r>
              <a:rPr lang="pl-PL" sz="2300" b="1" dirty="0" err="1" smtClean="0"/>
              <a:t>non-trivial</a:t>
            </a:r>
            <a:endParaRPr lang="en-US" sz="2300" b="1" dirty="0"/>
          </a:p>
        </p:txBody>
      </p:sp>
      <p:pic>
        <p:nvPicPr>
          <p:cNvPr id="84" name="Obraz 8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228184" y="2492896"/>
            <a:ext cx="2543103" cy="306781"/>
          </a:xfrm>
          <a:prstGeom prst="rect">
            <a:avLst/>
          </a:prstGeom>
          <a:noFill/>
          <a:ln/>
          <a:effectLst/>
        </p:spPr>
      </p:pic>
      <p:grpSp>
        <p:nvGrpSpPr>
          <p:cNvPr id="63" name="Grupa 62"/>
          <p:cNvGrpSpPr/>
          <p:nvPr/>
        </p:nvGrpSpPr>
        <p:grpSpPr bwMode="auto">
          <a:xfrm>
            <a:off x="323527" y="4149080"/>
            <a:ext cx="2952328" cy="2075498"/>
            <a:chOff x="323528" y="4149080"/>
            <a:chExt cx="2952328" cy="2075498"/>
          </a:xfrm>
        </p:grpSpPr>
        <p:cxnSp>
          <p:nvCxnSpPr>
            <p:cNvPr id="85" name="Łącznik prosty 84"/>
            <p:cNvCxnSpPr/>
            <p:nvPr/>
          </p:nvCxnSpPr>
          <p:spPr bwMode="auto">
            <a:xfrm>
              <a:off x="323528" y="465313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Łącznik prosty 85"/>
            <p:cNvCxnSpPr/>
            <p:nvPr/>
          </p:nvCxnSpPr>
          <p:spPr bwMode="auto">
            <a:xfrm>
              <a:off x="1115616" y="530120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Łącznik prosty 87"/>
            <p:cNvCxnSpPr/>
            <p:nvPr/>
          </p:nvCxnSpPr>
          <p:spPr bwMode="auto">
            <a:xfrm>
              <a:off x="1259632" y="465313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9" name="Prostokąt 88"/>
            <p:cNvSpPr/>
            <p:nvPr/>
          </p:nvSpPr>
          <p:spPr bwMode="auto">
            <a:xfrm>
              <a:off x="1907704" y="443711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90" name="Obraz 5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049537" y="454290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1" name="Łącznik prosty 90"/>
            <p:cNvCxnSpPr/>
            <p:nvPr/>
          </p:nvCxnSpPr>
          <p:spPr bwMode="auto">
            <a:xfrm rot="5400000" flipH="1">
              <a:off x="1207209" y="441752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Łącznik prosty 93"/>
            <p:cNvCxnSpPr/>
            <p:nvPr/>
          </p:nvCxnSpPr>
          <p:spPr bwMode="auto">
            <a:xfrm rot="5400000" flipH="1" flipV="1">
              <a:off x="1186147" y="514863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Łącznik prosty 94"/>
            <p:cNvCxnSpPr/>
            <p:nvPr/>
          </p:nvCxnSpPr>
          <p:spPr bwMode="auto">
            <a:xfrm flipH="1" flipV="1">
              <a:off x="2930526" y="506181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Łącznik prosty 95"/>
            <p:cNvCxnSpPr/>
            <p:nvPr/>
          </p:nvCxnSpPr>
          <p:spPr bwMode="auto">
            <a:xfrm flipV="1">
              <a:off x="2771800" y="465313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Łącznik prosty 96"/>
            <p:cNvCxnSpPr/>
            <p:nvPr/>
          </p:nvCxnSpPr>
          <p:spPr bwMode="auto">
            <a:xfrm flipV="1">
              <a:off x="2411760" y="502814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Prostokąt 97"/>
            <p:cNvSpPr/>
            <p:nvPr/>
          </p:nvSpPr>
          <p:spPr bwMode="auto">
            <a:xfrm>
              <a:off x="2642164" y="491360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99" name="Łącznik prosty 98"/>
            <p:cNvCxnSpPr/>
            <p:nvPr/>
          </p:nvCxnSpPr>
          <p:spPr bwMode="auto">
            <a:xfrm>
              <a:off x="2483768" y="465313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Prostokąt 99"/>
            <p:cNvSpPr/>
            <p:nvPr/>
          </p:nvSpPr>
          <p:spPr bwMode="auto">
            <a:xfrm rot="18900000">
              <a:off x="1236732" y="459423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01" name="Obraz 100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32222" y="458112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02" name="Prostokąt 101"/>
            <p:cNvSpPr/>
            <p:nvPr/>
          </p:nvSpPr>
          <p:spPr bwMode="auto">
            <a:xfrm rot="18900000">
              <a:off x="1236732" y="524230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03" name="Obraz 102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32222" y="522920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04" name="Łącznik prosty 103"/>
            <p:cNvCxnSpPr/>
            <p:nvPr/>
          </p:nvCxnSpPr>
          <p:spPr bwMode="auto">
            <a:xfrm flipH="1" flipV="1">
              <a:off x="770286" y="506181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Łącznik prosty 104"/>
            <p:cNvCxnSpPr/>
            <p:nvPr/>
          </p:nvCxnSpPr>
          <p:spPr bwMode="auto">
            <a:xfrm flipV="1">
              <a:off x="683568" y="465313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Łącznik prosty 105"/>
            <p:cNvCxnSpPr/>
            <p:nvPr/>
          </p:nvCxnSpPr>
          <p:spPr bwMode="auto">
            <a:xfrm flipV="1">
              <a:off x="395536" y="508518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7" name="Prostokąt 106"/>
            <p:cNvSpPr/>
            <p:nvPr/>
          </p:nvSpPr>
          <p:spPr bwMode="auto">
            <a:xfrm>
              <a:off x="467544" y="494116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60" name="Obraz 59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16866" y="5589239"/>
              <a:ext cx="2082751" cy="63533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9" name="Grupa 58"/>
          <p:cNvGrpSpPr/>
          <p:nvPr/>
        </p:nvGrpSpPr>
        <p:grpSpPr>
          <a:xfrm>
            <a:off x="5148064" y="4221088"/>
            <a:ext cx="2543640" cy="2027936"/>
            <a:chOff x="5148064" y="4221088"/>
            <a:chExt cx="2543640" cy="2027936"/>
          </a:xfrm>
        </p:grpSpPr>
        <p:grpSp>
          <p:nvGrpSpPr>
            <p:cNvPr id="109" name="Grupa 108"/>
            <p:cNvGrpSpPr/>
            <p:nvPr/>
          </p:nvGrpSpPr>
          <p:grpSpPr>
            <a:xfrm>
              <a:off x="5148064" y="4509120"/>
              <a:ext cx="2543640" cy="828032"/>
              <a:chOff x="5997758" y="4941168"/>
              <a:chExt cx="2543640" cy="828032"/>
            </a:xfrm>
          </p:grpSpPr>
          <p:pic>
            <p:nvPicPr>
              <p:cNvPr id="111" name="Obraz 110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925096" y="5330010"/>
                <a:ext cx="178298" cy="20268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12" name="Elipsa 111"/>
              <p:cNvSpPr/>
              <p:nvPr/>
            </p:nvSpPr>
            <p:spPr>
              <a:xfrm>
                <a:off x="7365910" y="5185995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3" name="Łącznik prosty ze strzałką 112"/>
              <p:cNvCxnSpPr/>
              <p:nvPr/>
            </p:nvCxnSpPr>
            <p:spPr>
              <a:xfrm>
                <a:off x="7941974" y="5402019"/>
                <a:ext cx="172819" cy="95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Elipsa 113"/>
              <p:cNvSpPr/>
              <p:nvPr/>
            </p:nvSpPr>
            <p:spPr>
              <a:xfrm>
                <a:off x="8157998" y="5185995"/>
                <a:ext cx="383400" cy="54000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Elipsa 114"/>
              <p:cNvSpPr/>
              <p:nvPr/>
            </p:nvSpPr>
            <p:spPr>
              <a:xfrm>
                <a:off x="6084168" y="5229200"/>
                <a:ext cx="540000" cy="54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Łuk 115"/>
              <p:cNvSpPr/>
              <p:nvPr/>
            </p:nvSpPr>
            <p:spPr>
              <a:xfrm>
                <a:off x="5997758" y="5185995"/>
                <a:ext cx="734482" cy="216024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8" name="Obraz 117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956376" y="5157192"/>
                <a:ext cx="144016" cy="168499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19" name="Obraz 53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6300192" y="4941168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20" name="pole tekstowe 119"/>
            <p:cNvSpPr txBox="1"/>
            <p:nvPr/>
          </p:nvSpPr>
          <p:spPr>
            <a:xfrm>
              <a:off x="5796136" y="4221088"/>
              <a:ext cx="12554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err="1" smtClean="0"/>
                <a:t>dephasing</a:t>
              </a:r>
              <a:endParaRPr lang="en-US" sz="2000" dirty="0"/>
            </a:p>
          </p:txBody>
        </p:sp>
        <p:pic>
          <p:nvPicPr>
            <p:cNvPr id="121" name="Obraz 120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292080" y="5589240"/>
              <a:ext cx="2209437" cy="659784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  <p:bldP spid="8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395536" y="1412776"/>
            <a:ext cx="8229600" cy="2736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Can</a:t>
            </a:r>
            <a:r>
              <a:rPr lang="pl-PL" sz="5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you</a:t>
            </a:r>
            <a:r>
              <a:rPr lang="pl-PL" sz="5400" b="1" noProof="0" dirty="0" smtClean="0">
                <a:latin typeface="+mj-lt"/>
                <a:ea typeface="+mj-ea"/>
                <a:cs typeface="+mj-cs"/>
              </a:rPr>
              <a:t> do </a:t>
            </a: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it</a:t>
            </a:r>
            <a:r>
              <a:rPr lang="pl-PL" sz="5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simpler</a:t>
            </a:r>
            <a:r>
              <a:rPr lang="pl-PL" sz="5400" b="1" dirty="0" smtClean="0">
                <a:latin typeface="+mj-lt"/>
                <a:ea typeface="+mj-ea"/>
                <a:cs typeface="+mj-cs"/>
              </a:rPr>
              <a:t>, m</a:t>
            </a:r>
            <a:r>
              <a:rPr lang="pl-PL" sz="5400" b="1" noProof="0" dirty="0" err="1" smtClean="0">
                <a:latin typeface="+mj-lt"/>
                <a:ea typeface="+mj-ea"/>
                <a:cs typeface="+mj-cs"/>
              </a:rPr>
              <a:t>ore</a:t>
            </a:r>
            <a:r>
              <a:rPr lang="pl-PL" sz="5400" b="1" noProof="0" dirty="0" smtClean="0">
                <a:latin typeface="+mj-lt"/>
                <a:ea typeface="+mj-ea"/>
                <a:cs typeface="+mj-cs"/>
              </a:rPr>
              <a:t> general, </a:t>
            </a:r>
            <a:r>
              <a:rPr lang="pl-PL" sz="54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5400" b="1" dirty="0" err="1" smtClean="0">
                <a:latin typeface="+mj-lt"/>
                <a:ea typeface="+mj-ea"/>
                <a:cs typeface="+mj-cs"/>
              </a:rPr>
              <a:t>more</a:t>
            </a:r>
            <a:r>
              <a:rPr lang="pl-PL" sz="54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5400" b="1" dirty="0" err="1" smtClean="0">
                <a:latin typeface="+mj-lt"/>
                <a:ea typeface="+mj-ea"/>
                <a:cs typeface="+mj-cs"/>
              </a:rPr>
              <a:t>intutive</a:t>
            </a:r>
            <a:r>
              <a:rPr lang="pl-PL" sz="5400" b="1" dirty="0" smtClean="0">
                <a:latin typeface="+mj-lt"/>
                <a:ea typeface="+mj-ea"/>
                <a:cs typeface="+mj-cs"/>
              </a:rPr>
              <a:t>?</a:t>
            </a:r>
            <a:endParaRPr lang="pl-PL" sz="5400" b="1" noProof="0" dirty="0" smtClean="0">
              <a:latin typeface="+mj-lt"/>
              <a:ea typeface="+mj-ea"/>
              <a:cs typeface="+mj-cs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2987824" y="4437112"/>
            <a:ext cx="3024336" cy="923330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5400" b="1" dirty="0" err="1" smtClean="0"/>
              <a:t>Yes</a:t>
            </a:r>
            <a:r>
              <a:rPr lang="pl-PL" sz="5400" b="1" dirty="0" smtClean="0"/>
              <a:t>!!!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a quantum channel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" name="Elipsa 42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ole tekstowe 46"/>
          <p:cNvSpPr txBox="1"/>
          <p:nvPr/>
        </p:nvSpPr>
        <p:spPr>
          <a:xfrm>
            <a:off x="180953" y="1472580"/>
            <a:ext cx="410445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Convex</a:t>
            </a:r>
            <a:r>
              <a:rPr lang="pl-PL" sz="2000" b="1" dirty="0" smtClean="0"/>
              <a:t> set of quantum </a:t>
            </a:r>
            <a:r>
              <a:rPr lang="pl-PL" sz="2000" b="1" dirty="0" err="1" smtClean="0"/>
              <a:t>channels</a:t>
            </a:r>
            <a:endParaRPr lang="en-US" sz="2000" b="1" dirty="0"/>
          </a:p>
        </p:txBody>
      </p:sp>
      <p:grpSp>
        <p:nvGrpSpPr>
          <p:cNvPr id="10" name="Grupa 9"/>
          <p:cNvGrpSpPr/>
          <p:nvPr/>
        </p:nvGrpSpPr>
        <p:grpSpPr>
          <a:xfrm>
            <a:off x="683568" y="1645524"/>
            <a:ext cx="6598283" cy="1027418"/>
            <a:chOff x="683568" y="1645524"/>
            <a:chExt cx="6598283" cy="1027418"/>
          </a:xfrm>
        </p:grpSpPr>
        <p:sp>
          <p:nvSpPr>
            <p:cNvPr id="52" name="Elipsa 51"/>
            <p:cNvSpPr/>
            <p:nvPr/>
          </p:nvSpPr>
          <p:spPr>
            <a:xfrm rot="1200000">
              <a:off x="5985707" y="1645524"/>
              <a:ext cx="1296144" cy="1027418"/>
            </a:xfrm>
            <a:prstGeom prst="ellipse">
              <a:avLst/>
            </a:prstGeom>
            <a:gradFill flip="none" rotWithShape="1">
              <a:gsLst>
                <a:gs pos="0">
                  <a:srgbClr val="FF0000"/>
                </a:gs>
                <a:gs pos="100000">
                  <a:srgbClr val="FFFF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Obraz 58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3568" y="2276872"/>
              <a:ext cx="2234646" cy="33528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9" name="Elipsa 48"/>
          <p:cNvSpPr/>
          <p:nvPr/>
        </p:nvSpPr>
        <p:spPr>
          <a:xfrm>
            <a:off x="6660232" y="2060848"/>
            <a:ext cx="72008" cy="72008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Obraz 5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804248" y="1844824"/>
            <a:ext cx="178308" cy="20269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7" grpId="0"/>
      <p:bldP spid="4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a quantum channel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" name="Elipsa 42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pole tekstowe 46"/>
          <p:cNvSpPr txBox="1"/>
          <p:nvPr/>
        </p:nvSpPr>
        <p:spPr>
          <a:xfrm>
            <a:off x="120666" y="1484639"/>
            <a:ext cx="410445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Convex</a:t>
            </a:r>
            <a:r>
              <a:rPr lang="pl-PL" sz="2000" b="1" dirty="0" smtClean="0"/>
              <a:t> set of quantum </a:t>
            </a:r>
            <a:r>
              <a:rPr lang="pl-PL" sz="2000" b="1" dirty="0" err="1" smtClean="0"/>
              <a:t>channels</a:t>
            </a:r>
            <a:endParaRPr lang="en-US" sz="2000" b="1" dirty="0"/>
          </a:p>
        </p:txBody>
      </p:sp>
      <p:sp>
        <p:nvSpPr>
          <p:cNvPr id="52" name="Elipsa 51"/>
          <p:cNvSpPr/>
          <p:nvPr/>
        </p:nvSpPr>
        <p:spPr>
          <a:xfrm rot="1200000">
            <a:off x="5985707" y="1645524"/>
            <a:ext cx="1296144" cy="1027418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Obraz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6247" y="2276872"/>
            <a:ext cx="2686740" cy="350520"/>
          </a:xfrm>
          <a:prstGeom prst="rect">
            <a:avLst/>
          </a:prstGeom>
          <a:noFill/>
          <a:ln/>
          <a:effectLst/>
        </p:spPr>
      </p:pic>
      <p:grpSp>
        <p:nvGrpSpPr>
          <p:cNvPr id="13" name="Grupa 12"/>
          <p:cNvGrpSpPr/>
          <p:nvPr/>
        </p:nvGrpSpPr>
        <p:grpSpPr>
          <a:xfrm>
            <a:off x="6660232" y="1844824"/>
            <a:ext cx="386004" cy="288032"/>
            <a:chOff x="6660232" y="1844824"/>
            <a:chExt cx="386004" cy="288032"/>
          </a:xfrm>
        </p:grpSpPr>
        <p:sp>
          <p:nvSpPr>
            <p:cNvPr id="49" name="Elipsa 48"/>
            <p:cNvSpPr/>
            <p:nvPr/>
          </p:nvSpPr>
          <p:spPr>
            <a:xfrm>
              <a:off x="6660232" y="2060848"/>
              <a:ext cx="72008" cy="7200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Obraz 1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40566" y="1844824"/>
              <a:ext cx="305670" cy="2796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0" name="Łuk 9"/>
          <p:cNvSpPr/>
          <p:nvPr/>
        </p:nvSpPr>
        <p:spPr>
          <a:xfrm>
            <a:off x="5580112" y="2060848"/>
            <a:ext cx="1512168" cy="936104"/>
          </a:xfrm>
          <a:prstGeom prst="arc">
            <a:avLst>
              <a:gd name="adj1" fmla="val 14758231"/>
              <a:gd name="adj2" fmla="val 208277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ole tekstowe 11"/>
          <p:cNvSpPr txBox="1"/>
          <p:nvPr/>
        </p:nvSpPr>
        <p:spPr>
          <a:xfrm>
            <a:off x="136263" y="3272475"/>
            <a:ext cx="889248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err="1" smtClean="0"/>
              <a:t>Parameter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dependence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moved</a:t>
            </a:r>
            <a:r>
              <a:rPr lang="pl-PL" sz="2000" b="1" dirty="0" smtClean="0"/>
              <a:t> to </a:t>
            </a:r>
            <a:r>
              <a:rPr lang="pl-PL" sz="2000" b="1" dirty="0" err="1" smtClean="0"/>
              <a:t>mixing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probabilities</a:t>
            </a:r>
            <a:endParaRPr lang="en-US" sz="2000" b="1" dirty="0"/>
          </a:p>
        </p:txBody>
      </p:sp>
      <p:grpSp>
        <p:nvGrpSpPr>
          <p:cNvPr id="24" name="Grupa 23"/>
          <p:cNvGrpSpPr/>
          <p:nvPr/>
        </p:nvGrpSpPr>
        <p:grpSpPr>
          <a:xfrm>
            <a:off x="136263" y="3704523"/>
            <a:ext cx="2130316" cy="909229"/>
            <a:chOff x="136263" y="3704523"/>
            <a:chExt cx="2130316" cy="909229"/>
          </a:xfrm>
        </p:grpSpPr>
        <p:sp>
          <p:nvSpPr>
            <p:cNvPr id="14" name="pole tekstowe 13"/>
            <p:cNvSpPr txBox="1"/>
            <p:nvPr/>
          </p:nvSpPr>
          <p:spPr>
            <a:xfrm>
              <a:off x="136263" y="3704523"/>
              <a:ext cx="108012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Before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17" name="Obraz 1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51520" y="4293096"/>
              <a:ext cx="2015059" cy="32065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6" name="Grupa 25"/>
          <p:cNvGrpSpPr/>
          <p:nvPr/>
        </p:nvGrpSpPr>
        <p:grpSpPr>
          <a:xfrm>
            <a:off x="4240719" y="3704523"/>
            <a:ext cx="3648968" cy="909182"/>
            <a:chOff x="4240719" y="3704523"/>
            <a:chExt cx="3648968" cy="909182"/>
          </a:xfrm>
        </p:grpSpPr>
        <p:sp>
          <p:nvSpPr>
            <p:cNvPr id="15" name="pole tekstowe 14"/>
            <p:cNvSpPr txBox="1"/>
            <p:nvPr/>
          </p:nvSpPr>
          <p:spPr>
            <a:xfrm>
              <a:off x="4240719" y="3704523"/>
              <a:ext cx="108012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After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20" name="Obraz 19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355976" y="4293096"/>
              <a:ext cx="3533711" cy="32060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0" name="Grupa 29"/>
          <p:cNvGrpSpPr/>
          <p:nvPr/>
        </p:nvGrpSpPr>
        <p:grpSpPr>
          <a:xfrm>
            <a:off x="122875" y="4653136"/>
            <a:ext cx="8460369" cy="1070980"/>
            <a:chOff x="122875" y="4653136"/>
            <a:chExt cx="8460369" cy="1070980"/>
          </a:xfrm>
        </p:grpSpPr>
        <p:cxnSp>
          <p:nvCxnSpPr>
            <p:cNvPr id="23" name="Łącznik prosty 22"/>
            <p:cNvCxnSpPr/>
            <p:nvPr/>
          </p:nvCxnSpPr>
          <p:spPr>
            <a:xfrm>
              <a:off x="5868144" y="465313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 flipV="1">
              <a:off x="7812360" y="465313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upa 27"/>
            <p:cNvGrpSpPr/>
            <p:nvPr/>
          </p:nvGrpSpPr>
          <p:grpSpPr>
            <a:xfrm>
              <a:off x="122875" y="4822123"/>
              <a:ext cx="8460369" cy="901993"/>
              <a:chOff x="122875" y="4822123"/>
              <a:chExt cx="8460369" cy="901993"/>
            </a:xfrm>
          </p:grpSpPr>
          <p:sp>
            <p:nvSpPr>
              <p:cNvPr id="21" name="pole tekstowe 20"/>
              <p:cNvSpPr txBox="1"/>
              <p:nvPr/>
            </p:nvSpPr>
            <p:spPr>
              <a:xfrm>
                <a:off x="122875" y="4822123"/>
                <a:ext cx="2952328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000" b="1" dirty="0" smtClean="0"/>
                  <a:t>By </a:t>
                </a:r>
                <a:r>
                  <a:rPr lang="pl-PL" sz="2000" b="1" dirty="0" err="1" smtClean="0"/>
                  <a:t>Markov</a:t>
                </a:r>
                <a:r>
                  <a:rPr lang="pl-PL" sz="2000" b="1" dirty="0" smtClean="0"/>
                  <a:t> property….</a:t>
                </a:r>
                <a:endParaRPr lang="en-US" sz="2000" b="1" dirty="0"/>
              </a:p>
            </p:txBody>
          </p:sp>
          <p:cxnSp>
            <p:nvCxnSpPr>
              <p:cNvPr id="25" name="Łącznik prosty 24"/>
              <p:cNvCxnSpPr/>
              <p:nvPr/>
            </p:nvCxnSpPr>
            <p:spPr>
              <a:xfrm>
                <a:off x="5868144" y="5157192"/>
                <a:ext cx="194421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251520" y="5445224"/>
                <a:ext cx="8331724" cy="278892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grpSp>
        <p:nvGrpSpPr>
          <p:cNvPr id="29" name="Grupa 28"/>
          <p:cNvGrpSpPr/>
          <p:nvPr/>
        </p:nvGrpSpPr>
        <p:grpSpPr>
          <a:xfrm>
            <a:off x="899592" y="5877272"/>
            <a:ext cx="7677484" cy="659895"/>
            <a:chOff x="899592" y="5877272"/>
            <a:chExt cx="7677484" cy="659895"/>
          </a:xfrm>
        </p:grpSpPr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2674" t="-25816" r="-2674" b="-25816"/>
            <a:stretch>
              <a:fillRect/>
            </a:stretch>
          </p:blipFill>
          <p:spPr bwMode="auto">
            <a:xfrm>
              <a:off x="899592" y="5949280"/>
              <a:ext cx="3546142" cy="52861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48064" y="5877272"/>
              <a:ext cx="3429012" cy="65989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2" name="Prostokąt 41"/>
          <p:cNvSpPr/>
          <p:nvPr/>
        </p:nvSpPr>
        <p:spPr>
          <a:xfrm>
            <a:off x="0" y="6488668"/>
            <a:ext cx="882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</a:rPr>
              <a:t>K</a:t>
            </a:r>
            <a:r>
              <a:rPr lang="pt-BR" dirty="0" smtClean="0">
                <a:solidFill>
                  <a:prstClr val="black"/>
                </a:solidFill>
              </a:rPr>
              <a:t>. </a:t>
            </a:r>
            <a:r>
              <a:rPr lang="pl-PL" dirty="0" smtClean="0">
                <a:solidFill>
                  <a:prstClr val="black"/>
                </a:solidFill>
              </a:rPr>
              <a:t>Matsumoto, </a:t>
            </a:r>
            <a:r>
              <a:rPr lang="pl-PL" dirty="0" smtClean="0"/>
              <a:t>arXiv:1006.0300 (2010)</a:t>
            </a:r>
          </a:p>
          <a:p>
            <a:pPr lvl="0"/>
            <a:endParaRPr lang="pl-PL" dirty="0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62428E-7 C -0.01858 -0.00786 -0.03177 -0.00855 -0.05243 -0.00855 " pathEditMode="relative" ptsTypes="f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7362E-19 3.46821E-7 C -0.00955 -0.00208 -0.01944 -0.00462 -0.02864 -0.00855 C -0.03663 -0.00786 -0.04462 -0.00763 -0.05243 -0.00647 C -0.05555 -0.00601 -0.06042 3.46821E-7 -0.06042 3.46821E-7 " pathEditMode="relative" ptsTypes="fffA">
                                      <p:cBhvr>
                                        <p:cTn id="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4" name="Prostokąt 23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rostokąt 25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Prostokąt 27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rostokąt 28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Łącznik prosty 29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2" name="Obraz 3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6" y="1484784"/>
            <a:ext cx="409492" cy="374685"/>
          </a:xfrm>
          <a:prstGeom prst="rect">
            <a:avLst/>
          </a:prstGeom>
          <a:noFill/>
          <a:ln/>
          <a:effectLst/>
        </p:spPr>
      </p:pic>
      <p:sp>
        <p:nvSpPr>
          <p:cNvPr id="33" name="Schemat blokowy: opóźnienie 32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2492896"/>
            <a:ext cx="604625" cy="349042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92080" y="2564904"/>
            <a:ext cx="520308" cy="479547"/>
          </a:xfrm>
          <a:prstGeom prst="rect">
            <a:avLst/>
          </a:prstGeom>
          <a:noFill/>
          <a:ln/>
          <a:effectLst/>
        </p:spPr>
      </p:pic>
      <p:pic>
        <p:nvPicPr>
          <p:cNvPr id="45" name="Obraz 4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5940152" y="2564904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46" name="Łącznik prosty ze strzałką 45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ze strzałką 47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ze strzałką 49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Łącznik prosty 50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Prostokąt 52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4" name="Obraz 5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7" y="2204864"/>
            <a:ext cx="409492" cy="374685"/>
          </a:xfrm>
          <a:prstGeom prst="rect">
            <a:avLst/>
          </a:prstGeom>
          <a:noFill/>
          <a:ln/>
          <a:effectLst/>
        </p:spPr>
      </p:pic>
      <p:cxnSp>
        <p:nvCxnSpPr>
          <p:cNvPr id="55" name="Łącznik prosty 54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Łącznik prosty 55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rostokąt 56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8" name="Obraz 5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401277" y="3573016"/>
            <a:ext cx="409492" cy="374685"/>
          </a:xfrm>
          <a:prstGeom prst="rect">
            <a:avLst/>
          </a:prstGeom>
          <a:noFill/>
          <a:ln/>
          <a:effectLst/>
        </p:spPr>
      </p:pic>
      <p:pic>
        <p:nvPicPr>
          <p:cNvPr id="25" name="Obraz 24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99592" y="2564904"/>
            <a:ext cx="596974" cy="321871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rostokąt 89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Łącznik prosty 91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Prostokąt 92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3347864" y="1556792"/>
            <a:ext cx="546671" cy="374685"/>
          </a:xfrm>
          <a:prstGeom prst="rect">
            <a:avLst/>
          </a:prstGeom>
          <a:noFill/>
          <a:ln/>
          <a:effectLst/>
        </p:spPr>
      </p:pic>
      <p:cxnSp>
        <p:nvCxnSpPr>
          <p:cNvPr id="68" name="Łącznik prosty 67"/>
          <p:cNvCxnSpPr/>
          <p:nvPr/>
        </p:nvCxnSpPr>
        <p:spPr bwMode="auto">
          <a:xfrm>
            <a:off x="5577886" y="558924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Prostokąt 68"/>
          <p:cNvSpPr/>
          <p:nvPr/>
        </p:nvSpPr>
        <p:spPr>
          <a:xfrm>
            <a:off x="5793910" y="53012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5" name="Obraz 7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5940152" y="5373216"/>
            <a:ext cx="511865" cy="477058"/>
          </a:xfrm>
          <a:prstGeom prst="rect">
            <a:avLst/>
          </a:prstGeom>
          <a:noFill/>
          <a:ln/>
          <a:effectLst/>
        </p:spPr>
      </p:pic>
      <p:sp>
        <p:nvSpPr>
          <p:cNvPr id="71" name="pole tekstowe 70"/>
          <p:cNvSpPr txBox="1"/>
          <p:nvPr/>
        </p:nvSpPr>
        <p:spPr>
          <a:xfrm>
            <a:off x="6948264" y="522920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72" name="Łącznik prosty 71"/>
          <p:cNvCxnSpPr/>
          <p:nvPr/>
        </p:nvCxnSpPr>
        <p:spPr bwMode="auto">
          <a:xfrm>
            <a:off x="7286936" y="5013176"/>
            <a:ext cx="144016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/>
          <p:cNvSpPr/>
          <p:nvPr/>
        </p:nvSpPr>
        <p:spPr>
          <a:xfrm>
            <a:off x="7574968" y="4725144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4" name="Obraz 8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7703840" y="4797152"/>
            <a:ext cx="546603" cy="374638"/>
          </a:xfrm>
          <a:prstGeom prst="rect">
            <a:avLst/>
          </a:prstGeom>
          <a:noFill/>
          <a:ln/>
          <a:effectLst/>
        </p:spPr>
      </p:pic>
      <p:pic>
        <p:nvPicPr>
          <p:cNvPr id="77" name="Obraz 7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/>
          <a:srcRect l="-47244" t="-40380" r="-47244" b="-40380"/>
          <a:stretch>
            <a:fillRect/>
          </a:stretch>
        </p:blipFill>
        <p:spPr bwMode="auto">
          <a:xfrm>
            <a:off x="7766271" y="5996566"/>
            <a:ext cx="398203" cy="4330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cxnSp>
        <p:nvCxnSpPr>
          <p:cNvPr id="83" name="Łącznik prosty ze strzałką 82"/>
          <p:cNvCxnSpPr/>
          <p:nvPr/>
        </p:nvCxnSpPr>
        <p:spPr>
          <a:xfrm flipV="1">
            <a:off x="7988399" y="5317186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Obraz 8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63880" y="5445224"/>
            <a:ext cx="876285" cy="320719"/>
          </a:xfrm>
          <a:prstGeom prst="rect">
            <a:avLst/>
          </a:prstGeom>
          <a:noFill/>
          <a:ln/>
          <a:effectLst/>
        </p:spPr>
      </p:pic>
      <p:sp>
        <p:nvSpPr>
          <p:cNvPr id="87" name="Prostokąt 86"/>
          <p:cNvSpPr/>
          <p:nvPr/>
        </p:nvSpPr>
        <p:spPr>
          <a:xfrm>
            <a:off x="5436096" y="4581128"/>
            <a:ext cx="3528392" cy="1944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Prostokąt 87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Prostokąt 88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Prostokąt 90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chemat blokowy: opóźnienie 94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6" name="Obraz 9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2492896"/>
            <a:ext cx="604625" cy="349042"/>
          </a:xfrm>
          <a:prstGeom prst="rect">
            <a:avLst/>
          </a:prstGeom>
          <a:noFill/>
          <a:ln/>
          <a:effectLst/>
        </p:spPr>
      </p:pic>
      <p:pic>
        <p:nvPicPr>
          <p:cNvPr id="116" name="Obraz 11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99592" y="2564904"/>
            <a:ext cx="596974" cy="321871"/>
          </a:xfrm>
          <a:prstGeom prst="rect">
            <a:avLst/>
          </a:prstGeom>
          <a:noFill/>
          <a:ln/>
          <a:effectLst/>
        </p:spPr>
      </p:pic>
      <p:pic>
        <p:nvPicPr>
          <p:cNvPr id="98" name="Obraz 97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92080" y="2564904"/>
            <a:ext cx="520308" cy="479547"/>
          </a:xfrm>
          <a:prstGeom prst="rect">
            <a:avLst/>
          </a:prstGeom>
          <a:noFill/>
          <a:ln/>
          <a:effectLst/>
        </p:spPr>
      </p:pic>
      <p:pic>
        <p:nvPicPr>
          <p:cNvPr id="99" name="Obraz 98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5940152" y="2564904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100" name="Łącznik prosty ze strzałką 99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Łącznik prosty ze strzałką 100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Łącznik prosty 102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Prostokąt 103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6" name="Łącznik prosty 105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Łącznik prosty 106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Prostokąt 107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1" name="Obraz 110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3331122" y="2204864"/>
            <a:ext cx="580154" cy="375153"/>
          </a:xfrm>
          <a:prstGeom prst="rect">
            <a:avLst/>
          </a:prstGeom>
          <a:noFill/>
          <a:ln/>
          <a:effectLst/>
        </p:spPr>
      </p:pic>
      <p:pic>
        <p:nvPicPr>
          <p:cNvPr id="114" name="Obraz 113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3241388" y="3573016"/>
            <a:ext cx="649089" cy="374711"/>
          </a:xfrm>
          <a:prstGeom prst="rect">
            <a:avLst/>
          </a:prstGeom>
          <a:noFill/>
          <a:ln/>
          <a:effectLst/>
        </p:spPr>
      </p:pic>
      <p:pic>
        <p:nvPicPr>
          <p:cNvPr id="117" name="Obraz 116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761" t="-21771" r="-1761" b="-21771"/>
          <a:stretch>
            <a:fillRect/>
          </a:stretch>
        </p:blipFill>
        <p:spPr bwMode="auto">
          <a:xfrm>
            <a:off x="228698" y="4558305"/>
            <a:ext cx="5575123" cy="625234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20" name="Obraz 119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467544" y="5517232"/>
            <a:ext cx="4318645" cy="318135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rostokąt 89"/>
          <p:cNvSpPr/>
          <p:nvPr/>
        </p:nvSpPr>
        <p:spPr>
          <a:xfrm>
            <a:off x="2555776" y="1340768"/>
            <a:ext cx="1872208" cy="2880320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" name="Łącznik prosty 91"/>
          <p:cNvCxnSpPr/>
          <p:nvPr/>
        </p:nvCxnSpPr>
        <p:spPr bwMode="auto">
          <a:xfrm>
            <a:off x="2915815" y="1700808"/>
            <a:ext cx="1349557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3" name="Prostokąt 92"/>
          <p:cNvSpPr/>
          <p:nvPr/>
        </p:nvSpPr>
        <p:spPr>
          <a:xfrm>
            <a:off x="3203847" y="141277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Classical</a:t>
            </a:r>
            <a:r>
              <a:rPr kumimoji="0" lang="pl-PL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l-PL" sz="6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simulation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i="1" dirty="0" smtClean="0">
                <a:latin typeface="+mj-lt"/>
                <a:ea typeface="+mj-ea"/>
                <a:cs typeface="+mj-cs"/>
              </a:rPr>
              <a:t>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channels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used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parallel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3347864" y="1556792"/>
            <a:ext cx="546671" cy="374685"/>
          </a:xfrm>
          <a:prstGeom prst="rect">
            <a:avLst/>
          </a:prstGeom>
          <a:noFill/>
          <a:ln/>
          <a:effectLst/>
        </p:spPr>
      </p:pic>
      <p:cxnSp>
        <p:nvCxnSpPr>
          <p:cNvPr id="68" name="Łącznik prosty 67"/>
          <p:cNvCxnSpPr/>
          <p:nvPr/>
        </p:nvCxnSpPr>
        <p:spPr bwMode="auto">
          <a:xfrm>
            <a:off x="5577886" y="558924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Prostokąt 68"/>
          <p:cNvSpPr/>
          <p:nvPr/>
        </p:nvSpPr>
        <p:spPr>
          <a:xfrm>
            <a:off x="5793910" y="53012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75" name="Obraz 74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5940152" y="5373216"/>
            <a:ext cx="511865" cy="477058"/>
          </a:xfrm>
          <a:prstGeom prst="rect">
            <a:avLst/>
          </a:prstGeom>
          <a:noFill/>
          <a:ln/>
          <a:effectLst/>
        </p:spPr>
      </p:pic>
      <p:sp>
        <p:nvSpPr>
          <p:cNvPr id="71" name="pole tekstowe 70"/>
          <p:cNvSpPr txBox="1"/>
          <p:nvPr/>
        </p:nvSpPr>
        <p:spPr>
          <a:xfrm>
            <a:off x="6948264" y="522920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72" name="Łącznik prosty 71"/>
          <p:cNvCxnSpPr/>
          <p:nvPr/>
        </p:nvCxnSpPr>
        <p:spPr bwMode="auto">
          <a:xfrm>
            <a:off x="7286936" y="5013176"/>
            <a:ext cx="144016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Prostokąt 72"/>
          <p:cNvSpPr/>
          <p:nvPr/>
        </p:nvSpPr>
        <p:spPr>
          <a:xfrm>
            <a:off x="7574968" y="4725144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84" name="Obraz 8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7703840" y="4797152"/>
            <a:ext cx="546603" cy="374638"/>
          </a:xfrm>
          <a:prstGeom prst="rect">
            <a:avLst/>
          </a:prstGeom>
          <a:noFill/>
          <a:ln/>
          <a:effectLst/>
        </p:spPr>
      </p:pic>
      <p:pic>
        <p:nvPicPr>
          <p:cNvPr id="77" name="Obraz 76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/>
          <a:srcRect l="-47244" t="-40380" r="-47244" b="-40380"/>
          <a:stretch>
            <a:fillRect/>
          </a:stretch>
        </p:blipFill>
        <p:spPr bwMode="auto">
          <a:xfrm>
            <a:off x="7766271" y="5996566"/>
            <a:ext cx="398203" cy="43301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</p:pic>
      <p:cxnSp>
        <p:nvCxnSpPr>
          <p:cNvPr id="83" name="Łącznik prosty ze strzałką 82"/>
          <p:cNvCxnSpPr/>
          <p:nvPr/>
        </p:nvCxnSpPr>
        <p:spPr>
          <a:xfrm flipV="1">
            <a:off x="7988399" y="5317186"/>
            <a:ext cx="0" cy="576064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Obraz 85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063880" y="5445224"/>
            <a:ext cx="876285" cy="320719"/>
          </a:xfrm>
          <a:prstGeom prst="rect">
            <a:avLst/>
          </a:prstGeom>
          <a:noFill/>
          <a:ln/>
          <a:effectLst/>
        </p:spPr>
      </p:pic>
      <p:sp>
        <p:nvSpPr>
          <p:cNvPr id="87" name="Prostokąt 86"/>
          <p:cNvSpPr/>
          <p:nvPr/>
        </p:nvSpPr>
        <p:spPr>
          <a:xfrm>
            <a:off x="5436096" y="4581128"/>
            <a:ext cx="3528392" cy="194421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Prostokąt 87"/>
          <p:cNvSpPr/>
          <p:nvPr/>
        </p:nvSpPr>
        <p:spPr>
          <a:xfrm>
            <a:off x="7164288" y="1268760"/>
            <a:ext cx="1080120" cy="2952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Prostokąt 88"/>
          <p:cNvSpPr/>
          <p:nvPr/>
        </p:nvSpPr>
        <p:spPr>
          <a:xfrm>
            <a:off x="5148064" y="1340768"/>
            <a:ext cx="1512168" cy="28803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Prostokąt 90"/>
          <p:cNvSpPr/>
          <p:nvPr/>
        </p:nvSpPr>
        <p:spPr>
          <a:xfrm>
            <a:off x="467544" y="1340768"/>
            <a:ext cx="1512168" cy="2880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chemat blokowy: opóźnienie 94"/>
          <p:cNvSpPr/>
          <p:nvPr/>
        </p:nvSpPr>
        <p:spPr>
          <a:xfrm>
            <a:off x="5868144" y="2132856"/>
            <a:ext cx="648072" cy="115212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6" name="Obraz 9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80312" y="2492896"/>
            <a:ext cx="604625" cy="349042"/>
          </a:xfrm>
          <a:prstGeom prst="rect">
            <a:avLst/>
          </a:prstGeom>
          <a:noFill/>
          <a:ln/>
          <a:effectLst/>
        </p:spPr>
      </p:pic>
      <p:pic>
        <p:nvPicPr>
          <p:cNvPr id="116" name="Obraz 11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899592" y="2564904"/>
            <a:ext cx="596974" cy="321871"/>
          </a:xfrm>
          <a:prstGeom prst="rect">
            <a:avLst/>
          </a:prstGeom>
          <a:noFill/>
          <a:ln/>
          <a:effectLst/>
        </p:spPr>
      </p:pic>
      <p:pic>
        <p:nvPicPr>
          <p:cNvPr id="98" name="Obraz 97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92080" y="2564904"/>
            <a:ext cx="520308" cy="479547"/>
          </a:xfrm>
          <a:prstGeom prst="rect">
            <a:avLst/>
          </a:prstGeom>
          <a:noFill/>
          <a:ln/>
          <a:effectLst/>
        </p:spPr>
      </p:pic>
      <p:pic>
        <p:nvPicPr>
          <p:cNvPr id="99" name="Obraz 98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5940152" y="2564904"/>
            <a:ext cx="432046" cy="360758"/>
          </a:xfrm>
          <a:prstGeom prst="rect">
            <a:avLst/>
          </a:prstGeom>
          <a:noFill/>
          <a:ln/>
          <a:effectLst/>
        </p:spPr>
      </p:pic>
      <p:cxnSp>
        <p:nvCxnSpPr>
          <p:cNvPr id="100" name="Łącznik prosty ze strzałką 99"/>
          <p:cNvCxnSpPr/>
          <p:nvPr/>
        </p:nvCxnSpPr>
        <p:spPr>
          <a:xfrm>
            <a:off x="1979712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Łącznik prosty ze strzałką 100"/>
          <p:cNvCxnSpPr/>
          <p:nvPr/>
        </p:nvCxnSpPr>
        <p:spPr>
          <a:xfrm>
            <a:off x="4644008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Łącznik prosty ze strzałką 101"/>
          <p:cNvCxnSpPr/>
          <p:nvPr/>
        </p:nvCxnSpPr>
        <p:spPr>
          <a:xfrm>
            <a:off x="6732240" y="2708920"/>
            <a:ext cx="360040" cy="1588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Łącznik prosty 102"/>
          <p:cNvCxnSpPr/>
          <p:nvPr/>
        </p:nvCxnSpPr>
        <p:spPr bwMode="auto">
          <a:xfrm>
            <a:off x="2927242" y="2397223"/>
            <a:ext cx="1338131" cy="23665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" name="Prostokąt 103"/>
          <p:cNvSpPr/>
          <p:nvPr/>
        </p:nvSpPr>
        <p:spPr>
          <a:xfrm>
            <a:off x="3203848" y="2132856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6" name="Łącznik prosty 105"/>
          <p:cNvCxnSpPr/>
          <p:nvPr/>
        </p:nvCxnSpPr>
        <p:spPr>
          <a:xfrm>
            <a:off x="3563888" y="2924944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Łącznik prosty 106"/>
          <p:cNvCxnSpPr/>
          <p:nvPr/>
        </p:nvCxnSpPr>
        <p:spPr bwMode="auto">
          <a:xfrm>
            <a:off x="2987824" y="3789040"/>
            <a:ext cx="1277549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Prostokąt 107"/>
          <p:cNvSpPr/>
          <p:nvPr/>
        </p:nvSpPr>
        <p:spPr>
          <a:xfrm>
            <a:off x="3203848" y="3501008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1" name="Obraz 110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3331122" y="2204864"/>
            <a:ext cx="580154" cy="375153"/>
          </a:xfrm>
          <a:prstGeom prst="rect">
            <a:avLst/>
          </a:prstGeom>
          <a:noFill/>
          <a:ln/>
          <a:effectLst/>
        </p:spPr>
      </p:pic>
      <p:pic>
        <p:nvPicPr>
          <p:cNvPr id="114" name="Obraz 113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3241388" y="3573016"/>
            <a:ext cx="649089" cy="374711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31" t="-21771" r="-2131" b="-21771"/>
          <a:stretch>
            <a:fillRect/>
          </a:stretch>
        </p:blipFill>
        <p:spPr bwMode="auto">
          <a:xfrm>
            <a:off x="369386" y="4482970"/>
            <a:ext cx="4802553" cy="647174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20" name="Obraz 119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/>
          <a:stretch>
            <a:fillRect/>
          </a:stretch>
        </p:blipFill>
        <p:spPr bwMode="auto">
          <a:xfrm>
            <a:off x="467544" y="5517232"/>
            <a:ext cx="4318645" cy="318135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1592" t="-25816" r="-1592" b="-25816"/>
          <a:stretch>
            <a:fillRect/>
          </a:stretch>
        </p:blipFill>
        <p:spPr bwMode="auto">
          <a:xfrm>
            <a:off x="323528" y="6021288"/>
            <a:ext cx="5833017" cy="528693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Precision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thanks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to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classical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US" sz="3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Elipsa 4"/>
          <p:cNvSpPr/>
          <p:nvPr/>
        </p:nvSpPr>
        <p:spPr>
          <a:xfrm>
            <a:off x="3567661" y="1556792"/>
            <a:ext cx="5040560" cy="1728192"/>
          </a:xfrm>
          <a:prstGeom prst="ellipse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Elipsa 5"/>
          <p:cNvSpPr/>
          <p:nvPr/>
        </p:nvSpPr>
        <p:spPr>
          <a:xfrm rot="1200000">
            <a:off x="5985707" y="1645524"/>
            <a:ext cx="1296144" cy="1027418"/>
          </a:xfrm>
          <a:prstGeom prst="ellipse">
            <a:avLst/>
          </a:prstGeom>
          <a:gradFill flip="none" rotWithShape="1">
            <a:gsLst>
              <a:gs pos="0">
                <a:srgbClr val="FF0000"/>
              </a:gs>
              <a:gs pos="100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upa 6"/>
          <p:cNvGrpSpPr/>
          <p:nvPr/>
        </p:nvGrpSpPr>
        <p:grpSpPr>
          <a:xfrm>
            <a:off x="6660232" y="1844824"/>
            <a:ext cx="386004" cy="288032"/>
            <a:chOff x="6660232" y="1844824"/>
            <a:chExt cx="386004" cy="288032"/>
          </a:xfrm>
        </p:grpSpPr>
        <p:sp>
          <p:nvSpPr>
            <p:cNvPr id="8" name="Elipsa 7"/>
            <p:cNvSpPr/>
            <p:nvPr/>
          </p:nvSpPr>
          <p:spPr>
            <a:xfrm>
              <a:off x="6660232" y="2060848"/>
              <a:ext cx="72008" cy="72008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40566" y="1844824"/>
              <a:ext cx="305670" cy="2796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0" name="Łuk 9"/>
          <p:cNvSpPr/>
          <p:nvPr/>
        </p:nvSpPr>
        <p:spPr>
          <a:xfrm>
            <a:off x="5580112" y="2060848"/>
            <a:ext cx="1512168" cy="936104"/>
          </a:xfrm>
          <a:prstGeom prst="arc">
            <a:avLst>
              <a:gd name="adj1" fmla="val 14758231"/>
              <a:gd name="adj2" fmla="val 2082771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Obraz 14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544" t="-10911" r="-3544" b="-10911"/>
          <a:stretch>
            <a:fillRect/>
          </a:stretch>
        </p:blipFill>
        <p:spPr bwMode="auto">
          <a:xfrm>
            <a:off x="221117" y="2102454"/>
            <a:ext cx="3094374" cy="1143439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pic>
        <p:nvPicPr>
          <p:cNvPr id="16" name="Obraz 1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1484784"/>
            <a:ext cx="2920370" cy="381000"/>
          </a:xfrm>
          <a:prstGeom prst="rect">
            <a:avLst/>
          </a:prstGeom>
          <a:noFill/>
          <a:ln/>
          <a:effectLst/>
        </p:spPr>
      </p:pic>
      <p:sp>
        <p:nvSpPr>
          <p:cNvPr id="21" name="pole tekstowe 20"/>
          <p:cNvSpPr txBox="1"/>
          <p:nvPr/>
        </p:nvSpPr>
        <p:spPr>
          <a:xfrm>
            <a:off x="251520" y="4005064"/>
            <a:ext cx="849694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</a:t>
            </a:r>
            <a:r>
              <a:rPr lang="pl-PL" sz="2400" dirty="0" err="1" smtClean="0"/>
              <a:t>Generlic</a:t>
            </a:r>
            <a:r>
              <a:rPr lang="pl-PL" sz="2400" dirty="0" smtClean="0"/>
              <a:t> </a:t>
            </a:r>
            <a:r>
              <a:rPr lang="pl-PL" sz="2400" dirty="0" err="1" smtClean="0"/>
              <a:t>decoherence</a:t>
            </a:r>
            <a:r>
              <a:rPr lang="pl-PL" sz="2400" dirty="0" smtClean="0"/>
              <a:t> model will manifest </a:t>
            </a:r>
            <a:r>
              <a:rPr lang="pl-PL" sz="2400" dirty="0" err="1" smtClean="0"/>
              <a:t>shot</a:t>
            </a:r>
            <a:r>
              <a:rPr lang="pl-PL" sz="2400" dirty="0" smtClean="0"/>
              <a:t> </a:t>
            </a:r>
            <a:r>
              <a:rPr lang="pl-PL" sz="2400" dirty="0" err="1" smtClean="0"/>
              <a:t>noise</a:t>
            </a:r>
            <a:r>
              <a:rPr lang="pl-PL" sz="2400" dirty="0" smtClean="0"/>
              <a:t> </a:t>
            </a:r>
            <a:r>
              <a:rPr lang="pl-PL" sz="2400" dirty="0" err="1" smtClean="0"/>
              <a:t>scaling</a:t>
            </a:r>
            <a:endParaRPr lang="en-US" sz="2400" dirty="0"/>
          </a:p>
        </p:txBody>
      </p:sp>
      <p:sp>
        <p:nvSpPr>
          <p:cNvPr id="22" name="pole tekstowe 21"/>
          <p:cNvSpPr txBox="1"/>
          <p:nvPr/>
        </p:nvSpPr>
        <p:spPr>
          <a:xfrm>
            <a:off x="251520" y="4581128"/>
            <a:ext cx="849694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400" dirty="0" smtClean="0"/>
              <a:t> To </a:t>
            </a:r>
            <a:r>
              <a:rPr lang="pl-PL" sz="2400" dirty="0" err="1" smtClean="0"/>
              <a:t>get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</a:t>
            </a:r>
            <a:r>
              <a:rPr lang="pl-PL" sz="2400" dirty="0" err="1" smtClean="0"/>
              <a:t>tighest</a:t>
            </a:r>
            <a:r>
              <a:rPr lang="pl-PL" sz="2400" dirty="0" smtClean="0"/>
              <a:t> </a:t>
            </a:r>
            <a:r>
              <a:rPr lang="pl-PL" sz="2400" dirty="0" err="1" smtClean="0"/>
              <a:t>bound</a:t>
            </a:r>
            <a:r>
              <a:rPr lang="pl-PL" sz="2400" dirty="0" smtClean="0"/>
              <a:t> we </a:t>
            </a:r>
            <a:r>
              <a:rPr lang="pl-PL" sz="2400" dirty="0" err="1" smtClean="0"/>
              <a:t>need</a:t>
            </a:r>
            <a:r>
              <a:rPr lang="pl-PL" sz="2400" dirty="0" smtClean="0"/>
              <a:t> to </a:t>
            </a:r>
            <a:r>
              <a:rPr lang="pl-PL" sz="2400" dirty="0" err="1" smtClean="0"/>
              <a:t>find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„</a:t>
            </a:r>
            <a:r>
              <a:rPr lang="pl-PL" sz="2400" dirty="0" err="1" smtClean="0"/>
              <a:t>worst</a:t>
            </a:r>
            <a:r>
              <a:rPr lang="pl-PL" sz="2400" dirty="0" smtClean="0"/>
              <a:t>” </a:t>
            </a:r>
            <a:r>
              <a:rPr lang="pl-PL" sz="2400" dirty="0" err="1" smtClean="0"/>
              <a:t>classical</a:t>
            </a:r>
            <a:r>
              <a:rPr lang="pl-PL" sz="2400" dirty="0" smtClean="0"/>
              <a:t> </a:t>
            </a:r>
            <a:r>
              <a:rPr lang="pl-PL" sz="2400" dirty="0" err="1" smtClean="0"/>
              <a:t>simulation</a:t>
            </a:r>
            <a:r>
              <a:rPr lang="pl-PL" sz="2400" dirty="0" smtClean="0"/>
              <a:t> </a:t>
            </a:r>
            <a:endParaRPr lang="en-US" sz="2400" dirty="0"/>
          </a:p>
        </p:txBody>
      </p:sp>
      <p:grpSp>
        <p:nvGrpSpPr>
          <p:cNvPr id="29" name="Grupa 28"/>
          <p:cNvGrpSpPr/>
          <p:nvPr/>
        </p:nvGrpSpPr>
        <p:grpSpPr>
          <a:xfrm>
            <a:off x="251520" y="1715322"/>
            <a:ext cx="8352928" cy="2247351"/>
            <a:chOff x="251520" y="1715322"/>
            <a:chExt cx="8352928" cy="2247351"/>
          </a:xfrm>
        </p:grpSpPr>
        <p:grpSp>
          <p:nvGrpSpPr>
            <p:cNvPr id="18" name="Grupa 17"/>
            <p:cNvGrpSpPr/>
            <p:nvPr/>
          </p:nvGrpSpPr>
          <p:grpSpPr>
            <a:xfrm>
              <a:off x="251520" y="3501008"/>
              <a:ext cx="8352928" cy="461665"/>
              <a:chOff x="251520" y="3501008"/>
              <a:chExt cx="8352928" cy="461665"/>
            </a:xfrm>
          </p:grpSpPr>
          <p:sp>
            <p:nvSpPr>
              <p:cNvPr id="17" name="pole tekstowe 16"/>
              <p:cNvSpPr txBox="1"/>
              <p:nvPr/>
            </p:nvSpPr>
            <p:spPr>
              <a:xfrm>
                <a:off x="251520" y="3501008"/>
                <a:ext cx="417646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>
                  <a:buFont typeface="Arial" pitchFamily="34" charset="0"/>
                  <a:buChar char="•"/>
                </a:pPr>
                <a:r>
                  <a:rPr lang="pl-PL" sz="2400" dirty="0" smtClean="0"/>
                  <a:t> For </a:t>
                </a:r>
                <a:r>
                  <a:rPr lang="pl-PL" sz="2400" dirty="0" err="1" smtClean="0"/>
                  <a:t>unitary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channels</a:t>
                </a:r>
                <a:r>
                  <a:rPr lang="pl-PL" sz="2400" dirty="0" smtClean="0"/>
                  <a:t>                    </a:t>
                </a:r>
                <a:endParaRPr lang="en-US" sz="2400" dirty="0"/>
              </a:p>
            </p:txBody>
          </p:sp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203848" y="3573016"/>
                <a:ext cx="1097282" cy="30541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0" name="pole tekstowe 19"/>
              <p:cNvSpPr txBox="1"/>
              <p:nvPr/>
            </p:nvSpPr>
            <p:spPr>
              <a:xfrm>
                <a:off x="4427984" y="3501008"/>
                <a:ext cx="4176464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400" dirty="0" smtClean="0"/>
                  <a:t>Heisenberg </a:t>
                </a:r>
                <a:r>
                  <a:rPr lang="pl-PL" sz="2400" dirty="0" err="1" smtClean="0"/>
                  <a:t>scaling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possible</a:t>
                </a:r>
                <a:endParaRPr lang="en-US" sz="2400" dirty="0"/>
              </a:p>
            </p:txBody>
          </p:sp>
        </p:grpSp>
        <p:grpSp>
          <p:nvGrpSpPr>
            <p:cNvPr id="28" name="Grupa 27"/>
            <p:cNvGrpSpPr/>
            <p:nvPr/>
          </p:nvGrpSpPr>
          <p:grpSpPr bwMode="auto">
            <a:xfrm>
              <a:off x="8201428" y="1715322"/>
              <a:ext cx="386003" cy="288032"/>
              <a:chOff x="8201429" y="1715322"/>
              <a:chExt cx="386003" cy="288032"/>
            </a:xfrm>
          </p:grpSpPr>
          <p:sp>
            <p:nvSpPr>
              <p:cNvPr id="24" name="Elipsa 23"/>
              <p:cNvSpPr/>
              <p:nvPr/>
            </p:nvSpPr>
            <p:spPr bwMode="auto">
              <a:xfrm>
                <a:off x="8201429" y="1931346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6" name="Obraz 25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8281762" y="1715322"/>
                <a:ext cx="305670" cy="279688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0" b="1" dirty="0" smtClean="0">
                <a:latin typeface="+mj-lt"/>
                <a:ea typeface="+mj-ea"/>
                <a:cs typeface="+mj-cs"/>
              </a:rPr>
              <a:t>The 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„W</a:t>
            </a:r>
            <a:r>
              <a:rPr lang="en-GB" sz="6000" b="1" dirty="0" err="1" smtClean="0">
                <a:latin typeface="+mj-lt"/>
                <a:ea typeface="+mj-ea"/>
                <a:cs typeface="+mj-cs"/>
              </a:rPr>
              <a:t>orst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”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classical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simulation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9" name="Grupa 38"/>
          <p:cNvGrpSpPr/>
          <p:nvPr/>
        </p:nvGrpSpPr>
        <p:grpSpPr>
          <a:xfrm>
            <a:off x="3567661" y="1556792"/>
            <a:ext cx="5040560" cy="1728192"/>
            <a:chOff x="3567661" y="1556792"/>
            <a:chExt cx="5040560" cy="1728192"/>
          </a:xfrm>
        </p:grpSpPr>
        <p:grpSp>
          <p:nvGrpSpPr>
            <p:cNvPr id="38" name="Grupa 37"/>
            <p:cNvGrpSpPr/>
            <p:nvPr/>
          </p:nvGrpSpPr>
          <p:grpSpPr>
            <a:xfrm>
              <a:off x="3567661" y="1556792"/>
              <a:ext cx="5040560" cy="1728192"/>
              <a:chOff x="3567661" y="1556792"/>
              <a:chExt cx="5040560" cy="1728192"/>
            </a:xfrm>
          </p:grpSpPr>
          <p:sp>
            <p:nvSpPr>
              <p:cNvPr id="42" name="Elipsa 41"/>
              <p:cNvSpPr/>
              <p:nvPr/>
            </p:nvSpPr>
            <p:spPr>
              <a:xfrm>
                <a:off x="3567661" y="1556792"/>
                <a:ext cx="5040560" cy="1728192"/>
              </a:xfrm>
              <a:prstGeom prst="ellipse">
                <a:avLst/>
              </a:prstGeom>
              <a:solidFill>
                <a:srgbClr val="FFFF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4" name="Obraz 43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287991" y="1757189"/>
                <a:ext cx="304801" cy="278893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56" name="Łuk 55"/>
              <p:cNvSpPr/>
              <p:nvPr/>
            </p:nvSpPr>
            <p:spPr>
              <a:xfrm>
                <a:off x="5223845" y="1988840"/>
                <a:ext cx="1512168" cy="936104"/>
              </a:xfrm>
              <a:prstGeom prst="arc">
                <a:avLst>
                  <a:gd name="adj1" fmla="val 14758231"/>
                  <a:gd name="adj2" fmla="val 20827712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Elipsa 44"/>
            <p:cNvSpPr/>
            <p:nvPr/>
          </p:nvSpPr>
          <p:spPr>
            <a:xfrm>
              <a:off x="6295631" y="1998737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upa 45"/>
          <p:cNvGrpSpPr/>
          <p:nvPr/>
        </p:nvGrpSpPr>
        <p:grpSpPr>
          <a:xfrm>
            <a:off x="5905540" y="1628800"/>
            <a:ext cx="2674483" cy="3615951"/>
            <a:chOff x="5905540" y="1628800"/>
            <a:chExt cx="2674483" cy="3615951"/>
          </a:xfrm>
        </p:grpSpPr>
        <p:pic>
          <p:nvPicPr>
            <p:cNvPr id="127" name="Obraz 126" descr="TP_tmp.png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05540" y="1628800"/>
              <a:ext cx="254067" cy="1262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24" name="Obraz 123" descr="TP_tmp.png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490035" y="2204863"/>
              <a:ext cx="253430" cy="20183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0" name="Obraz 129" descr="TP_tmp.png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372200" y="4797152"/>
              <a:ext cx="2207823" cy="44759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7" name="Grupa 46"/>
          <p:cNvGrpSpPr/>
          <p:nvPr/>
        </p:nvGrpSpPr>
        <p:grpSpPr>
          <a:xfrm>
            <a:off x="251520" y="1340768"/>
            <a:ext cx="8140675" cy="1440159"/>
            <a:chOff x="251520" y="1340768"/>
            <a:chExt cx="8140675" cy="1440159"/>
          </a:xfrm>
        </p:grpSpPr>
        <p:cxnSp>
          <p:nvCxnSpPr>
            <p:cNvPr id="62" name="Łącznik prosty 61"/>
            <p:cNvCxnSpPr/>
            <p:nvPr/>
          </p:nvCxnSpPr>
          <p:spPr bwMode="auto">
            <a:xfrm>
              <a:off x="5151835" y="1628799"/>
              <a:ext cx="3240360" cy="1152128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pole tekstowe 130"/>
            <p:cNvSpPr txBox="1"/>
            <p:nvPr/>
          </p:nvSpPr>
          <p:spPr>
            <a:xfrm>
              <a:off x="251520" y="1340768"/>
              <a:ext cx="374441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b="1" dirty="0" smtClean="0"/>
                <a:t>Quantum Fisher </a:t>
              </a:r>
              <a:r>
                <a:rPr lang="pl-PL" sz="2000" b="1" dirty="0" err="1" smtClean="0"/>
                <a:t>Information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at</a:t>
              </a:r>
              <a:r>
                <a:rPr lang="pl-PL" sz="2000" b="1" dirty="0" smtClean="0"/>
                <a:t> a </a:t>
              </a:r>
              <a:r>
                <a:rPr lang="pl-PL" sz="2000" b="1" dirty="0" err="1" smtClean="0"/>
                <a:t>given</a:t>
              </a:r>
              <a:r>
                <a:rPr lang="pl-PL" sz="2000" b="1" dirty="0" smtClean="0"/>
                <a:t>         </a:t>
              </a:r>
              <a:r>
                <a:rPr lang="pl-PL" sz="2000" b="1" dirty="0" err="1" smtClean="0"/>
                <a:t>depends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only</a:t>
              </a:r>
              <a:r>
                <a:rPr lang="pl-PL" sz="2000" b="1" dirty="0" smtClean="0"/>
                <a:t> on</a:t>
              </a:r>
              <a:endParaRPr lang="en-US" sz="2000" b="1" dirty="0"/>
            </a:p>
          </p:txBody>
        </p:sp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115616" y="2276872"/>
              <a:ext cx="381000" cy="34861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8" name="Obraz 67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99600" y="1772816"/>
              <a:ext cx="167975" cy="19653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5" name="Obraz 64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979712" y="2276872"/>
              <a:ext cx="729618" cy="34861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3" name="Grupa 42"/>
          <p:cNvGrpSpPr/>
          <p:nvPr/>
        </p:nvGrpSpPr>
        <p:grpSpPr>
          <a:xfrm>
            <a:off x="179512" y="1412775"/>
            <a:ext cx="8964488" cy="3791665"/>
            <a:chOff x="179512" y="1412775"/>
            <a:chExt cx="8964488" cy="3791665"/>
          </a:xfrm>
        </p:grpSpPr>
        <p:pic>
          <p:nvPicPr>
            <p:cNvPr id="114" name="Obraz 11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06502" y="1412775"/>
              <a:ext cx="331369" cy="20309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9" name="Obraz 11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451549" y="2780926"/>
              <a:ext cx="330106" cy="27838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0" name="Elipsa 59"/>
            <p:cNvSpPr/>
            <p:nvPr/>
          </p:nvSpPr>
          <p:spPr bwMode="auto">
            <a:xfrm>
              <a:off x="5096796" y="1585169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Elipsa 60"/>
            <p:cNvSpPr/>
            <p:nvPr/>
          </p:nvSpPr>
          <p:spPr bwMode="auto">
            <a:xfrm>
              <a:off x="8333213" y="274225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0" name="Grupa 39"/>
            <p:cNvGrpSpPr/>
            <p:nvPr/>
          </p:nvGrpSpPr>
          <p:grpSpPr>
            <a:xfrm>
              <a:off x="179512" y="4293096"/>
              <a:ext cx="8964488" cy="911344"/>
              <a:chOff x="179512" y="4293096"/>
              <a:chExt cx="8964488" cy="911344"/>
            </a:xfrm>
          </p:grpSpPr>
          <p:sp>
            <p:nvSpPr>
              <p:cNvPr id="72" name="pole tekstowe 24"/>
              <p:cNvSpPr txBox="1"/>
              <p:nvPr/>
            </p:nvSpPr>
            <p:spPr bwMode="auto">
              <a:xfrm>
                <a:off x="179512" y="4293096"/>
                <a:ext cx="8964488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pl-PL" sz="2000" b="1" dirty="0" err="1" smtClean="0"/>
                  <a:t>The</a:t>
                </a:r>
                <a:r>
                  <a:rPr lang="pl-PL" sz="2000" b="1" dirty="0" smtClean="0"/>
                  <a:t> „</a:t>
                </a:r>
                <a:r>
                  <a:rPr lang="pl-PL" sz="2000" b="1" dirty="0" err="1" smtClean="0"/>
                  <a:t>worst</a:t>
                </a:r>
                <a:r>
                  <a:rPr lang="pl-PL" sz="2000" b="1" dirty="0" smtClean="0"/>
                  <a:t>” </a:t>
                </a:r>
                <a:r>
                  <a:rPr lang="pl-PL" sz="2000" b="1" dirty="0" err="1" smtClean="0"/>
                  <a:t>classical</a:t>
                </a:r>
                <a:r>
                  <a:rPr lang="pl-PL" sz="2000" b="1" dirty="0" smtClean="0"/>
                  <a:t> </a:t>
                </a:r>
                <a:r>
                  <a:rPr lang="pl-PL" sz="2000" b="1" dirty="0" err="1" smtClean="0"/>
                  <a:t>simulation</a:t>
                </a:r>
                <a:r>
                  <a:rPr lang="pl-PL" sz="2000" b="1" dirty="0" smtClean="0"/>
                  <a:t>:</a:t>
                </a:r>
                <a:endParaRPr lang="en-US" sz="2000" b="1" dirty="0"/>
              </a:p>
            </p:txBody>
          </p:sp>
          <p:pic>
            <p:nvPicPr>
              <p:cNvPr id="73" name="Obraz 72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899592" y="4869160"/>
                <a:ext cx="4470968" cy="335280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sp>
        <p:nvSpPr>
          <p:cNvPr id="75" name="pole tekstowe 24"/>
          <p:cNvSpPr txBox="1"/>
          <p:nvPr/>
        </p:nvSpPr>
        <p:spPr bwMode="auto">
          <a:xfrm>
            <a:off x="179512" y="6237312"/>
            <a:ext cx="8964488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b="1" dirty="0" smtClean="0"/>
              <a:t>Works for     </a:t>
            </a:r>
            <a:r>
              <a:rPr lang="pl-PL" sz="2000" b="1" dirty="0" err="1" smtClean="0"/>
              <a:t>non-extremal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channels</a:t>
            </a:r>
            <a:endParaRPr lang="en-US" sz="2000" b="1" dirty="0"/>
          </a:p>
        </p:txBody>
      </p:sp>
      <p:pic>
        <p:nvPicPr>
          <p:cNvPr id="76" name="Obraz 7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71789" y="6380719"/>
            <a:ext cx="167975" cy="196531"/>
          </a:xfrm>
          <a:prstGeom prst="rect">
            <a:avLst/>
          </a:prstGeom>
          <a:noFill/>
          <a:ln/>
          <a:effectLst/>
        </p:spPr>
      </p:pic>
      <p:grpSp>
        <p:nvGrpSpPr>
          <p:cNvPr id="67" name="Grupa 66"/>
          <p:cNvGrpSpPr/>
          <p:nvPr/>
        </p:nvGrpSpPr>
        <p:grpSpPr>
          <a:xfrm>
            <a:off x="207707" y="1965003"/>
            <a:ext cx="8964488" cy="2159453"/>
            <a:chOff x="207707" y="1965003"/>
            <a:chExt cx="8964488" cy="2159453"/>
          </a:xfrm>
        </p:grpSpPr>
        <p:grpSp>
          <p:nvGrpSpPr>
            <p:cNvPr id="58" name="Grupa 57"/>
            <p:cNvGrpSpPr/>
            <p:nvPr/>
          </p:nvGrpSpPr>
          <p:grpSpPr>
            <a:xfrm>
              <a:off x="207707" y="1988840"/>
              <a:ext cx="8964488" cy="2135616"/>
              <a:chOff x="207707" y="1988840"/>
              <a:chExt cx="8964488" cy="2135616"/>
            </a:xfrm>
          </p:grpSpPr>
          <p:grpSp>
            <p:nvGrpSpPr>
              <p:cNvPr id="36" name="Grupa 35"/>
              <p:cNvGrpSpPr/>
              <p:nvPr/>
            </p:nvGrpSpPr>
            <p:grpSpPr>
              <a:xfrm>
                <a:off x="207707" y="3297560"/>
                <a:ext cx="8964488" cy="826896"/>
                <a:chOff x="207707" y="3297560"/>
                <a:chExt cx="8964488" cy="826896"/>
              </a:xfrm>
            </p:grpSpPr>
            <p:sp>
              <p:nvSpPr>
                <p:cNvPr id="66" name="pole tekstowe 24"/>
                <p:cNvSpPr txBox="1"/>
                <p:nvPr/>
              </p:nvSpPr>
              <p:spPr bwMode="auto">
                <a:xfrm>
                  <a:off x="207707" y="3297560"/>
                  <a:ext cx="8964488" cy="40011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pl-PL" sz="2000" b="1" dirty="0" err="1" smtClean="0"/>
                    <a:t>It</a:t>
                  </a:r>
                  <a:r>
                    <a:rPr lang="pl-PL" sz="2000" b="1" dirty="0" smtClean="0"/>
                    <a:t> </a:t>
                  </a:r>
                  <a:r>
                    <a:rPr lang="pl-PL" sz="2000" b="1" dirty="0" err="1" smtClean="0"/>
                    <a:t>is</a:t>
                  </a:r>
                  <a:r>
                    <a:rPr lang="pl-PL" sz="2000" b="1" dirty="0" smtClean="0"/>
                    <a:t> </a:t>
                  </a:r>
                  <a:r>
                    <a:rPr lang="pl-PL" sz="2000" b="1" dirty="0" err="1" smtClean="0"/>
                    <a:t>enough</a:t>
                  </a:r>
                  <a:r>
                    <a:rPr lang="pl-PL" sz="2000" b="1" dirty="0" smtClean="0"/>
                    <a:t> to </a:t>
                  </a:r>
                  <a:r>
                    <a:rPr lang="pl-PL" sz="2000" b="1" dirty="0" err="1" smtClean="0"/>
                    <a:t>analize,,local</a:t>
                  </a:r>
                  <a:r>
                    <a:rPr lang="pl-PL" sz="2000" b="1" dirty="0" smtClean="0"/>
                    <a:t> </a:t>
                  </a:r>
                  <a:r>
                    <a:rPr lang="pl-PL" sz="2000" b="1" dirty="0" err="1" smtClean="0"/>
                    <a:t>classical</a:t>
                  </a:r>
                  <a:r>
                    <a:rPr lang="pl-PL" sz="2000" b="1" dirty="0" smtClean="0"/>
                    <a:t> </a:t>
                  </a:r>
                  <a:r>
                    <a:rPr lang="pl-PL" sz="2000" b="1" dirty="0" err="1" smtClean="0"/>
                    <a:t>simulation</a:t>
                  </a:r>
                  <a:r>
                    <a:rPr lang="pl-PL" sz="2000" b="1" dirty="0" smtClean="0"/>
                    <a:t>’’:</a:t>
                  </a:r>
                  <a:endParaRPr lang="en-US" sz="2000" b="1" dirty="0"/>
                </a:p>
              </p:txBody>
            </p:sp>
            <p:pic>
              <p:nvPicPr>
                <p:cNvPr id="70" name="Obraz 69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2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2739580" y="3789040"/>
                  <a:ext cx="3828788" cy="335416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pic>
            <p:nvPicPr>
              <p:cNvPr id="48" name="Obraz 47" descr="TP_tmp.emf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2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5292080" y="1988840"/>
                <a:ext cx="628878" cy="2557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9" name="Obraz 48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2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444208" y="2276872"/>
                <a:ext cx="652638" cy="255744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59" name="Elipsa 58"/>
            <p:cNvSpPr/>
            <p:nvPr/>
          </p:nvSpPr>
          <p:spPr bwMode="auto">
            <a:xfrm>
              <a:off x="5786416" y="1965003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Elipsa 62"/>
            <p:cNvSpPr/>
            <p:nvPr/>
          </p:nvSpPr>
          <p:spPr bwMode="auto">
            <a:xfrm>
              <a:off x="6660232" y="2276872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upa 76"/>
          <p:cNvGrpSpPr/>
          <p:nvPr/>
        </p:nvGrpSpPr>
        <p:grpSpPr>
          <a:xfrm>
            <a:off x="3419872" y="5445224"/>
            <a:ext cx="5724128" cy="1412776"/>
            <a:chOff x="3419872" y="5445224"/>
            <a:chExt cx="5724128" cy="1412776"/>
          </a:xfrm>
        </p:grpSpPr>
        <p:pic>
          <p:nvPicPr>
            <p:cNvPr id="74" name="Obraz 73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5152" t="-21771" r="-5152" b="-21771"/>
            <a:stretch>
              <a:fillRect/>
            </a:stretch>
          </p:blipFill>
          <p:spPr bwMode="auto">
            <a:xfrm>
              <a:off x="3419872" y="5445224"/>
              <a:ext cx="2137711" cy="658308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71" name="Prostokąt 70"/>
            <p:cNvSpPr/>
            <p:nvPr/>
          </p:nvSpPr>
          <p:spPr>
            <a:xfrm>
              <a:off x="4644008" y="6519446"/>
              <a:ext cx="449999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 smtClean="0">
                  <a:solidFill>
                    <a:prstClr val="black"/>
                  </a:solidFill>
                </a:rPr>
                <a:t>RDD,</a:t>
              </a:r>
              <a:r>
                <a:rPr lang="en-US" sz="1600" dirty="0" smtClean="0">
                  <a:solidFill>
                    <a:prstClr val="black"/>
                  </a:solidFill>
                </a:rPr>
                <a:t> </a:t>
              </a:r>
              <a:r>
                <a:rPr lang="pl-PL" sz="1600" dirty="0" smtClean="0">
                  <a:solidFill>
                    <a:prstClr val="black"/>
                  </a:solidFill>
                </a:rPr>
                <a:t>M. Guta, J.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Kolodynski</a:t>
              </a:r>
              <a:r>
                <a:rPr lang="pl-PL" sz="1600" dirty="0" smtClean="0">
                  <a:solidFill>
                    <a:prstClr val="black"/>
                  </a:solidFill>
                </a:rPr>
                <a:t>, </a:t>
              </a:r>
              <a:r>
                <a:rPr lang="pl-PL" sz="1600" dirty="0" smtClean="0"/>
                <a:t>arXiv:1201.3940 </a:t>
              </a:r>
              <a:r>
                <a:rPr lang="pl-PL" sz="1600" dirty="0" smtClean="0">
                  <a:solidFill>
                    <a:prstClr val="black"/>
                  </a:solidFill>
                </a:rPr>
                <a:t>(2012</a:t>
              </a:r>
              <a:r>
                <a:rPr lang="pl-PL" sz="1600" dirty="0" smtClean="0">
                  <a:solidFill>
                    <a:prstClr val="black"/>
                  </a:solidFill>
                </a:rPr>
                <a:t>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err="1" smtClean="0">
                <a:latin typeface="+mj-lt"/>
                <a:ea typeface="+mj-ea"/>
                <a:cs typeface="+mj-cs"/>
              </a:rPr>
              <a:t>Dephasing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: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derivation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60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seconds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!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5" name="Grupa 4"/>
          <p:cNvGrpSpPr/>
          <p:nvPr/>
        </p:nvGrpSpPr>
        <p:grpSpPr>
          <a:xfrm>
            <a:off x="805570" y="1340767"/>
            <a:ext cx="2543640" cy="828032"/>
            <a:chOff x="5997758" y="4941168"/>
            <a:chExt cx="2543640" cy="828032"/>
          </a:xfrm>
        </p:grpSpPr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" name="Elipsa 6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Łącznik prosty ze strzałką 7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a 8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Elipsa 9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Łuk 10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" name="Obraz 53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pole tekstowe 13"/>
          <p:cNvSpPr txBox="1"/>
          <p:nvPr/>
        </p:nvSpPr>
        <p:spPr>
          <a:xfrm>
            <a:off x="1453642" y="1052735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dephasing</a:t>
            </a:r>
            <a:endParaRPr lang="en-US" sz="2000" dirty="0"/>
          </a:p>
        </p:txBody>
      </p:sp>
      <p:pic>
        <p:nvPicPr>
          <p:cNvPr id="16" name="Obraz 1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3562" y="2348879"/>
            <a:ext cx="3284869" cy="789897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4008" y="1556792"/>
            <a:ext cx="2423623" cy="593905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4008" y="2276872"/>
            <a:ext cx="2606045" cy="593905"/>
          </a:xfrm>
          <a:prstGeom prst="rect">
            <a:avLst/>
          </a:prstGeom>
          <a:noFill/>
          <a:ln/>
          <a:effectLst/>
        </p:spPr>
      </p:pic>
      <p:sp>
        <p:nvSpPr>
          <p:cNvPr id="27" name="pole tekstowe 26"/>
          <p:cNvSpPr txBox="1"/>
          <p:nvPr/>
        </p:nvSpPr>
        <p:spPr>
          <a:xfrm>
            <a:off x="373522" y="3212975"/>
            <a:ext cx="87704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err="1" smtClean="0"/>
              <a:t>Choi-Jamiolłowski-isomorphism</a:t>
            </a:r>
            <a:r>
              <a:rPr lang="pl-PL" sz="2000" b="1" dirty="0" smtClean="0"/>
              <a:t> (</a:t>
            </a:r>
            <a:r>
              <a:rPr lang="pl-PL" sz="2000" dirty="0" err="1" smtClean="0"/>
              <a:t>positivie</a:t>
            </a:r>
            <a:r>
              <a:rPr lang="pl-PL" sz="2000" dirty="0" smtClean="0"/>
              <a:t> </a:t>
            </a:r>
            <a:r>
              <a:rPr lang="pl-PL" sz="2000" dirty="0" err="1" smtClean="0"/>
              <a:t>operators</a:t>
            </a:r>
            <a:r>
              <a:rPr lang="pl-PL" sz="2000" dirty="0" smtClean="0"/>
              <a:t> </a:t>
            </a:r>
            <a:r>
              <a:rPr lang="pl-PL" sz="2000" dirty="0" err="1" smtClean="0"/>
              <a:t>correspond</a:t>
            </a:r>
            <a:r>
              <a:rPr lang="pl-PL" sz="2000" dirty="0" smtClean="0"/>
              <a:t> to </a:t>
            </a:r>
            <a:r>
              <a:rPr lang="pl-PL" sz="2000" dirty="0" err="1" smtClean="0"/>
              <a:t>physical</a:t>
            </a:r>
            <a:r>
              <a:rPr lang="pl-PL" sz="2000" dirty="0" smtClean="0"/>
              <a:t> </a:t>
            </a:r>
            <a:r>
              <a:rPr lang="pl-PL" sz="2000" dirty="0" err="1" smtClean="0"/>
              <a:t>maps</a:t>
            </a:r>
            <a:r>
              <a:rPr lang="pl-PL" sz="2000" dirty="0" smtClean="0"/>
              <a:t>)</a:t>
            </a:r>
            <a:endParaRPr lang="en-US" sz="2000" dirty="0" smtClean="0"/>
          </a:p>
        </p:txBody>
      </p:sp>
      <p:pic>
        <p:nvPicPr>
          <p:cNvPr id="31" name="Obraz 3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9546" y="3861047"/>
            <a:ext cx="2470532" cy="305569"/>
          </a:xfrm>
          <a:prstGeom prst="rect">
            <a:avLst/>
          </a:prstGeom>
          <a:noFill/>
          <a:ln/>
          <a:effectLst/>
        </p:spPr>
      </p:pic>
      <p:pic>
        <p:nvPicPr>
          <p:cNvPr id="34" name="Obraz 3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563888" y="3789040"/>
            <a:ext cx="1884230" cy="560838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17539" y="4725144"/>
            <a:ext cx="3154687" cy="1120599"/>
          </a:xfrm>
          <a:prstGeom prst="rect">
            <a:avLst/>
          </a:prstGeom>
          <a:noFill/>
          <a:ln/>
          <a:effectLst/>
        </p:spPr>
      </p:pic>
      <p:grpSp>
        <p:nvGrpSpPr>
          <p:cNvPr id="58" name="Grupa 57"/>
          <p:cNvGrpSpPr/>
          <p:nvPr/>
        </p:nvGrpSpPr>
        <p:grpSpPr>
          <a:xfrm>
            <a:off x="5990146" y="3861047"/>
            <a:ext cx="2750245" cy="737630"/>
            <a:chOff x="5990146" y="3861047"/>
            <a:chExt cx="2750245" cy="737630"/>
          </a:xfrm>
        </p:grpSpPr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90146" y="3861047"/>
              <a:ext cx="2750245" cy="25516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3" name="Obraz 42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78178" y="4293095"/>
              <a:ext cx="2241448" cy="30558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9" name="Prostokąt 58"/>
          <p:cNvSpPr/>
          <p:nvPr/>
        </p:nvSpPr>
        <p:spPr>
          <a:xfrm>
            <a:off x="4644008" y="6519446"/>
            <a:ext cx="4499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M. Guta, 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</a:t>
            </a:r>
            <a:r>
              <a:rPr lang="pl-PL" sz="1600" dirty="0" smtClean="0"/>
              <a:t>arXiv:1201.3940 </a:t>
            </a:r>
            <a:r>
              <a:rPr lang="pl-PL" sz="1600" dirty="0" smtClean="0">
                <a:solidFill>
                  <a:prstClr val="black"/>
                </a:solidFill>
              </a:rPr>
              <a:t>(2012</a:t>
            </a:r>
            <a:r>
              <a:rPr lang="pl-PL" sz="1600" dirty="0" smtClean="0">
                <a:solidFill>
                  <a:prstClr val="black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err="1" smtClean="0">
                <a:latin typeface="+mj-lt"/>
                <a:ea typeface="+mj-ea"/>
                <a:cs typeface="+mj-cs"/>
              </a:rPr>
              <a:t>Dephasing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: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derivation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</a:t>
            </a:r>
            <a:r>
              <a:rPr lang="pl-PL" sz="6000" b="1" smtClean="0">
                <a:latin typeface="+mj-lt"/>
                <a:ea typeface="+mj-ea"/>
                <a:cs typeface="+mj-cs"/>
              </a:rPr>
              <a:t> 60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seconds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!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" name="Grupa 4"/>
          <p:cNvGrpSpPr/>
          <p:nvPr/>
        </p:nvGrpSpPr>
        <p:grpSpPr>
          <a:xfrm>
            <a:off x="805570" y="1340768"/>
            <a:ext cx="2543640" cy="828032"/>
            <a:chOff x="5997758" y="4941168"/>
            <a:chExt cx="2543640" cy="828032"/>
          </a:xfrm>
        </p:grpSpPr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925096" y="5330010"/>
              <a:ext cx="178298" cy="20268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" name="Elipsa 6"/>
            <p:cNvSpPr/>
            <p:nvPr/>
          </p:nvSpPr>
          <p:spPr>
            <a:xfrm>
              <a:off x="7365910" y="5185995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Łącznik prosty ze strzałką 7"/>
            <p:cNvCxnSpPr/>
            <p:nvPr/>
          </p:nvCxnSpPr>
          <p:spPr>
            <a:xfrm>
              <a:off x="7941974" y="5402019"/>
              <a:ext cx="172819" cy="95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a 8"/>
            <p:cNvSpPr/>
            <p:nvPr/>
          </p:nvSpPr>
          <p:spPr>
            <a:xfrm>
              <a:off x="8157998" y="5185995"/>
              <a:ext cx="383400" cy="540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630" h="4686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Elipsa 9"/>
            <p:cNvSpPr/>
            <p:nvPr/>
          </p:nvSpPr>
          <p:spPr>
            <a:xfrm>
              <a:off x="6084168" y="5229200"/>
              <a:ext cx="540000" cy="54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468000" h="468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Łuk 10"/>
            <p:cNvSpPr/>
            <p:nvPr/>
          </p:nvSpPr>
          <p:spPr>
            <a:xfrm>
              <a:off x="5997758" y="5185995"/>
              <a:ext cx="734482" cy="216024"/>
            </a:xfrm>
            <a:prstGeom prst="arc">
              <a:avLst>
                <a:gd name="adj1" fmla="val 8176016"/>
                <a:gd name="adj2" fmla="val 2201711"/>
              </a:avLst>
            </a:prstGeom>
            <a:ln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956376" y="5157192"/>
              <a:ext cx="144016" cy="16849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" name="Obraz 53" descr="TP_tmp.emf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6300192" y="494116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pole tekstowe 13"/>
          <p:cNvSpPr txBox="1"/>
          <p:nvPr/>
        </p:nvSpPr>
        <p:spPr>
          <a:xfrm>
            <a:off x="1453642" y="1052736"/>
            <a:ext cx="12554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dephasing</a:t>
            </a:r>
            <a:endParaRPr lang="en-US" sz="2000" dirty="0"/>
          </a:p>
        </p:txBody>
      </p:sp>
      <p:pic>
        <p:nvPicPr>
          <p:cNvPr id="16" name="Obraz 1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33562" y="2348880"/>
            <a:ext cx="3284869" cy="789897"/>
          </a:xfrm>
          <a:prstGeom prst="rect">
            <a:avLst/>
          </a:prstGeom>
          <a:noFill/>
          <a:ln/>
          <a:effectLst/>
        </p:spPr>
      </p:pic>
      <p:sp>
        <p:nvSpPr>
          <p:cNvPr id="27" name="pole tekstowe 26"/>
          <p:cNvSpPr txBox="1"/>
          <p:nvPr/>
        </p:nvSpPr>
        <p:spPr>
          <a:xfrm>
            <a:off x="373522" y="3212976"/>
            <a:ext cx="87704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b="1" dirty="0" err="1" smtClean="0"/>
              <a:t>Choi-Jamiolłowski-isomorphism</a:t>
            </a:r>
            <a:r>
              <a:rPr lang="pl-PL" sz="2000" b="1" dirty="0" smtClean="0"/>
              <a:t> (</a:t>
            </a:r>
            <a:r>
              <a:rPr lang="pl-PL" sz="2000" dirty="0" err="1" smtClean="0"/>
              <a:t>positivie</a:t>
            </a:r>
            <a:r>
              <a:rPr lang="pl-PL" sz="2000" dirty="0" smtClean="0"/>
              <a:t> </a:t>
            </a:r>
            <a:r>
              <a:rPr lang="pl-PL" sz="2000" dirty="0" err="1" smtClean="0"/>
              <a:t>operators</a:t>
            </a:r>
            <a:r>
              <a:rPr lang="pl-PL" sz="2000" dirty="0" smtClean="0"/>
              <a:t> </a:t>
            </a:r>
            <a:r>
              <a:rPr lang="pl-PL" sz="2000" dirty="0" err="1" smtClean="0"/>
              <a:t>correspond</a:t>
            </a:r>
            <a:r>
              <a:rPr lang="pl-PL" sz="2000" dirty="0" smtClean="0"/>
              <a:t> to </a:t>
            </a:r>
            <a:r>
              <a:rPr lang="pl-PL" sz="2000" dirty="0" err="1" smtClean="0"/>
              <a:t>physical</a:t>
            </a:r>
            <a:r>
              <a:rPr lang="pl-PL" sz="2000" dirty="0" smtClean="0"/>
              <a:t> </a:t>
            </a:r>
            <a:r>
              <a:rPr lang="pl-PL" sz="2000" dirty="0" err="1" smtClean="0"/>
              <a:t>maps</a:t>
            </a:r>
            <a:r>
              <a:rPr lang="pl-PL" sz="2000" dirty="0" smtClean="0"/>
              <a:t>)</a:t>
            </a:r>
            <a:endParaRPr lang="en-US" sz="2000" dirty="0" smtClean="0"/>
          </a:p>
        </p:txBody>
      </p:sp>
      <p:pic>
        <p:nvPicPr>
          <p:cNvPr id="30" name="Obraz 29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7544" y="4509120"/>
            <a:ext cx="5715479" cy="1120601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876256" y="5229200"/>
            <a:ext cx="1196409" cy="484369"/>
          </a:xfrm>
          <a:prstGeom prst="rect">
            <a:avLst/>
          </a:prstGeom>
          <a:noFill/>
          <a:ln/>
          <a:effectLst/>
        </p:spPr>
      </p:pic>
      <p:pic>
        <p:nvPicPr>
          <p:cNvPr id="36" name="Obraz 35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100" t="-10911" r="-2100" b="-10911"/>
          <a:stretch>
            <a:fillRect/>
          </a:stretch>
        </p:blipFill>
        <p:spPr bwMode="auto">
          <a:xfrm>
            <a:off x="1043608" y="5805264"/>
            <a:ext cx="3572417" cy="8037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732240" y="4725144"/>
            <a:ext cx="1577736" cy="305466"/>
          </a:xfrm>
          <a:prstGeom prst="rect">
            <a:avLst/>
          </a:prstGeom>
          <a:noFill/>
          <a:ln/>
          <a:effectLst/>
        </p:spPr>
      </p:pic>
      <p:pic>
        <p:nvPicPr>
          <p:cNvPr id="26" name="Obraz 2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4008" y="1556792"/>
            <a:ext cx="2423623" cy="593905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644008" y="2276872"/>
            <a:ext cx="2606045" cy="593905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89546" y="3861047"/>
            <a:ext cx="2470532" cy="305569"/>
          </a:xfrm>
          <a:prstGeom prst="rect">
            <a:avLst/>
          </a:prstGeom>
          <a:noFill/>
          <a:ln/>
          <a:effectLst/>
        </p:spPr>
      </p:pic>
      <p:pic>
        <p:nvPicPr>
          <p:cNvPr id="32" name="Obraz 31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563888" y="3789040"/>
            <a:ext cx="1884230" cy="560838"/>
          </a:xfrm>
          <a:prstGeom prst="rect">
            <a:avLst/>
          </a:prstGeom>
          <a:noFill/>
          <a:ln/>
          <a:effectLst/>
        </p:spPr>
      </p:pic>
      <p:grpSp>
        <p:nvGrpSpPr>
          <p:cNvPr id="33" name="Grupa 32"/>
          <p:cNvGrpSpPr/>
          <p:nvPr/>
        </p:nvGrpSpPr>
        <p:grpSpPr>
          <a:xfrm>
            <a:off x="5990146" y="3861047"/>
            <a:ext cx="2750245" cy="737630"/>
            <a:chOff x="5990146" y="3861047"/>
            <a:chExt cx="2750245" cy="737630"/>
          </a:xfrm>
        </p:grpSpPr>
        <p:pic>
          <p:nvPicPr>
            <p:cNvPr id="37" name="Obraz 36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90146" y="3861047"/>
              <a:ext cx="2750245" cy="25516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9" name="Obraz 38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78178" y="4293095"/>
              <a:ext cx="2241448" cy="30558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1" name="Prostokąt 40"/>
          <p:cNvSpPr/>
          <p:nvPr/>
        </p:nvSpPr>
        <p:spPr>
          <a:xfrm>
            <a:off x="4644008" y="6519446"/>
            <a:ext cx="4499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M. Guta, 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</a:t>
            </a:r>
            <a:r>
              <a:rPr lang="pl-PL" sz="1600" dirty="0" smtClean="0"/>
              <a:t>arXiv:1201.3940 </a:t>
            </a:r>
            <a:r>
              <a:rPr lang="pl-PL" sz="1600" dirty="0" smtClean="0">
                <a:solidFill>
                  <a:prstClr val="black"/>
                </a:solidFill>
              </a:rPr>
              <a:t>(2012</a:t>
            </a:r>
            <a:r>
              <a:rPr lang="pl-PL" sz="1600" dirty="0" smtClean="0">
                <a:solidFill>
                  <a:prstClr val="black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err="1" smtClean="0">
                <a:latin typeface="+mj-lt"/>
                <a:ea typeface="+mj-ea"/>
                <a:cs typeface="+mj-cs"/>
              </a:rPr>
              <a:t>Summary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4644008" y="6519446"/>
            <a:ext cx="44999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smtClean="0">
                <a:solidFill>
                  <a:prstClr val="black"/>
                </a:solidFill>
              </a:rPr>
              <a:t>RDD,</a:t>
            </a:r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M. Guta, J. </a:t>
            </a:r>
            <a:r>
              <a:rPr lang="pl-PL" sz="1600" dirty="0" err="1" smtClean="0">
                <a:solidFill>
                  <a:prstClr val="black"/>
                </a:solidFill>
              </a:rPr>
              <a:t>Kolodynski</a:t>
            </a:r>
            <a:r>
              <a:rPr lang="pl-PL" sz="1600" dirty="0" smtClean="0">
                <a:solidFill>
                  <a:prstClr val="black"/>
                </a:solidFill>
              </a:rPr>
              <a:t>, </a:t>
            </a:r>
            <a:r>
              <a:rPr lang="pl-PL" sz="1600" dirty="0" smtClean="0"/>
              <a:t>arXiv:1201.3940 </a:t>
            </a:r>
            <a:r>
              <a:rPr lang="pl-PL" sz="1600" dirty="0" smtClean="0">
                <a:solidFill>
                  <a:prstClr val="black"/>
                </a:solidFill>
              </a:rPr>
              <a:t>(2012</a:t>
            </a:r>
            <a:r>
              <a:rPr lang="pl-PL" sz="1600" dirty="0" smtClean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90871" y="988931"/>
            <a:ext cx="889248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800" dirty="0" smtClean="0"/>
              <a:t> Heisenberg </a:t>
            </a:r>
            <a:r>
              <a:rPr lang="pl-PL" sz="2800" dirty="0" err="1" smtClean="0"/>
              <a:t>scaling</a:t>
            </a:r>
            <a:r>
              <a:rPr lang="pl-PL" sz="2800" dirty="0" smtClean="0"/>
              <a:t> </a:t>
            </a:r>
            <a:r>
              <a:rPr lang="pl-PL" sz="2800" dirty="0" err="1" smtClean="0"/>
              <a:t>is</a:t>
            </a:r>
            <a:r>
              <a:rPr lang="pl-PL" sz="2800" dirty="0" smtClean="0"/>
              <a:t> </a:t>
            </a:r>
            <a:r>
              <a:rPr lang="pl-PL" sz="2800" dirty="0" err="1" smtClean="0"/>
              <a:t>lost</a:t>
            </a:r>
            <a:r>
              <a:rPr lang="pl-PL" sz="2800" dirty="0" smtClean="0"/>
              <a:t> for a </a:t>
            </a:r>
            <a:r>
              <a:rPr lang="pl-PL" sz="2800" dirty="0" err="1" smtClean="0"/>
              <a:t>generic</a:t>
            </a:r>
            <a:r>
              <a:rPr lang="pl-PL" sz="2800" dirty="0" smtClean="0"/>
              <a:t> </a:t>
            </a:r>
            <a:r>
              <a:rPr lang="pl-PL" sz="2800" dirty="0" err="1" smtClean="0"/>
              <a:t>decoherence</a:t>
            </a:r>
            <a:r>
              <a:rPr lang="pl-PL" sz="2800" dirty="0" smtClean="0"/>
              <a:t> channel </a:t>
            </a:r>
            <a:r>
              <a:rPr lang="pl-PL" sz="2800" dirty="0" err="1" smtClean="0"/>
              <a:t>even</a:t>
            </a:r>
            <a:r>
              <a:rPr lang="pl-PL" sz="2800" dirty="0" smtClean="0"/>
              <a:t> for </a:t>
            </a:r>
            <a:r>
              <a:rPr lang="pl-PL" sz="2800" dirty="0" err="1" smtClean="0"/>
              <a:t>infinitesimal</a:t>
            </a:r>
            <a:r>
              <a:rPr lang="pl-PL" sz="2800" dirty="0" smtClean="0"/>
              <a:t> </a:t>
            </a:r>
            <a:r>
              <a:rPr lang="pl-PL" sz="2800" dirty="0" err="1" smtClean="0"/>
              <a:t>noise</a:t>
            </a:r>
            <a:endParaRPr lang="pl-PL" sz="2800" dirty="0" smtClean="0"/>
          </a:p>
          <a:p>
            <a:endParaRPr lang="pl-PL" sz="1400" dirty="0" smtClean="0"/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Simple </a:t>
            </a:r>
            <a:r>
              <a:rPr lang="pl-PL" sz="2800" dirty="0" err="1" smtClean="0"/>
              <a:t>bounds</a:t>
            </a:r>
            <a:r>
              <a:rPr lang="pl-PL" sz="2800" dirty="0" smtClean="0"/>
              <a:t> on precision </a:t>
            </a:r>
            <a:r>
              <a:rPr lang="pl-PL" sz="2800" dirty="0" err="1" smtClean="0"/>
              <a:t>can</a:t>
            </a:r>
            <a:r>
              <a:rPr lang="pl-PL" sz="2800" dirty="0" smtClean="0"/>
              <a:t> be </a:t>
            </a:r>
            <a:r>
              <a:rPr lang="pl-PL" sz="2800" dirty="0" err="1" smtClean="0"/>
              <a:t>derived</a:t>
            </a:r>
            <a:r>
              <a:rPr lang="pl-PL" sz="2800" dirty="0" smtClean="0"/>
              <a:t> </a:t>
            </a:r>
            <a:r>
              <a:rPr lang="pl-PL" sz="2800" dirty="0" err="1" smtClean="0"/>
              <a:t>using</a:t>
            </a:r>
            <a:r>
              <a:rPr lang="pl-PL" sz="2800" dirty="0" smtClean="0"/>
              <a:t> </a:t>
            </a:r>
            <a:r>
              <a:rPr lang="pl-PL" sz="2800" dirty="0" err="1" smtClean="0"/>
              <a:t>classical</a:t>
            </a:r>
            <a:r>
              <a:rPr lang="pl-PL" sz="2800" dirty="0" smtClean="0"/>
              <a:t> </a:t>
            </a:r>
            <a:r>
              <a:rPr lang="pl-PL" sz="2800" dirty="0" err="1" smtClean="0"/>
              <a:t>simulation</a:t>
            </a:r>
            <a:r>
              <a:rPr lang="pl-PL" sz="2800" dirty="0" smtClean="0"/>
              <a:t> idea</a:t>
            </a:r>
          </a:p>
          <a:p>
            <a:pPr>
              <a:buFont typeface="Arial" pitchFamily="34" charset="0"/>
              <a:buChar char="•"/>
            </a:pPr>
            <a:endParaRPr lang="pl-PL" sz="1400" dirty="0" smtClean="0"/>
          </a:p>
          <a:p>
            <a:pPr>
              <a:buFont typeface="Arial" pitchFamily="34" charset="0"/>
              <a:buChar char="•"/>
            </a:pPr>
            <a:r>
              <a:rPr lang="pl-PL" sz="2800" dirty="0" smtClean="0"/>
              <a:t> </a:t>
            </a:r>
            <a:r>
              <a:rPr lang="pl-PL" sz="2800" dirty="0" err="1" smtClean="0"/>
              <a:t>Channels</a:t>
            </a:r>
            <a:r>
              <a:rPr lang="pl-PL" sz="2800" dirty="0" smtClean="0"/>
              <a:t> for </a:t>
            </a:r>
            <a:r>
              <a:rPr lang="pl-PL" sz="2800" dirty="0" err="1" smtClean="0"/>
              <a:t>which</a:t>
            </a:r>
            <a:r>
              <a:rPr lang="pl-PL" sz="2800" dirty="0" smtClean="0"/>
              <a:t> </a:t>
            </a:r>
            <a:r>
              <a:rPr lang="pl-PL" sz="2800" dirty="0" err="1" smtClean="0"/>
              <a:t>classical</a:t>
            </a:r>
            <a:r>
              <a:rPr lang="pl-PL" sz="2800" dirty="0" smtClean="0"/>
              <a:t> </a:t>
            </a:r>
            <a:r>
              <a:rPr lang="pl-PL" sz="2800" dirty="0" err="1" smtClean="0"/>
              <a:t>simulation</a:t>
            </a:r>
            <a:r>
              <a:rPr lang="pl-PL" sz="2800" dirty="0" smtClean="0"/>
              <a:t> </a:t>
            </a:r>
            <a:r>
              <a:rPr lang="pl-PL" sz="2800" dirty="0" err="1" smtClean="0"/>
              <a:t>does</a:t>
            </a:r>
            <a:r>
              <a:rPr lang="pl-PL" sz="2800" dirty="0" smtClean="0"/>
              <a:t> not </a:t>
            </a:r>
            <a:r>
              <a:rPr lang="pl-PL" sz="2800" dirty="0" err="1" smtClean="0"/>
              <a:t>work</a:t>
            </a:r>
            <a:r>
              <a:rPr lang="pl-PL" sz="2800" dirty="0" smtClean="0"/>
              <a:t>  </a:t>
            </a:r>
          </a:p>
          <a:p>
            <a:r>
              <a:rPr lang="pl-PL" sz="2800" dirty="0" smtClean="0"/>
              <a:t> (    </a:t>
            </a:r>
            <a:r>
              <a:rPr lang="pl-PL" sz="2800" dirty="0" err="1" smtClean="0"/>
              <a:t>extremal</a:t>
            </a:r>
            <a:r>
              <a:rPr lang="pl-PL" sz="2800" dirty="0" smtClean="0"/>
              <a:t> </a:t>
            </a:r>
            <a:r>
              <a:rPr lang="pl-PL" sz="2800" dirty="0" err="1" smtClean="0"/>
              <a:t>channels</a:t>
            </a:r>
            <a:r>
              <a:rPr lang="pl-PL" sz="2800" dirty="0" smtClean="0"/>
              <a:t>)  </a:t>
            </a:r>
            <a:r>
              <a:rPr lang="pl-PL" sz="2800" dirty="0" err="1" smtClean="0"/>
              <a:t>have</a:t>
            </a:r>
            <a:r>
              <a:rPr lang="pl-PL" sz="2800" dirty="0" smtClean="0"/>
              <a:t> less Kraus </a:t>
            </a:r>
            <a:r>
              <a:rPr lang="pl-PL" sz="2800" dirty="0" err="1" smtClean="0"/>
              <a:t>operators</a:t>
            </a:r>
            <a:r>
              <a:rPr lang="pl-PL" sz="2800" dirty="0" smtClean="0"/>
              <a:t>, </a:t>
            </a:r>
            <a:r>
              <a:rPr lang="pl-PL" sz="2800" dirty="0" err="1" smtClean="0"/>
              <a:t>other</a:t>
            </a:r>
            <a:r>
              <a:rPr lang="pl-PL" sz="2800" dirty="0" smtClean="0"/>
              <a:t> </a:t>
            </a:r>
            <a:r>
              <a:rPr lang="pl-PL" sz="2800" dirty="0" err="1" smtClean="0"/>
              <a:t>methods</a:t>
            </a:r>
            <a:r>
              <a:rPr lang="pl-PL" sz="2800" dirty="0" smtClean="0"/>
              <a:t> </a:t>
            </a:r>
            <a:r>
              <a:rPr lang="pl-PL" sz="2800" dirty="0" err="1" smtClean="0"/>
              <a:t>easier</a:t>
            </a:r>
            <a:r>
              <a:rPr lang="pl-PL" sz="2800" dirty="0" smtClean="0"/>
              <a:t> to </a:t>
            </a:r>
            <a:r>
              <a:rPr lang="pl-PL" sz="2800" dirty="0" err="1" smtClean="0"/>
              <a:t>apply</a:t>
            </a:r>
            <a:r>
              <a:rPr lang="pl-PL" sz="2800" dirty="0" smtClean="0"/>
              <a:t>   </a:t>
            </a:r>
            <a:endParaRPr lang="en-US" sz="2800" dirty="0"/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5536" y="3717032"/>
            <a:ext cx="167975" cy="196531"/>
          </a:xfrm>
          <a:prstGeom prst="rect">
            <a:avLst/>
          </a:prstGeom>
          <a:noFill/>
          <a:ln/>
          <a:effectLst/>
        </p:spPr>
      </p:pic>
      <p:grpSp>
        <p:nvGrpSpPr>
          <p:cNvPr id="27" name="Grupa 26"/>
          <p:cNvGrpSpPr/>
          <p:nvPr/>
        </p:nvGrpSpPr>
        <p:grpSpPr>
          <a:xfrm>
            <a:off x="539552" y="4725144"/>
            <a:ext cx="4781168" cy="1716792"/>
            <a:chOff x="755576" y="1772815"/>
            <a:chExt cx="5213994" cy="1872209"/>
          </a:xfrm>
        </p:grpSpPr>
        <p:grpSp>
          <p:nvGrpSpPr>
            <p:cNvPr id="7" name="Grupa 6"/>
            <p:cNvGrpSpPr/>
            <p:nvPr/>
          </p:nvGrpSpPr>
          <p:grpSpPr>
            <a:xfrm>
              <a:off x="755576" y="1916832"/>
              <a:ext cx="5040560" cy="1728192"/>
              <a:chOff x="3567661" y="1556792"/>
              <a:chExt cx="5040560" cy="1728192"/>
            </a:xfrm>
          </p:grpSpPr>
          <p:grpSp>
            <p:nvGrpSpPr>
              <p:cNvPr id="8" name="Grupa 37"/>
              <p:cNvGrpSpPr/>
              <p:nvPr/>
            </p:nvGrpSpPr>
            <p:grpSpPr>
              <a:xfrm>
                <a:off x="3567661" y="1556792"/>
                <a:ext cx="5040560" cy="1728192"/>
                <a:chOff x="3567661" y="1556792"/>
                <a:chExt cx="5040560" cy="1728192"/>
              </a:xfrm>
            </p:grpSpPr>
            <p:sp>
              <p:nvSpPr>
                <p:cNvPr id="10" name="Elipsa 9"/>
                <p:cNvSpPr/>
                <p:nvPr/>
              </p:nvSpPr>
              <p:spPr>
                <a:xfrm>
                  <a:off x="3567661" y="1556792"/>
                  <a:ext cx="5040560" cy="1728192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11" name="Obraz 10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2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287991" y="1757189"/>
                  <a:ext cx="304801" cy="278893"/>
                </a:xfrm>
                <a:prstGeom prst="rect">
                  <a:avLst/>
                </a:prstGeom>
                <a:noFill/>
                <a:ln/>
                <a:effectLst/>
              </p:spPr>
            </p:pic>
            <p:grpSp>
              <p:nvGrpSpPr>
                <p:cNvPr id="12" name="Grupa 49"/>
                <p:cNvGrpSpPr/>
                <p:nvPr/>
              </p:nvGrpSpPr>
              <p:grpSpPr>
                <a:xfrm>
                  <a:off x="5138882" y="1988839"/>
                  <a:ext cx="1994907" cy="936105"/>
                  <a:chOff x="5279125" y="3068959"/>
                  <a:chExt cx="1994907" cy="936105"/>
                </a:xfrm>
              </p:grpSpPr>
              <p:sp>
                <p:nvSpPr>
                  <p:cNvPr id="13" name="Elipsa 12"/>
                  <p:cNvSpPr/>
                  <p:nvPr/>
                </p:nvSpPr>
                <p:spPr>
                  <a:xfrm>
                    <a:off x="6781800" y="3337942"/>
                    <a:ext cx="72008" cy="7200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" name="Grupa 46"/>
                  <p:cNvGrpSpPr/>
                  <p:nvPr/>
                </p:nvGrpSpPr>
                <p:grpSpPr>
                  <a:xfrm>
                    <a:off x="5279125" y="3068959"/>
                    <a:ext cx="1994907" cy="936105"/>
                    <a:chOff x="5279125" y="3068959"/>
                    <a:chExt cx="1994907" cy="936105"/>
                  </a:xfrm>
                </p:grpSpPr>
                <p:grpSp>
                  <p:nvGrpSpPr>
                    <p:cNvPr id="15" name="Grupa 45"/>
                    <p:cNvGrpSpPr/>
                    <p:nvPr/>
                  </p:nvGrpSpPr>
                  <p:grpSpPr>
                    <a:xfrm>
                      <a:off x="5279125" y="3068959"/>
                      <a:ext cx="1994907" cy="936105"/>
                      <a:chOff x="5279125" y="3068959"/>
                      <a:chExt cx="1994907" cy="936105"/>
                    </a:xfrm>
                  </p:grpSpPr>
                  <p:pic>
                    <p:nvPicPr>
                      <p:cNvPr id="17" name="Obraz 16" descr="TP_tmp.emf"/>
                      <p:cNvPicPr>
                        <a:picLocks noChangeAspect="1"/>
                      </p:cNvPicPr>
                      <p:nvPr>
                        <p:custDataLst>
                          <p:tags r:id="rId8"/>
                        </p:custDataLst>
                      </p:nvPr>
                    </p:nvPicPr>
                    <p:blipFill>
                      <a:blip r:embed="rId13" cstate="print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</a:blip>
                      <a:stretch>
                        <a:fillRect/>
                      </a:stretch>
                    </p:blipFill>
                    <p:spPr bwMode="auto">
                      <a:xfrm>
                        <a:off x="6588223" y="3356991"/>
                        <a:ext cx="685809" cy="278895"/>
                      </a:xfrm>
                      <a:prstGeom prst="rect">
                        <a:avLst/>
                      </a:prstGeom>
                      <a:noFill/>
                      <a:ln/>
                      <a:effectLst/>
                    </p:spPr>
                  </p:pic>
                  <p:sp>
                    <p:nvSpPr>
                      <p:cNvPr id="18" name="Łuk 17"/>
                      <p:cNvSpPr/>
                      <p:nvPr/>
                    </p:nvSpPr>
                    <p:spPr>
                      <a:xfrm>
                        <a:off x="5364088" y="3068960"/>
                        <a:ext cx="1512168" cy="936104"/>
                      </a:xfrm>
                      <a:prstGeom prst="arc">
                        <a:avLst>
                          <a:gd name="adj1" fmla="val 14758231"/>
                          <a:gd name="adj2" fmla="val 20827712"/>
                        </a:avLst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pic>
                    <p:nvPicPr>
                      <p:cNvPr id="19" name="Obraz 18" descr="TP_tmp.emf"/>
                      <p:cNvPicPr>
                        <a:picLocks noChangeAspect="1"/>
                      </p:cNvPicPr>
                      <p:nvPr>
                        <p:custDataLst>
                          <p:tags r:id="rId9"/>
                        </p:custDataLst>
                      </p:nvPr>
                    </p:nvPicPr>
                    <p:blipFill>
                      <a:blip r:embed="rId14" cstate="print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</a:blip>
                      <a:stretch>
                        <a:fillRect/>
                      </a:stretch>
                    </p:blipFill>
                    <p:spPr bwMode="auto">
                      <a:xfrm>
                        <a:off x="5279125" y="3068959"/>
                        <a:ext cx="711719" cy="278896"/>
                      </a:xfrm>
                      <a:prstGeom prst="rect">
                        <a:avLst/>
                      </a:prstGeom>
                      <a:noFill/>
                      <a:ln/>
                      <a:effectLst/>
                    </p:spPr>
                  </p:pic>
                </p:grpSp>
                <p:sp>
                  <p:nvSpPr>
                    <p:cNvPr id="16" name="Elipsa 15"/>
                    <p:cNvSpPr/>
                    <p:nvPr/>
                  </p:nvSpPr>
                  <p:spPr>
                    <a:xfrm>
                      <a:off x="5868144" y="3068960"/>
                      <a:ext cx="72008" cy="72008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9" name="Elipsa 8"/>
              <p:cNvSpPr/>
              <p:nvPr/>
            </p:nvSpPr>
            <p:spPr>
              <a:xfrm>
                <a:off x="6295631" y="1998737"/>
                <a:ext cx="72008" cy="720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0" name="Łącznik prosty 19"/>
            <p:cNvCxnSpPr/>
            <p:nvPr/>
          </p:nvCxnSpPr>
          <p:spPr bwMode="auto">
            <a:xfrm>
              <a:off x="2339750" y="1988839"/>
              <a:ext cx="3240360" cy="1152128"/>
            </a:xfrm>
            <a:prstGeom prst="line">
              <a:avLst/>
            </a:prstGeom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Obraz 2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894417" y="1772815"/>
              <a:ext cx="331369" cy="20309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2" name="Obraz 2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639464" y="3140966"/>
              <a:ext cx="330106" cy="27838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3" name="Elipsa 22"/>
            <p:cNvSpPr/>
            <p:nvPr/>
          </p:nvSpPr>
          <p:spPr bwMode="auto">
            <a:xfrm>
              <a:off x="2284711" y="1945209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Elipsa 23"/>
            <p:cNvSpPr/>
            <p:nvPr/>
          </p:nvSpPr>
          <p:spPr bwMode="auto">
            <a:xfrm>
              <a:off x="5521128" y="310229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5" name="Obraz 24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093455" y="1988840"/>
              <a:ext cx="254067" cy="1262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6" name="Obraz 25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77950" y="2564903"/>
              <a:ext cx="253430" cy="201833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28" name="Obraz 2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5152" t="-21771" r="-5152" b="-21771"/>
          <a:stretch>
            <a:fillRect/>
          </a:stretch>
        </p:blipFill>
        <p:spPr bwMode="auto">
          <a:xfrm>
            <a:off x="5940152" y="5157192"/>
            <a:ext cx="2137711" cy="65830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projection noise  $\propto 1/\sqrt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11"/>
  <p:tag name="PICTUREFILESIZE" val="79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N$ - number of atom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93"/>
  <p:tag name="PICTUREFILESIZE" val="599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shot noise  $\propto 1/\sqrt{N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85"/>
  <p:tag name="PICTUREFILESIZE" val="655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N$ - number of photons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1"/>
  <p:tag name="PICTUREFILESIZE" val="662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\Delta t/t \approx 10^{-16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8"/>
  <p:tag name="PICTUREFILESIZE" val="438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 $\Delta L/L \approx 10^{-22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64"/>
  <p:tag name="PICTUREFILESIZE" val="47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"/>
  <p:tag name="PICTUREFILESIZE" val="41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b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"/>
  <p:tag name="PICTUREFILESIZE" val="41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4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b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5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frac{1}{2}[(1+e^{i \varphi}) \ket{a} + (1-e^{i \varphi }\ket{b})]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9"/>
  <p:tag name="PICTUREFILESIZE" val="622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ket{b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7"/>
  <p:tag name="PICTUREFILESIZE" val="154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frac{1}{\sqrt{2}}(e^{i \varphi} \ket{a} + \ket{b}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5"/>
  <p:tag name="PICTUREFILESIZE" val="467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a = 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33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b = (1-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332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4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a \rangle  = N 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430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b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4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a \rangle  = N (1+\cos\varphi)/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430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a\rangle  -\langle n_b \rangle  = N \cos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4"/>
  <p:tag name="PICTUREFILESIZE" val="378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= \frac{1}{\sqrt{N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198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a,n_b) =&#10; \arccos\left(\frac{n_a-n_b}{N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5"/>
  <p:tag name="PICTUREFILESIZE" val="575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color]{slides}\pagestyle{empty}&#10;\begin{document}&#10;$p_{11} = \frac{1}{2}(1 +\cos 2\phi)$&#10;\end{document}&#10;"/>
  <p:tag name="FILENAME" val="txp_fig"/>
  <p:tag name="FORMAT" val="pngmono"/>
  <p:tag name="RES" val="600"/>
  <p:tag name="BLEND" val="0"/>
  <p:tag name="TRANSPARENT" val="1"/>
  <p:tag name="TBUG" val="0"/>
  <p:tag name="ALLOWFS" val="0"/>
  <p:tag name="ORIGWIDTH" val="197"/>
  <p:tag name="PICTUREFILESIZE" val="382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color]{slides}\pagestyle{empty}&#10;\begin{document}&#10;$p_{02}+p_{20} = \frac{1}{2}(1-\cos 2\phi)$&#10;\end{document}&#10;"/>
  <p:tag name="FILENAME" val="txp_fig"/>
  <p:tag name="FORMAT" val="pngmono"/>
  <p:tag name="RES" val="600"/>
  <p:tag name="BLEND" val="0"/>
  <p:tag name="TRANSPARENT" val="1"/>
  <p:tag name="TBUG" val="0"/>
  <p:tag name="ALLOWFS" val="0"/>
  <p:tag name="ORIGWIDTH" val="254"/>
  <p:tag name="PICTUREFILESIZE" val="527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2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81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\sqrt{2}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221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times 2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94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2} + e^{-2 i \varphi} \ket{2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5"/>
  <p:tag name="PICTUREFILESIZE" val="528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45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45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2} + \ket{2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67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N} + \ket{N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8"/>
  <p:tag name="PICTUREFILESIZE" val="41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0}\ket{N} + e^{- i n \varphi} \ket{N}\ket{0}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554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\sqrt{N}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3"/>
  <p:tag name="PICTUREFILESIZE" val="235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times N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110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N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7"/>
  <p:tag name="PICTUREFILESIZE" val="191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a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4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b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4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4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4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46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{\Delta \varphi}_{\t{squeezed}}}{{\Delta \varphi}_{\t{standard}}}&#10; \approx 0.66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463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_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0"/>
  <p:tag name="PICTUREFILESIZE" val="117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^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102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"/>
  <p:tag name="PICTUREFILESIZE" val="53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_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0"/>
  <p:tag name="PICTUREFILESIZE" val="117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^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102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"/>
  <p:tag name="PICTUREFILESIZE" val="538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varphi= \langle (\tilde{\varphi} - \varphi)^2 \rangle = &#10;\int d \varphi\  p(\varphi) \sum_n p(n|\varphi) [\tilde{\varphi}(n) - \varphi]^2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31"/>
  <p:tag name="PICTUREFILESIZE" val="1257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Minimize $\Delta^2 \varphi$ over the choice of $\ket{\psi}$, $\Pi_{n}$ and $\tilde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07"/>
  <p:tag name="PICTUREFILESIZE" val="814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4 \sin^2\left[\frac{\tilde{\varphi}(n)-\varphi}{2}\right]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4"/>
  <p:tag name="PICTUREFILESIZE" val="297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t{Tr}(\Pi_n  \rho_N^\varph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219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varphi = &#10;\int d \varphi\  p(\varphi) \sum_n \bra{\psi_\varphi} &#10;\Pi_n \ket{\psi_\varphi} [\tilde{\varphi}(n) - \varphi]^2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4"/>
  <p:tag name="PICTUREFILESIZE" val="1178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\psi}=\sum_{n=0}^N \alpha_n \ket{n,N-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9"/>
  <p:tag name="PICTUREFILESIZE" val="578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approx \frac{\pi}{N+2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6"/>
  <p:tag name="PICTUREFILESIZE" val="284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alpha_n = \sqrt{\frac{2}{N+2}} \sin\left[\frac{\left(n+1\right)\pi}{N+2}\right]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6"/>
  <p:tag name="PICTUREFILESIZE" val="546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ket{\psi} = \frac{1}{\sqrt{2}}(\ket{N,0} + \ket{0,N})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1"/>
  <p:tag name="PICTUREFILESIZE" val="581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approx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9"/>
  <p:tag name="PICTUREFILESIZE" val="2138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geq \frac{1}{\sqrt{F}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6"/>
  <p:tag name="PICTUREFILESIZE" val="254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F= 4[ \bra{\psi_\varphi} \hat{n}_1^2\ket{\psi_\varphi} -&#10;\bra{\psi_\varphi} \hat{n}_1\ket{\psi_\varphi}^2 ]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4"/>
  <p:tag name="PICTUREFILESIZE" val="706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\varphi) \approx\frac{1}{2\pi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6"/>
  <p:tag name="PICTUREFILESIZE" val="266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\varphi) \approx \delta(\varphi - \varphi_0)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5"/>
  <p:tag name="PICTUREFILESIZE" val="385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geq \frac{1}{\sqrt{F}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6"/>
  <p:tag name="PICTUREFILESIZE" val="254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_{\t{quantum}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3"/>
  <p:tag name="PICTUREFILESIZE" val="592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_{\t{classical}}   = \frac{1}{\sqrt{\eta 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1"/>
  <p:tag name="PICTUREFILESIZE" val="427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{\Delta}\varphi_{\t{quantum}}}{\Delta\tilde{\varphi}_{\t{classical}}} \geq &#10;\sqrt{1-\eta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4"/>
  <p:tag name="PICTUREFILESIZE" val="6146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{\Delta}\varphi_{\t{quantum}}}{\Delta\tilde{\varphi}_{\t{classical}}} \geq &#10;0.617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4"/>
  <p:tag name="PICTUREFILESIZE" val="584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eta=0.62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488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frac{{\Delta \varphi}_{\t{squeezed}}}{{\Delta \varphi}_{\t{coherent}}}&#10; \approx 0.66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8"/>
  <p:tag name="PICTUREFILESIZE" val="593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74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0"/>
  <p:tag name="PICTUREFILESIZE" val="217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[\rho_\varphi]  = \min_{\ket{\Psi_\varphi}} F[\ket{\Psi_\varphi}]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9"/>
  <p:tag name="PICTUREFILESIZE" val="383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t{Tr}_E \left(\ket{\Psi_\varphi}\bra{\Psi_\varphi} \right)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1"/>
  <p:tag name="PICTUREFILESIZE" val="387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[\rho_\varphi]  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4"/>
  <p:tag name="PICTUREFILESIZE" val="106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[\ket{\Psi_\varphi}]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3"/>
  <p:tag name="PICTUREFILESIZE" val="137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eq  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5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}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67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U_\varphi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77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_\varphi} = U_\varphi \ket{\Psi}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9"/>
  <p:tag name="PICTUREFILESIZE" val="2398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1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74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Lambda_\varphi (\rho)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0"/>
  <p:tag name="PICTUREFILESIZE" val="217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[\rho_\varphi]  = \min_{\ket{\Psi_\varphi}} F[\ket{\Psi_\varphi}]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9"/>
  <p:tag name="PICTUREFILESIZE" val="3834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rho_\varphi = \t{Tr}_E \left(\ket{\Psi_\varphi}\bra{\Psi_\varphi} \right)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1"/>
  <p:tag name="PICTUREFILESIZE" val="3876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7"/>
  <p:tag name="PICTUREFILESIZE" val="5238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&#10;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i,\varphi} = \sum_j v_{ij}(\varphi) K_{j,\varphi}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5"/>
  <p:tag name="PICTUREFILESIZE" val="563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(\rho) = \sum_i K_{i, \varphi} \rho K_{i, \varphi}^\dagger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9"/>
  <p:tag name="PICTUREFILESIZE" val="603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426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 = \int \t{d} X\, p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0"/>
  <p:tag name="PICTUREFILESIZE" val="389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\t{d} X\, p_\varphi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4613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_\varphi(\rho)\right] \leq F_{\t{cl}}\left[p_\varphi(X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539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{\t{cl}}[p_\varphi(X)] &#10;=\int dX\frac{[\partial_{\varphi}{p}_{\varphi}(X)]^{2}}{p_{\varphi}(X)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5"/>
  <p:tag name="PICTUREFILESIZE" val="972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Estimating $\varphi$ directly from $X$ is no worse than &#10;from measurement on $\Lambda_\varphi[\rho]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28"/>
  <p:tag name="PICTUREFILESIZE" val="1178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\varphi\rightarrow p_{\varphi}\rightarrow X &#10;\rightarrow \Lambda_{X}\left[\rho\right]\rightarrow\tilde{\varphi}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1"/>
  <p:tag name="PICTUREFILESIZE" val="4594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\rightarrow\Lambda_{\varphi}&#10;\left[\rho\right]\rightarrow\tilde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9"/>
  <p:tag name="PICTUREFILESIZE" val="2747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^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102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73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5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(i)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23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939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\varphi(X_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0"/>
  <p:tag name="PICTUREFILESIZE" val="192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73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^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102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975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035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^{\otimes N}_\varphi(\rho^N)\right] \leq &#10;F_{\t{cl}}\left[p_\varphi(X_1,\dots X_N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61"/>
  <p:tag name="PICTUREFILESIZE" val="8408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_i$ - are independent variables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6"/>
  <p:tag name="PICTUREFILESIZE" val="5188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85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^{(i)}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23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939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\varphi(X_i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0"/>
  <p:tag name="PICTUREFILESIZE" val="1929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n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9"/>
  <p:tag name="PICTUREFILESIZE" val="1404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73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{N}^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102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429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97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X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103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Lambda^{\otimes N}_\varphi(\rho^N)\right] \leq &#10;N F_{\t{cl}}\left[p_\varphi(X)\right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3"/>
  <p:tag name="PICTUREFILESIZE" val="752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X_i$ - are independent variables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6"/>
  <p:tag name="PICTUREFILESIZE" val="5188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F_\t{cl}$ is finite $F_Q$ scales at most linearly!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6676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\frac{1}{\sqrt{F_{\t{cl}}(p_\varphi) N}}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0"/>
  <p:tag name="PICTUREFILESIZE" val="4928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\t{d} X\, p_\varphi(X) \Lambda_X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2"/>
  <p:tag name="PICTUREFILESIZE" val="461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9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{\t{cl}}=\infty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6"/>
  <p:tag name="PICTUREFILESIZE" val="127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52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\epsilon_1 \epsilon_2}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5"/>
  <p:tag name="PICTUREFILESIZE" val="4658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\int dX \ &#10;p_{\varphi}(X) \Lambda_X + O(d\varphi^2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7"/>
  <p:tag name="PICTUREFILESIZE" val="7117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 = p_+(\varphi) \Lambda_+ + p_-(\varphi) \Lambda_- + O(d\varphi^2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60"/>
  <p:tag name="PICTUREFILESIZE" val="737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52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artial_\varphi \Lambda_\varphi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3"/>
  <p:tag name="PICTUREFILESIZE" val="152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ambda_\pm = &#10;\Lambda_\varphi \pm \frac{d \Lambda_\varphi}{d \varphi} \epsilon_\pm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79"/>
  <p:tag name="PICTUREFILESIZE" val="568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(\rho) = &#10;U_\varphi \left(\sum_i &#10;K_{i} \rho K_{i}^\dagger \right) U_\varphi^\dagger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9"/>
  <p:tag name="PICTUREFILESIZE" val="927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1= \sqrt{\frac{1+\eta}{2}} &#10;\left(&#10;\begin{array}{cc}&#10;1 &amp;0 \\&#10;0 &amp; 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524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2= \sqrt{\frac{1-\eta}{2}} &#10;\left(&#10;\begin{array}{cc}&#10;1 &amp;0 \\&#10;0 &amp; -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4"/>
  <p:tag name="PICTUREFILESIZE" val="548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P_{\Lambda_\varphi} = &#10;\Lambda_\varphi \otimes \openone  (\ket{\Phi}\bra{\Phi}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438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hi}=\sum_i \ket{i}\otimes \ket{i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4"/>
  <p:tag name="PICTUREFILESIZE" val="394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P_{\Lambda_\varphi} = &#10;\left(&#10;\begin{array}{cccc}&#10; 1 &amp; 0 &amp; 0 &amp; e^{i \varphi } \eta  \\&#10; 0 &amp; 0 &amp; 0 &amp; 0 \\&#10; 0 &amp; 0 &amp; 0 &amp; 0 \\&#10; e^{-i \varphi } \eta  &amp; 0 &amp; 0 &amp; 1&#10;\end{array}&#10;\right)&#10;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8"/>
  <p:tag name="PICTUREFILESIZE" val="938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&#10;we look for $\varepsilon_\pm$ such that 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8"/>
  <p:tag name="PICTUREFILESIZE" val="366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{\Lambda_\varphi} \pm \varepsilon_\pm &#10;\partial_\varphi P_{\Lambda_\varphi} \geq 0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8"/>
  <p:tag name="PICTUREFILESIZE" val="382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Lambda_\varphi(\rho) = &#10;U_\varphi \left(\sum_i &#10;K_{i} \rho K_{i}^\dagger \right) U_\varphi^\dagger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9"/>
  <p:tag name="PICTUREFILESIZE" val="927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P_{\Lambda_\varphi} + \varepsilon \partial_\varphi P_{\Lambda_\varphi} = &#10;\left(&#10;\begin{array}{cccc}&#10; 1 &amp; 0 &amp; 0 &amp; e^{i \varphi } \eta (1 + i \varepsilon)  \\&#10; 0 &amp; 0 &amp; 0 &amp; 0 \\&#10; 0 &amp; 0 &amp; 0 &amp; 0 \\&#10; e^{-i \varphi } \eta (1 -i\varepsilon) &amp; 0 &amp; 0 &amp; 1&#10;\end{array}&#10;\right)&#10;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50"/>
  <p:tag name="PICTUREFILESIZE" val="16149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epsilon \leq \frac{\sqrt{1-\eta^2}}{\eta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7"/>
  <p:tag name="PICTUREFILESIZE" val="223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&#10; \geq \sqrt{\frac{\varepsilon_+ \varepsilon_-}{N}}&#10;=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5"/>
  <p:tag name="PICTUREFILESIZE" val="753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^2(1+\varepsilon^2)\leq 1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2"/>
  <p:tag name="PICTUREFILESIZE" val="2559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1= \sqrt{\frac{1+\eta}{2}} &#10;\left(&#10;\begin{array}{cc}&#10;1 &amp;0 \\&#10;0 &amp; 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6"/>
  <p:tag name="PICTUREFILESIZE" val="524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K_2= \sqrt{\frac{1-\eta}{2}} &#10;\left(&#10;\begin{array}{cc}&#10;1 &amp;0 \\&#10;0 &amp; -1&#10;\end{array}&#10;\right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4"/>
  <p:tag name="PICTUREFILESIZE" val="5485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P_{\Lambda_\varphi} = &#10;\Lambda_\varphi \otimes \openone  (\ket{\Phi}\bra{\Phi})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7"/>
  <p:tag name="PICTUREFILESIZE" val="4382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hi}=\sum_i \ket{i}\otimes \ket{i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4"/>
  <p:tag name="PICTUREFILESIZE" val="394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&#10;we look for $\varepsilon_\pm$ such that 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8"/>
  <p:tag name="PICTUREFILESIZE" val="366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{\Lambda_\varphi} \pm \varepsilon_\pm &#10;\partial_\varphi P_{\Lambda_\varphi} \geq 0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8"/>
  <p:tag name="PICTUREFILESIZE" val="3826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52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\epsilon_1 \epsilon_2}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5"/>
  <p:tag name="PICTUREFILESIZE" val="4658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"/>
  <p:tag name="PICTUREFILESIZE" val="747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7"/>
  <p:tag name="PICTUREFILESIZE" val="1344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8"/>
  <p:tag name="PICTUREFILESIZE" val="1316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5184</TotalTime>
  <Words>1049</Words>
  <Application>Microsoft Office PowerPoint</Application>
  <PresentationFormat>Pokaz na ekranie (4:3)</PresentationFormat>
  <Paragraphs>155</Paragraphs>
  <Slides>26</Slides>
  <Notes>8</Notes>
  <HiddenSlides>5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26</vt:i4>
      </vt:variant>
    </vt:vector>
  </HeadingPairs>
  <TitlesOfParts>
    <vt:vector size="27" baseType="lpstr">
      <vt:lpstr>Motyw pakietu Office</vt:lpstr>
      <vt:lpstr>Slajd 1</vt:lpstr>
      <vt:lpstr>Interferometry at its (classical) limits</vt:lpstr>
      <vt:lpstr>1 photon in an interferometer</vt:lpstr>
      <vt:lpstr>N independent photons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Rafal</cp:lastModifiedBy>
  <cp:revision>105</cp:revision>
  <dcterms:created xsi:type="dcterms:W3CDTF">2011-12-06T11:47:15Z</dcterms:created>
  <dcterms:modified xsi:type="dcterms:W3CDTF">2012-01-20T19:03:53Z</dcterms:modified>
</cp:coreProperties>
</file>