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2.xml" ContentType="application/vnd.openxmlformats-officedocument.presentationml.notesSl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notesSlides/notesSlide3.xml" ContentType="application/vnd.openxmlformats-officedocument.presentationml.notesSlide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89" r:id="rId3"/>
    <p:sldId id="349" r:id="rId4"/>
    <p:sldId id="293" r:id="rId5"/>
    <p:sldId id="269" r:id="rId6"/>
    <p:sldId id="270" r:id="rId7"/>
    <p:sldId id="325" r:id="rId8"/>
    <p:sldId id="370" r:id="rId9"/>
    <p:sldId id="359" r:id="rId10"/>
    <p:sldId id="360" r:id="rId11"/>
    <p:sldId id="362" r:id="rId12"/>
    <p:sldId id="363" r:id="rId13"/>
    <p:sldId id="371" r:id="rId14"/>
    <p:sldId id="315" r:id="rId15"/>
    <p:sldId id="372" r:id="rId16"/>
    <p:sldId id="348" r:id="rId17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FFFF"/>
    <a:srgbClr val="CCFFCC"/>
    <a:srgbClr val="FFFF99"/>
    <a:srgbClr val="FF9900"/>
    <a:srgbClr val="FF0066"/>
    <a:srgbClr val="000000"/>
    <a:srgbClr val="FF9966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 pośredni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Bez stylu, bez siatki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56" autoAdjust="0"/>
    <p:restoredTop sz="84471" autoAdjust="0"/>
  </p:normalViewPr>
  <p:slideViewPr>
    <p:cSldViewPr>
      <p:cViewPr varScale="1">
        <p:scale>
          <a:sx n="65" d="100"/>
          <a:sy n="65" d="100"/>
        </p:scale>
        <p:origin x="588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3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6D3B41-53A6-4C15-9060-1937514A15A3}" type="datetimeFigureOut">
              <a:rPr lang="en-US" smtClean="0"/>
              <a:pPr/>
              <a:t>11/29/2016</a:t>
            </a:fld>
            <a:endParaRPr lang="en-US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EE2119-FE5D-4871-A9FC-B06E5F5A10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66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eriod"/>
            </a:pP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5643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5695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9941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dirty="0" smtClean="0"/>
              <a:t>Kliknij, aby edytować styl wzorca podtytułu</a:t>
            </a:r>
            <a:endParaRPr lang="en-US" dirty="0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11/29/2016</a:t>
            </a:fld>
            <a:endParaRPr lang="en-US"/>
          </a:p>
        </p:txBody>
      </p:sp>
      <p:sp>
        <p:nvSpPr>
          <p:cNvPr id="9" name="Symbol zastępczy stopki 8"/>
          <p:cNvSpPr>
            <a:spLocks noGrp="1"/>
          </p:cNvSpPr>
          <p:nvPr>
            <p:ph type="ftr" sz="quarter" idx="12"/>
          </p:nvPr>
        </p:nvSpPr>
        <p:spPr>
          <a:xfrm>
            <a:off x="6165326" y="6374589"/>
            <a:ext cx="28956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pl-PL" smtClean="0"/>
              <a:t>Faculty of Physics, University of Warsaw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/>
            </a:lvl2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en-US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11/29/2016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pl-PL" dirty="0" err="1" smtClean="0"/>
              <a:t>Faculty</a:t>
            </a:r>
            <a:r>
              <a:rPr lang="pl-PL" dirty="0" smtClean="0"/>
              <a:t> of </a:t>
            </a:r>
            <a:r>
              <a:rPr lang="pl-PL" dirty="0" err="1" smtClean="0"/>
              <a:t>Physics</a:t>
            </a:r>
            <a:r>
              <a:rPr lang="pl-PL" dirty="0" smtClean="0"/>
              <a:t>, </a:t>
            </a:r>
            <a:r>
              <a:rPr lang="pl-PL" dirty="0" err="1" smtClean="0"/>
              <a:t>University</a:t>
            </a:r>
            <a:r>
              <a:rPr lang="pl-PL" dirty="0" smtClean="0"/>
              <a:t> of Warsaw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11/29/2016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11/29/2016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11/29/2016</a:t>
            </a:fld>
            <a:endParaRPr lang="en-US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11/29/2016</a:t>
            </a:fld>
            <a:endParaRPr lang="en-US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11/29/2016</a:t>
            </a:fld>
            <a:endParaRPr lang="en-US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11/29/2016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11/29/2016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11/29/2016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11/29/2016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0D3F0-7046-4356-881F-F918C2D92761}" type="datetimeFigureOut">
              <a:rPr lang="en-US" smtClean="0"/>
              <a:pPr/>
              <a:t>11/29/2016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5796136" y="6356350"/>
            <a:ext cx="28906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 dirty="0" err="1" smtClean="0"/>
              <a:t>Faculty</a:t>
            </a:r>
            <a:r>
              <a:rPr lang="pl-PL" dirty="0" smtClean="0"/>
              <a:t> of </a:t>
            </a:r>
            <a:r>
              <a:rPr lang="pl-PL" dirty="0" err="1" smtClean="0"/>
              <a:t>Physics</a:t>
            </a:r>
            <a:r>
              <a:rPr lang="pl-PL" dirty="0" smtClean="0"/>
              <a:t>, </a:t>
            </a:r>
            <a:r>
              <a:rPr lang="pl-PL" dirty="0" err="1" smtClean="0"/>
              <a:t>University</a:t>
            </a:r>
            <a:r>
              <a:rPr lang="pl-PL" dirty="0" smtClean="0"/>
              <a:t> of Warsaw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tags" Target="../tags/tag3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10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9.png"/><Relationship Id="rId5" Type="http://schemas.openxmlformats.org/officeDocument/2006/relationships/tags" Target="../tags/tag5.xml"/><Relationship Id="rId10" Type="http://schemas.openxmlformats.org/officeDocument/2006/relationships/image" Target="../media/image8.png"/><Relationship Id="rId4" Type="http://schemas.openxmlformats.org/officeDocument/2006/relationships/tags" Target="../tags/tag4.xml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14.xml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17.png"/><Relationship Id="rId3" Type="http://schemas.openxmlformats.org/officeDocument/2006/relationships/tags" Target="../tags/tag9.xml"/><Relationship Id="rId21" Type="http://schemas.openxmlformats.org/officeDocument/2006/relationships/image" Target="../media/image20.png"/><Relationship Id="rId7" Type="http://schemas.openxmlformats.org/officeDocument/2006/relationships/tags" Target="../tags/tag13.xml"/><Relationship Id="rId12" Type="http://schemas.openxmlformats.org/officeDocument/2006/relationships/tags" Target="../tags/tag18.xml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tags" Target="../tags/tag8.xml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tags" Target="../tags/tag7.xml"/><Relationship Id="rId6" Type="http://schemas.openxmlformats.org/officeDocument/2006/relationships/tags" Target="../tags/tag12.xml"/><Relationship Id="rId11" Type="http://schemas.openxmlformats.org/officeDocument/2006/relationships/tags" Target="../tags/tag17.xml"/><Relationship Id="rId24" Type="http://schemas.openxmlformats.org/officeDocument/2006/relationships/image" Target="../media/image23.png"/><Relationship Id="rId5" Type="http://schemas.openxmlformats.org/officeDocument/2006/relationships/tags" Target="../tags/tag11.xml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tags" Target="../tags/tag16.xml"/><Relationship Id="rId19" Type="http://schemas.openxmlformats.org/officeDocument/2006/relationships/image" Target="../media/image18.png"/><Relationship Id="rId4" Type="http://schemas.openxmlformats.org/officeDocument/2006/relationships/tags" Target="../tags/tag10.xml"/><Relationship Id="rId9" Type="http://schemas.openxmlformats.org/officeDocument/2006/relationships/tags" Target="../tags/tag15.xml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26.xml"/><Relationship Id="rId13" Type="http://schemas.openxmlformats.org/officeDocument/2006/relationships/image" Target="../media/image13.png"/><Relationship Id="rId18" Type="http://schemas.openxmlformats.org/officeDocument/2006/relationships/image" Target="../media/image29.png"/><Relationship Id="rId3" Type="http://schemas.openxmlformats.org/officeDocument/2006/relationships/tags" Target="../tags/tag21.xml"/><Relationship Id="rId21" Type="http://schemas.openxmlformats.org/officeDocument/2006/relationships/image" Target="../media/image32.png"/><Relationship Id="rId7" Type="http://schemas.openxmlformats.org/officeDocument/2006/relationships/tags" Target="../tags/tag25.xml"/><Relationship Id="rId12" Type="http://schemas.openxmlformats.org/officeDocument/2006/relationships/notesSlide" Target="../notesSlides/notesSlide2.xml"/><Relationship Id="rId17" Type="http://schemas.openxmlformats.org/officeDocument/2006/relationships/image" Target="../media/image28.png"/><Relationship Id="rId2" Type="http://schemas.openxmlformats.org/officeDocument/2006/relationships/tags" Target="../tags/tag20.xml"/><Relationship Id="rId16" Type="http://schemas.openxmlformats.org/officeDocument/2006/relationships/image" Target="../media/image27.png"/><Relationship Id="rId20" Type="http://schemas.openxmlformats.org/officeDocument/2006/relationships/image" Target="../media/image31.png"/><Relationship Id="rId1" Type="http://schemas.openxmlformats.org/officeDocument/2006/relationships/tags" Target="../tags/tag19.xml"/><Relationship Id="rId6" Type="http://schemas.openxmlformats.org/officeDocument/2006/relationships/tags" Target="../tags/tag24.xml"/><Relationship Id="rId11" Type="http://schemas.openxmlformats.org/officeDocument/2006/relationships/slideLayout" Target="../slideLayouts/slideLayout2.xml"/><Relationship Id="rId24" Type="http://schemas.openxmlformats.org/officeDocument/2006/relationships/image" Target="../media/image35.png"/><Relationship Id="rId5" Type="http://schemas.openxmlformats.org/officeDocument/2006/relationships/tags" Target="../tags/tag23.xml"/><Relationship Id="rId15" Type="http://schemas.openxmlformats.org/officeDocument/2006/relationships/image" Target="../media/image26.tiff"/><Relationship Id="rId23" Type="http://schemas.openxmlformats.org/officeDocument/2006/relationships/image" Target="../media/image34.png"/><Relationship Id="rId10" Type="http://schemas.openxmlformats.org/officeDocument/2006/relationships/tags" Target="../tags/tag28.xml"/><Relationship Id="rId19" Type="http://schemas.openxmlformats.org/officeDocument/2006/relationships/image" Target="../media/image30.tiff"/><Relationship Id="rId4" Type="http://schemas.openxmlformats.org/officeDocument/2006/relationships/tags" Target="../tags/tag22.xml"/><Relationship Id="rId9" Type="http://schemas.openxmlformats.org/officeDocument/2006/relationships/tags" Target="../tags/tag27.xml"/><Relationship Id="rId14" Type="http://schemas.openxmlformats.org/officeDocument/2006/relationships/image" Target="../media/image25.png"/><Relationship Id="rId22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26.tiff"/><Relationship Id="rId3" Type="http://schemas.openxmlformats.org/officeDocument/2006/relationships/tags" Target="../tags/tag31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39.tiff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11" Type="http://schemas.openxmlformats.org/officeDocument/2006/relationships/image" Target="../media/image38.png"/><Relationship Id="rId5" Type="http://schemas.openxmlformats.org/officeDocument/2006/relationships/tags" Target="../tags/tag33.xml"/><Relationship Id="rId15" Type="http://schemas.openxmlformats.org/officeDocument/2006/relationships/image" Target="../media/image41.png"/><Relationship Id="rId10" Type="http://schemas.openxmlformats.org/officeDocument/2006/relationships/image" Target="../media/image37.png"/><Relationship Id="rId4" Type="http://schemas.openxmlformats.org/officeDocument/2006/relationships/tags" Target="../tags/tag32.xml"/><Relationship Id="rId9" Type="http://schemas.openxmlformats.org/officeDocument/2006/relationships/image" Target="../media/image36.png"/><Relationship Id="rId14" Type="http://schemas.openxmlformats.org/officeDocument/2006/relationships/image" Target="../media/image4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42.xml"/><Relationship Id="rId13" Type="http://schemas.openxmlformats.org/officeDocument/2006/relationships/tags" Target="../tags/tag47.xml"/><Relationship Id="rId18" Type="http://schemas.openxmlformats.org/officeDocument/2006/relationships/tags" Target="../tags/tag52.xml"/><Relationship Id="rId26" Type="http://schemas.openxmlformats.org/officeDocument/2006/relationships/image" Target="../media/image42.png"/><Relationship Id="rId39" Type="http://schemas.openxmlformats.org/officeDocument/2006/relationships/image" Target="../media/image54.png"/><Relationship Id="rId3" Type="http://schemas.openxmlformats.org/officeDocument/2006/relationships/tags" Target="../tags/tag37.xml"/><Relationship Id="rId21" Type="http://schemas.openxmlformats.org/officeDocument/2006/relationships/tags" Target="../tags/tag55.xml"/><Relationship Id="rId34" Type="http://schemas.openxmlformats.org/officeDocument/2006/relationships/image" Target="../media/image49.png"/><Relationship Id="rId7" Type="http://schemas.openxmlformats.org/officeDocument/2006/relationships/tags" Target="../tags/tag41.xml"/><Relationship Id="rId12" Type="http://schemas.openxmlformats.org/officeDocument/2006/relationships/tags" Target="../tags/tag46.xml"/><Relationship Id="rId17" Type="http://schemas.openxmlformats.org/officeDocument/2006/relationships/tags" Target="../tags/tag51.xml"/><Relationship Id="rId25" Type="http://schemas.openxmlformats.org/officeDocument/2006/relationships/image" Target="../media/image13.png"/><Relationship Id="rId33" Type="http://schemas.openxmlformats.org/officeDocument/2006/relationships/image" Target="../media/image48.png"/><Relationship Id="rId38" Type="http://schemas.openxmlformats.org/officeDocument/2006/relationships/image" Target="../media/image53.png"/><Relationship Id="rId2" Type="http://schemas.openxmlformats.org/officeDocument/2006/relationships/tags" Target="../tags/tag36.xml"/><Relationship Id="rId16" Type="http://schemas.openxmlformats.org/officeDocument/2006/relationships/tags" Target="../tags/tag50.xml"/><Relationship Id="rId20" Type="http://schemas.openxmlformats.org/officeDocument/2006/relationships/tags" Target="../tags/tag54.xml"/><Relationship Id="rId29" Type="http://schemas.openxmlformats.org/officeDocument/2006/relationships/image" Target="../media/image45.png"/><Relationship Id="rId1" Type="http://schemas.openxmlformats.org/officeDocument/2006/relationships/tags" Target="../tags/tag35.xml"/><Relationship Id="rId6" Type="http://schemas.openxmlformats.org/officeDocument/2006/relationships/tags" Target="../tags/tag40.xml"/><Relationship Id="rId11" Type="http://schemas.openxmlformats.org/officeDocument/2006/relationships/tags" Target="../tags/tag45.xml"/><Relationship Id="rId24" Type="http://schemas.openxmlformats.org/officeDocument/2006/relationships/slideLayout" Target="../slideLayouts/slideLayout2.xml"/><Relationship Id="rId32" Type="http://schemas.openxmlformats.org/officeDocument/2006/relationships/image" Target="../media/image20.png"/><Relationship Id="rId37" Type="http://schemas.openxmlformats.org/officeDocument/2006/relationships/image" Target="../media/image52.png"/><Relationship Id="rId40" Type="http://schemas.openxmlformats.org/officeDocument/2006/relationships/image" Target="../media/image55.png"/><Relationship Id="rId5" Type="http://schemas.openxmlformats.org/officeDocument/2006/relationships/tags" Target="../tags/tag39.xml"/><Relationship Id="rId15" Type="http://schemas.openxmlformats.org/officeDocument/2006/relationships/tags" Target="../tags/tag49.xml"/><Relationship Id="rId23" Type="http://schemas.openxmlformats.org/officeDocument/2006/relationships/tags" Target="../tags/tag57.xml"/><Relationship Id="rId28" Type="http://schemas.openxmlformats.org/officeDocument/2006/relationships/image" Target="../media/image44.png"/><Relationship Id="rId36" Type="http://schemas.openxmlformats.org/officeDocument/2006/relationships/image" Target="../media/image51.png"/><Relationship Id="rId10" Type="http://schemas.openxmlformats.org/officeDocument/2006/relationships/tags" Target="../tags/tag44.xml"/><Relationship Id="rId19" Type="http://schemas.openxmlformats.org/officeDocument/2006/relationships/tags" Target="../tags/tag53.xml"/><Relationship Id="rId31" Type="http://schemas.openxmlformats.org/officeDocument/2006/relationships/image" Target="../media/image47.png"/><Relationship Id="rId4" Type="http://schemas.openxmlformats.org/officeDocument/2006/relationships/tags" Target="../tags/tag38.xml"/><Relationship Id="rId9" Type="http://schemas.openxmlformats.org/officeDocument/2006/relationships/tags" Target="../tags/tag43.xml"/><Relationship Id="rId14" Type="http://schemas.openxmlformats.org/officeDocument/2006/relationships/tags" Target="../tags/tag48.xml"/><Relationship Id="rId22" Type="http://schemas.openxmlformats.org/officeDocument/2006/relationships/tags" Target="../tags/tag56.xml"/><Relationship Id="rId27" Type="http://schemas.openxmlformats.org/officeDocument/2006/relationships/image" Target="../media/image43.png"/><Relationship Id="rId30" Type="http://schemas.openxmlformats.org/officeDocument/2006/relationships/image" Target="../media/image46.png"/><Relationship Id="rId35" Type="http://schemas.openxmlformats.org/officeDocument/2006/relationships/image" Target="../media/image5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65.xml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58.png"/><Relationship Id="rId3" Type="http://schemas.openxmlformats.org/officeDocument/2006/relationships/tags" Target="../tags/tag60.xml"/><Relationship Id="rId21" Type="http://schemas.openxmlformats.org/officeDocument/2006/relationships/image" Target="../media/image61.png"/><Relationship Id="rId7" Type="http://schemas.openxmlformats.org/officeDocument/2006/relationships/tags" Target="../tags/tag64.xml"/><Relationship Id="rId12" Type="http://schemas.openxmlformats.org/officeDocument/2006/relationships/tags" Target="../tags/tag69.xml"/><Relationship Id="rId17" Type="http://schemas.openxmlformats.org/officeDocument/2006/relationships/image" Target="../media/image13.png"/><Relationship Id="rId25" Type="http://schemas.openxmlformats.org/officeDocument/2006/relationships/image" Target="../media/image20.png"/><Relationship Id="rId2" Type="http://schemas.openxmlformats.org/officeDocument/2006/relationships/tags" Target="../tags/tag59.xml"/><Relationship Id="rId16" Type="http://schemas.openxmlformats.org/officeDocument/2006/relationships/image" Target="../media/image57.png"/><Relationship Id="rId20" Type="http://schemas.openxmlformats.org/officeDocument/2006/relationships/image" Target="../media/image60.png"/><Relationship Id="rId1" Type="http://schemas.openxmlformats.org/officeDocument/2006/relationships/tags" Target="../tags/tag58.xml"/><Relationship Id="rId6" Type="http://schemas.openxmlformats.org/officeDocument/2006/relationships/tags" Target="../tags/tag63.xml"/><Relationship Id="rId11" Type="http://schemas.openxmlformats.org/officeDocument/2006/relationships/tags" Target="../tags/tag68.xml"/><Relationship Id="rId24" Type="http://schemas.openxmlformats.org/officeDocument/2006/relationships/image" Target="../media/image50.png"/><Relationship Id="rId5" Type="http://schemas.openxmlformats.org/officeDocument/2006/relationships/tags" Target="../tags/tag62.xml"/><Relationship Id="rId15" Type="http://schemas.openxmlformats.org/officeDocument/2006/relationships/image" Target="../media/image56.png"/><Relationship Id="rId23" Type="http://schemas.openxmlformats.org/officeDocument/2006/relationships/image" Target="../media/image44.png"/><Relationship Id="rId10" Type="http://schemas.openxmlformats.org/officeDocument/2006/relationships/tags" Target="../tags/tag67.xml"/><Relationship Id="rId19" Type="http://schemas.openxmlformats.org/officeDocument/2006/relationships/image" Target="../media/image59.png"/><Relationship Id="rId4" Type="http://schemas.openxmlformats.org/officeDocument/2006/relationships/tags" Target="../tags/tag61.xml"/><Relationship Id="rId9" Type="http://schemas.openxmlformats.org/officeDocument/2006/relationships/tags" Target="../tags/tag66.xml"/><Relationship Id="rId14" Type="http://schemas.openxmlformats.org/officeDocument/2006/relationships/notesSlide" Target="../notesSlides/notesSlide3.xml"/><Relationship Id="rId22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44.png"/><Relationship Id="rId3" Type="http://schemas.openxmlformats.org/officeDocument/2006/relationships/tags" Target="../tags/tag72.xml"/><Relationship Id="rId7" Type="http://schemas.openxmlformats.org/officeDocument/2006/relationships/tags" Target="../tags/tag76.xml"/><Relationship Id="rId12" Type="http://schemas.openxmlformats.org/officeDocument/2006/relationships/image" Target="../media/image61.png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6" Type="http://schemas.openxmlformats.org/officeDocument/2006/relationships/tags" Target="../tags/tag75.xml"/><Relationship Id="rId11" Type="http://schemas.openxmlformats.org/officeDocument/2006/relationships/image" Target="../media/image63.png"/><Relationship Id="rId5" Type="http://schemas.openxmlformats.org/officeDocument/2006/relationships/tags" Target="../tags/tag74.xml"/><Relationship Id="rId10" Type="http://schemas.openxmlformats.org/officeDocument/2006/relationships/image" Target="../media/image62.png"/><Relationship Id="rId4" Type="http://schemas.openxmlformats.org/officeDocument/2006/relationships/tags" Target="../tags/tag73.xml"/><Relationship Id="rId9" Type="http://schemas.openxmlformats.org/officeDocument/2006/relationships/image" Target="../media/image8.png"/><Relationship Id="rId14" Type="http://schemas.openxmlformats.org/officeDocument/2006/relationships/image" Target="../media/image5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84.xml"/><Relationship Id="rId13" Type="http://schemas.openxmlformats.org/officeDocument/2006/relationships/image" Target="../media/image61.png"/><Relationship Id="rId18" Type="http://schemas.openxmlformats.org/officeDocument/2006/relationships/image" Target="../media/image66.png"/><Relationship Id="rId3" Type="http://schemas.openxmlformats.org/officeDocument/2006/relationships/tags" Target="../tags/tag79.xml"/><Relationship Id="rId7" Type="http://schemas.openxmlformats.org/officeDocument/2006/relationships/tags" Target="../tags/tag83.xml"/><Relationship Id="rId12" Type="http://schemas.openxmlformats.org/officeDocument/2006/relationships/image" Target="../media/image63.png"/><Relationship Id="rId17" Type="http://schemas.openxmlformats.org/officeDocument/2006/relationships/image" Target="../media/image65.png"/><Relationship Id="rId2" Type="http://schemas.openxmlformats.org/officeDocument/2006/relationships/tags" Target="../tags/tag78.xml"/><Relationship Id="rId16" Type="http://schemas.openxmlformats.org/officeDocument/2006/relationships/image" Target="../media/image64.png"/><Relationship Id="rId1" Type="http://schemas.openxmlformats.org/officeDocument/2006/relationships/tags" Target="../tags/tag77.xml"/><Relationship Id="rId6" Type="http://schemas.openxmlformats.org/officeDocument/2006/relationships/tags" Target="../tags/tag82.xml"/><Relationship Id="rId11" Type="http://schemas.openxmlformats.org/officeDocument/2006/relationships/image" Target="../media/image62.png"/><Relationship Id="rId5" Type="http://schemas.openxmlformats.org/officeDocument/2006/relationships/tags" Target="../tags/tag81.xml"/><Relationship Id="rId15" Type="http://schemas.openxmlformats.org/officeDocument/2006/relationships/image" Target="../media/image50.png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80.xml"/><Relationship Id="rId9" Type="http://schemas.openxmlformats.org/officeDocument/2006/relationships/tags" Target="../tags/tag85.xml"/><Relationship Id="rId14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93.xml"/><Relationship Id="rId13" Type="http://schemas.openxmlformats.org/officeDocument/2006/relationships/tags" Target="../tags/tag98.xml"/><Relationship Id="rId18" Type="http://schemas.openxmlformats.org/officeDocument/2006/relationships/slideLayout" Target="../slideLayouts/slideLayout2.xml"/><Relationship Id="rId26" Type="http://schemas.openxmlformats.org/officeDocument/2006/relationships/image" Target="../media/image8.png"/><Relationship Id="rId3" Type="http://schemas.openxmlformats.org/officeDocument/2006/relationships/tags" Target="../tags/tag88.xml"/><Relationship Id="rId21" Type="http://schemas.openxmlformats.org/officeDocument/2006/relationships/image" Target="../media/image69.png"/><Relationship Id="rId34" Type="http://schemas.openxmlformats.org/officeDocument/2006/relationships/image" Target="../media/image79.png"/><Relationship Id="rId7" Type="http://schemas.openxmlformats.org/officeDocument/2006/relationships/tags" Target="../tags/tag92.xml"/><Relationship Id="rId12" Type="http://schemas.openxmlformats.org/officeDocument/2006/relationships/tags" Target="../tags/tag97.xml"/><Relationship Id="rId17" Type="http://schemas.openxmlformats.org/officeDocument/2006/relationships/tags" Target="../tags/tag102.xml"/><Relationship Id="rId25" Type="http://schemas.openxmlformats.org/officeDocument/2006/relationships/image" Target="../media/image73.png"/><Relationship Id="rId33" Type="http://schemas.openxmlformats.org/officeDocument/2006/relationships/image" Target="../media/image78.png"/><Relationship Id="rId2" Type="http://schemas.openxmlformats.org/officeDocument/2006/relationships/tags" Target="../tags/tag87.xml"/><Relationship Id="rId16" Type="http://schemas.openxmlformats.org/officeDocument/2006/relationships/tags" Target="../tags/tag101.xml"/><Relationship Id="rId20" Type="http://schemas.openxmlformats.org/officeDocument/2006/relationships/image" Target="../media/image68.png"/><Relationship Id="rId29" Type="http://schemas.openxmlformats.org/officeDocument/2006/relationships/image" Target="../media/image74.png"/><Relationship Id="rId1" Type="http://schemas.openxmlformats.org/officeDocument/2006/relationships/tags" Target="../tags/tag86.xml"/><Relationship Id="rId6" Type="http://schemas.openxmlformats.org/officeDocument/2006/relationships/tags" Target="../tags/tag91.xml"/><Relationship Id="rId11" Type="http://schemas.openxmlformats.org/officeDocument/2006/relationships/tags" Target="../tags/tag96.xml"/><Relationship Id="rId24" Type="http://schemas.openxmlformats.org/officeDocument/2006/relationships/image" Target="../media/image72.png"/><Relationship Id="rId32" Type="http://schemas.openxmlformats.org/officeDocument/2006/relationships/image" Target="../media/image77.png"/><Relationship Id="rId5" Type="http://schemas.openxmlformats.org/officeDocument/2006/relationships/tags" Target="../tags/tag90.xml"/><Relationship Id="rId15" Type="http://schemas.openxmlformats.org/officeDocument/2006/relationships/tags" Target="../tags/tag100.xml"/><Relationship Id="rId23" Type="http://schemas.openxmlformats.org/officeDocument/2006/relationships/image" Target="../media/image71.png"/><Relationship Id="rId28" Type="http://schemas.openxmlformats.org/officeDocument/2006/relationships/image" Target="../media/image63.png"/><Relationship Id="rId10" Type="http://schemas.openxmlformats.org/officeDocument/2006/relationships/tags" Target="../tags/tag95.xml"/><Relationship Id="rId19" Type="http://schemas.openxmlformats.org/officeDocument/2006/relationships/image" Target="../media/image67.png"/><Relationship Id="rId31" Type="http://schemas.openxmlformats.org/officeDocument/2006/relationships/image" Target="../media/image76.png"/><Relationship Id="rId4" Type="http://schemas.openxmlformats.org/officeDocument/2006/relationships/tags" Target="../tags/tag89.xml"/><Relationship Id="rId9" Type="http://schemas.openxmlformats.org/officeDocument/2006/relationships/tags" Target="../tags/tag94.xml"/><Relationship Id="rId14" Type="http://schemas.openxmlformats.org/officeDocument/2006/relationships/tags" Target="../tags/tag99.xml"/><Relationship Id="rId22" Type="http://schemas.openxmlformats.org/officeDocument/2006/relationships/image" Target="../media/image70.png"/><Relationship Id="rId27" Type="http://schemas.openxmlformats.org/officeDocument/2006/relationships/image" Target="../media/image62.png"/><Relationship Id="rId30" Type="http://schemas.openxmlformats.org/officeDocument/2006/relationships/image" Target="../media/image75.png"/><Relationship Id="rId35" Type="http://schemas.openxmlformats.org/officeDocument/2006/relationships/image" Target="../media/image8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110.xml"/><Relationship Id="rId13" Type="http://schemas.openxmlformats.org/officeDocument/2006/relationships/tags" Target="../tags/tag115.xml"/><Relationship Id="rId18" Type="http://schemas.openxmlformats.org/officeDocument/2006/relationships/image" Target="../media/image70.png"/><Relationship Id="rId26" Type="http://schemas.openxmlformats.org/officeDocument/2006/relationships/image" Target="../media/image59.png"/><Relationship Id="rId3" Type="http://schemas.openxmlformats.org/officeDocument/2006/relationships/tags" Target="../tags/tag105.xml"/><Relationship Id="rId21" Type="http://schemas.openxmlformats.org/officeDocument/2006/relationships/image" Target="../media/image73.png"/><Relationship Id="rId7" Type="http://schemas.openxmlformats.org/officeDocument/2006/relationships/tags" Target="../tags/tag109.xml"/><Relationship Id="rId12" Type="http://schemas.openxmlformats.org/officeDocument/2006/relationships/tags" Target="../tags/tag114.xml"/><Relationship Id="rId17" Type="http://schemas.openxmlformats.org/officeDocument/2006/relationships/image" Target="../media/image69.png"/><Relationship Id="rId25" Type="http://schemas.openxmlformats.org/officeDocument/2006/relationships/image" Target="../media/image82.png"/><Relationship Id="rId2" Type="http://schemas.openxmlformats.org/officeDocument/2006/relationships/tags" Target="../tags/tag104.xml"/><Relationship Id="rId16" Type="http://schemas.openxmlformats.org/officeDocument/2006/relationships/image" Target="../media/image68.png"/><Relationship Id="rId20" Type="http://schemas.openxmlformats.org/officeDocument/2006/relationships/image" Target="../media/image72.png"/><Relationship Id="rId1" Type="http://schemas.openxmlformats.org/officeDocument/2006/relationships/tags" Target="../tags/tag103.xml"/><Relationship Id="rId6" Type="http://schemas.openxmlformats.org/officeDocument/2006/relationships/tags" Target="../tags/tag108.xml"/><Relationship Id="rId11" Type="http://schemas.openxmlformats.org/officeDocument/2006/relationships/tags" Target="../tags/tag113.xml"/><Relationship Id="rId24" Type="http://schemas.openxmlformats.org/officeDocument/2006/relationships/image" Target="../media/image58.png"/><Relationship Id="rId5" Type="http://schemas.openxmlformats.org/officeDocument/2006/relationships/tags" Target="../tags/tag107.xml"/><Relationship Id="rId15" Type="http://schemas.openxmlformats.org/officeDocument/2006/relationships/image" Target="../media/image67.png"/><Relationship Id="rId23" Type="http://schemas.openxmlformats.org/officeDocument/2006/relationships/image" Target="../media/image13.png"/><Relationship Id="rId10" Type="http://schemas.openxmlformats.org/officeDocument/2006/relationships/tags" Target="../tags/tag112.xml"/><Relationship Id="rId19" Type="http://schemas.openxmlformats.org/officeDocument/2006/relationships/image" Target="../media/image71.png"/><Relationship Id="rId4" Type="http://schemas.openxmlformats.org/officeDocument/2006/relationships/tags" Target="../tags/tag106.xml"/><Relationship Id="rId9" Type="http://schemas.openxmlformats.org/officeDocument/2006/relationships/tags" Target="../tags/tag111.xml"/><Relationship Id="rId14" Type="http://schemas.openxmlformats.org/officeDocument/2006/relationships/slideLayout" Target="../slideLayouts/slideLayout2.xml"/><Relationship Id="rId22" Type="http://schemas.openxmlformats.org/officeDocument/2006/relationships/image" Target="../media/image8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123.xml"/><Relationship Id="rId13" Type="http://schemas.openxmlformats.org/officeDocument/2006/relationships/image" Target="../media/image13.png"/><Relationship Id="rId18" Type="http://schemas.openxmlformats.org/officeDocument/2006/relationships/image" Target="../media/image88.png"/><Relationship Id="rId3" Type="http://schemas.openxmlformats.org/officeDocument/2006/relationships/tags" Target="../tags/tag118.xml"/><Relationship Id="rId7" Type="http://schemas.openxmlformats.org/officeDocument/2006/relationships/tags" Target="../tags/tag122.xml"/><Relationship Id="rId12" Type="http://schemas.openxmlformats.org/officeDocument/2006/relationships/image" Target="../media/image84.png"/><Relationship Id="rId17" Type="http://schemas.openxmlformats.org/officeDocument/2006/relationships/image" Target="../media/image87.png"/><Relationship Id="rId2" Type="http://schemas.openxmlformats.org/officeDocument/2006/relationships/tags" Target="../tags/tag117.xml"/><Relationship Id="rId16" Type="http://schemas.openxmlformats.org/officeDocument/2006/relationships/image" Target="../media/image86.png"/><Relationship Id="rId1" Type="http://schemas.openxmlformats.org/officeDocument/2006/relationships/tags" Target="../tags/tag116.xml"/><Relationship Id="rId6" Type="http://schemas.openxmlformats.org/officeDocument/2006/relationships/tags" Target="../tags/tag121.xml"/><Relationship Id="rId11" Type="http://schemas.openxmlformats.org/officeDocument/2006/relationships/image" Target="../media/image83.png"/><Relationship Id="rId5" Type="http://schemas.openxmlformats.org/officeDocument/2006/relationships/tags" Target="../tags/tag120.xml"/><Relationship Id="rId15" Type="http://schemas.openxmlformats.org/officeDocument/2006/relationships/image" Target="../media/image85.png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119.xml"/><Relationship Id="rId9" Type="http://schemas.openxmlformats.org/officeDocument/2006/relationships/tags" Target="../tags/tag124.xml"/><Relationship Id="rId14" Type="http://schemas.openxmlformats.org/officeDocument/2006/relationships/image" Target="../media/image5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5.xml"/><Relationship Id="rId6" Type="http://schemas.openxmlformats.org/officeDocument/2006/relationships/image" Target="../media/image92.png"/><Relationship Id="rId5" Type="http://schemas.openxmlformats.org/officeDocument/2006/relationships/image" Target="../media/image91.jpeg"/><Relationship Id="rId4" Type="http://schemas.openxmlformats.org/officeDocument/2006/relationships/image" Target="../media/image9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6.xml"/><Relationship Id="rId5" Type="http://schemas.openxmlformats.org/officeDocument/2006/relationships/image" Target="../media/image95.jpeg"/><Relationship Id="rId4" Type="http://schemas.openxmlformats.org/officeDocument/2006/relationships/image" Target="../media/image9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7" Type="http://schemas.openxmlformats.org/officeDocument/2006/relationships/image" Target="../media/image100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png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az 11" descr="NLTK100407b_fot04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11700"/>
            <a:ext cx="9772140" cy="6840497"/>
          </a:xfrm>
          <a:prstGeom prst="rect">
            <a:avLst/>
          </a:prstGeom>
        </p:spPr>
      </p:pic>
      <p:sp>
        <p:nvSpPr>
          <p:cNvPr id="37" name="Prostokąt 36"/>
          <p:cNvSpPr/>
          <p:nvPr/>
        </p:nvSpPr>
        <p:spPr>
          <a:xfrm>
            <a:off x="251520" y="188640"/>
            <a:ext cx="914400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4000" b="1" dirty="0" smtClean="0">
                <a:solidFill>
                  <a:schemeClr val="bg1"/>
                </a:solidFill>
              </a:rPr>
              <a:t>Role </a:t>
            </a:r>
            <a:r>
              <a:rPr lang="pl-PL" sz="4000" b="1" dirty="0">
                <a:solidFill>
                  <a:schemeClr val="bg1"/>
                </a:solidFill>
              </a:rPr>
              <a:t>of </a:t>
            </a:r>
            <a:r>
              <a:rPr lang="pl-PL" sz="4000" b="1" dirty="0" err="1">
                <a:solidFill>
                  <a:schemeClr val="bg1"/>
                </a:solidFill>
              </a:rPr>
              <a:t>entanglement</a:t>
            </a:r>
            <a:r>
              <a:rPr lang="pl-PL" sz="4000" b="1" dirty="0">
                <a:solidFill>
                  <a:schemeClr val="bg1"/>
                </a:solidFill>
              </a:rPr>
              <a:t> in </a:t>
            </a:r>
            <a:r>
              <a:rPr lang="pl-PL" sz="4000" b="1" dirty="0" err="1">
                <a:solidFill>
                  <a:schemeClr val="bg1"/>
                </a:solidFill>
              </a:rPr>
              <a:t>extracting</a:t>
            </a:r>
            <a:r>
              <a:rPr lang="pl-PL" sz="4000" b="1" dirty="0">
                <a:solidFill>
                  <a:schemeClr val="bg1"/>
                </a:solidFill>
              </a:rPr>
              <a:t> </a:t>
            </a:r>
            <a:r>
              <a:rPr lang="pl-PL" sz="4000" b="1" dirty="0" err="1">
                <a:solidFill>
                  <a:schemeClr val="bg1"/>
                </a:solidFill>
              </a:rPr>
              <a:t>information</a:t>
            </a:r>
            <a:r>
              <a:rPr lang="pl-PL" sz="4000" b="1" dirty="0">
                <a:solidFill>
                  <a:schemeClr val="bg1"/>
                </a:solidFill>
              </a:rPr>
              <a:t> on quantum </a:t>
            </a:r>
            <a:r>
              <a:rPr lang="pl-PL" sz="4000" b="1" dirty="0" err="1">
                <a:solidFill>
                  <a:schemeClr val="bg1"/>
                </a:solidFill>
              </a:rPr>
              <a:t>processes</a:t>
            </a:r>
            <a:endParaRPr lang="en-US" sz="4000" b="1" i="1" dirty="0">
              <a:solidFill>
                <a:schemeClr val="bg1"/>
              </a:solidFill>
            </a:endParaRPr>
          </a:p>
        </p:txBody>
      </p:sp>
      <p:sp>
        <p:nvSpPr>
          <p:cNvPr id="11" name="Prostokąt 10"/>
          <p:cNvSpPr/>
          <p:nvPr/>
        </p:nvSpPr>
        <p:spPr>
          <a:xfrm>
            <a:off x="1259632" y="6237312"/>
            <a:ext cx="8712968" cy="17604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pl-PL" sz="2200" dirty="0" smtClean="0">
                <a:solidFill>
                  <a:schemeClr val="bg1"/>
                </a:solidFill>
              </a:rPr>
              <a:t>R. </a:t>
            </a:r>
            <a:r>
              <a:rPr lang="pl-PL" sz="2200" dirty="0" err="1" smtClean="0">
                <a:solidFill>
                  <a:schemeClr val="bg1"/>
                </a:solidFill>
              </a:rPr>
              <a:t>Demkowicz</a:t>
            </a:r>
            <a:r>
              <a:rPr lang="pl-PL" sz="2200" dirty="0" smtClean="0">
                <a:solidFill>
                  <a:schemeClr val="bg1"/>
                </a:solidFill>
              </a:rPr>
              <a:t>-Dobrzański, </a:t>
            </a:r>
            <a:r>
              <a:rPr lang="pl-PL" sz="1900" i="1" dirty="0" err="1" smtClean="0">
                <a:solidFill>
                  <a:schemeClr val="bg1"/>
                </a:solidFill>
              </a:rPr>
              <a:t>Faculty</a:t>
            </a:r>
            <a:r>
              <a:rPr lang="pl-PL" sz="1900" i="1" dirty="0" smtClean="0">
                <a:solidFill>
                  <a:schemeClr val="bg1"/>
                </a:solidFill>
              </a:rPr>
              <a:t> </a:t>
            </a:r>
            <a:r>
              <a:rPr lang="pl-PL" sz="1900" i="1" dirty="0" smtClean="0">
                <a:solidFill>
                  <a:schemeClr val="bg1"/>
                </a:solidFill>
              </a:rPr>
              <a:t>of </a:t>
            </a:r>
            <a:r>
              <a:rPr lang="pl-PL" sz="1900" i="1" dirty="0" err="1" smtClean="0">
                <a:solidFill>
                  <a:schemeClr val="bg1"/>
                </a:solidFill>
              </a:rPr>
              <a:t>Physics</a:t>
            </a:r>
            <a:r>
              <a:rPr lang="pl-PL" sz="1900" i="1" dirty="0" smtClean="0">
                <a:solidFill>
                  <a:schemeClr val="bg1"/>
                </a:solidFill>
              </a:rPr>
              <a:t>, University of Warsaw, Poland</a:t>
            </a:r>
          </a:p>
          <a:p>
            <a:pPr algn="ctr">
              <a:spcBef>
                <a:spcPct val="20000"/>
              </a:spcBef>
              <a:defRPr/>
            </a:pPr>
            <a:endParaRPr lang="pl-PL" sz="1900" i="1" dirty="0" smtClean="0">
              <a:solidFill>
                <a:schemeClr val="bg1"/>
              </a:solidFill>
            </a:endParaRPr>
          </a:p>
          <a:p>
            <a:pPr algn="ctr">
              <a:spcBef>
                <a:spcPct val="20000"/>
              </a:spcBef>
              <a:defRPr/>
            </a:pPr>
            <a:endParaRPr lang="pl-PL" sz="1900" i="1" dirty="0" smtClean="0">
              <a:solidFill>
                <a:schemeClr val="bg1"/>
              </a:solidFill>
            </a:endParaRPr>
          </a:p>
          <a:p>
            <a:pPr lvl="0" algn="ctr">
              <a:spcBef>
                <a:spcPct val="20000"/>
              </a:spcBef>
              <a:defRPr/>
            </a:pPr>
            <a:r>
              <a:rPr lang="pl-PL" sz="1900" i="1" dirty="0" smtClean="0">
                <a:solidFill>
                  <a:schemeClr val="bg1"/>
                </a:solidFill>
              </a:rPr>
              <a:t/>
            </a:r>
            <a:br>
              <a:rPr lang="pl-PL" sz="1900" i="1" dirty="0" smtClean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3910" y="0"/>
            <a:ext cx="9144000" cy="980728"/>
          </a:xfrm>
        </p:spPr>
        <p:txBody>
          <a:bodyPr>
            <a:normAutofit/>
          </a:bodyPr>
          <a:lstStyle/>
          <a:p>
            <a:r>
              <a:rPr lang="pl-PL" b="1" dirty="0" smtClean="0"/>
              <a:t>Quantum </a:t>
            </a:r>
            <a:r>
              <a:rPr lang="pl-PL" b="1" dirty="0" err="1" smtClean="0"/>
              <a:t>Metrology</a:t>
            </a:r>
            <a:endParaRPr lang="en-US" b="1" dirty="0"/>
          </a:p>
        </p:txBody>
      </p:sp>
      <p:sp>
        <p:nvSpPr>
          <p:cNvPr id="6" name="pole tekstowe 5"/>
          <p:cNvSpPr txBox="1"/>
          <p:nvPr/>
        </p:nvSpPr>
        <p:spPr>
          <a:xfrm>
            <a:off x="485376" y="5941112"/>
            <a:ext cx="38060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smtClean="0"/>
              <a:t>Magnetometry </a:t>
            </a:r>
            <a:r>
              <a:rPr lang="pl-PL" sz="2000" b="1" dirty="0" err="1" smtClean="0"/>
              <a:t>utilizing</a:t>
            </a:r>
            <a:r>
              <a:rPr lang="pl-PL" sz="2000" b="1" dirty="0" smtClean="0"/>
              <a:t> BEC</a:t>
            </a:r>
            <a:br>
              <a:rPr lang="pl-PL" sz="2000" b="1" dirty="0" smtClean="0"/>
            </a:br>
            <a:r>
              <a:rPr lang="pl-PL" sz="2000" b="1" dirty="0" smtClean="0"/>
              <a:t> </a:t>
            </a:r>
            <a:r>
              <a:rPr lang="pl-PL" sz="2000" b="1" dirty="0" err="1" smtClean="0"/>
              <a:t>spin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squeezed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states</a:t>
            </a:r>
            <a:endParaRPr lang="en-US" sz="2000" b="1" dirty="0"/>
          </a:p>
        </p:txBody>
      </p:sp>
      <p:sp>
        <p:nvSpPr>
          <p:cNvPr id="10" name="Prostokąt 9"/>
          <p:cNvSpPr/>
          <p:nvPr/>
        </p:nvSpPr>
        <p:spPr>
          <a:xfrm>
            <a:off x="4585910" y="3870797"/>
            <a:ext cx="4306569" cy="279785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rostokąt 17"/>
          <p:cNvSpPr/>
          <p:nvPr/>
        </p:nvSpPr>
        <p:spPr>
          <a:xfrm>
            <a:off x="315039" y="3882119"/>
            <a:ext cx="4077452" cy="27872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pole tekstowe 18"/>
          <p:cNvSpPr txBox="1"/>
          <p:nvPr/>
        </p:nvSpPr>
        <p:spPr>
          <a:xfrm>
            <a:off x="318550" y="2964770"/>
            <a:ext cx="39475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 err="1" smtClean="0"/>
              <a:t>Gravitational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wave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detectors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utilizing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squeezed</a:t>
            </a:r>
            <a:r>
              <a:rPr lang="pl-PL" sz="2000" b="1" dirty="0" smtClean="0"/>
              <a:t> </a:t>
            </a:r>
            <a:r>
              <a:rPr lang="pl-PL" sz="2000" b="1" dirty="0" err="1" smtClean="0"/>
              <a:t>light</a:t>
            </a:r>
            <a:endParaRPr lang="en-US" sz="2000" b="1" dirty="0"/>
          </a:p>
        </p:txBody>
      </p:sp>
      <p:pic>
        <p:nvPicPr>
          <p:cNvPr id="1034" name="Picture 10" descr="http://www.nature.com/nphys/journal/v7/n12/images/nphys2083-f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7161" y="1052534"/>
            <a:ext cx="2670301" cy="1928280"/>
          </a:xfrm>
          <a:prstGeom prst="rect">
            <a:avLst/>
          </a:prstGeom>
          <a:noFill/>
        </p:spPr>
      </p:pic>
      <p:grpSp>
        <p:nvGrpSpPr>
          <p:cNvPr id="17" name="Grupa 16"/>
          <p:cNvGrpSpPr/>
          <p:nvPr/>
        </p:nvGrpSpPr>
        <p:grpSpPr>
          <a:xfrm>
            <a:off x="4585910" y="980728"/>
            <a:ext cx="4306570" cy="2649249"/>
            <a:chOff x="838417" y="980728"/>
            <a:chExt cx="3461482" cy="2376264"/>
          </a:xfrm>
        </p:grpSpPr>
        <p:sp>
          <p:nvSpPr>
            <p:cNvPr id="21" name="pole tekstowe 20"/>
            <p:cNvSpPr txBox="1"/>
            <p:nvPr/>
          </p:nvSpPr>
          <p:spPr>
            <a:xfrm>
              <a:off x="1040159" y="2744032"/>
              <a:ext cx="3020112" cy="358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2000" b="1" dirty="0" err="1"/>
                <a:t>A</a:t>
              </a:r>
              <a:r>
                <a:rPr lang="pl-PL" sz="2000" b="1" dirty="0" err="1" smtClean="0"/>
                <a:t>tomic</a:t>
              </a:r>
              <a:r>
                <a:rPr lang="pl-PL" sz="2000" b="1" dirty="0" smtClean="0"/>
                <a:t> </a:t>
              </a:r>
              <a:r>
                <a:rPr lang="pl-PL" sz="2000" b="1" dirty="0" err="1" smtClean="0"/>
                <a:t>clocks</a:t>
              </a:r>
              <a:endParaRPr lang="en-US" sz="2000" b="1" dirty="0"/>
            </a:p>
          </p:txBody>
        </p:sp>
        <p:sp>
          <p:nvSpPr>
            <p:cNvPr id="22" name="Prostokąt 21"/>
            <p:cNvSpPr/>
            <p:nvPr/>
          </p:nvSpPr>
          <p:spPr>
            <a:xfrm>
              <a:off x="838417" y="980728"/>
              <a:ext cx="3461482" cy="237626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" name="Grupa 22"/>
          <p:cNvGrpSpPr/>
          <p:nvPr/>
        </p:nvGrpSpPr>
        <p:grpSpPr>
          <a:xfrm>
            <a:off x="4753663" y="3976817"/>
            <a:ext cx="3923928" cy="2857909"/>
            <a:chOff x="88651" y="3148004"/>
            <a:chExt cx="3923928" cy="2857909"/>
          </a:xfrm>
        </p:grpSpPr>
        <p:sp>
          <p:nvSpPr>
            <p:cNvPr id="24" name="Prostokąt 23"/>
            <p:cNvSpPr/>
            <p:nvPr/>
          </p:nvSpPr>
          <p:spPr>
            <a:xfrm>
              <a:off x="88651" y="4744029"/>
              <a:ext cx="3923928" cy="12618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pl-PL" dirty="0" smtClean="0"/>
            </a:p>
            <a:p>
              <a:pPr algn="ctr"/>
              <a:r>
                <a:rPr lang="pl-PL" sz="2000" b="1" dirty="0" err="1" smtClean="0"/>
                <a:t>Acelerometers</a:t>
              </a:r>
              <a:r>
                <a:rPr lang="pl-PL" sz="2000" b="1" dirty="0" smtClean="0"/>
                <a:t>, </a:t>
              </a:r>
              <a:r>
                <a:rPr lang="pl-PL" sz="2000" b="1" dirty="0" err="1" smtClean="0"/>
                <a:t>gravitometers</a:t>
              </a:r>
              <a:r>
                <a:rPr lang="pl-PL" sz="2000" b="1" dirty="0" smtClean="0"/>
                <a:t> </a:t>
              </a:r>
              <a:r>
                <a:rPr lang="pl-PL" sz="2000" b="1" dirty="0" err="1" smtClean="0"/>
                <a:t>based</a:t>
              </a:r>
              <a:r>
                <a:rPr lang="pl-PL" sz="2000" b="1" dirty="0" smtClean="0"/>
                <a:t> on </a:t>
              </a:r>
              <a:r>
                <a:rPr lang="pl-PL" sz="2000" b="1" dirty="0" err="1" smtClean="0"/>
                <a:t>atomic</a:t>
              </a:r>
              <a:r>
                <a:rPr lang="pl-PL" sz="2000" b="1" dirty="0" smtClean="0"/>
                <a:t> interferometry</a:t>
              </a:r>
              <a:endParaRPr lang="pl-PL" sz="2000" b="1" dirty="0" smtClean="0"/>
            </a:p>
            <a:p>
              <a:pPr algn="ctr"/>
              <a:endParaRPr lang="pl-PL" dirty="0" smtClean="0"/>
            </a:p>
          </p:txBody>
        </p:sp>
        <p:pic>
          <p:nvPicPr>
            <p:cNvPr id="25" name="Picture 12" descr="Developing more accurate cold atom accelerometers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39036" y="3148004"/>
              <a:ext cx="3329687" cy="1844136"/>
            </a:xfrm>
            <a:prstGeom prst="rect">
              <a:avLst/>
            </a:prstGeom>
            <a:noFill/>
          </p:spPr>
        </p:pic>
      </p:grpSp>
      <p:pic>
        <p:nvPicPr>
          <p:cNvPr id="28" name="Picture 14" descr="http://pm1.narvii.com/5784/907849ad7c731253360315c8d55143e65d6bcc61_hq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51392" y="1327568"/>
            <a:ext cx="3377969" cy="1378212"/>
          </a:xfrm>
          <a:prstGeom prst="rect">
            <a:avLst/>
          </a:prstGeom>
          <a:noFill/>
        </p:spPr>
      </p:pic>
      <p:sp>
        <p:nvSpPr>
          <p:cNvPr id="31" name="Prostokąt 30"/>
          <p:cNvSpPr/>
          <p:nvPr/>
        </p:nvSpPr>
        <p:spPr>
          <a:xfrm>
            <a:off x="315038" y="980728"/>
            <a:ext cx="4077453" cy="26492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Obraz 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7584" y="4390218"/>
            <a:ext cx="2766172" cy="12987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Obraz 2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25638" y="1362641"/>
            <a:ext cx="4593875" cy="3293722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pl-PL" b="1" dirty="0" err="1" smtClean="0"/>
              <a:t>Particle</a:t>
            </a:r>
            <a:r>
              <a:rPr lang="pl-PL" b="1" dirty="0" smtClean="0"/>
              <a:t> </a:t>
            </a:r>
            <a:r>
              <a:rPr lang="pl-PL" b="1" dirty="0" err="1" smtClean="0"/>
              <a:t>physics</a:t>
            </a:r>
            <a:r>
              <a:rPr lang="pl-PL" b="1" dirty="0" smtClean="0"/>
              <a:t> </a:t>
            </a:r>
            <a:r>
              <a:rPr lang="pl-PL" b="1" dirty="0" err="1" smtClean="0"/>
              <a:t>experiment</a:t>
            </a:r>
            <a:r>
              <a:rPr lang="pl-PL" b="1" dirty="0" smtClean="0"/>
              <a:t> as a quantum channel </a:t>
            </a:r>
            <a:r>
              <a:rPr lang="pl-PL" b="1" dirty="0" err="1" smtClean="0"/>
              <a:t>estimation</a:t>
            </a:r>
            <a:r>
              <a:rPr lang="pl-PL" b="1" dirty="0" smtClean="0"/>
              <a:t> problem</a:t>
            </a:r>
            <a:endParaRPr lang="en-GB" b="1" dirty="0"/>
          </a:p>
        </p:txBody>
      </p:sp>
      <p:sp>
        <p:nvSpPr>
          <p:cNvPr id="3" name="Elipsa 2"/>
          <p:cNvSpPr/>
          <p:nvPr/>
        </p:nvSpPr>
        <p:spPr>
          <a:xfrm>
            <a:off x="732441" y="1375971"/>
            <a:ext cx="576064" cy="576064"/>
          </a:xfrm>
          <a:prstGeom prst="ellipse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 w="292100" h="292100"/>
            <a:bevelB w="292100" h="292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/>
              <a:t>	</a:t>
            </a:r>
            <a:endParaRPr lang="en-GB" dirty="0"/>
          </a:p>
        </p:txBody>
      </p:sp>
      <p:sp>
        <p:nvSpPr>
          <p:cNvPr id="5" name="Elipsa 4"/>
          <p:cNvSpPr/>
          <p:nvPr/>
        </p:nvSpPr>
        <p:spPr>
          <a:xfrm>
            <a:off x="732441" y="3816591"/>
            <a:ext cx="576064" cy="576064"/>
          </a:xfrm>
          <a:prstGeom prst="ellipse">
            <a:avLst/>
          </a:prstGeom>
          <a:solidFill>
            <a:srgbClr val="92D050"/>
          </a:solidFill>
          <a:ln>
            <a:noFill/>
          </a:ln>
          <a:scene3d>
            <a:camera prst="orthographicFront"/>
            <a:lightRig rig="threePt" dir="t"/>
          </a:scene3d>
          <a:sp3d>
            <a:bevelT w="292100" h="292100"/>
            <a:bevelB w="292100" h="292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/>
              <a:t>	</a:t>
            </a:r>
            <a:endParaRPr lang="en-GB" dirty="0"/>
          </a:p>
        </p:txBody>
      </p:sp>
      <p:sp>
        <p:nvSpPr>
          <p:cNvPr id="8" name="Prostokąt 7"/>
          <p:cNvSpPr/>
          <p:nvPr/>
        </p:nvSpPr>
        <p:spPr>
          <a:xfrm>
            <a:off x="3618891" y="5862457"/>
            <a:ext cx="1847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sz="4400" dirty="0">
              <a:solidFill>
                <a:schemeClr val="tx1"/>
              </a:solidFill>
            </a:endParaRPr>
          </a:p>
        </p:txBody>
      </p:sp>
      <p:grpSp>
        <p:nvGrpSpPr>
          <p:cNvPr id="25" name="Grupa 24"/>
          <p:cNvGrpSpPr/>
          <p:nvPr/>
        </p:nvGrpSpPr>
        <p:grpSpPr>
          <a:xfrm>
            <a:off x="2411760" y="2204864"/>
            <a:ext cx="2088232" cy="1152128"/>
            <a:chOff x="2411760" y="2204864"/>
            <a:chExt cx="2088232" cy="1152128"/>
          </a:xfrm>
        </p:grpSpPr>
        <p:sp>
          <p:nvSpPr>
            <p:cNvPr id="6" name="Wybuch  2 5"/>
            <p:cNvSpPr/>
            <p:nvPr/>
          </p:nvSpPr>
          <p:spPr>
            <a:xfrm>
              <a:off x="2411760" y="2204864"/>
              <a:ext cx="2088232" cy="1152128"/>
            </a:xfrm>
            <a:prstGeom prst="irregularSeal2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1" name="Obraz 10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75282" y="2725604"/>
              <a:ext cx="231800" cy="265959"/>
            </a:xfrm>
            <a:prstGeom prst="rect">
              <a:avLst/>
            </a:prstGeom>
          </p:spPr>
        </p:pic>
      </p:grpSp>
      <p:grpSp>
        <p:nvGrpSpPr>
          <p:cNvPr id="26" name="Grupa 25"/>
          <p:cNvGrpSpPr/>
          <p:nvPr/>
        </p:nvGrpSpPr>
        <p:grpSpPr>
          <a:xfrm>
            <a:off x="811466" y="4739946"/>
            <a:ext cx="7775634" cy="568144"/>
            <a:chOff x="811466" y="4739946"/>
            <a:chExt cx="7775634" cy="568144"/>
          </a:xfrm>
        </p:grpSpPr>
        <p:cxnSp>
          <p:nvCxnSpPr>
            <p:cNvPr id="7" name="Łącznik prosty 6"/>
            <p:cNvCxnSpPr/>
            <p:nvPr/>
          </p:nvCxnSpPr>
          <p:spPr bwMode="auto">
            <a:xfrm>
              <a:off x="2732609" y="5052700"/>
              <a:ext cx="1226362" cy="0"/>
            </a:xfrm>
            <a:prstGeom prst="line">
              <a:avLst/>
            </a:prstGeom>
            <a:ln w="28575"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9" name="Obraz 8" descr="TP_tmp.emf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10" cstate="print"/>
            <a:srcRect l="-23622" t="-25816" r="-23622" b="-25816"/>
            <a:stretch>
              <a:fillRect/>
            </a:stretch>
          </p:blipFill>
          <p:spPr bwMode="auto">
            <a:xfrm>
              <a:off x="3049331" y="4739946"/>
              <a:ext cx="602951" cy="568144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</p:pic>
        <p:pic>
          <p:nvPicPr>
            <p:cNvPr id="12" name="Obraz 11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466" y="4867200"/>
              <a:ext cx="460278" cy="411200"/>
            </a:xfrm>
            <a:prstGeom prst="rect">
              <a:avLst/>
            </a:prstGeom>
          </p:spPr>
        </p:pic>
        <p:pic>
          <p:nvPicPr>
            <p:cNvPr id="14" name="Obraz 13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34458" y="4846694"/>
              <a:ext cx="685400" cy="431706"/>
            </a:xfrm>
            <a:prstGeom prst="rect">
              <a:avLst/>
            </a:prstGeom>
          </p:spPr>
        </p:pic>
        <p:sp>
          <p:nvSpPr>
            <p:cNvPr id="15" name="Schemat blokowy: opóźnienie 14"/>
            <p:cNvSpPr/>
            <p:nvPr/>
          </p:nvSpPr>
          <p:spPr>
            <a:xfrm>
              <a:off x="6567422" y="4789450"/>
              <a:ext cx="577850" cy="488950"/>
            </a:xfrm>
            <a:prstGeom prst="flowChartDelay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pic>
          <p:nvPicPr>
            <p:cNvPr id="17" name="Obraz 16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89998" y="4941251"/>
              <a:ext cx="207571" cy="185347"/>
            </a:xfrm>
            <a:prstGeom prst="rect">
              <a:avLst/>
            </a:prstGeom>
          </p:spPr>
        </p:pic>
        <p:cxnSp>
          <p:nvCxnSpPr>
            <p:cNvPr id="19" name="Łącznik prosty 18"/>
            <p:cNvCxnSpPr>
              <a:stCxn id="15" idx="3"/>
            </p:cNvCxnSpPr>
            <p:nvPr/>
          </p:nvCxnSpPr>
          <p:spPr>
            <a:xfrm flipV="1">
              <a:off x="7145272" y="5024018"/>
              <a:ext cx="430262" cy="990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3" name="Obraz 22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23237" y="4808165"/>
              <a:ext cx="763863" cy="410198"/>
            </a:xfrm>
            <a:prstGeom prst="rect">
              <a:avLst/>
            </a:prstGeom>
          </p:spPr>
        </p:pic>
      </p:grpSp>
      <p:sp>
        <p:nvSpPr>
          <p:cNvPr id="24" name="Prostokąt 23"/>
          <p:cNvSpPr/>
          <p:nvPr/>
        </p:nvSpPr>
        <p:spPr>
          <a:xfrm>
            <a:off x="327422" y="5528475"/>
            <a:ext cx="658293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400" dirty="0" err="1" smtClean="0"/>
              <a:t>What</a:t>
            </a:r>
            <a:r>
              <a:rPr lang="pl-PL" sz="2400" dirty="0" smtClean="0"/>
              <a:t> </a:t>
            </a:r>
            <a:r>
              <a:rPr lang="pl-PL" sz="2400" dirty="0" err="1" smtClean="0"/>
              <a:t>are</a:t>
            </a:r>
            <a:r>
              <a:rPr lang="pl-PL" sz="2400" dirty="0" smtClean="0"/>
              <a:t> the </a:t>
            </a:r>
            <a:r>
              <a:rPr lang="pl-PL" sz="2400" dirty="0" err="1" smtClean="0"/>
              <a:t>optimal</a:t>
            </a:r>
            <a:r>
              <a:rPr lang="pl-PL" sz="2400" dirty="0" smtClean="0"/>
              <a:t> </a:t>
            </a:r>
            <a:r>
              <a:rPr lang="pl-PL" sz="2400" dirty="0" err="1" smtClean="0"/>
              <a:t>input</a:t>
            </a:r>
            <a:r>
              <a:rPr lang="pl-PL" sz="2400" dirty="0" smtClean="0"/>
              <a:t> </a:t>
            </a:r>
            <a:r>
              <a:rPr lang="pl-PL" sz="2400" dirty="0" err="1" smtClean="0"/>
              <a:t>states</a:t>
            </a:r>
            <a:r>
              <a:rPr lang="pl-PL" sz="2400" dirty="0" smtClean="0"/>
              <a:t>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400" dirty="0" err="1" smtClean="0"/>
              <a:t>What</a:t>
            </a:r>
            <a:r>
              <a:rPr lang="pl-PL" sz="2400" dirty="0" smtClean="0"/>
              <a:t> </a:t>
            </a:r>
            <a:r>
              <a:rPr lang="pl-PL" sz="2400" dirty="0" err="1" smtClean="0"/>
              <a:t>are</a:t>
            </a:r>
            <a:r>
              <a:rPr lang="pl-PL" sz="2400" dirty="0" smtClean="0"/>
              <a:t> the </a:t>
            </a:r>
            <a:r>
              <a:rPr lang="pl-PL" sz="2400" dirty="0" err="1" smtClean="0"/>
              <a:t>optimal</a:t>
            </a:r>
            <a:r>
              <a:rPr lang="pl-PL" sz="2400" dirty="0" smtClean="0"/>
              <a:t> </a:t>
            </a:r>
            <a:r>
              <a:rPr lang="pl-PL" sz="2400" dirty="0" err="1" smtClean="0"/>
              <a:t>measurements</a:t>
            </a:r>
            <a:r>
              <a:rPr lang="pl-PL" sz="2400" dirty="0" smtClean="0"/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400" dirty="0" err="1" smtClean="0"/>
              <a:t>Does</a:t>
            </a:r>
            <a:r>
              <a:rPr lang="pl-PL" sz="2400" dirty="0" smtClean="0"/>
              <a:t> </a:t>
            </a:r>
            <a:r>
              <a:rPr lang="pl-PL" sz="2400" dirty="0" err="1" smtClean="0"/>
              <a:t>entanglement</a:t>
            </a:r>
            <a:r>
              <a:rPr lang="pl-PL" sz="2400" dirty="0" smtClean="0"/>
              <a:t> of the </a:t>
            </a:r>
            <a:r>
              <a:rPr lang="pl-PL" sz="2400" dirty="0" err="1" smtClean="0"/>
              <a:t>input</a:t>
            </a:r>
            <a:r>
              <a:rPr lang="pl-PL" sz="2400" dirty="0" smtClean="0"/>
              <a:t> </a:t>
            </a:r>
            <a:r>
              <a:rPr lang="pl-PL" sz="2400" dirty="0" err="1" smtClean="0"/>
              <a:t>particles</a:t>
            </a:r>
            <a:r>
              <a:rPr lang="pl-PL" sz="2400" dirty="0" smtClean="0"/>
              <a:t> </a:t>
            </a:r>
            <a:r>
              <a:rPr lang="pl-PL" sz="2400" dirty="0" err="1" smtClean="0"/>
              <a:t>help</a:t>
            </a:r>
            <a:r>
              <a:rPr lang="pl-PL" sz="2400" dirty="0" smtClean="0"/>
              <a:t>?</a:t>
            </a:r>
            <a:endParaRPr lang="en-GB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59259E-6 L 0.14774 0.13982 C 0.17864 0.1713 0.225 0.18843 0.27326 0.18843 C 0.3283 0.18843 0.37239 0.1713 0.4033 0.13982 L 0.55139 -2.59259E-6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569" y="942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7037E-7 L 0.14548 -0.12616 C 0.17604 -0.1544 0.2217 -0.16968 0.26927 -0.16968 C 0.32361 -0.16968 0.36701 -0.1544 0.39757 -0.12616 L 0.5434 3.7037E-7 " pathEditMode="relative" rAng="0" ptsTypes="AAAAA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170" y="-849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Łącznik prosty 43"/>
          <p:cNvCxnSpPr/>
          <p:nvPr/>
        </p:nvCxnSpPr>
        <p:spPr>
          <a:xfrm rot="10800000">
            <a:off x="685085" y="1980023"/>
            <a:ext cx="1047750" cy="723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Łącznik prosty 55"/>
          <p:cNvCxnSpPr/>
          <p:nvPr/>
        </p:nvCxnSpPr>
        <p:spPr>
          <a:xfrm>
            <a:off x="6254579" y="1935156"/>
            <a:ext cx="43204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Łącznik prosty 25"/>
          <p:cNvCxnSpPr/>
          <p:nvPr/>
        </p:nvCxnSpPr>
        <p:spPr>
          <a:xfrm>
            <a:off x="6256784" y="3396343"/>
            <a:ext cx="43204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ytuł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pl-PL" sz="5400" b="1" dirty="0" smtClean="0"/>
              <a:t>„</a:t>
            </a:r>
            <a:r>
              <a:rPr lang="pl-PL" sz="5400" b="1" dirty="0" err="1" smtClean="0"/>
              <a:t>Classical</a:t>
            </a:r>
            <a:r>
              <a:rPr lang="pl-PL" sz="5400" b="1" dirty="0" smtClean="0"/>
              <a:t>” interferometry</a:t>
            </a:r>
            <a:endParaRPr lang="en-US" sz="5400" dirty="0"/>
          </a:p>
        </p:txBody>
      </p:sp>
      <p:cxnSp>
        <p:nvCxnSpPr>
          <p:cNvPr id="6" name="Łącznik prosty 5"/>
          <p:cNvCxnSpPr/>
          <p:nvPr/>
        </p:nvCxnSpPr>
        <p:spPr>
          <a:xfrm>
            <a:off x="2740001" y="1962150"/>
            <a:ext cx="138749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6"/>
          <p:cNvCxnSpPr/>
          <p:nvPr/>
        </p:nvCxnSpPr>
        <p:spPr>
          <a:xfrm>
            <a:off x="2740001" y="3429000"/>
            <a:ext cx="1387499" cy="1588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Prostokąt 7"/>
          <p:cNvSpPr/>
          <p:nvPr/>
        </p:nvSpPr>
        <p:spPr>
          <a:xfrm>
            <a:off x="2971800" y="1739900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l-PL" dirty="0"/>
          </a:p>
        </p:txBody>
      </p:sp>
      <p:cxnSp>
        <p:nvCxnSpPr>
          <p:cNvPr id="9" name="Łącznik prosty 8"/>
          <p:cNvCxnSpPr/>
          <p:nvPr/>
        </p:nvCxnSpPr>
        <p:spPr>
          <a:xfrm rot="10800000">
            <a:off x="1692251" y="2705100"/>
            <a:ext cx="1047750" cy="723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 prosty 9"/>
          <p:cNvCxnSpPr/>
          <p:nvPr/>
        </p:nvCxnSpPr>
        <p:spPr>
          <a:xfrm flipV="1">
            <a:off x="1666851" y="1962150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Prostokąt 11"/>
          <p:cNvSpPr/>
          <p:nvPr/>
        </p:nvSpPr>
        <p:spPr>
          <a:xfrm>
            <a:off x="1317502" y="2584450"/>
            <a:ext cx="755650" cy="22225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bg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bg2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cxnSp>
        <p:nvCxnSpPr>
          <p:cNvPr id="13" name="Łącznik prosty 12"/>
          <p:cNvCxnSpPr/>
          <p:nvPr/>
        </p:nvCxnSpPr>
        <p:spPr>
          <a:xfrm rot="10800000">
            <a:off x="5194300" y="2673350"/>
            <a:ext cx="1047750" cy="723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Łącznik prosty 13"/>
          <p:cNvCxnSpPr/>
          <p:nvPr/>
        </p:nvCxnSpPr>
        <p:spPr>
          <a:xfrm rot="10800000">
            <a:off x="4127500" y="1962150"/>
            <a:ext cx="1047750" cy="723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5" name="Obraz 53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257649" y="1917700"/>
            <a:ext cx="167640" cy="196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6" name="Łącznik prosty 15"/>
          <p:cNvCxnSpPr/>
          <p:nvPr/>
        </p:nvCxnSpPr>
        <p:spPr>
          <a:xfrm flipV="1">
            <a:off x="5168900" y="1930400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Łącznik prosty 17"/>
          <p:cNvCxnSpPr/>
          <p:nvPr/>
        </p:nvCxnSpPr>
        <p:spPr>
          <a:xfrm flipV="1">
            <a:off x="4127500" y="2673350"/>
            <a:ext cx="1073150" cy="7429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Prostokąt 18"/>
          <p:cNvSpPr/>
          <p:nvPr/>
        </p:nvSpPr>
        <p:spPr>
          <a:xfrm>
            <a:off x="4819551" y="2552700"/>
            <a:ext cx="755650" cy="22225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bg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bg2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20" name="Schemat blokowy: opóźnienie 19"/>
          <p:cNvSpPr/>
          <p:nvPr/>
        </p:nvSpPr>
        <p:spPr>
          <a:xfrm>
            <a:off x="6660232" y="1700808"/>
            <a:ext cx="577850" cy="488950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21" name="Schemat blokowy: opóźnienie 20"/>
          <p:cNvSpPr/>
          <p:nvPr/>
        </p:nvSpPr>
        <p:spPr>
          <a:xfrm>
            <a:off x="6623213" y="3130550"/>
            <a:ext cx="577850" cy="488950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pic>
        <p:nvPicPr>
          <p:cNvPr id="59" name="Obraz 58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5" cstate="print"/>
          <a:stretch>
            <a:fillRect/>
          </a:stretch>
        </p:blipFill>
        <p:spPr bwMode="auto">
          <a:xfrm>
            <a:off x="6755790" y="3278423"/>
            <a:ext cx="278570" cy="178102"/>
          </a:xfrm>
          <a:prstGeom prst="rect">
            <a:avLst/>
          </a:prstGeom>
          <a:noFill/>
          <a:ln/>
          <a:effectLst/>
        </p:spPr>
      </p:pic>
      <p:pic>
        <p:nvPicPr>
          <p:cNvPr id="62" name="Obraz 61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 cstate="print"/>
          <a:stretch>
            <a:fillRect/>
          </a:stretch>
        </p:blipFill>
        <p:spPr bwMode="auto">
          <a:xfrm>
            <a:off x="1259632" y="3861048"/>
            <a:ext cx="1866480" cy="266640"/>
          </a:xfrm>
          <a:prstGeom prst="rect">
            <a:avLst/>
          </a:prstGeom>
          <a:noFill/>
          <a:ln/>
          <a:effectLst/>
        </p:spPr>
      </p:pic>
      <p:pic>
        <p:nvPicPr>
          <p:cNvPr id="60" name="Obraz 59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7" cstate="print"/>
          <a:stretch>
            <a:fillRect/>
          </a:stretch>
        </p:blipFill>
        <p:spPr bwMode="auto">
          <a:xfrm>
            <a:off x="6759027" y="1919940"/>
            <a:ext cx="279963" cy="178993"/>
          </a:xfrm>
          <a:prstGeom prst="rect">
            <a:avLst/>
          </a:prstGeom>
          <a:noFill/>
          <a:ln/>
          <a:effectLst/>
        </p:spPr>
      </p:pic>
      <p:pic>
        <p:nvPicPr>
          <p:cNvPr id="64" name="Obraz 63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8" cstate="print"/>
          <a:stretch>
            <a:fillRect/>
          </a:stretch>
        </p:blipFill>
        <p:spPr bwMode="auto">
          <a:xfrm>
            <a:off x="3519782" y="3818947"/>
            <a:ext cx="1823410" cy="289451"/>
          </a:xfrm>
          <a:prstGeom prst="rect">
            <a:avLst/>
          </a:prstGeom>
          <a:noFill/>
          <a:ln/>
          <a:effectLst/>
        </p:spPr>
      </p:pic>
      <p:sp>
        <p:nvSpPr>
          <p:cNvPr id="37" name="Elipsa 36"/>
          <p:cNvSpPr/>
          <p:nvPr/>
        </p:nvSpPr>
        <p:spPr>
          <a:xfrm rot="-2100000">
            <a:off x="706862" y="1960861"/>
            <a:ext cx="198000" cy="198000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50000">
                <a:srgbClr val="FFFF8B"/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Elipsa 37"/>
          <p:cNvSpPr/>
          <p:nvPr/>
        </p:nvSpPr>
        <p:spPr>
          <a:xfrm rot="-2100000">
            <a:off x="1059398" y="2232072"/>
            <a:ext cx="198000" cy="198000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50000">
                <a:srgbClr val="FFFF8B"/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Elipsa 38"/>
          <p:cNvSpPr/>
          <p:nvPr/>
        </p:nvSpPr>
        <p:spPr>
          <a:xfrm rot="-2100000">
            <a:off x="1271917" y="2375893"/>
            <a:ext cx="198000" cy="198000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50000">
                <a:srgbClr val="FFFF8B"/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5" name="Obraz 64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 cstate="print"/>
          <a:stretch>
            <a:fillRect/>
          </a:stretch>
        </p:blipFill>
        <p:spPr bwMode="auto">
          <a:xfrm>
            <a:off x="5795912" y="3861048"/>
            <a:ext cx="2090046" cy="244083"/>
          </a:xfrm>
          <a:prstGeom prst="rect">
            <a:avLst/>
          </a:prstGeom>
          <a:noFill/>
          <a:ln/>
          <a:effectLst/>
        </p:spPr>
      </p:pic>
      <p:grpSp>
        <p:nvGrpSpPr>
          <p:cNvPr id="70" name="Grupa 69"/>
          <p:cNvGrpSpPr/>
          <p:nvPr/>
        </p:nvGrpSpPr>
        <p:grpSpPr bwMode="auto">
          <a:xfrm>
            <a:off x="1378738" y="4250059"/>
            <a:ext cx="5827497" cy="400110"/>
            <a:chOff x="1378868" y="4250060"/>
            <a:chExt cx="5827497" cy="400110"/>
          </a:xfrm>
        </p:grpSpPr>
        <p:sp>
          <p:nvSpPr>
            <p:cNvPr id="45" name="pole tekstowe 44"/>
            <p:cNvSpPr txBox="1"/>
            <p:nvPr/>
          </p:nvSpPr>
          <p:spPr bwMode="auto">
            <a:xfrm>
              <a:off x="1378868" y="4250060"/>
              <a:ext cx="278608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000" dirty="0" err="1" smtClean="0"/>
                <a:t>example</a:t>
              </a:r>
              <a:r>
                <a:rPr lang="pl-PL" sz="2000" dirty="0" smtClean="0"/>
                <a:t> of an </a:t>
              </a:r>
              <a:r>
                <a:rPr lang="pl-PL" sz="2000" dirty="0" err="1" smtClean="0"/>
                <a:t>estimator</a:t>
              </a:r>
              <a:r>
                <a:rPr lang="pl-PL" sz="2000" dirty="0" smtClean="0"/>
                <a:t>:</a:t>
              </a:r>
              <a:endParaRPr lang="en-US" sz="2000" dirty="0"/>
            </a:p>
          </p:txBody>
        </p:sp>
        <p:pic>
          <p:nvPicPr>
            <p:cNvPr id="67" name="Obraz 66" descr="TP_tmp.emf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20" cstate="print"/>
            <a:stretch>
              <a:fillRect/>
            </a:stretch>
          </p:blipFill>
          <p:spPr bwMode="auto">
            <a:xfrm>
              <a:off x="4283711" y="4293096"/>
              <a:ext cx="2922654" cy="330837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55" name="Elipsa 54"/>
          <p:cNvSpPr/>
          <p:nvPr/>
        </p:nvSpPr>
        <p:spPr>
          <a:xfrm rot="-2100000">
            <a:off x="360917" y="1670958"/>
            <a:ext cx="198000" cy="198000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50000">
                <a:srgbClr val="FFFF8B"/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Łącznik prosty 60"/>
          <p:cNvCxnSpPr/>
          <p:nvPr/>
        </p:nvCxnSpPr>
        <p:spPr>
          <a:xfrm>
            <a:off x="529402" y="1826488"/>
            <a:ext cx="226358" cy="182423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Elipsa 62"/>
          <p:cNvSpPr/>
          <p:nvPr/>
        </p:nvSpPr>
        <p:spPr>
          <a:xfrm rot="-2100000">
            <a:off x="889897" y="2102962"/>
            <a:ext cx="198000" cy="198000"/>
          </a:xfrm>
          <a:prstGeom prst="ellipse">
            <a:avLst/>
          </a:prstGeom>
          <a:gradFill flip="none" rotWithShape="1">
            <a:gsLst>
              <a:gs pos="0">
                <a:srgbClr val="FFFF00"/>
              </a:gs>
              <a:gs pos="50000">
                <a:srgbClr val="FFFF8B"/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Nawias klamrowy otwierający 65"/>
          <p:cNvSpPr/>
          <p:nvPr/>
        </p:nvSpPr>
        <p:spPr>
          <a:xfrm rot="-3120000" flipH="1">
            <a:off x="1005665" y="1252005"/>
            <a:ext cx="287625" cy="1427066"/>
          </a:xfrm>
          <a:prstGeom prst="leftBrace">
            <a:avLst>
              <a:gd name="adj1" fmla="val 64477"/>
              <a:gd name="adj2" fmla="val 48992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8" name="Obraz 67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1" cstate="print"/>
          <a:stretch>
            <a:fillRect/>
          </a:stretch>
        </p:blipFill>
        <p:spPr bwMode="auto">
          <a:xfrm>
            <a:off x="1285222" y="1551660"/>
            <a:ext cx="228649" cy="202735"/>
          </a:xfrm>
          <a:prstGeom prst="rect">
            <a:avLst/>
          </a:prstGeom>
          <a:noFill/>
          <a:ln/>
          <a:effectLst/>
        </p:spPr>
      </p:pic>
      <p:grpSp>
        <p:nvGrpSpPr>
          <p:cNvPr id="3" name="Grupa 41"/>
          <p:cNvGrpSpPr/>
          <p:nvPr/>
        </p:nvGrpSpPr>
        <p:grpSpPr>
          <a:xfrm>
            <a:off x="2411760" y="5157192"/>
            <a:ext cx="4392488" cy="833339"/>
            <a:chOff x="2339752" y="4909209"/>
            <a:chExt cx="4392488" cy="833339"/>
          </a:xfrm>
        </p:grpSpPr>
        <p:sp>
          <p:nvSpPr>
            <p:cNvPr id="51" name="Prostokąt 50"/>
            <p:cNvSpPr/>
            <p:nvPr/>
          </p:nvSpPr>
          <p:spPr>
            <a:xfrm>
              <a:off x="2339752" y="4941168"/>
              <a:ext cx="4392488" cy="7920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pole tekstowe 47"/>
            <p:cNvSpPr txBox="1"/>
            <p:nvPr/>
          </p:nvSpPr>
          <p:spPr>
            <a:xfrm>
              <a:off x="2400063" y="4909209"/>
              <a:ext cx="296747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400" dirty="0" err="1" smtClean="0"/>
                <a:t>Estimator</a:t>
              </a:r>
              <a:r>
                <a:rPr lang="pl-PL" sz="2400" dirty="0" smtClean="0"/>
                <a:t> </a:t>
              </a:r>
              <a:r>
                <a:rPr lang="pl-PL" sz="2400" dirty="0" err="1" smtClean="0"/>
                <a:t>uncertainty</a:t>
              </a:r>
              <a:r>
                <a:rPr lang="pl-PL" sz="2400" dirty="0" smtClean="0"/>
                <a:t>:</a:t>
              </a:r>
              <a:endParaRPr lang="en-US" sz="2400" dirty="0"/>
            </a:p>
          </p:txBody>
        </p:sp>
        <p:pic>
          <p:nvPicPr>
            <p:cNvPr id="72" name="Obraz 71" descr="TP_tmp.emf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436096" y="5013176"/>
              <a:ext cx="1094781" cy="381722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71" name="Prostokąt 70"/>
            <p:cNvSpPr/>
            <p:nvPr/>
          </p:nvSpPr>
          <p:spPr>
            <a:xfrm>
              <a:off x="3163343" y="5373216"/>
              <a:ext cx="272106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l-PL" dirty="0" smtClean="0"/>
                <a:t>Standard Limit (</a:t>
              </a:r>
              <a:r>
                <a:rPr lang="pl-PL" dirty="0" err="1" smtClean="0"/>
                <a:t>Shot</a:t>
              </a:r>
              <a:r>
                <a:rPr lang="pl-PL" dirty="0" smtClean="0"/>
                <a:t> </a:t>
              </a:r>
              <a:r>
                <a:rPr lang="pl-PL" dirty="0" err="1" smtClean="0"/>
                <a:t>noise</a:t>
              </a:r>
              <a:r>
                <a:rPr lang="pl-PL" dirty="0" smtClean="0"/>
                <a:t>)</a:t>
              </a:r>
              <a:endParaRPr lang="en-US" dirty="0"/>
            </a:p>
          </p:txBody>
        </p:sp>
      </p:grpSp>
      <p:pic>
        <p:nvPicPr>
          <p:cNvPr id="58" name="Obraz 57" descr="TP_tmp.emf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3" cstate="print"/>
          <a:stretch>
            <a:fillRect/>
          </a:stretch>
        </p:blipFill>
        <p:spPr bwMode="auto">
          <a:xfrm>
            <a:off x="6444458" y="2492896"/>
            <a:ext cx="2488729" cy="381005"/>
          </a:xfrm>
          <a:prstGeom prst="rect">
            <a:avLst/>
          </a:prstGeom>
          <a:noFill/>
          <a:ln/>
          <a:effectLst/>
        </p:spPr>
      </p:pic>
      <p:pic>
        <p:nvPicPr>
          <p:cNvPr id="50" name="Obraz 49" descr="TP_tmp.emf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4" cstate="print"/>
          <a:stretch>
            <a:fillRect/>
          </a:stretch>
        </p:blipFill>
        <p:spPr bwMode="auto">
          <a:xfrm>
            <a:off x="7374099" y="3243535"/>
            <a:ext cx="1443410" cy="266557"/>
          </a:xfrm>
          <a:prstGeom prst="rect">
            <a:avLst/>
          </a:prstGeom>
          <a:noFill/>
          <a:ln/>
          <a:effectLst/>
        </p:spPr>
      </p:pic>
      <p:pic>
        <p:nvPicPr>
          <p:cNvPr id="57" name="Obraz 56" descr="TP_tmp.emf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5" cstate="print"/>
          <a:stretch>
            <a:fillRect/>
          </a:stretch>
        </p:blipFill>
        <p:spPr bwMode="auto">
          <a:xfrm>
            <a:off x="7352316" y="1754395"/>
            <a:ext cx="1422532" cy="289305"/>
          </a:xfrm>
          <a:prstGeom prst="rect">
            <a:avLst/>
          </a:prstGeom>
          <a:noFill/>
          <a:ln/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 txBox="1">
            <a:spLocks/>
          </p:cNvSpPr>
          <p:nvPr/>
        </p:nvSpPr>
        <p:spPr>
          <a:xfrm>
            <a:off x="61156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noProof="0" dirty="0" err="1" smtClean="0">
                <a:latin typeface="+mj-lt"/>
                <a:ea typeface="+mj-ea"/>
                <a:cs typeface="+mj-cs"/>
              </a:rPr>
              <a:t>Entanglement</a:t>
            </a:r>
            <a:r>
              <a:rPr lang="pl-PL" sz="4400" b="1" noProof="0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4400" b="1" noProof="0" dirty="0" err="1" smtClean="0">
                <a:latin typeface="+mj-lt"/>
                <a:ea typeface="+mj-ea"/>
                <a:cs typeface="+mj-cs"/>
              </a:rPr>
              <a:t>enhanced</a:t>
            </a:r>
            <a:r>
              <a:rPr lang="pl-PL" sz="4400" b="1" noProof="0" dirty="0" smtClean="0">
                <a:latin typeface="+mj-lt"/>
                <a:ea typeface="+mj-ea"/>
                <a:cs typeface="+mj-cs"/>
              </a:rPr>
              <a:t> precision</a:t>
            </a:r>
            <a:endParaRPr kumimoji="0" lang="en-US" sz="4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72" name="Grupa 71"/>
          <p:cNvGrpSpPr/>
          <p:nvPr/>
        </p:nvGrpSpPr>
        <p:grpSpPr>
          <a:xfrm>
            <a:off x="2828033" y="1628800"/>
            <a:ext cx="3677494" cy="2619924"/>
            <a:chOff x="2828033" y="1628800"/>
            <a:chExt cx="3677494" cy="2619924"/>
          </a:xfrm>
        </p:grpSpPr>
        <p:cxnSp>
          <p:nvCxnSpPr>
            <p:cNvPr id="17" name="Łącznik prosty 16"/>
            <p:cNvCxnSpPr/>
            <p:nvPr/>
          </p:nvCxnSpPr>
          <p:spPr>
            <a:xfrm flipV="1">
              <a:off x="2828033" y="1916832"/>
              <a:ext cx="1383927" cy="6226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Łącznik prosty 17"/>
            <p:cNvCxnSpPr/>
            <p:nvPr/>
          </p:nvCxnSpPr>
          <p:spPr>
            <a:xfrm>
              <a:off x="2828033" y="3389908"/>
              <a:ext cx="1412663" cy="15901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9" name="Prostokąt 18"/>
            <p:cNvSpPr/>
            <p:nvPr/>
          </p:nvSpPr>
          <p:spPr>
            <a:xfrm>
              <a:off x="3080207" y="1700808"/>
              <a:ext cx="800100" cy="577850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pl-PL" dirty="0"/>
            </a:p>
          </p:txBody>
        </p:sp>
        <p:pic>
          <p:nvPicPr>
            <p:cNvPr id="20" name="Obraz 53 1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3366056" y="1878608"/>
              <a:ext cx="167640" cy="196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" name="Obraz 70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015" t="-6030" r="-1392" b="-14465"/>
            <a:stretch/>
          </p:blipFill>
          <p:spPr>
            <a:xfrm>
              <a:off x="3985527" y="3816724"/>
              <a:ext cx="2520000" cy="432000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dash"/>
            </a:ln>
            <a:effectLst/>
          </p:spPr>
        </p:pic>
        <p:cxnSp>
          <p:nvCxnSpPr>
            <p:cNvPr id="22" name="Łącznik prosty 21"/>
            <p:cNvCxnSpPr/>
            <p:nvPr/>
          </p:nvCxnSpPr>
          <p:spPr>
            <a:xfrm rot="5400000">
              <a:off x="2699792" y="2924944"/>
              <a:ext cx="2592288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upa 35"/>
          <p:cNvGrpSpPr/>
          <p:nvPr/>
        </p:nvGrpSpPr>
        <p:grpSpPr>
          <a:xfrm>
            <a:off x="467544" y="4581128"/>
            <a:ext cx="2258170" cy="1917575"/>
            <a:chOff x="5292080" y="4653136"/>
            <a:chExt cx="2258170" cy="1917575"/>
          </a:xfrm>
        </p:grpSpPr>
        <p:grpSp>
          <p:nvGrpSpPr>
            <p:cNvPr id="23" name="Grupa 72"/>
            <p:cNvGrpSpPr/>
            <p:nvPr/>
          </p:nvGrpSpPr>
          <p:grpSpPr bwMode="auto">
            <a:xfrm>
              <a:off x="5292080" y="4653136"/>
              <a:ext cx="2258170" cy="1318998"/>
              <a:chOff x="5076056" y="4869160"/>
              <a:chExt cx="2258170" cy="1318998"/>
            </a:xfrm>
          </p:grpSpPr>
          <p:pic>
            <p:nvPicPr>
              <p:cNvPr id="39" name="Obraz 38" descr="mzcounts.tif"/>
              <p:cNvPicPr>
                <a:picLocks noChangeAspect="1"/>
              </p:cNvPicPr>
              <p:nvPr/>
            </p:nvPicPr>
            <p:blipFill>
              <a:blip r:embed="rId15" cstate="print"/>
              <a:srcRect l="7087" r="11339"/>
              <a:stretch>
                <a:fillRect/>
              </a:stretch>
            </p:blipFill>
            <p:spPr bwMode="auto">
              <a:xfrm>
                <a:off x="5253361" y="5065223"/>
                <a:ext cx="1491869" cy="1063833"/>
              </a:xfrm>
              <a:prstGeom prst="rect">
                <a:avLst/>
              </a:prstGeom>
            </p:spPr>
          </p:pic>
          <p:sp>
            <p:nvSpPr>
              <p:cNvPr id="40" name="Łuk 39"/>
              <p:cNvSpPr/>
              <p:nvPr/>
            </p:nvSpPr>
            <p:spPr bwMode="auto">
              <a:xfrm>
                <a:off x="5076056" y="4887918"/>
                <a:ext cx="295509" cy="1300240"/>
              </a:xfrm>
              <a:prstGeom prst="arc">
                <a:avLst>
                  <a:gd name="adj1" fmla="val 5486546"/>
                  <a:gd name="adj2" fmla="val 16063923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Łuk 40"/>
              <p:cNvSpPr/>
              <p:nvPr/>
            </p:nvSpPr>
            <p:spPr bwMode="auto">
              <a:xfrm flipH="1">
                <a:off x="6671805" y="4887918"/>
                <a:ext cx="295509" cy="1300240"/>
              </a:xfrm>
              <a:prstGeom prst="arc">
                <a:avLst>
                  <a:gd name="adj1" fmla="val 5486546"/>
                  <a:gd name="adj2" fmla="val 16063923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42" name="Obraz 41" descr="TP_tmp.emf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16" cstate="print"/>
              <a:stretch>
                <a:fillRect/>
              </a:stretch>
            </p:blipFill>
            <p:spPr bwMode="auto">
              <a:xfrm>
                <a:off x="7021566" y="4869160"/>
                <a:ext cx="312660" cy="207919"/>
              </a:xfrm>
              <a:prstGeom prst="rect">
                <a:avLst/>
              </a:prstGeom>
              <a:noFill/>
              <a:ln/>
              <a:effectLst/>
            </p:spPr>
          </p:pic>
        </p:grpSp>
        <p:pic>
          <p:nvPicPr>
            <p:cNvPr id="38" name="Obraz 37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7" cstate="print"/>
            <a:stretch>
              <a:fillRect/>
            </a:stretch>
          </p:blipFill>
          <p:spPr bwMode="auto">
            <a:xfrm>
              <a:off x="5556317" y="6093295"/>
              <a:ext cx="1273748" cy="477416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67" name="Grupa 66"/>
          <p:cNvGrpSpPr/>
          <p:nvPr/>
        </p:nvGrpSpPr>
        <p:grpSpPr>
          <a:xfrm>
            <a:off x="3197101" y="4653136"/>
            <a:ext cx="5259979" cy="1782305"/>
            <a:chOff x="3197101" y="4653136"/>
            <a:chExt cx="5259979" cy="1782305"/>
          </a:xfrm>
        </p:grpSpPr>
        <p:grpSp>
          <p:nvGrpSpPr>
            <p:cNvPr id="37" name="Grupa 33"/>
            <p:cNvGrpSpPr/>
            <p:nvPr/>
          </p:nvGrpSpPr>
          <p:grpSpPr>
            <a:xfrm>
              <a:off x="6516216" y="4653136"/>
              <a:ext cx="1940864" cy="1782305"/>
              <a:chOff x="1187624" y="4725144"/>
              <a:chExt cx="1940864" cy="1782305"/>
            </a:xfrm>
          </p:grpSpPr>
          <p:pic>
            <p:nvPicPr>
              <p:cNvPr id="47" name="Obraz 34" descr="TP_tmp.emf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18" cstate="print"/>
              <a:stretch>
                <a:fillRect/>
              </a:stretch>
            </p:blipFill>
            <p:spPr bwMode="auto">
              <a:xfrm>
                <a:off x="1619672" y="6093296"/>
                <a:ext cx="1082143" cy="414153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48" name="Obraz 47" descr="mzcounts2.tif"/>
              <p:cNvPicPr>
                <a:picLocks noChangeAspect="1"/>
              </p:cNvPicPr>
              <p:nvPr/>
            </p:nvPicPr>
            <p:blipFill>
              <a:blip r:embed="rId19" cstate="print"/>
              <a:srcRect l="6142" r="11339"/>
              <a:stretch>
                <a:fillRect/>
              </a:stretch>
            </p:blipFill>
            <p:spPr>
              <a:xfrm>
                <a:off x="1187624" y="4725144"/>
                <a:ext cx="1940864" cy="1368152"/>
              </a:xfrm>
              <a:prstGeom prst="rect">
                <a:avLst/>
              </a:prstGeom>
            </p:spPr>
          </p:pic>
        </p:grpSp>
        <p:pic>
          <p:nvPicPr>
            <p:cNvPr id="63" name="Obraz 62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2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19996" y="4789047"/>
              <a:ext cx="2497723" cy="345357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64" name="Obraz 63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2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97101" y="5290179"/>
              <a:ext cx="3228552" cy="345357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69" name="Grupa 68"/>
          <p:cNvGrpSpPr/>
          <p:nvPr/>
        </p:nvGrpSpPr>
        <p:grpSpPr>
          <a:xfrm>
            <a:off x="-180000" y="1052736"/>
            <a:ext cx="5076056" cy="3168352"/>
            <a:chOff x="-180000" y="1052736"/>
            <a:chExt cx="5076056" cy="3168352"/>
          </a:xfrm>
        </p:grpSpPr>
        <p:sp>
          <p:nvSpPr>
            <p:cNvPr id="11" name="pole tekstowe 10"/>
            <p:cNvSpPr txBox="1"/>
            <p:nvPr/>
          </p:nvSpPr>
          <p:spPr>
            <a:xfrm>
              <a:off x="-180000" y="1052736"/>
              <a:ext cx="50760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2400" dirty="0" err="1" smtClean="0">
                  <a:solidFill>
                    <a:srgbClr val="000000"/>
                  </a:solidFill>
                </a:rPr>
                <a:t>Hong-Ou-Mandel</a:t>
              </a:r>
              <a:r>
                <a:rPr lang="pl-PL" sz="2400" dirty="0" smtClean="0">
                  <a:solidFill>
                    <a:srgbClr val="000000"/>
                  </a:solidFill>
                </a:rPr>
                <a:t> </a:t>
              </a:r>
              <a:r>
                <a:rPr lang="pl-PL" sz="2400" dirty="0" err="1" smtClean="0">
                  <a:solidFill>
                    <a:srgbClr val="000000"/>
                  </a:solidFill>
                </a:rPr>
                <a:t>interference</a:t>
              </a:r>
              <a:endParaRPr lang="pl-PL" sz="2400" dirty="0" smtClean="0">
                <a:solidFill>
                  <a:srgbClr val="000000"/>
                </a:solidFill>
              </a:endParaRPr>
            </a:p>
          </p:txBody>
        </p:sp>
        <p:grpSp>
          <p:nvGrpSpPr>
            <p:cNvPr id="65" name="Grupa 64"/>
            <p:cNvGrpSpPr/>
            <p:nvPr/>
          </p:nvGrpSpPr>
          <p:grpSpPr>
            <a:xfrm>
              <a:off x="368545" y="1685589"/>
              <a:ext cx="2475791" cy="2535499"/>
              <a:chOff x="368545" y="1685589"/>
              <a:chExt cx="2475791" cy="2535499"/>
            </a:xfrm>
          </p:grpSpPr>
          <p:cxnSp>
            <p:nvCxnSpPr>
              <p:cNvPr id="6" name="Łącznik prosty 5"/>
              <p:cNvCxnSpPr/>
              <p:nvPr/>
            </p:nvCxnSpPr>
            <p:spPr>
              <a:xfrm rot="10800000">
                <a:off x="1780811" y="2666008"/>
                <a:ext cx="1047750" cy="72390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" name="Łącznik prosty 6"/>
              <p:cNvCxnSpPr/>
              <p:nvPr/>
            </p:nvCxnSpPr>
            <p:spPr>
              <a:xfrm flipV="1">
                <a:off x="1755411" y="1923058"/>
                <a:ext cx="1073150" cy="74295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" name="Łącznik prosty 7"/>
              <p:cNvCxnSpPr/>
              <p:nvPr/>
            </p:nvCxnSpPr>
            <p:spPr>
              <a:xfrm flipV="1">
                <a:off x="675911" y="2666008"/>
                <a:ext cx="1073150" cy="74295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9" name="Prostokąt 8"/>
              <p:cNvSpPr/>
              <p:nvPr/>
            </p:nvSpPr>
            <p:spPr>
              <a:xfrm>
                <a:off x="1406062" y="2545358"/>
                <a:ext cx="755650" cy="222250"/>
              </a:xfrm>
              <a:prstGeom prst="rect">
                <a:avLst/>
              </a:prstGeom>
              <a:gradFill flip="none" rotWithShape="1">
                <a:gsLst>
                  <a:gs pos="0">
                    <a:schemeClr val="bg2">
                      <a:lumMod val="40000"/>
                      <a:lumOff val="60000"/>
                      <a:shade val="30000"/>
                      <a:satMod val="115000"/>
                    </a:schemeClr>
                  </a:gs>
                  <a:gs pos="50000">
                    <a:schemeClr val="bg2">
                      <a:lumMod val="40000"/>
                      <a:lumOff val="60000"/>
                      <a:shade val="67500"/>
                      <a:satMod val="115000"/>
                    </a:schemeClr>
                  </a:gs>
                  <a:gs pos="100000">
                    <a:schemeClr val="bg2">
                      <a:lumMod val="40000"/>
                      <a:lumOff val="60000"/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cxnSp>
            <p:nvCxnSpPr>
              <p:cNvPr id="12" name="Łącznik prosty 11"/>
              <p:cNvCxnSpPr/>
              <p:nvPr/>
            </p:nvCxnSpPr>
            <p:spPr>
              <a:xfrm rot="10800000">
                <a:off x="628112" y="1805732"/>
                <a:ext cx="1047750" cy="72390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pic>
            <p:nvPicPr>
              <p:cNvPr id="44" name="Obraz 43"/>
              <p:cNvPicPr preferRelativeResize="0">
                <a:picLocks noChangeAspect="1"/>
              </p:cNvPicPr>
              <p:nvPr>
                <p:custDataLst>
                  <p:tags r:id="rId3"/>
                </p:custDataLst>
              </p:nvPr>
            </p:nvPicPr>
            <p:blipFill rotWithShape="1">
              <a:blip r:embed="rId2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5000" r="-1785" b="-5000"/>
              <a:stretch/>
            </p:blipFill>
            <p:spPr>
              <a:xfrm>
                <a:off x="792336" y="3825088"/>
                <a:ext cx="2052000" cy="3960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  <a:prstDash val="dash"/>
              </a:ln>
              <a:effectLst/>
            </p:spPr>
          </p:pic>
          <p:cxnSp>
            <p:nvCxnSpPr>
              <p:cNvPr id="15" name="Łącznik prosty 14"/>
              <p:cNvCxnSpPr/>
              <p:nvPr/>
            </p:nvCxnSpPr>
            <p:spPr>
              <a:xfrm rot="5400000">
                <a:off x="1764216" y="2780928"/>
                <a:ext cx="2160240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Elipsa 48"/>
              <p:cNvSpPr/>
              <p:nvPr/>
            </p:nvSpPr>
            <p:spPr>
              <a:xfrm rot="-2100000">
                <a:off x="390540" y="1685589"/>
                <a:ext cx="198000" cy="198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/>
                  </a:gs>
                  <a:gs pos="50000">
                    <a:srgbClr val="FFFF8B"/>
                  </a:gs>
                  <a:gs pos="100000">
                    <a:schemeClr val="bg1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Elipsa 49"/>
              <p:cNvSpPr/>
              <p:nvPr/>
            </p:nvSpPr>
            <p:spPr>
              <a:xfrm rot="-2100000">
                <a:off x="368545" y="3372011"/>
                <a:ext cx="198000" cy="198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/>
                  </a:gs>
                  <a:gs pos="50000">
                    <a:srgbClr val="FFFF8B"/>
                  </a:gs>
                  <a:gs pos="100000">
                    <a:schemeClr val="bg1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8" name="Grupa 67"/>
          <p:cNvGrpSpPr/>
          <p:nvPr/>
        </p:nvGrpSpPr>
        <p:grpSpPr>
          <a:xfrm>
            <a:off x="4211960" y="1625532"/>
            <a:ext cx="3816424" cy="1983358"/>
            <a:chOff x="4211960" y="1625532"/>
            <a:chExt cx="3816424" cy="1983358"/>
          </a:xfrm>
        </p:grpSpPr>
        <p:grpSp>
          <p:nvGrpSpPr>
            <p:cNvPr id="5" name="Grupa 22"/>
            <p:cNvGrpSpPr/>
            <p:nvPr/>
          </p:nvGrpSpPr>
          <p:grpSpPr>
            <a:xfrm>
              <a:off x="4211960" y="1625532"/>
              <a:ext cx="3816424" cy="1983358"/>
              <a:chOff x="4211960" y="1625532"/>
              <a:chExt cx="3816424" cy="1983358"/>
            </a:xfrm>
          </p:grpSpPr>
          <p:sp>
            <p:nvSpPr>
              <p:cNvPr id="24" name="Schemat blokowy: opóźnienie 23"/>
              <p:cNvSpPr/>
              <p:nvPr/>
            </p:nvSpPr>
            <p:spPr>
              <a:xfrm>
                <a:off x="6778217" y="1625532"/>
                <a:ext cx="577850" cy="488950"/>
              </a:xfrm>
              <a:prstGeom prst="flowChartDelay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sp>
            <p:nvSpPr>
              <p:cNvPr id="25" name="Schemat blokowy: opóźnienie 24"/>
              <p:cNvSpPr/>
              <p:nvPr/>
            </p:nvSpPr>
            <p:spPr>
              <a:xfrm>
                <a:off x="6778217" y="3119940"/>
                <a:ext cx="577850" cy="488950"/>
              </a:xfrm>
              <a:prstGeom prst="flowChartDelay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cxnSp>
            <p:nvCxnSpPr>
              <p:cNvPr id="26" name="Łącznik prosty 25"/>
              <p:cNvCxnSpPr/>
              <p:nvPr/>
            </p:nvCxnSpPr>
            <p:spPr>
              <a:xfrm flipV="1">
                <a:off x="6387548" y="1870010"/>
                <a:ext cx="390506" cy="1179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Łącznik prosty 26"/>
              <p:cNvCxnSpPr/>
              <p:nvPr/>
            </p:nvCxnSpPr>
            <p:spPr>
              <a:xfrm>
                <a:off x="6228184" y="3356992"/>
                <a:ext cx="519540" cy="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Łącznik prosty 27"/>
              <p:cNvCxnSpPr/>
              <p:nvPr/>
            </p:nvCxnSpPr>
            <p:spPr>
              <a:xfrm rot="10800000">
                <a:off x="4211960" y="1916832"/>
                <a:ext cx="1047750" cy="72390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9" name="Łącznik prosty 28"/>
              <p:cNvCxnSpPr/>
              <p:nvPr/>
            </p:nvCxnSpPr>
            <p:spPr>
              <a:xfrm flipV="1">
                <a:off x="4244211" y="2657466"/>
                <a:ext cx="1073150" cy="74295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0" name="Łącznik prosty 29"/>
              <p:cNvCxnSpPr/>
              <p:nvPr/>
            </p:nvCxnSpPr>
            <p:spPr>
              <a:xfrm flipV="1">
                <a:off x="5328658" y="1866325"/>
                <a:ext cx="1073150" cy="74295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1" name="Łącznik prosty 30"/>
              <p:cNvCxnSpPr/>
              <p:nvPr/>
            </p:nvCxnSpPr>
            <p:spPr>
              <a:xfrm rot="10800000">
                <a:off x="5220072" y="2636912"/>
                <a:ext cx="1047750" cy="72390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2" name="Elipsa 31"/>
              <p:cNvSpPr/>
              <p:nvPr/>
            </p:nvSpPr>
            <p:spPr>
              <a:xfrm>
                <a:off x="7452320" y="2420888"/>
                <a:ext cx="576064" cy="504056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dirty="0" smtClean="0">
                    <a:solidFill>
                      <a:schemeClr val="tx1"/>
                    </a:solidFill>
                  </a:rPr>
                  <a:t>&amp;</a:t>
                </a:r>
                <a:endParaRPr lang="en-US" dirty="0"/>
              </a:p>
            </p:txBody>
          </p:sp>
          <p:cxnSp>
            <p:nvCxnSpPr>
              <p:cNvPr id="33" name="Kształt 32"/>
              <p:cNvCxnSpPr>
                <a:stCxn id="24" idx="3"/>
                <a:endCxn id="32" idx="0"/>
              </p:cNvCxnSpPr>
              <p:nvPr/>
            </p:nvCxnSpPr>
            <p:spPr>
              <a:xfrm>
                <a:off x="7356067" y="1870007"/>
                <a:ext cx="384285" cy="550881"/>
              </a:xfrm>
              <a:prstGeom prst="bentConnector2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Kształt 33"/>
              <p:cNvCxnSpPr>
                <a:stCxn id="25" idx="3"/>
                <a:endCxn id="32" idx="4"/>
              </p:cNvCxnSpPr>
              <p:nvPr/>
            </p:nvCxnSpPr>
            <p:spPr>
              <a:xfrm flipV="1">
                <a:off x="7356067" y="2924944"/>
                <a:ext cx="384285" cy="439471"/>
              </a:xfrm>
              <a:prstGeom prst="bentConnector2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Prostokąt 34"/>
              <p:cNvSpPr/>
              <p:nvPr/>
            </p:nvSpPr>
            <p:spPr>
              <a:xfrm>
                <a:off x="4932040" y="2564904"/>
                <a:ext cx="755650" cy="222250"/>
              </a:xfrm>
              <a:prstGeom prst="rect">
                <a:avLst/>
              </a:prstGeom>
              <a:gradFill flip="none" rotWithShape="1">
                <a:gsLst>
                  <a:gs pos="0">
                    <a:schemeClr val="bg2">
                      <a:lumMod val="40000"/>
                      <a:lumOff val="60000"/>
                      <a:shade val="30000"/>
                      <a:satMod val="115000"/>
                    </a:schemeClr>
                  </a:gs>
                  <a:gs pos="50000">
                    <a:schemeClr val="bg2">
                      <a:lumMod val="40000"/>
                      <a:lumOff val="60000"/>
                      <a:shade val="67500"/>
                      <a:satMod val="115000"/>
                    </a:schemeClr>
                  </a:gs>
                  <a:gs pos="100000">
                    <a:schemeClr val="bg2">
                      <a:lumMod val="40000"/>
                      <a:lumOff val="60000"/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</p:grpSp>
        <p:pic>
          <p:nvPicPr>
            <p:cNvPr id="56" name="Obraz 55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38391" y="3299238"/>
              <a:ext cx="85333" cy="1691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8" name="Obraz 57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47001" y="1806279"/>
              <a:ext cx="104572" cy="1681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Łącznik prosty 4"/>
          <p:cNvCxnSpPr/>
          <p:nvPr/>
        </p:nvCxnSpPr>
        <p:spPr>
          <a:xfrm flipV="1">
            <a:off x="2248516" y="3294044"/>
            <a:ext cx="3140765" cy="13252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0" name="Schemat blokowy: opóźnienie 49"/>
          <p:cNvSpPr/>
          <p:nvPr/>
        </p:nvSpPr>
        <p:spPr>
          <a:xfrm>
            <a:off x="5364088" y="1556792"/>
            <a:ext cx="1175954" cy="1872208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4" name="Łącznik prosty 3"/>
          <p:cNvCxnSpPr/>
          <p:nvPr/>
        </p:nvCxnSpPr>
        <p:spPr>
          <a:xfrm flipV="1">
            <a:off x="2248516" y="1844824"/>
            <a:ext cx="3091746" cy="17985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Prostokąt 5"/>
          <p:cNvSpPr/>
          <p:nvPr/>
        </p:nvSpPr>
        <p:spPr>
          <a:xfrm>
            <a:off x="3612070" y="1628800"/>
            <a:ext cx="800100" cy="57785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l-PL" dirty="0"/>
          </a:p>
        </p:txBody>
      </p:sp>
      <p:pic>
        <p:nvPicPr>
          <p:cNvPr id="7" name="Obraz 53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897919" y="1806600"/>
            <a:ext cx="167640" cy="196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pole tekstowe 15"/>
          <p:cNvSpPr txBox="1"/>
          <p:nvPr/>
        </p:nvSpPr>
        <p:spPr>
          <a:xfrm>
            <a:off x="515724" y="1132781"/>
            <a:ext cx="25202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solidFill>
                  <a:srgbClr val="000000"/>
                </a:solidFill>
                <a:latin typeface="Times New Roman"/>
              </a:rPr>
              <a:t>GHZ </a:t>
            </a:r>
            <a:r>
              <a:rPr lang="pl-PL" sz="2000" dirty="0" err="1" smtClean="0">
                <a:solidFill>
                  <a:srgbClr val="000000"/>
                </a:solidFill>
                <a:latin typeface="Times New Roman"/>
              </a:rPr>
              <a:t>states</a:t>
            </a:r>
            <a:endParaRPr lang="pl-PL" sz="2000" dirty="0" smtClean="0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9" name="Obraz 8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53" t="-11100" r="-1386" b="-10053"/>
          <a:stretch/>
        </p:blipFill>
        <p:spPr>
          <a:xfrm>
            <a:off x="1080000" y="3708000"/>
            <a:ext cx="2196000" cy="432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pic>
      <p:cxnSp>
        <p:nvCxnSpPr>
          <p:cNvPr id="18" name="Łącznik prosty 17"/>
          <p:cNvCxnSpPr/>
          <p:nvPr/>
        </p:nvCxnSpPr>
        <p:spPr>
          <a:xfrm rot="5400000">
            <a:off x="2195736" y="2708920"/>
            <a:ext cx="216024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Obraz 10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8" t="-13108" r="-1281" b="-14164"/>
          <a:stretch/>
        </p:blipFill>
        <p:spPr>
          <a:xfrm>
            <a:off x="4869264" y="3596528"/>
            <a:ext cx="2808000" cy="504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pic>
      <p:cxnSp>
        <p:nvCxnSpPr>
          <p:cNvPr id="20" name="Łącznik prosty 19"/>
          <p:cNvCxnSpPr/>
          <p:nvPr/>
        </p:nvCxnSpPr>
        <p:spPr>
          <a:xfrm>
            <a:off x="4860032" y="1556792"/>
            <a:ext cx="18464" cy="2522926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ole tekstowe 20"/>
          <p:cNvSpPr txBox="1"/>
          <p:nvPr/>
        </p:nvSpPr>
        <p:spPr>
          <a:xfrm>
            <a:off x="5652120" y="1772816"/>
            <a:ext cx="492443" cy="149412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pl-PL" sz="2000" dirty="0" err="1" smtClean="0"/>
              <a:t>Measuremnt</a:t>
            </a:r>
            <a:endParaRPr lang="en-US" sz="2000" dirty="0"/>
          </a:p>
        </p:txBody>
      </p:sp>
      <p:sp>
        <p:nvSpPr>
          <p:cNvPr id="22" name="Prostokąt 21"/>
          <p:cNvSpPr/>
          <p:nvPr/>
        </p:nvSpPr>
        <p:spPr>
          <a:xfrm>
            <a:off x="1307814" y="1628800"/>
            <a:ext cx="936103" cy="18002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23" name="pole tekstowe 22"/>
          <p:cNvSpPr txBox="1"/>
          <p:nvPr/>
        </p:nvSpPr>
        <p:spPr>
          <a:xfrm>
            <a:off x="1379822" y="1700808"/>
            <a:ext cx="800219" cy="176782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pl-PL" sz="2000" dirty="0" smtClean="0"/>
              <a:t>State</a:t>
            </a:r>
          </a:p>
          <a:p>
            <a:pPr algn="ctr"/>
            <a:r>
              <a:rPr lang="pl-PL" sz="2000" dirty="0" err="1" smtClean="0"/>
              <a:t>preparation</a:t>
            </a:r>
            <a:endParaRPr lang="en-US" sz="2000" dirty="0"/>
          </a:p>
        </p:txBody>
      </p:sp>
      <p:grpSp>
        <p:nvGrpSpPr>
          <p:cNvPr id="45" name="Grupa 44"/>
          <p:cNvGrpSpPr/>
          <p:nvPr/>
        </p:nvGrpSpPr>
        <p:grpSpPr bwMode="auto">
          <a:xfrm>
            <a:off x="379585" y="4242275"/>
            <a:ext cx="3600400" cy="2534887"/>
            <a:chOff x="4511085" y="4221088"/>
            <a:chExt cx="3600400" cy="2534887"/>
          </a:xfrm>
        </p:grpSpPr>
        <p:pic>
          <p:nvPicPr>
            <p:cNvPr id="42" name="Obraz 41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-7657" t="-21771" r="-7657" b="-21771"/>
            <a:stretch>
              <a:fillRect/>
            </a:stretch>
          </p:blipFill>
          <p:spPr bwMode="auto">
            <a:xfrm>
              <a:off x="5504565" y="5638078"/>
              <a:ext cx="1568552" cy="686707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pic>
        <p:pic>
          <p:nvPicPr>
            <p:cNvPr id="26" name="Obraz 25" descr="mzcountsn.tif"/>
            <p:cNvPicPr>
              <a:picLocks noChangeAspect="1"/>
            </p:cNvPicPr>
            <p:nvPr/>
          </p:nvPicPr>
          <p:blipFill>
            <a:blip r:embed="rId12" cstate="print"/>
            <a:srcRect l="5669" r="11339"/>
            <a:stretch>
              <a:fillRect/>
            </a:stretch>
          </p:blipFill>
          <p:spPr bwMode="auto">
            <a:xfrm>
              <a:off x="5220072" y="4221088"/>
              <a:ext cx="1960437" cy="1374013"/>
            </a:xfrm>
            <a:prstGeom prst="rect">
              <a:avLst/>
            </a:prstGeom>
          </p:spPr>
        </p:pic>
        <p:sp>
          <p:nvSpPr>
            <p:cNvPr id="27" name="pole tekstowe 26"/>
            <p:cNvSpPr txBox="1"/>
            <p:nvPr/>
          </p:nvSpPr>
          <p:spPr bwMode="auto">
            <a:xfrm>
              <a:off x="4511085" y="6355865"/>
              <a:ext cx="3600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2000" dirty="0" smtClean="0">
                  <a:solidFill>
                    <a:srgbClr val="000000"/>
                  </a:solidFill>
                  <a:latin typeface="Times New Roman"/>
                </a:rPr>
                <a:t>Heisenberg limit</a:t>
              </a:r>
            </a:p>
          </p:txBody>
        </p:sp>
      </p:grpSp>
      <p:grpSp>
        <p:nvGrpSpPr>
          <p:cNvPr id="41" name="Grupa 40"/>
          <p:cNvGrpSpPr/>
          <p:nvPr/>
        </p:nvGrpSpPr>
        <p:grpSpPr bwMode="auto">
          <a:xfrm>
            <a:off x="4529298" y="4195613"/>
            <a:ext cx="3600400" cy="2607476"/>
            <a:chOff x="321703" y="4152708"/>
            <a:chExt cx="3600400" cy="2607476"/>
          </a:xfrm>
        </p:grpSpPr>
        <p:grpSp>
          <p:nvGrpSpPr>
            <p:cNvPr id="8" name="Grupa 41"/>
            <p:cNvGrpSpPr/>
            <p:nvPr/>
          </p:nvGrpSpPr>
          <p:grpSpPr bwMode="auto">
            <a:xfrm>
              <a:off x="1081020" y="4152708"/>
              <a:ext cx="2322729" cy="1318998"/>
              <a:chOff x="1089585" y="4365104"/>
              <a:chExt cx="2322729" cy="1318998"/>
            </a:xfrm>
          </p:grpSpPr>
          <p:pic>
            <p:nvPicPr>
              <p:cNvPr id="32" name="Obraz 31" descr="mzcounts.tif"/>
              <p:cNvPicPr>
                <a:picLocks noChangeAspect="1"/>
              </p:cNvPicPr>
              <p:nvPr/>
            </p:nvPicPr>
            <p:blipFill>
              <a:blip r:embed="rId13" cstate="print"/>
              <a:srcRect l="7087" r="11339"/>
              <a:stretch>
                <a:fillRect/>
              </a:stretch>
            </p:blipFill>
            <p:spPr bwMode="auto">
              <a:xfrm>
                <a:off x="1266890" y="4561167"/>
                <a:ext cx="1491869" cy="1063833"/>
              </a:xfrm>
              <a:prstGeom prst="rect">
                <a:avLst/>
              </a:prstGeom>
            </p:spPr>
          </p:pic>
          <p:sp>
            <p:nvSpPr>
              <p:cNvPr id="33" name="Łuk 32"/>
              <p:cNvSpPr/>
              <p:nvPr/>
            </p:nvSpPr>
            <p:spPr bwMode="auto">
              <a:xfrm>
                <a:off x="1089585" y="4383862"/>
                <a:ext cx="295509" cy="1300240"/>
              </a:xfrm>
              <a:prstGeom prst="arc">
                <a:avLst>
                  <a:gd name="adj1" fmla="val 5486546"/>
                  <a:gd name="adj2" fmla="val 16063923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Łuk 33"/>
              <p:cNvSpPr/>
              <p:nvPr/>
            </p:nvSpPr>
            <p:spPr bwMode="auto">
              <a:xfrm flipH="1">
                <a:off x="2685334" y="4383862"/>
                <a:ext cx="295509" cy="1300240"/>
              </a:xfrm>
              <a:prstGeom prst="arc">
                <a:avLst>
                  <a:gd name="adj1" fmla="val 5486546"/>
                  <a:gd name="adj2" fmla="val 16063923"/>
                </a:avLst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39" name="Obraz 38" descr="TP_tmp.emf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14" cstate="print"/>
              <a:stretch>
                <a:fillRect/>
              </a:stretch>
            </p:blipFill>
            <p:spPr bwMode="auto">
              <a:xfrm>
                <a:off x="2970534" y="4365104"/>
                <a:ext cx="441780" cy="234159"/>
              </a:xfrm>
              <a:prstGeom prst="rect">
                <a:avLst/>
              </a:prstGeom>
              <a:noFill/>
              <a:ln/>
              <a:effectLst/>
            </p:spPr>
          </p:pic>
        </p:grpSp>
        <p:pic>
          <p:nvPicPr>
            <p:cNvPr id="36" name="Obraz 35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-6589" t="-18898" r="-6589" b="-18898"/>
            <a:stretch>
              <a:fillRect/>
            </a:stretch>
          </p:blipFill>
          <p:spPr bwMode="auto">
            <a:xfrm>
              <a:off x="1187624" y="5589240"/>
              <a:ext cx="1754733" cy="744907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pic>
        <p:sp>
          <p:nvSpPr>
            <p:cNvPr id="31" name="pole tekstowe 30"/>
            <p:cNvSpPr txBox="1"/>
            <p:nvPr/>
          </p:nvSpPr>
          <p:spPr bwMode="auto">
            <a:xfrm>
              <a:off x="321703" y="6360074"/>
              <a:ext cx="3600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2000" dirty="0" smtClean="0">
                  <a:solidFill>
                    <a:srgbClr val="000000"/>
                  </a:solidFill>
                  <a:latin typeface="Times New Roman"/>
                </a:rPr>
                <a:t>Standard </a:t>
              </a:r>
              <a:r>
                <a:rPr lang="pl-PL" sz="2000" dirty="0" smtClean="0">
                  <a:solidFill>
                    <a:srgbClr val="000000"/>
                  </a:solidFill>
                  <a:latin typeface="Times New Roman"/>
                </a:rPr>
                <a:t>Quantum </a:t>
              </a:r>
              <a:r>
                <a:rPr lang="pl-PL" sz="2000" dirty="0" smtClean="0">
                  <a:solidFill>
                    <a:srgbClr val="000000"/>
                  </a:solidFill>
                  <a:latin typeface="Times New Roman"/>
                </a:rPr>
                <a:t>Limit</a:t>
              </a:r>
            </a:p>
          </p:txBody>
        </p:sp>
      </p:grpSp>
      <p:cxnSp>
        <p:nvCxnSpPr>
          <p:cNvPr id="54" name="Łącznik prosty ze strzałką 53"/>
          <p:cNvCxnSpPr/>
          <p:nvPr/>
        </p:nvCxnSpPr>
        <p:spPr>
          <a:xfrm>
            <a:off x="6588224" y="2420888"/>
            <a:ext cx="576064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Elipsa 54"/>
          <p:cNvSpPr/>
          <p:nvPr/>
        </p:nvSpPr>
        <p:spPr>
          <a:xfrm>
            <a:off x="7236296" y="1772816"/>
            <a:ext cx="1296144" cy="122413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6" name="pole tekstowe 55"/>
          <p:cNvSpPr txBox="1"/>
          <p:nvPr/>
        </p:nvSpPr>
        <p:spPr>
          <a:xfrm>
            <a:off x="7596336" y="1628800"/>
            <a:ext cx="492443" cy="149412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pl-PL" sz="2000" dirty="0" err="1" smtClean="0"/>
              <a:t>Estimator</a:t>
            </a:r>
            <a:endParaRPr lang="en-US" sz="2000" dirty="0"/>
          </a:p>
        </p:txBody>
      </p:sp>
      <p:sp>
        <p:nvSpPr>
          <p:cNvPr id="35" name="Tytuł 1"/>
          <p:cNvSpPr txBox="1">
            <a:spLocks/>
          </p:cNvSpPr>
          <p:nvPr/>
        </p:nvSpPr>
        <p:spPr>
          <a:xfrm>
            <a:off x="61156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noProof="0" dirty="0" err="1" smtClean="0">
                <a:latin typeface="+mj-lt"/>
                <a:ea typeface="+mj-ea"/>
                <a:cs typeface="+mj-cs"/>
              </a:rPr>
              <a:t>Entanglement</a:t>
            </a:r>
            <a:r>
              <a:rPr lang="pl-PL" sz="4400" b="1" noProof="0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4400" b="1" noProof="0" dirty="0" err="1" smtClean="0">
                <a:latin typeface="+mj-lt"/>
                <a:ea typeface="+mj-ea"/>
                <a:cs typeface="+mj-cs"/>
              </a:rPr>
              <a:t>enhanced</a:t>
            </a:r>
            <a:r>
              <a:rPr lang="pl-PL" sz="4400" b="1" noProof="0" dirty="0" smtClean="0">
                <a:latin typeface="+mj-lt"/>
                <a:ea typeface="+mj-ea"/>
                <a:cs typeface="+mj-cs"/>
              </a:rPr>
              <a:t> precision</a:t>
            </a:r>
            <a:endParaRPr kumimoji="0" lang="en-US" sz="4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b="1" dirty="0" smtClean="0"/>
              <a:t>Quantum </a:t>
            </a:r>
            <a:r>
              <a:rPr lang="pl-PL" b="1" dirty="0" smtClean="0"/>
              <a:t>interferometry </a:t>
            </a:r>
            <a:r>
              <a:rPr lang="pl-PL" b="1" dirty="0" smtClean="0"/>
              <a:t>as a quantum channel </a:t>
            </a:r>
            <a:r>
              <a:rPr lang="pl-PL" b="1" dirty="0" err="1" smtClean="0"/>
              <a:t>estimation</a:t>
            </a:r>
            <a:r>
              <a:rPr lang="pl-PL" b="1" dirty="0" smtClean="0"/>
              <a:t> problem</a:t>
            </a:r>
            <a:endParaRPr lang="en-US" b="1" dirty="0"/>
          </a:p>
        </p:txBody>
      </p:sp>
      <p:grpSp>
        <p:nvGrpSpPr>
          <p:cNvPr id="74" name="Grupa 73"/>
          <p:cNvGrpSpPr/>
          <p:nvPr/>
        </p:nvGrpSpPr>
        <p:grpSpPr bwMode="auto">
          <a:xfrm>
            <a:off x="5004048" y="1196752"/>
            <a:ext cx="2190217" cy="763104"/>
            <a:chOff x="4558396" y="1628800"/>
            <a:chExt cx="2190217" cy="763104"/>
          </a:xfrm>
        </p:grpSpPr>
        <p:grpSp>
          <p:nvGrpSpPr>
            <p:cNvPr id="6" name="Grupa 41"/>
            <p:cNvGrpSpPr/>
            <p:nvPr/>
          </p:nvGrpSpPr>
          <p:grpSpPr bwMode="auto">
            <a:xfrm>
              <a:off x="6071724" y="1628800"/>
              <a:ext cx="676889" cy="763104"/>
              <a:chOff x="6703423" y="2276830"/>
              <a:chExt cx="1469070" cy="1656184"/>
            </a:xfrm>
          </p:grpSpPr>
          <p:sp>
            <p:nvSpPr>
              <p:cNvPr id="7" name="Elipsa 6"/>
              <p:cNvSpPr/>
              <p:nvPr/>
            </p:nvSpPr>
            <p:spPr bwMode="auto">
              <a:xfrm>
                <a:off x="6876256" y="2852936"/>
                <a:ext cx="1080078" cy="108007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468000" h="468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Łuk 7"/>
              <p:cNvSpPr/>
              <p:nvPr/>
            </p:nvSpPr>
            <p:spPr bwMode="auto">
              <a:xfrm>
                <a:off x="6703423" y="2766519"/>
                <a:ext cx="1469070" cy="432079"/>
              </a:xfrm>
              <a:prstGeom prst="arc">
                <a:avLst>
                  <a:gd name="adj1" fmla="val 8176016"/>
                  <a:gd name="adj2" fmla="val 2201711"/>
                </a:avLst>
              </a:prstGeom>
              <a:ln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9" name="Obraz 53 1" descr="TP_tmp.emf"/>
              <p:cNvPicPr>
                <a:picLocks noChangeAspect="1"/>
              </p:cNvPicPr>
              <p:nvPr>
                <p:custDataLst>
                  <p:tags r:id="rId23"/>
                </p:custDataLst>
              </p:nvPr>
            </p:nvPicPr>
            <p:blipFill>
              <a:blip r:embed="rId25" cstate="print"/>
              <a:srcRect/>
              <a:stretch>
                <a:fillRect/>
              </a:stretch>
            </p:blipFill>
            <p:spPr bwMode="auto">
              <a:xfrm>
                <a:off x="7308335" y="2276830"/>
                <a:ext cx="335304" cy="3923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72" name="Obraz 71" descr="TP_tmp.emf"/>
            <p:cNvPicPr>
              <a:picLocks noChangeAspect="1"/>
            </p:cNvPicPr>
            <p:nvPr>
              <p:custDataLst>
                <p:tags r:id="rId22"/>
              </p:custDataLst>
            </p:nvPr>
          </p:nvPicPr>
          <p:blipFill>
            <a:blip r:embed="rId26" cstate="print"/>
            <a:stretch>
              <a:fillRect/>
            </a:stretch>
          </p:blipFill>
          <p:spPr bwMode="auto">
            <a:xfrm>
              <a:off x="4558396" y="1916832"/>
              <a:ext cx="973175" cy="286631"/>
            </a:xfrm>
            <a:prstGeom prst="rect">
              <a:avLst/>
            </a:prstGeom>
            <a:noFill/>
            <a:ln/>
            <a:effectLst/>
          </p:spPr>
        </p:pic>
      </p:grpSp>
      <p:pic>
        <p:nvPicPr>
          <p:cNvPr id="41" name="Obraz 40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7" cstate="print"/>
          <a:srcRect l="-47244" t="-51633" r="-47244" b="-51633"/>
          <a:stretch>
            <a:fillRect/>
          </a:stretch>
        </p:blipFill>
        <p:spPr bwMode="auto">
          <a:xfrm>
            <a:off x="4283968" y="1412776"/>
            <a:ext cx="527092" cy="50405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68" name="pole tekstowe 67"/>
          <p:cNvSpPr txBox="1"/>
          <p:nvPr/>
        </p:nvSpPr>
        <p:spPr>
          <a:xfrm>
            <a:off x="3714706" y="1412777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800" dirty="0" smtClean="0"/>
              <a:t>=</a:t>
            </a:r>
            <a:endParaRPr lang="en-US" sz="2800" dirty="0"/>
          </a:p>
        </p:txBody>
      </p:sp>
      <p:grpSp>
        <p:nvGrpSpPr>
          <p:cNvPr id="123" name="Grupa 122"/>
          <p:cNvGrpSpPr/>
          <p:nvPr/>
        </p:nvGrpSpPr>
        <p:grpSpPr>
          <a:xfrm>
            <a:off x="407662" y="2083592"/>
            <a:ext cx="3672408" cy="2376264"/>
            <a:chOff x="407662" y="2083592"/>
            <a:chExt cx="3672408" cy="2376264"/>
          </a:xfrm>
        </p:grpSpPr>
        <p:sp>
          <p:nvSpPr>
            <p:cNvPr id="77" name="Prostokąt 76"/>
            <p:cNvSpPr/>
            <p:nvPr/>
          </p:nvSpPr>
          <p:spPr>
            <a:xfrm>
              <a:off x="407662" y="2083592"/>
              <a:ext cx="3672408" cy="237626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5" name="Grupa 74"/>
            <p:cNvGrpSpPr/>
            <p:nvPr/>
          </p:nvGrpSpPr>
          <p:grpSpPr>
            <a:xfrm>
              <a:off x="911718" y="2299616"/>
              <a:ext cx="2424013" cy="1584176"/>
              <a:chOff x="467544" y="2636912"/>
              <a:chExt cx="3746202" cy="2448272"/>
            </a:xfrm>
          </p:grpSpPr>
          <p:pic>
            <p:nvPicPr>
              <p:cNvPr id="19" name="Obraz 18" descr="TP_tmp.emf"/>
              <p:cNvPicPr>
                <a:picLocks noChangeAspect="1"/>
              </p:cNvPicPr>
              <p:nvPr>
                <p:custDataLst>
                  <p:tags r:id="rId13"/>
                </p:custDataLst>
              </p:nvPr>
            </p:nvPicPr>
            <p:blipFill>
              <a:blip r:embed="rId28" cstate="print"/>
              <a:stretch>
                <a:fillRect/>
              </a:stretch>
            </p:blipFill>
            <p:spPr bwMode="auto">
              <a:xfrm>
                <a:off x="467544" y="2780928"/>
                <a:ext cx="372047" cy="313754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20" name="Łącznik prosty 19"/>
              <p:cNvCxnSpPr/>
              <p:nvPr/>
            </p:nvCxnSpPr>
            <p:spPr>
              <a:xfrm>
                <a:off x="1043608" y="2924944"/>
                <a:ext cx="43204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1" name="Obraz 20" descr="TP_tmp.emf"/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27" cstate="print"/>
              <a:srcRect l="-47244" t="-51633" r="-47244" b="-51633"/>
              <a:stretch>
                <a:fillRect/>
              </a:stretch>
            </p:blipFill>
            <p:spPr bwMode="auto">
              <a:xfrm>
                <a:off x="1475656" y="2636912"/>
                <a:ext cx="602392" cy="57606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</p:pic>
          <p:cxnSp>
            <p:nvCxnSpPr>
              <p:cNvPr id="22" name="Łącznik prosty 21"/>
              <p:cNvCxnSpPr/>
              <p:nvPr/>
            </p:nvCxnSpPr>
            <p:spPr>
              <a:xfrm>
                <a:off x="2267743" y="2924944"/>
                <a:ext cx="504057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Schemat blokowy: opóźnienie 22"/>
              <p:cNvSpPr/>
              <p:nvPr/>
            </p:nvSpPr>
            <p:spPr>
              <a:xfrm>
                <a:off x="3635896" y="2708920"/>
                <a:ext cx="577850" cy="488950"/>
              </a:xfrm>
              <a:prstGeom prst="flowChartDelay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pic>
            <p:nvPicPr>
              <p:cNvPr id="24" name="Obraz 23" descr="TP_tmp.emf"/>
              <p:cNvPicPr>
                <a:picLocks noChangeAspect="1"/>
              </p:cNvPicPr>
              <p:nvPr>
                <p:custDataLst>
                  <p:tags r:id="rId15"/>
                </p:custDataLst>
              </p:nvPr>
            </p:nvPicPr>
            <p:blipFill>
              <a:blip r:embed="rId29" cstate="print"/>
              <a:stretch>
                <a:fillRect/>
              </a:stretch>
            </p:blipFill>
            <p:spPr bwMode="auto">
              <a:xfrm>
                <a:off x="2987824" y="2780928"/>
                <a:ext cx="515142" cy="314237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25" name="Obraz 24" descr="TP_tmp.emf"/>
              <p:cNvPicPr>
                <a:picLocks noChangeAspect="1"/>
              </p:cNvPicPr>
              <p:nvPr>
                <p:custDataLst>
                  <p:tags r:id="rId16"/>
                </p:custDataLst>
              </p:nvPr>
            </p:nvPicPr>
            <p:blipFill>
              <a:blip r:embed="rId30" cstate="print"/>
              <a:stretch>
                <a:fillRect/>
              </a:stretch>
            </p:blipFill>
            <p:spPr bwMode="auto">
              <a:xfrm>
                <a:off x="3706784" y="2780927"/>
                <a:ext cx="373364" cy="314865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26" name="Obraz 25" descr="TP_tmp.emf"/>
              <p:cNvPicPr>
                <a:picLocks noChangeAspect="1"/>
              </p:cNvPicPr>
              <p:nvPr>
                <p:custDataLst>
                  <p:tags r:id="rId17"/>
                </p:custDataLst>
              </p:nvPr>
            </p:nvPicPr>
            <p:blipFill>
              <a:blip r:embed="rId28" cstate="print"/>
              <a:stretch>
                <a:fillRect/>
              </a:stretch>
            </p:blipFill>
            <p:spPr bwMode="auto">
              <a:xfrm>
                <a:off x="467544" y="4653136"/>
                <a:ext cx="372047" cy="313754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27" name="Łącznik prosty 26"/>
              <p:cNvCxnSpPr/>
              <p:nvPr/>
            </p:nvCxnSpPr>
            <p:spPr>
              <a:xfrm>
                <a:off x="1043608" y="4797152"/>
                <a:ext cx="43204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8" name="Obraz 27" descr="TP_tmp.emf"/>
              <p:cNvPicPr>
                <a:picLocks noChangeAspect="1"/>
              </p:cNvPicPr>
              <p:nvPr>
                <p:custDataLst>
                  <p:tags r:id="rId18"/>
                </p:custDataLst>
              </p:nvPr>
            </p:nvPicPr>
            <p:blipFill>
              <a:blip r:embed="rId27" cstate="print"/>
              <a:srcRect l="-47244" t="-51633" r="-47244" b="-51633"/>
              <a:stretch>
                <a:fillRect/>
              </a:stretch>
            </p:blipFill>
            <p:spPr bwMode="auto">
              <a:xfrm>
                <a:off x="1475656" y="4509120"/>
                <a:ext cx="602392" cy="57606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</p:pic>
          <p:cxnSp>
            <p:nvCxnSpPr>
              <p:cNvPr id="29" name="Łącznik prosty 28"/>
              <p:cNvCxnSpPr/>
              <p:nvPr/>
            </p:nvCxnSpPr>
            <p:spPr>
              <a:xfrm>
                <a:off x="2267743" y="4797152"/>
                <a:ext cx="504057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Schemat blokowy: opóźnienie 29"/>
              <p:cNvSpPr/>
              <p:nvPr/>
            </p:nvSpPr>
            <p:spPr>
              <a:xfrm>
                <a:off x="3635896" y="4581128"/>
                <a:ext cx="577850" cy="488950"/>
              </a:xfrm>
              <a:prstGeom prst="flowChartDelay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pic>
            <p:nvPicPr>
              <p:cNvPr id="31" name="Obraz 30" descr="TP_tmp.emf"/>
              <p:cNvPicPr>
                <a:picLocks noChangeAspect="1"/>
              </p:cNvPicPr>
              <p:nvPr>
                <p:custDataLst>
                  <p:tags r:id="rId19"/>
                </p:custDataLst>
              </p:nvPr>
            </p:nvPicPr>
            <p:blipFill>
              <a:blip r:embed="rId29" cstate="print"/>
              <a:stretch>
                <a:fillRect/>
              </a:stretch>
            </p:blipFill>
            <p:spPr bwMode="auto">
              <a:xfrm>
                <a:off x="2915816" y="4653136"/>
                <a:ext cx="515142" cy="314237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32" name="Obraz 31" descr="TP_tmp.emf"/>
              <p:cNvPicPr>
                <a:picLocks noChangeAspect="1"/>
              </p:cNvPicPr>
              <p:nvPr>
                <p:custDataLst>
                  <p:tags r:id="rId20"/>
                </p:custDataLst>
              </p:nvPr>
            </p:nvPicPr>
            <p:blipFill>
              <a:blip r:embed="rId31" cstate="print"/>
              <a:stretch>
                <a:fillRect/>
              </a:stretch>
            </p:blipFill>
            <p:spPr bwMode="auto">
              <a:xfrm>
                <a:off x="3663416" y="4653134"/>
                <a:ext cx="460099" cy="315349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33" name="Łącznik prosty 32"/>
              <p:cNvCxnSpPr/>
              <p:nvPr/>
            </p:nvCxnSpPr>
            <p:spPr>
              <a:xfrm>
                <a:off x="1763688" y="3501008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6" name="Obraz 35" descr="TP_tmp.emf"/>
              <p:cNvPicPr>
                <a:picLocks noChangeAspect="1"/>
              </p:cNvPicPr>
              <p:nvPr>
                <p:custDataLst>
                  <p:tags r:id="rId21"/>
                </p:custDataLst>
              </p:nvPr>
            </p:nvPicPr>
            <p:blipFill>
              <a:blip r:embed="rId32" cstate="print"/>
              <a:stretch>
                <a:fillRect/>
              </a:stretch>
            </p:blipFill>
            <p:spPr bwMode="auto">
              <a:xfrm>
                <a:off x="1835696" y="3717032"/>
                <a:ext cx="257571" cy="228380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37" name="Elipsa 36"/>
              <p:cNvSpPr/>
              <p:nvPr/>
            </p:nvSpPr>
            <p:spPr>
              <a:xfrm>
                <a:off x="899592" y="2852936"/>
                <a:ext cx="144016" cy="144016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Elipsa 37"/>
              <p:cNvSpPr/>
              <p:nvPr/>
            </p:nvSpPr>
            <p:spPr>
              <a:xfrm>
                <a:off x="899592" y="4725144"/>
                <a:ext cx="144016" cy="144016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Elipsa 38"/>
              <p:cNvSpPr/>
              <p:nvPr/>
            </p:nvSpPr>
            <p:spPr>
              <a:xfrm>
                <a:off x="2699792" y="4725144"/>
                <a:ext cx="144016" cy="144016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Elipsa 39"/>
              <p:cNvSpPr/>
              <p:nvPr/>
            </p:nvSpPr>
            <p:spPr>
              <a:xfrm>
                <a:off x="2699792" y="2852936"/>
                <a:ext cx="144016" cy="144016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6" name="Prostokąt 75"/>
            <p:cNvSpPr/>
            <p:nvPr/>
          </p:nvSpPr>
          <p:spPr>
            <a:xfrm>
              <a:off x="1343766" y="4027808"/>
              <a:ext cx="199471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b="1" dirty="0" smtClean="0"/>
                <a:t>,,</a:t>
              </a:r>
              <a:r>
                <a:rPr lang="pl-PL" b="1" dirty="0" err="1" smtClean="0"/>
                <a:t>Classical</a:t>
              </a:r>
              <a:r>
                <a:rPr lang="pl-PL" b="1" dirty="0" smtClean="0"/>
                <a:t>’’ </a:t>
              </a:r>
              <a:r>
                <a:rPr lang="pl-PL" b="1" dirty="0" err="1" smtClean="0"/>
                <a:t>scheme</a:t>
              </a:r>
              <a:endParaRPr lang="en-US" dirty="0"/>
            </a:p>
          </p:txBody>
        </p:sp>
      </p:grpSp>
      <p:grpSp>
        <p:nvGrpSpPr>
          <p:cNvPr id="124" name="Grupa 123"/>
          <p:cNvGrpSpPr/>
          <p:nvPr/>
        </p:nvGrpSpPr>
        <p:grpSpPr>
          <a:xfrm>
            <a:off x="4296094" y="2083592"/>
            <a:ext cx="4380362" cy="2376264"/>
            <a:chOff x="4296094" y="2083592"/>
            <a:chExt cx="4380362" cy="2376264"/>
          </a:xfrm>
        </p:grpSpPr>
        <p:grpSp>
          <p:nvGrpSpPr>
            <p:cNvPr id="78" name="Grupa 77"/>
            <p:cNvGrpSpPr/>
            <p:nvPr/>
          </p:nvGrpSpPr>
          <p:grpSpPr>
            <a:xfrm>
              <a:off x="4932040" y="2348880"/>
              <a:ext cx="3014759" cy="1705448"/>
              <a:chOff x="567404" y="1340768"/>
              <a:chExt cx="4582446" cy="2592288"/>
            </a:xfrm>
          </p:grpSpPr>
          <p:cxnSp>
            <p:nvCxnSpPr>
              <p:cNvPr id="79" name="Łącznik prosty 78"/>
              <p:cNvCxnSpPr/>
              <p:nvPr/>
            </p:nvCxnSpPr>
            <p:spPr>
              <a:xfrm>
                <a:off x="1403648" y="1700808"/>
                <a:ext cx="43204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80" name="Obraz 79" descr="TP_tmp.emf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27" cstate="print"/>
              <a:srcRect l="-47244" t="-51633" r="-47244" b="-51633"/>
              <a:stretch>
                <a:fillRect/>
              </a:stretch>
            </p:blipFill>
            <p:spPr bwMode="auto">
              <a:xfrm>
                <a:off x="1835696" y="1412776"/>
                <a:ext cx="602392" cy="57606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</p:pic>
          <p:cxnSp>
            <p:nvCxnSpPr>
              <p:cNvPr id="81" name="Łącznik prosty 80"/>
              <p:cNvCxnSpPr/>
              <p:nvPr/>
            </p:nvCxnSpPr>
            <p:spPr>
              <a:xfrm>
                <a:off x="2627783" y="1700808"/>
                <a:ext cx="504057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2" name="Schemat blokowy: opóźnienie 81"/>
              <p:cNvSpPr/>
              <p:nvPr/>
            </p:nvSpPr>
            <p:spPr>
              <a:xfrm>
                <a:off x="4572000" y="1484784"/>
                <a:ext cx="577850" cy="2448272"/>
              </a:xfrm>
              <a:prstGeom prst="flowChartDelay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pic>
            <p:nvPicPr>
              <p:cNvPr id="83" name="Obraz 82" descr="TP_tmp.emf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33" cstate="print"/>
              <a:stretch>
                <a:fillRect/>
              </a:stretch>
            </p:blipFill>
            <p:spPr bwMode="auto">
              <a:xfrm>
                <a:off x="4686801" y="2420888"/>
                <a:ext cx="287777" cy="287777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84" name="Obraz 83" descr="TP_tmp.emf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34" cstate="print"/>
              <a:stretch>
                <a:fillRect/>
              </a:stretch>
            </p:blipFill>
            <p:spPr bwMode="auto">
              <a:xfrm>
                <a:off x="567404" y="2492896"/>
                <a:ext cx="399786" cy="313995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85" name="Łącznik prosty 84"/>
              <p:cNvCxnSpPr/>
              <p:nvPr/>
            </p:nvCxnSpPr>
            <p:spPr>
              <a:xfrm>
                <a:off x="1403648" y="3573016"/>
                <a:ext cx="43204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86" name="Obraz 85" descr="TP_tmp.emf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27" cstate="print"/>
              <a:srcRect l="-47244" t="-51633" r="-47244" b="-51633"/>
              <a:stretch>
                <a:fillRect/>
              </a:stretch>
            </p:blipFill>
            <p:spPr bwMode="auto">
              <a:xfrm>
                <a:off x="1835696" y="3284984"/>
                <a:ext cx="602392" cy="57606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</p:pic>
          <p:cxnSp>
            <p:nvCxnSpPr>
              <p:cNvPr id="87" name="Łącznik prosty 86"/>
              <p:cNvCxnSpPr/>
              <p:nvPr/>
            </p:nvCxnSpPr>
            <p:spPr>
              <a:xfrm>
                <a:off x="2627783" y="3573016"/>
                <a:ext cx="504057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Łącznik prosty 87"/>
              <p:cNvCxnSpPr/>
              <p:nvPr/>
            </p:nvCxnSpPr>
            <p:spPr>
              <a:xfrm>
                <a:off x="2123728" y="2276872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89" name="Obraz 88" descr="TP_tmp.emf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32" cstate="print"/>
              <a:stretch>
                <a:fillRect/>
              </a:stretch>
            </p:blipFill>
            <p:spPr bwMode="auto">
              <a:xfrm>
                <a:off x="2195736" y="2492896"/>
                <a:ext cx="257571" cy="228380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90" name="Picture 3 1"/>
              <p:cNvPicPr>
                <a:picLocks noChangeAspect="1" noChangeArrowheads="1"/>
              </p:cNvPicPr>
              <p:nvPr/>
            </p:nvPicPr>
            <p:blipFill>
              <a:blip r:embed="rId35" cstate="print"/>
              <a:srcRect/>
              <a:stretch>
                <a:fillRect/>
              </a:stretch>
            </p:blipFill>
            <p:spPr bwMode="auto">
              <a:xfrm>
                <a:off x="1115616" y="1340768"/>
                <a:ext cx="374415" cy="24482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1" name="Picture 3 2"/>
              <p:cNvPicPr>
                <a:picLocks noChangeAspect="1" noChangeArrowheads="1"/>
              </p:cNvPicPr>
              <p:nvPr/>
            </p:nvPicPr>
            <p:blipFill>
              <a:blip r:embed="rId35" cstate="print"/>
              <a:srcRect/>
              <a:stretch>
                <a:fillRect/>
              </a:stretch>
            </p:blipFill>
            <p:spPr bwMode="auto">
              <a:xfrm>
                <a:off x="3131840" y="1340768"/>
                <a:ext cx="374415" cy="23762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2" name="Obraz 91" descr="TP_tmp.emf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36" cstate="print"/>
              <a:stretch>
                <a:fillRect/>
              </a:stretch>
            </p:blipFill>
            <p:spPr bwMode="auto">
              <a:xfrm>
                <a:off x="3663691" y="2420888"/>
                <a:ext cx="543915" cy="343164"/>
              </a:xfrm>
              <a:prstGeom prst="rect">
                <a:avLst/>
              </a:prstGeom>
              <a:noFill/>
              <a:ln/>
              <a:effectLst/>
            </p:spPr>
          </p:pic>
        </p:grpSp>
        <p:sp>
          <p:nvSpPr>
            <p:cNvPr id="93" name="Prostokąt 92"/>
            <p:cNvSpPr/>
            <p:nvPr/>
          </p:nvSpPr>
          <p:spPr>
            <a:xfrm>
              <a:off x="4795483" y="4020457"/>
              <a:ext cx="330564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b="1" dirty="0" err="1" smtClean="0"/>
                <a:t>Entanglement-enhanced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scheme</a:t>
              </a:r>
              <a:endParaRPr lang="en-US" dirty="0"/>
            </a:p>
          </p:txBody>
        </p:sp>
        <p:sp>
          <p:nvSpPr>
            <p:cNvPr id="94" name="Prostokąt 93"/>
            <p:cNvSpPr/>
            <p:nvPr/>
          </p:nvSpPr>
          <p:spPr>
            <a:xfrm>
              <a:off x="4296094" y="2083592"/>
              <a:ext cx="4380362" cy="237626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0" name="Grupa 109"/>
          <p:cNvGrpSpPr/>
          <p:nvPr/>
        </p:nvGrpSpPr>
        <p:grpSpPr>
          <a:xfrm>
            <a:off x="1475656" y="1196752"/>
            <a:ext cx="1923364" cy="730262"/>
            <a:chOff x="1280484" y="1236648"/>
            <a:chExt cx="2170778" cy="824200"/>
          </a:xfrm>
        </p:grpSpPr>
        <p:cxnSp>
          <p:nvCxnSpPr>
            <p:cNvPr id="45" name="Łącznik prosty 44"/>
            <p:cNvCxnSpPr/>
            <p:nvPr/>
          </p:nvCxnSpPr>
          <p:spPr>
            <a:xfrm>
              <a:off x="1280484" y="1427284"/>
              <a:ext cx="324914" cy="2735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Łącznik prosty 46"/>
            <p:cNvCxnSpPr/>
            <p:nvPr/>
          </p:nvCxnSpPr>
          <p:spPr>
            <a:xfrm>
              <a:off x="2125261" y="1427284"/>
              <a:ext cx="595383" cy="25388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64" name="Grupa 63"/>
            <p:cNvGrpSpPr/>
            <p:nvPr/>
          </p:nvGrpSpPr>
          <p:grpSpPr>
            <a:xfrm>
              <a:off x="2216588" y="1236648"/>
              <a:ext cx="1234674" cy="820574"/>
              <a:chOff x="6289654" y="2334373"/>
              <a:chExt cx="1234674" cy="820574"/>
            </a:xfrm>
          </p:grpSpPr>
          <p:sp>
            <p:nvSpPr>
              <p:cNvPr id="48" name="Prostokąt 47"/>
              <p:cNvSpPr/>
              <p:nvPr/>
            </p:nvSpPr>
            <p:spPr>
              <a:xfrm>
                <a:off x="6289654" y="2334373"/>
                <a:ext cx="454880" cy="410287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 dirty="0"/>
              </a:p>
            </p:txBody>
          </p:sp>
          <p:pic>
            <p:nvPicPr>
              <p:cNvPr id="49" name="Obraz 53 2" descr="TP_tmp.emf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25" cstate="print"/>
              <a:srcRect/>
              <a:stretch>
                <a:fillRect/>
              </a:stretch>
            </p:blipFill>
            <p:spPr bwMode="auto">
              <a:xfrm>
                <a:off x="6417650" y="2434837"/>
                <a:ext cx="151285" cy="1862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51" name="Łącznik prosty 50"/>
              <p:cNvCxnSpPr/>
              <p:nvPr/>
            </p:nvCxnSpPr>
            <p:spPr>
              <a:xfrm flipH="1" flipV="1">
                <a:off x="7212689" y="2927614"/>
                <a:ext cx="311639" cy="227333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2" name="Łącznik prosty 51"/>
              <p:cNvCxnSpPr/>
              <p:nvPr/>
            </p:nvCxnSpPr>
            <p:spPr>
              <a:xfrm flipV="1">
                <a:off x="7069448" y="2539516"/>
                <a:ext cx="454880" cy="363624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3" name="Łącznik prosty 52"/>
              <p:cNvCxnSpPr/>
              <p:nvPr/>
            </p:nvCxnSpPr>
            <p:spPr>
              <a:xfrm flipV="1">
                <a:off x="6744534" y="2895634"/>
                <a:ext cx="357091" cy="259313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4" name="Prostokąt 53"/>
              <p:cNvSpPr/>
              <p:nvPr/>
            </p:nvSpPr>
            <p:spPr>
              <a:xfrm>
                <a:off x="6952460" y="2786865"/>
                <a:ext cx="454880" cy="136762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cxnSp>
            <p:nvCxnSpPr>
              <p:cNvPr id="55" name="Łącznik prosty 54"/>
              <p:cNvCxnSpPr/>
              <p:nvPr/>
            </p:nvCxnSpPr>
            <p:spPr>
              <a:xfrm>
                <a:off x="6809517" y="2539516"/>
                <a:ext cx="259931" cy="20514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0" name="Łącznik prosty 59"/>
            <p:cNvCxnSpPr/>
            <p:nvPr/>
          </p:nvCxnSpPr>
          <p:spPr>
            <a:xfrm flipH="1" flipV="1">
              <a:off x="1683657" y="1815383"/>
              <a:ext cx="368063" cy="24546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Łącznik prosty 60"/>
            <p:cNvCxnSpPr/>
            <p:nvPr/>
          </p:nvCxnSpPr>
          <p:spPr>
            <a:xfrm flipV="1">
              <a:off x="1605398" y="1427284"/>
              <a:ext cx="519863" cy="36362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2" name="Łącznik prosty 61"/>
            <p:cNvCxnSpPr/>
            <p:nvPr/>
          </p:nvCxnSpPr>
          <p:spPr>
            <a:xfrm flipV="1">
              <a:off x="1345467" y="1837571"/>
              <a:ext cx="253641" cy="20514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3" name="Prostokąt 62"/>
            <p:cNvSpPr/>
            <p:nvPr/>
          </p:nvSpPr>
          <p:spPr>
            <a:xfrm>
              <a:off x="1410450" y="1700809"/>
              <a:ext cx="454880" cy="136762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cxnSp>
          <p:nvCxnSpPr>
            <p:cNvPr id="95" name="Łącznik prosty 94"/>
            <p:cNvCxnSpPr/>
            <p:nvPr/>
          </p:nvCxnSpPr>
          <p:spPr>
            <a:xfrm>
              <a:off x="2051720" y="2060848"/>
              <a:ext cx="648072" cy="0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5" name="Grupa 34"/>
          <p:cNvGrpSpPr/>
          <p:nvPr/>
        </p:nvGrpSpPr>
        <p:grpSpPr>
          <a:xfrm>
            <a:off x="315989" y="4525454"/>
            <a:ext cx="8114817" cy="1128263"/>
            <a:chOff x="315989" y="4525454"/>
            <a:chExt cx="8114817" cy="1128263"/>
          </a:xfrm>
        </p:grpSpPr>
        <p:grpSp>
          <p:nvGrpSpPr>
            <p:cNvPr id="125" name="Grupa 124"/>
            <p:cNvGrpSpPr/>
            <p:nvPr/>
          </p:nvGrpSpPr>
          <p:grpSpPr>
            <a:xfrm>
              <a:off x="315989" y="4525454"/>
              <a:ext cx="3275640" cy="1128263"/>
              <a:chOff x="315989" y="4543504"/>
              <a:chExt cx="3275640" cy="1128263"/>
            </a:xfrm>
          </p:grpSpPr>
          <p:pic>
            <p:nvPicPr>
              <p:cNvPr id="107" name="Obraz 106" descr="TP_tmp.emf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37" cstate="print"/>
              <a:stretch>
                <a:fillRect/>
              </a:stretch>
            </p:blipFill>
            <p:spPr bwMode="auto">
              <a:xfrm>
                <a:off x="1152454" y="5001205"/>
                <a:ext cx="1285801" cy="670562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102" name="Prostokąt 101"/>
              <p:cNvSpPr/>
              <p:nvPr/>
            </p:nvSpPr>
            <p:spPr bwMode="auto">
              <a:xfrm>
                <a:off x="315989" y="4543504"/>
                <a:ext cx="327564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l-PL" sz="2000" dirty="0" smtClean="0"/>
                  <a:t>Quantum </a:t>
                </a:r>
                <a:r>
                  <a:rPr lang="pl-PL" sz="2000" dirty="0" err="1" smtClean="0"/>
                  <a:t>Cramer-Rao</a:t>
                </a:r>
                <a:r>
                  <a:rPr lang="pl-PL" sz="2000" dirty="0" smtClean="0"/>
                  <a:t> </a:t>
                </a:r>
                <a:r>
                  <a:rPr lang="pl-PL" sz="2000" dirty="0" err="1" smtClean="0"/>
                  <a:t>bound</a:t>
                </a:r>
                <a:r>
                  <a:rPr lang="pl-PL" sz="2000" dirty="0" smtClean="0"/>
                  <a:t>:</a:t>
                </a:r>
                <a:endParaRPr lang="en-US" sz="2000" dirty="0"/>
              </a:p>
            </p:txBody>
          </p:sp>
        </p:grpSp>
        <p:pic>
          <p:nvPicPr>
            <p:cNvPr id="103" name="Obraz 102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3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3260960" y="5208969"/>
              <a:ext cx="3326898" cy="355092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09" name="Obraz 108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39" cstate="print"/>
            <a:stretch>
              <a:fillRect/>
            </a:stretch>
          </p:blipFill>
          <p:spPr bwMode="auto">
            <a:xfrm>
              <a:off x="7140486" y="5124998"/>
              <a:ext cx="1290320" cy="462067"/>
            </a:xfrm>
            <a:prstGeom prst="rect">
              <a:avLst/>
            </a:prstGeom>
            <a:noFill/>
            <a:ln/>
            <a:effectLst/>
          </p:spPr>
        </p:pic>
      </p:grpSp>
      <p:pic>
        <p:nvPicPr>
          <p:cNvPr id="34" name="Obraz 3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8035" y="5975342"/>
            <a:ext cx="2555617" cy="480237"/>
          </a:xfrm>
          <a:prstGeom prst="rect">
            <a:avLst/>
          </a:prstGeom>
          <a:noFill/>
          <a:ln/>
          <a:effectLst/>
        </p:spPr>
      </p:pic>
      <p:sp>
        <p:nvSpPr>
          <p:cNvPr id="96" name="Prostokąt 95"/>
          <p:cNvSpPr/>
          <p:nvPr/>
        </p:nvSpPr>
        <p:spPr bwMode="auto">
          <a:xfrm>
            <a:off x="303803" y="5980496"/>
            <a:ext cx="57947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000" dirty="0" smtClean="0"/>
              <a:t>GHZ </a:t>
            </a:r>
            <a:r>
              <a:rPr lang="pl-PL" sz="2000" dirty="0" err="1" smtClean="0"/>
              <a:t>states</a:t>
            </a:r>
            <a:r>
              <a:rPr lang="pl-PL" sz="2000" dirty="0" smtClean="0"/>
              <a:t> </a:t>
            </a:r>
            <a:r>
              <a:rPr lang="pl-PL" sz="2000" dirty="0" err="1" smtClean="0"/>
              <a:t>maximize</a:t>
            </a:r>
            <a:r>
              <a:rPr lang="pl-PL" sz="2000" dirty="0" smtClean="0"/>
              <a:t> the quantum Fisher </a:t>
            </a:r>
            <a:r>
              <a:rPr lang="pl-PL" sz="2000" dirty="0" err="1" smtClean="0"/>
              <a:t>information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b="1" dirty="0" err="1" smtClean="0"/>
              <a:t>Optimal</a:t>
            </a:r>
            <a:r>
              <a:rPr lang="pl-PL" b="1" dirty="0" smtClean="0"/>
              <a:t> interferometry </a:t>
            </a:r>
            <a:br>
              <a:rPr lang="pl-PL" b="1" dirty="0" smtClean="0"/>
            </a:br>
            <a:r>
              <a:rPr lang="pl-PL" b="1" dirty="0" smtClean="0"/>
              <a:t>in </a:t>
            </a:r>
            <a:r>
              <a:rPr lang="pl-PL" b="1" dirty="0" err="1" smtClean="0"/>
              <a:t>presence</a:t>
            </a:r>
            <a:r>
              <a:rPr lang="pl-PL" b="1" dirty="0" smtClean="0"/>
              <a:t> of </a:t>
            </a:r>
            <a:r>
              <a:rPr lang="pl-PL" b="1" dirty="0" err="1" smtClean="0"/>
              <a:t>losses</a:t>
            </a:r>
            <a:r>
              <a:rPr lang="pl-PL" b="1" dirty="0" smtClean="0"/>
              <a:t>?</a:t>
            </a:r>
            <a:endParaRPr lang="en-US" sz="3100" b="1" dirty="0"/>
          </a:p>
        </p:txBody>
      </p:sp>
      <p:sp>
        <p:nvSpPr>
          <p:cNvPr id="6" name="Schemat blokowy: opóźnienie 5"/>
          <p:cNvSpPr/>
          <p:nvPr/>
        </p:nvSpPr>
        <p:spPr>
          <a:xfrm>
            <a:off x="5610324" y="1721694"/>
            <a:ext cx="864096" cy="2171481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8" name="Obraz 17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 cstate="print"/>
          <a:stretch>
            <a:fillRect/>
          </a:stretch>
        </p:blipFill>
        <p:spPr bwMode="auto">
          <a:xfrm>
            <a:off x="5852178" y="2700198"/>
            <a:ext cx="278390" cy="254050"/>
          </a:xfrm>
          <a:prstGeom prst="rect">
            <a:avLst/>
          </a:prstGeom>
          <a:noFill/>
          <a:ln/>
          <a:effectLst/>
        </p:spPr>
      </p:pic>
      <p:cxnSp>
        <p:nvCxnSpPr>
          <p:cNvPr id="21" name="Łącznik prosty ze strzałką 20"/>
          <p:cNvCxnSpPr/>
          <p:nvPr/>
        </p:nvCxnSpPr>
        <p:spPr>
          <a:xfrm>
            <a:off x="6625614" y="2827223"/>
            <a:ext cx="64807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Obraz 21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6" cstate="print"/>
          <a:stretch>
            <a:fillRect/>
          </a:stretch>
        </p:blipFill>
        <p:spPr bwMode="auto">
          <a:xfrm>
            <a:off x="7459353" y="2695336"/>
            <a:ext cx="455547" cy="277884"/>
          </a:xfrm>
          <a:prstGeom prst="rect">
            <a:avLst/>
          </a:prstGeom>
          <a:noFill/>
          <a:ln/>
          <a:effectLst/>
        </p:spPr>
      </p:pic>
      <p:grpSp>
        <p:nvGrpSpPr>
          <p:cNvPr id="52" name="Grupa 51"/>
          <p:cNvGrpSpPr/>
          <p:nvPr/>
        </p:nvGrpSpPr>
        <p:grpSpPr>
          <a:xfrm>
            <a:off x="2637792" y="4613622"/>
            <a:ext cx="1734732" cy="797039"/>
            <a:chOff x="2339752" y="4365104"/>
            <a:chExt cx="2952328" cy="1289062"/>
          </a:xfrm>
        </p:grpSpPr>
        <p:grpSp>
          <p:nvGrpSpPr>
            <p:cNvPr id="54" name="Grupa 27"/>
            <p:cNvGrpSpPr/>
            <p:nvPr/>
          </p:nvGrpSpPr>
          <p:grpSpPr>
            <a:xfrm>
              <a:off x="2339752" y="4653136"/>
              <a:ext cx="2952328" cy="1001030"/>
              <a:chOff x="3275856" y="1268760"/>
              <a:chExt cx="2952328" cy="1001030"/>
            </a:xfrm>
          </p:grpSpPr>
          <p:cxnSp>
            <p:nvCxnSpPr>
              <p:cNvPr id="56" name="Łącznik prosty 55"/>
              <p:cNvCxnSpPr/>
              <p:nvPr/>
            </p:nvCxnSpPr>
            <p:spPr>
              <a:xfrm>
                <a:off x="3275856" y="1484784"/>
                <a:ext cx="360040" cy="28803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Łącznik prosty 56"/>
              <p:cNvCxnSpPr/>
              <p:nvPr/>
            </p:nvCxnSpPr>
            <p:spPr>
              <a:xfrm>
                <a:off x="4067944" y="2132856"/>
                <a:ext cx="1296144" cy="0"/>
              </a:xfrm>
              <a:prstGeom prst="line">
                <a:avLst/>
              </a:prstGeom>
              <a:ln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1" name="Łącznik prosty 60"/>
              <p:cNvCxnSpPr/>
              <p:nvPr/>
            </p:nvCxnSpPr>
            <p:spPr>
              <a:xfrm>
                <a:off x="4211960" y="1484784"/>
                <a:ext cx="1224136" cy="0"/>
              </a:xfrm>
              <a:prstGeom prst="line">
                <a:avLst/>
              </a:prstGeom>
              <a:ln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3" name="Prostokąt 62"/>
              <p:cNvSpPr/>
              <p:nvPr/>
            </p:nvSpPr>
            <p:spPr>
              <a:xfrm>
                <a:off x="4860032" y="1268760"/>
                <a:ext cx="504056" cy="432048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 dirty="0"/>
              </a:p>
            </p:txBody>
          </p:sp>
          <p:pic>
            <p:nvPicPr>
              <p:cNvPr id="64" name="Obraz 53" descr="TP_tmp.emf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17" cstate="print"/>
              <a:srcRect/>
              <a:stretch>
                <a:fillRect/>
              </a:stretch>
            </p:blipFill>
            <p:spPr bwMode="auto">
              <a:xfrm>
                <a:off x="5001865" y="1374552"/>
                <a:ext cx="167640" cy="196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65" name="Łącznik prosty 64"/>
              <p:cNvCxnSpPr/>
              <p:nvPr/>
            </p:nvCxnSpPr>
            <p:spPr>
              <a:xfrm rot="5400000" flipH="1" flipV="1">
                <a:off x="4138475" y="1980281"/>
                <a:ext cx="568980" cy="10037"/>
              </a:xfrm>
              <a:prstGeom prst="line">
                <a:avLst/>
              </a:prstGeom>
              <a:ln>
                <a:prstDash val="dash"/>
                <a:headEnd type="none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6" name="Łącznik prosty 65"/>
              <p:cNvCxnSpPr/>
              <p:nvPr/>
            </p:nvCxnSpPr>
            <p:spPr>
              <a:xfrm flipH="1" flipV="1">
                <a:off x="5882854" y="1893466"/>
                <a:ext cx="345330" cy="23939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7" name="Łącznik prosty 66"/>
              <p:cNvCxnSpPr/>
              <p:nvPr/>
            </p:nvCxnSpPr>
            <p:spPr>
              <a:xfrm flipV="1">
                <a:off x="5724128" y="1484784"/>
                <a:ext cx="504056" cy="38291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8" name="Łącznik prosty 67"/>
              <p:cNvCxnSpPr/>
              <p:nvPr/>
            </p:nvCxnSpPr>
            <p:spPr>
              <a:xfrm flipV="1">
                <a:off x="5364088" y="1859789"/>
                <a:ext cx="395695" cy="273067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9" name="Prostokąt 68"/>
              <p:cNvSpPr/>
              <p:nvPr/>
            </p:nvSpPr>
            <p:spPr>
              <a:xfrm>
                <a:off x="5594492" y="1745252"/>
                <a:ext cx="504056" cy="144016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cxnSp>
            <p:nvCxnSpPr>
              <p:cNvPr id="70" name="Łącznik prosty 69"/>
              <p:cNvCxnSpPr/>
              <p:nvPr/>
            </p:nvCxnSpPr>
            <p:spPr>
              <a:xfrm>
                <a:off x="5436096" y="1484784"/>
                <a:ext cx="288032" cy="21602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1" name="Prostokąt 70"/>
              <p:cNvSpPr/>
              <p:nvPr/>
            </p:nvSpPr>
            <p:spPr>
              <a:xfrm rot="18900000">
                <a:off x="4189060" y="1425880"/>
                <a:ext cx="504056" cy="144016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pic>
            <p:nvPicPr>
              <p:cNvPr id="72" name="Obraz 71" descr="TP_tmp.emf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18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4384550" y="1412776"/>
                <a:ext cx="114300" cy="133731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73" name="Prostokąt 72"/>
              <p:cNvSpPr/>
              <p:nvPr/>
            </p:nvSpPr>
            <p:spPr>
              <a:xfrm rot="18900000">
                <a:off x="4189060" y="2073952"/>
                <a:ext cx="504056" cy="144016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pic>
            <p:nvPicPr>
              <p:cNvPr id="80" name="Obraz 79" descr="TP_tmp.emf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18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4384550" y="2060848"/>
                <a:ext cx="114300" cy="133731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81" name="Łącznik prosty 80"/>
              <p:cNvCxnSpPr/>
              <p:nvPr/>
            </p:nvCxnSpPr>
            <p:spPr>
              <a:xfrm flipH="1" flipV="1">
                <a:off x="3722614" y="1893466"/>
                <a:ext cx="345330" cy="23939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2" name="Łącznik prosty 81"/>
              <p:cNvCxnSpPr/>
              <p:nvPr/>
            </p:nvCxnSpPr>
            <p:spPr>
              <a:xfrm flipV="1">
                <a:off x="3635896" y="1484784"/>
                <a:ext cx="576064" cy="38291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3" name="Łącznik prosty 82"/>
              <p:cNvCxnSpPr/>
              <p:nvPr/>
            </p:nvCxnSpPr>
            <p:spPr>
              <a:xfrm flipV="1">
                <a:off x="3347864" y="1916832"/>
                <a:ext cx="281062" cy="216024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84" name="Prostokąt 83"/>
              <p:cNvSpPr/>
              <p:nvPr/>
            </p:nvSpPr>
            <p:spPr>
              <a:xfrm>
                <a:off x="3419872" y="1772816"/>
                <a:ext cx="504056" cy="144016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</p:grpSp>
        <p:cxnSp>
          <p:nvCxnSpPr>
            <p:cNvPr id="55" name="Łącznik prosty 54"/>
            <p:cNvCxnSpPr/>
            <p:nvPr/>
          </p:nvCxnSpPr>
          <p:spPr>
            <a:xfrm rot="5400000" flipH="1">
              <a:off x="3223433" y="4633551"/>
              <a:ext cx="545451" cy="8557"/>
            </a:xfrm>
            <a:prstGeom prst="line">
              <a:avLst/>
            </a:prstGeom>
            <a:ln>
              <a:prstDash val="dash"/>
              <a:headEnd type="non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05" name="Obraz 104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9" cstate="print"/>
          <a:stretch>
            <a:fillRect/>
          </a:stretch>
        </p:blipFill>
        <p:spPr bwMode="auto">
          <a:xfrm>
            <a:off x="1779586" y="4970724"/>
            <a:ext cx="583188" cy="278650"/>
          </a:xfrm>
          <a:prstGeom prst="rect">
            <a:avLst/>
          </a:prstGeom>
          <a:noFill/>
          <a:ln/>
          <a:effectLst/>
        </p:spPr>
      </p:pic>
      <p:grpSp>
        <p:nvGrpSpPr>
          <p:cNvPr id="19" name="Grupa 18"/>
          <p:cNvGrpSpPr/>
          <p:nvPr/>
        </p:nvGrpSpPr>
        <p:grpSpPr>
          <a:xfrm>
            <a:off x="497938" y="4871679"/>
            <a:ext cx="8280920" cy="1763751"/>
            <a:chOff x="287524" y="4924958"/>
            <a:chExt cx="8280920" cy="1763751"/>
          </a:xfrm>
        </p:grpSpPr>
        <p:sp>
          <p:nvSpPr>
            <p:cNvPr id="44" name="Rectangle 39"/>
            <p:cNvSpPr>
              <a:spLocks noChangeArrowheads="1"/>
            </p:cNvSpPr>
            <p:nvPr/>
          </p:nvSpPr>
          <p:spPr bwMode="auto">
            <a:xfrm>
              <a:off x="287524" y="6042378"/>
              <a:ext cx="8280920" cy="646331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20000"/>
                </a:spcBef>
              </a:pPr>
              <a:r>
                <a:rPr lang="pl-PL" sz="2000" b="1" dirty="0" smtClean="0"/>
                <a:t>Problem: </a:t>
              </a:r>
              <a:r>
                <a:rPr lang="pl-PL" sz="2000" dirty="0" err="1" smtClean="0"/>
                <a:t>Analizin</a:t>
              </a:r>
              <a:r>
                <a:rPr lang="pl-PL" sz="2000" dirty="0" err="1" smtClean="0"/>
                <a:t>g</a:t>
              </a:r>
              <a:r>
                <a:rPr lang="pl-PL" sz="2000" dirty="0" smtClean="0"/>
                <a:t> and </a:t>
              </a:r>
              <a:r>
                <a:rPr lang="pl-PL" sz="2000" dirty="0" err="1" smtClean="0"/>
                <a:t>optimizing</a:t>
              </a:r>
              <a:r>
                <a:rPr lang="pl-PL" sz="2000" dirty="0" smtClean="0"/>
                <a:t> Quantum Fisher Information for </a:t>
              </a:r>
              <a:r>
                <a:rPr lang="pl-PL" sz="2000" dirty="0" err="1" smtClean="0"/>
                <a:t>mixed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states</a:t>
              </a:r>
              <a:r>
                <a:rPr lang="pl-PL" sz="2000" dirty="0"/>
                <a:t> </a:t>
              </a:r>
              <a:r>
                <a:rPr lang="pl-PL" sz="2000" dirty="0" err="1" smtClean="0"/>
                <a:t>dificult</a:t>
              </a:r>
              <a:r>
                <a:rPr lang="pl-PL" sz="2000" dirty="0" smtClean="0"/>
                <a:t> in the limit of </a:t>
              </a:r>
              <a:r>
                <a:rPr lang="pl-PL" sz="2000" dirty="0" err="1" smtClean="0"/>
                <a:t>large</a:t>
              </a:r>
              <a:r>
                <a:rPr lang="pl-PL" sz="2000" dirty="0" smtClean="0"/>
                <a:t> numer of </a:t>
              </a:r>
              <a:r>
                <a:rPr lang="pl-PL" sz="2000" dirty="0" err="1" smtClean="0"/>
                <a:t>photons</a:t>
              </a:r>
              <a:endParaRPr lang="en-GB" sz="2000" dirty="0"/>
            </a:p>
          </p:txBody>
        </p:sp>
        <p:pic>
          <p:nvPicPr>
            <p:cNvPr id="12" name="Obraz 11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12894" y="4924958"/>
              <a:ext cx="2340096" cy="538982"/>
            </a:xfrm>
            <a:prstGeom prst="rect">
              <a:avLst/>
            </a:prstGeom>
            <a:noFill/>
            <a:ln/>
            <a:effectLst/>
          </p:spPr>
        </p:pic>
      </p:grpSp>
      <p:cxnSp>
        <p:nvCxnSpPr>
          <p:cNvPr id="107" name="Łącznik prosty 106"/>
          <p:cNvCxnSpPr/>
          <p:nvPr/>
        </p:nvCxnSpPr>
        <p:spPr bwMode="auto">
          <a:xfrm>
            <a:off x="2320956" y="2035785"/>
            <a:ext cx="1607553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8" name="Prostokąt 107"/>
          <p:cNvSpPr/>
          <p:nvPr/>
        </p:nvSpPr>
        <p:spPr>
          <a:xfrm>
            <a:off x="2704298" y="1764698"/>
            <a:ext cx="616311" cy="576064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cxnSp>
        <p:nvCxnSpPr>
          <p:cNvPr id="109" name="Łącznik prosty 108"/>
          <p:cNvCxnSpPr/>
          <p:nvPr/>
        </p:nvCxnSpPr>
        <p:spPr>
          <a:xfrm>
            <a:off x="3048205" y="2550429"/>
            <a:ext cx="0" cy="514643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Łącznik prosty 109"/>
          <p:cNvCxnSpPr/>
          <p:nvPr/>
        </p:nvCxnSpPr>
        <p:spPr bwMode="auto">
          <a:xfrm>
            <a:off x="2362015" y="3579715"/>
            <a:ext cx="1521780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1" name="Prostokąt 110"/>
          <p:cNvSpPr/>
          <p:nvPr/>
        </p:nvSpPr>
        <p:spPr>
          <a:xfrm>
            <a:off x="2704298" y="3276866"/>
            <a:ext cx="661026" cy="616310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112" name="Obraz 111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379530" y="2636203"/>
            <a:ext cx="415260" cy="301801"/>
          </a:xfrm>
          <a:prstGeom prst="rect">
            <a:avLst/>
          </a:prstGeom>
          <a:noFill/>
          <a:ln/>
          <a:effectLst/>
        </p:spPr>
      </p:pic>
      <p:pic>
        <p:nvPicPr>
          <p:cNvPr id="113" name="Obraz 112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2" cstate="print"/>
          <a:stretch>
            <a:fillRect/>
          </a:stretch>
        </p:blipFill>
        <p:spPr bwMode="auto">
          <a:xfrm>
            <a:off x="2848314" y="1836706"/>
            <a:ext cx="417529" cy="382040"/>
          </a:xfrm>
          <a:prstGeom prst="rect">
            <a:avLst/>
          </a:prstGeom>
          <a:noFill/>
          <a:ln/>
          <a:effectLst/>
        </p:spPr>
      </p:pic>
      <p:pic>
        <p:nvPicPr>
          <p:cNvPr id="114" name="Obraz 113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2" cstate="print"/>
          <a:stretch>
            <a:fillRect/>
          </a:stretch>
        </p:blipFill>
        <p:spPr bwMode="auto">
          <a:xfrm>
            <a:off x="2835599" y="3408167"/>
            <a:ext cx="417529" cy="382040"/>
          </a:xfrm>
          <a:prstGeom prst="rect">
            <a:avLst/>
          </a:prstGeom>
          <a:noFill/>
          <a:ln/>
          <a:effectLst/>
        </p:spPr>
      </p:pic>
      <p:pic>
        <p:nvPicPr>
          <p:cNvPr id="115" name="Obraz 114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120122" y="2636203"/>
            <a:ext cx="453019" cy="382040"/>
          </a:xfrm>
          <a:prstGeom prst="rect">
            <a:avLst/>
          </a:prstGeom>
          <a:noFill/>
          <a:ln/>
          <a:effectLst/>
        </p:spPr>
      </p:pic>
      <p:pic>
        <p:nvPicPr>
          <p:cNvPr id="116" name="Picture 3 1"/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1720539" y="1692690"/>
            <a:ext cx="374415" cy="2087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7" name="Picture 3 2"/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3950659" y="1692690"/>
            <a:ext cx="374415" cy="2087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8" name="Obraz 117" descr="TP_tmp.emf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5" cstate="print"/>
          <a:stretch>
            <a:fillRect/>
          </a:stretch>
        </p:blipFill>
        <p:spPr bwMode="auto">
          <a:xfrm>
            <a:off x="3181116" y="2732625"/>
            <a:ext cx="169454" cy="150250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1600698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1"/>
          <p:cNvSpPr>
            <a:spLocks noGrp="1"/>
          </p:cNvSpPr>
          <p:nvPr>
            <p:ph type="title"/>
          </p:nvPr>
        </p:nvSpPr>
        <p:spPr>
          <a:xfrm>
            <a:off x="395536" y="0"/>
            <a:ext cx="8496944" cy="1143000"/>
          </a:xfrm>
        </p:spPr>
        <p:txBody>
          <a:bodyPr>
            <a:noAutofit/>
          </a:bodyPr>
          <a:lstStyle/>
          <a:p>
            <a:r>
              <a:rPr lang="pl-PL" b="1" dirty="0" smtClean="0"/>
              <a:t>Channel </a:t>
            </a:r>
            <a:r>
              <a:rPr lang="pl-PL" b="1" dirty="0" err="1" smtClean="0"/>
              <a:t>simulation</a:t>
            </a:r>
            <a:r>
              <a:rPr lang="pl-PL" b="1" dirty="0" smtClean="0"/>
              <a:t> idea</a:t>
            </a:r>
            <a:endParaRPr lang="en-US" b="1" dirty="0"/>
          </a:p>
        </p:txBody>
      </p:sp>
      <p:cxnSp>
        <p:nvCxnSpPr>
          <p:cNvPr id="7" name="Łącznik prosty 6"/>
          <p:cNvCxnSpPr/>
          <p:nvPr/>
        </p:nvCxnSpPr>
        <p:spPr bwMode="auto">
          <a:xfrm>
            <a:off x="2311062" y="5325930"/>
            <a:ext cx="1226362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Prostokąt 7"/>
          <p:cNvSpPr/>
          <p:nvPr/>
        </p:nvSpPr>
        <p:spPr>
          <a:xfrm>
            <a:off x="2527086" y="5037898"/>
            <a:ext cx="1847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sz="4400" dirty="0">
              <a:solidFill>
                <a:schemeClr val="tx1"/>
              </a:solidFill>
            </a:endParaRPr>
          </a:p>
        </p:txBody>
      </p:sp>
      <p:pic>
        <p:nvPicPr>
          <p:cNvPr id="9" name="Obraz 8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/>
          <a:srcRect l="-23622" t="-25816" r="-23622" b="-25816"/>
          <a:stretch>
            <a:fillRect/>
          </a:stretch>
        </p:blipFill>
        <p:spPr bwMode="auto">
          <a:xfrm>
            <a:off x="2627784" y="5013176"/>
            <a:ext cx="602951" cy="568144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</p:pic>
      <p:sp>
        <p:nvSpPr>
          <p:cNvPr id="10" name="pole tekstowe 9"/>
          <p:cNvSpPr txBox="1"/>
          <p:nvPr/>
        </p:nvSpPr>
        <p:spPr>
          <a:xfrm>
            <a:off x="3681440" y="4965890"/>
            <a:ext cx="46519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4400" dirty="0" smtClean="0"/>
              <a:t>=</a:t>
            </a:r>
            <a:endParaRPr lang="en-US" sz="4400" dirty="0"/>
          </a:p>
        </p:txBody>
      </p:sp>
      <p:cxnSp>
        <p:nvCxnSpPr>
          <p:cNvPr id="11" name="Łącznik prosty 10"/>
          <p:cNvCxnSpPr/>
          <p:nvPr/>
        </p:nvCxnSpPr>
        <p:spPr bwMode="auto">
          <a:xfrm>
            <a:off x="4185496" y="4965890"/>
            <a:ext cx="1728192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Prostokąt 11"/>
          <p:cNvSpPr/>
          <p:nvPr/>
        </p:nvSpPr>
        <p:spPr>
          <a:xfrm>
            <a:off x="4761560" y="4677858"/>
            <a:ext cx="800100" cy="1296144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13" name="Obraz 12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/>
          <a:stretch>
            <a:fillRect/>
          </a:stretch>
        </p:blipFill>
        <p:spPr bwMode="auto">
          <a:xfrm>
            <a:off x="5004048" y="5229200"/>
            <a:ext cx="273397" cy="273397"/>
          </a:xfrm>
          <a:prstGeom prst="rect">
            <a:avLst/>
          </a:prstGeom>
          <a:noFill/>
          <a:ln/>
          <a:effectLst/>
        </p:spPr>
      </p:pic>
      <p:pic>
        <p:nvPicPr>
          <p:cNvPr id="14" name="Obraz 13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113488" y="5613962"/>
            <a:ext cx="320134" cy="232666"/>
          </a:xfrm>
          <a:prstGeom prst="rect">
            <a:avLst/>
          </a:prstGeom>
          <a:noFill/>
          <a:ln/>
          <a:effectLst/>
        </p:spPr>
      </p:pic>
      <p:cxnSp>
        <p:nvCxnSpPr>
          <p:cNvPr id="21" name="Łącznik prosty 20"/>
          <p:cNvCxnSpPr/>
          <p:nvPr/>
        </p:nvCxnSpPr>
        <p:spPr bwMode="auto">
          <a:xfrm>
            <a:off x="3324562" y="1611855"/>
            <a:ext cx="1607553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Prostokąt 21"/>
          <p:cNvSpPr/>
          <p:nvPr/>
        </p:nvSpPr>
        <p:spPr>
          <a:xfrm>
            <a:off x="3707904" y="1340768"/>
            <a:ext cx="616311" cy="576064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cxnSp>
        <p:nvCxnSpPr>
          <p:cNvPr id="30" name="Łącznik prosty 29"/>
          <p:cNvCxnSpPr/>
          <p:nvPr/>
        </p:nvCxnSpPr>
        <p:spPr>
          <a:xfrm>
            <a:off x="4051811" y="2126499"/>
            <a:ext cx="0" cy="514643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Łącznik prosty 30"/>
          <p:cNvCxnSpPr/>
          <p:nvPr/>
        </p:nvCxnSpPr>
        <p:spPr bwMode="auto">
          <a:xfrm>
            <a:off x="3365621" y="3155785"/>
            <a:ext cx="1521780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Prostokąt 31"/>
          <p:cNvSpPr/>
          <p:nvPr/>
        </p:nvSpPr>
        <p:spPr>
          <a:xfrm>
            <a:off x="3707904" y="2852936"/>
            <a:ext cx="661026" cy="616310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45" name="Obraz 44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383136" y="2212273"/>
            <a:ext cx="415260" cy="301801"/>
          </a:xfrm>
          <a:prstGeom prst="rect">
            <a:avLst/>
          </a:prstGeom>
          <a:noFill/>
          <a:ln/>
          <a:effectLst/>
        </p:spPr>
      </p:pic>
      <p:pic>
        <p:nvPicPr>
          <p:cNvPr id="37" name="Obraz 36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 cstate="print"/>
          <a:stretch>
            <a:fillRect/>
          </a:stretch>
        </p:blipFill>
        <p:spPr bwMode="auto">
          <a:xfrm>
            <a:off x="3851920" y="1412776"/>
            <a:ext cx="417529" cy="382040"/>
          </a:xfrm>
          <a:prstGeom prst="rect">
            <a:avLst/>
          </a:prstGeom>
          <a:noFill/>
          <a:ln/>
          <a:effectLst/>
        </p:spPr>
      </p:pic>
      <p:pic>
        <p:nvPicPr>
          <p:cNvPr id="38" name="Obraz 37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9" cstate="print"/>
          <a:stretch>
            <a:fillRect/>
          </a:stretch>
        </p:blipFill>
        <p:spPr bwMode="auto">
          <a:xfrm>
            <a:off x="3839205" y="2984237"/>
            <a:ext cx="417529" cy="382040"/>
          </a:xfrm>
          <a:prstGeom prst="rect">
            <a:avLst/>
          </a:prstGeom>
          <a:noFill/>
          <a:ln/>
          <a:effectLst/>
        </p:spPr>
      </p:pic>
      <p:pic>
        <p:nvPicPr>
          <p:cNvPr id="40" name="Obraz 39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123728" y="2212273"/>
            <a:ext cx="453019" cy="382040"/>
          </a:xfrm>
          <a:prstGeom prst="rect">
            <a:avLst/>
          </a:prstGeom>
          <a:noFill/>
          <a:ln/>
          <a:effectLst/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724145" y="1268760"/>
            <a:ext cx="374415" cy="2087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3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954265" y="1268760"/>
            <a:ext cx="374415" cy="2087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" name="pole tekstowe 46"/>
          <p:cNvSpPr txBox="1"/>
          <p:nvPr/>
        </p:nvSpPr>
        <p:spPr>
          <a:xfrm>
            <a:off x="467544" y="3933056"/>
            <a:ext cx="42292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 err="1" smtClean="0"/>
              <a:t>If</a:t>
            </a:r>
            <a:r>
              <a:rPr lang="pl-PL" sz="2000" dirty="0" smtClean="0"/>
              <a:t> we </a:t>
            </a:r>
            <a:r>
              <a:rPr lang="pl-PL" sz="2000" dirty="0" err="1" smtClean="0"/>
              <a:t>find</a:t>
            </a:r>
            <a:r>
              <a:rPr lang="pl-PL" sz="2000" dirty="0" smtClean="0"/>
              <a:t> a </a:t>
            </a:r>
            <a:r>
              <a:rPr lang="pl-PL" sz="2000" dirty="0" err="1" smtClean="0"/>
              <a:t>simulation</a:t>
            </a:r>
            <a:r>
              <a:rPr lang="pl-PL" sz="2000" dirty="0" smtClean="0"/>
              <a:t> of </a:t>
            </a:r>
            <a:r>
              <a:rPr lang="pl-PL" sz="2000" dirty="0" err="1" smtClean="0"/>
              <a:t>the</a:t>
            </a:r>
            <a:r>
              <a:rPr lang="pl-PL" sz="2000" dirty="0" smtClean="0"/>
              <a:t> channel…</a:t>
            </a:r>
            <a:endParaRPr lang="en-US" sz="2000" dirty="0"/>
          </a:p>
        </p:txBody>
      </p:sp>
      <p:cxnSp>
        <p:nvCxnSpPr>
          <p:cNvPr id="23" name="Łącznik prosty 22"/>
          <p:cNvCxnSpPr/>
          <p:nvPr/>
        </p:nvCxnSpPr>
        <p:spPr bwMode="auto">
          <a:xfrm>
            <a:off x="4499992" y="5661248"/>
            <a:ext cx="288032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1"/>
          <p:cNvSpPr>
            <a:spLocks noGrp="1"/>
          </p:cNvSpPr>
          <p:nvPr>
            <p:ph type="title"/>
          </p:nvPr>
        </p:nvSpPr>
        <p:spPr>
          <a:xfrm>
            <a:off x="395536" y="0"/>
            <a:ext cx="8496944" cy="1143000"/>
          </a:xfrm>
        </p:spPr>
        <p:txBody>
          <a:bodyPr>
            <a:noAutofit/>
          </a:bodyPr>
          <a:lstStyle/>
          <a:p>
            <a:r>
              <a:rPr lang="pl-PL" b="1" dirty="0" smtClean="0"/>
              <a:t>Channel </a:t>
            </a:r>
            <a:r>
              <a:rPr lang="pl-PL" b="1" dirty="0" err="1" smtClean="0"/>
              <a:t>simulation</a:t>
            </a:r>
            <a:r>
              <a:rPr lang="pl-PL" b="1" dirty="0" smtClean="0"/>
              <a:t> idea</a:t>
            </a:r>
            <a:endParaRPr lang="en-US" b="1" dirty="0"/>
          </a:p>
        </p:txBody>
      </p:sp>
      <p:cxnSp>
        <p:nvCxnSpPr>
          <p:cNvPr id="33" name="Łącznik prosty 32"/>
          <p:cNvCxnSpPr/>
          <p:nvPr/>
        </p:nvCxnSpPr>
        <p:spPr bwMode="auto">
          <a:xfrm>
            <a:off x="3491881" y="1628800"/>
            <a:ext cx="1656184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Łącznik prosty 33"/>
          <p:cNvCxnSpPr/>
          <p:nvPr/>
        </p:nvCxnSpPr>
        <p:spPr>
          <a:xfrm>
            <a:off x="4318437" y="2060848"/>
            <a:ext cx="0" cy="432048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Łącznik prosty 38"/>
          <p:cNvCxnSpPr/>
          <p:nvPr/>
        </p:nvCxnSpPr>
        <p:spPr bwMode="auto">
          <a:xfrm>
            <a:off x="3851921" y="1988840"/>
            <a:ext cx="144016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Prostokąt 40"/>
          <p:cNvSpPr/>
          <p:nvPr/>
        </p:nvSpPr>
        <p:spPr>
          <a:xfrm>
            <a:off x="3995936" y="1340768"/>
            <a:ext cx="800100" cy="792088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42" name="Obraz 41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/>
          <a:stretch>
            <a:fillRect/>
          </a:stretch>
        </p:blipFill>
        <p:spPr bwMode="auto">
          <a:xfrm>
            <a:off x="4267181" y="1556791"/>
            <a:ext cx="273397" cy="273397"/>
          </a:xfrm>
          <a:prstGeom prst="rect">
            <a:avLst/>
          </a:prstGeom>
          <a:noFill/>
          <a:ln/>
          <a:effectLst/>
        </p:spPr>
      </p:pic>
      <p:cxnSp>
        <p:nvCxnSpPr>
          <p:cNvPr id="43" name="Łącznik prosty 42"/>
          <p:cNvCxnSpPr/>
          <p:nvPr/>
        </p:nvCxnSpPr>
        <p:spPr bwMode="auto">
          <a:xfrm>
            <a:off x="3491882" y="2996952"/>
            <a:ext cx="1656184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Łącznik prosty 43"/>
          <p:cNvCxnSpPr/>
          <p:nvPr/>
        </p:nvCxnSpPr>
        <p:spPr bwMode="auto">
          <a:xfrm>
            <a:off x="3851922" y="3356992"/>
            <a:ext cx="144016" cy="0"/>
          </a:xfrm>
          <a:prstGeom prst="line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Prostokąt 47"/>
          <p:cNvSpPr/>
          <p:nvPr/>
        </p:nvSpPr>
        <p:spPr>
          <a:xfrm>
            <a:off x="3995937" y="2708920"/>
            <a:ext cx="800100" cy="792088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49" name="Obraz 48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/>
          <a:stretch>
            <a:fillRect/>
          </a:stretch>
        </p:blipFill>
        <p:spPr bwMode="auto">
          <a:xfrm>
            <a:off x="4267181" y="2924943"/>
            <a:ext cx="273397" cy="273397"/>
          </a:xfrm>
          <a:prstGeom prst="rect">
            <a:avLst/>
          </a:prstGeom>
          <a:noFill/>
          <a:ln/>
          <a:effectLst/>
        </p:spPr>
      </p:pic>
      <p:pic>
        <p:nvPicPr>
          <p:cNvPr id="50" name="Obraz 49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25816" t="-35522" r="-25816" b="-35522"/>
          <a:stretch>
            <a:fillRect/>
          </a:stretch>
        </p:blipFill>
        <p:spPr bwMode="auto">
          <a:xfrm>
            <a:off x="3409235" y="3130329"/>
            <a:ext cx="485428" cy="3979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</p:pic>
      <p:pic>
        <p:nvPicPr>
          <p:cNvPr id="51" name="Obraz 50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25816" t="-35522" r="-25816" b="-35522"/>
          <a:stretch>
            <a:fillRect/>
          </a:stretch>
        </p:blipFill>
        <p:spPr bwMode="auto">
          <a:xfrm>
            <a:off x="3419873" y="1772816"/>
            <a:ext cx="485428" cy="3979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</p:pic>
      <p:pic>
        <p:nvPicPr>
          <p:cNvPr id="57" name="Obraz 56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936975" y="2212273"/>
            <a:ext cx="415260" cy="301801"/>
          </a:xfrm>
          <a:prstGeom prst="rect">
            <a:avLst/>
          </a:prstGeom>
          <a:noFill/>
          <a:ln/>
          <a:effectLst/>
        </p:spPr>
      </p:pic>
      <p:pic>
        <p:nvPicPr>
          <p:cNvPr id="60" name="Obraz 59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123728" y="2212273"/>
            <a:ext cx="453019" cy="382040"/>
          </a:xfrm>
          <a:prstGeom prst="rect">
            <a:avLst/>
          </a:prstGeom>
          <a:noFill/>
          <a:ln/>
          <a:effectLst/>
        </p:spPr>
      </p:pic>
      <p:pic>
        <p:nvPicPr>
          <p:cNvPr id="61" name="Picture 3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724145" y="1268760"/>
            <a:ext cx="374415" cy="2087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" name="Picture 3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508104" y="1268760"/>
            <a:ext cx="374415" cy="2087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" name="pole tekstowe 62"/>
          <p:cNvSpPr txBox="1"/>
          <p:nvPr/>
        </p:nvSpPr>
        <p:spPr>
          <a:xfrm>
            <a:off x="323528" y="3861048"/>
            <a:ext cx="84998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Quantum Fisher </a:t>
            </a:r>
            <a:r>
              <a:rPr lang="pl-PL" dirty="0" err="1" smtClean="0"/>
              <a:t>information</a:t>
            </a:r>
            <a:r>
              <a:rPr lang="pl-PL" dirty="0" smtClean="0"/>
              <a:t> </a:t>
            </a:r>
            <a:r>
              <a:rPr lang="pl-PL" dirty="0" err="1" smtClean="0"/>
              <a:t>is</a:t>
            </a:r>
            <a:r>
              <a:rPr lang="pl-PL" dirty="0" smtClean="0"/>
              <a:t> </a:t>
            </a:r>
            <a:r>
              <a:rPr lang="pl-PL" dirty="0" err="1" smtClean="0"/>
              <a:t>nonincreasing</a:t>
            </a:r>
            <a:r>
              <a:rPr lang="pl-PL" dirty="0" smtClean="0"/>
              <a:t> under </a:t>
            </a:r>
            <a:r>
              <a:rPr lang="pl-PL" dirty="0" err="1" smtClean="0"/>
              <a:t>parameter</a:t>
            </a:r>
            <a:r>
              <a:rPr lang="pl-PL" dirty="0" smtClean="0"/>
              <a:t> independent </a:t>
            </a:r>
            <a:r>
              <a:rPr lang="pl-PL" dirty="0" err="1" smtClean="0"/>
              <a:t>channels</a:t>
            </a:r>
            <a:r>
              <a:rPr lang="pl-PL" dirty="0" smtClean="0"/>
              <a:t>!</a:t>
            </a:r>
            <a:endParaRPr lang="en-US" dirty="0"/>
          </a:p>
        </p:txBody>
      </p:sp>
      <p:pic>
        <p:nvPicPr>
          <p:cNvPr id="66" name="Obraz 65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907704" y="4365104"/>
            <a:ext cx="4580208" cy="428961"/>
          </a:xfrm>
          <a:prstGeom prst="rect">
            <a:avLst/>
          </a:prstGeom>
          <a:noFill/>
          <a:ln/>
          <a:effectLst/>
        </p:spPr>
      </p:pic>
      <p:pic>
        <p:nvPicPr>
          <p:cNvPr id="65" name="Obraz 64" descr="TP_tmp.emf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3587" t="-10911" r="-3587" b="-10911"/>
          <a:stretch>
            <a:fillRect/>
          </a:stretch>
        </p:blipFill>
        <p:spPr bwMode="auto">
          <a:xfrm>
            <a:off x="2627784" y="5085184"/>
            <a:ext cx="3017892" cy="1127818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grpSp>
        <p:nvGrpSpPr>
          <p:cNvPr id="2" name="Grupa 23"/>
          <p:cNvGrpSpPr/>
          <p:nvPr/>
        </p:nvGrpSpPr>
        <p:grpSpPr>
          <a:xfrm>
            <a:off x="381879" y="6411498"/>
            <a:ext cx="5406631" cy="369332"/>
            <a:chOff x="381879" y="6411498"/>
            <a:chExt cx="5406631" cy="369332"/>
          </a:xfrm>
        </p:grpSpPr>
        <p:sp>
          <p:nvSpPr>
            <p:cNvPr id="22" name="pole tekstowe 21"/>
            <p:cNvSpPr txBox="1"/>
            <p:nvPr/>
          </p:nvSpPr>
          <p:spPr>
            <a:xfrm>
              <a:off x="381879" y="6411498"/>
              <a:ext cx="31870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dirty="0" smtClean="0"/>
                <a:t>We </a:t>
              </a:r>
              <a:r>
                <a:rPr lang="pl-PL" dirty="0" err="1" smtClean="0"/>
                <a:t>call</a:t>
              </a:r>
              <a:r>
                <a:rPr lang="pl-PL" dirty="0" smtClean="0"/>
                <a:t> </a:t>
              </a:r>
              <a:r>
                <a:rPr lang="pl-PL" dirty="0" err="1" smtClean="0"/>
                <a:t>the</a:t>
              </a:r>
              <a:r>
                <a:rPr lang="pl-PL" dirty="0" smtClean="0"/>
                <a:t> </a:t>
              </a:r>
              <a:r>
                <a:rPr lang="pl-PL" dirty="0" err="1" smtClean="0"/>
                <a:t>simulation</a:t>
              </a:r>
              <a:r>
                <a:rPr lang="pl-PL" dirty="0" smtClean="0"/>
                <a:t> </a:t>
              </a:r>
              <a:r>
                <a:rPr lang="pl-PL" dirty="0" err="1" smtClean="0"/>
                <a:t>classical</a:t>
              </a:r>
              <a:r>
                <a:rPr lang="pl-PL" dirty="0" smtClean="0"/>
                <a:t>: </a:t>
              </a:r>
              <a:endParaRPr lang="en-US" dirty="0"/>
            </a:p>
          </p:txBody>
        </p:sp>
        <p:pic>
          <p:nvPicPr>
            <p:cNvPr id="23" name="Obraz 22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3604614" y="6446854"/>
              <a:ext cx="2183896" cy="330708"/>
            </a:xfrm>
            <a:prstGeom prst="rect">
              <a:avLst/>
            </a:prstGeom>
            <a:noFill/>
            <a:ln/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251520" y="0"/>
            <a:ext cx="8649058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4400" b="1" dirty="0" err="1" smtClean="0">
                <a:ea typeface="+mj-ea"/>
                <a:cs typeface="+mj-cs"/>
              </a:rPr>
              <a:t>Geometric</a:t>
            </a:r>
            <a:r>
              <a:rPr lang="pl-PL" sz="4400" b="1" dirty="0" smtClean="0">
                <a:ea typeface="+mj-ea"/>
                <a:cs typeface="+mj-cs"/>
              </a:rPr>
              <a:t> construction of (</a:t>
            </a:r>
            <a:r>
              <a:rPr lang="pl-PL" sz="4400" b="1" dirty="0" err="1" smtClean="0">
                <a:ea typeface="+mj-ea"/>
                <a:cs typeface="+mj-cs"/>
              </a:rPr>
              <a:t>local</a:t>
            </a:r>
            <a:r>
              <a:rPr lang="pl-PL" sz="4400" b="1" dirty="0" smtClean="0">
                <a:ea typeface="+mj-ea"/>
                <a:cs typeface="+mj-cs"/>
              </a:rPr>
              <a:t>) channel </a:t>
            </a:r>
            <a:r>
              <a:rPr lang="pl-PL" sz="4400" b="1" dirty="0" err="1" smtClean="0">
                <a:ea typeface="+mj-ea"/>
                <a:cs typeface="+mj-cs"/>
              </a:rPr>
              <a:t>simulation</a:t>
            </a:r>
            <a:endParaRPr lang="pl-PL" sz="4400" b="1" dirty="0" smtClean="0">
              <a:ea typeface="+mj-ea"/>
              <a:cs typeface="+mj-cs"/>
            </a:endParaRPr>
          </a:p>
          <a:p>
            <a:pPr algn="ctr"/>
            <a:endParaRPr lang="en-US" dirty="0"/>
          </a:p>
        </p:txBody>
      </p:sp>
      <p:grpSp>
        <p:nvGrpSpPr>
          <p:cNvPr id="2" name="Grupa 41"/>
          <p:cNvGrpSpPr/>
          <p:nvPr/>
        </p:nvGrpSpPr>
        <p:grpSpPr>
          <a:xfrm>
            <a:off x="1979710" y="1556792"/>
            <a:ext cx="5213996" cy="1872208"/>
            <a:chOff x="1979710" y="1556792"/>
            <a:chExt cx="5213996" cy="1872208"/>
          </a:xfrm>
        </p:grpSpPr>
        <p:grpSp>
          <p:nvGrpSpPr>
            <p:cNvPr id="3" name="Grupa 59"/>
            <p:cNvGrpSpPr/>
            <p:nvPr/>
          </p:nvGrpSpPr>
          <p:grpSpPr bwMode="auto">
            <a:xfrm>
              <a:off x="1979710" y="1700808"/>
              <a:ext cx="5040560" cy="1728192"/>
              <a:chOff x="1979710" y="1700808"/>
              <a:chExt cx="5040560" cy="1728192"/>
            </a:xfrm>
          </p:grpSpPr>
          <p:grpSp>
            <p:nvGrpSpPr>
              <p:cNvPr id="5" name="Grupa 58"/>
              <p:cNvGrpSpPr/>
              <p:nvPr/>
            </p:nvGrpSpPr>
            <p:grpSpPr bwMode="auto">
              <a:xfrm>
                <a:off x="1979710" y="1700808"/>
                <a:ext cx="5040560" cy="1728192"/>
                <a:chOff x="1979712" y="1700809"/>
                <a:chExt cx="5040560" cy="1728192"/>
              </a:xfrm>
            </p:grpSpPr>
            <p:sp>
              <p:nvSpPr>
                <p:cNvPr id="22" name="Elipsa 21"/>
                <p:cNvSpPr/>
                <p:nvPr/>
              </p:nvSpPr>
              <p:spPr bwMode="auto">
                <a:xfrm>
                  <a:off x="1979712" y="1700809"/>
                  <a:ext cx="5040560" cy="1728192"/>
                </a:xfrm>
                <a:prstGeom prst="ellipse">
                  <a:avLst/>
                </a:prstGeom>
                <a:noFill/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56" name="Obraz 55" descr="TP_tmp.emf"/>
                <p:cNvPicPr>
                  <a:picLocks noChangeAspect="1"/>
                </p:cNvPicPr>
                <p:nvPr>
                  <p:custDataLst>
                    <p:tags r:id="rId17"/>
                  </p:custDataLst>
                </p:nvPr>
              </p:nvPicPr>
              <p:blipFill>
                <a:blip r:embed="rId19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4661942" y="1901206"/>
                  <a:ext cx="381001" cy="278893"/>
                </a:xfrm>
                <a:prstGeom prst="rect">
                  <a:avLst/>
                </a:prstGeom>
                <a:noFill/>
                <a:ln/>
                <a:effectLst/>
              </p:spPr>
            </p:pic>
            <p:sp>
              <p:nvSpPr>
                <p:cNvPr id="24" name="Łuk 23"/>
                <p:cNvSpPr/>
                <p:nvPr/>
              </p:nvSpPr>
              <p:spPr bwMode="auto">
                <a:xfrm>
                  <a:off x="3635896" y="2132857"/>
                  <a:ext cx="1512168" cy="936104"/>
                </a:xfrm>
                <a:prstGeom prst="arc">
                  <a:avLst>
                    <a:gd name="adj1" fmla="val 14758231"/>
                    <a:gd name="adj2" fmla="val 20827712"/>
                  </a:avLst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1" name="Elipsa 20"/>
              <p:cNvSpPr/>
              <p:nvPr/>
            </p:nvSpPr>
            <p:spPr bwMode="auto">
              <a:xfrm>
                <a:off x="4707682" y="2142754"/>
                <a:ext cx="72008" cy="7200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" name="Grupa 28"/>
            <p:cNvGrpSpPr/>
            <p:nvPr/>
          </p:nvGrpSpPr>
          <p:grpSpPr>
            <a:xfrm>
              <a:off x="3118553" y="1556792"/>
              <a:ext cx="4075153" cy="1646535"/>
              <a:chOff x="3118553" y="1556792"/>
              <a:chExt cx="4075153" cy="1646535"/>
            </a:xfrm>
          </p:grpSpPr>
          <p:sp>
            <p:nvSpPr>
              <p:cNvPr id="13" name="Elipsa 12"/>
              <p:cNvSpPr/>
              <p:nvPr/>
            </p:nvSpPr>
            <p:spPr bwMode="auto">
              <a:xfrm>
                <a:off x="3508847" y="1729186"/>
                <a:ext cx="72008" cy="7200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7" name="Grupa 27"/>
              <p:cNvGrpSpPr/>
              <p:nvPr/>
            </p:nvGrpSpPr>
            <p:grpSpPr>
              <a:xfrm>
                <a:off x="3118553" y="1556792"/>
                <a:ext cx="4075153" cy="1646535"/>
                <a:chOff x="3118553" y="1556792"/>
                <a:chExt cx="4075153" cy="1646535"/>
              </a:xfrm>
            </p:grpSpPr>
            <p:grpSp>
              <p:nvGrpSpPr>
                <p:cNvPr id="15" name="Grupa 26"/>
                <p:cNvGrpSpPr/>
                <p:nvPr/>
              </p:nvGrpSpPr>
              <p:grpSpPr>
                <a:xfrm>
                  <a:off x="3118553" y="1556792"/>
                  <a:ext cx="4075153" cy="1646535"/>
                  <a:chOff x="3118553" y="1556792"/>
                  <a:chExt cx="4075153" cy="1646535"/>
                </a:xfrm>
              </p:grpSpPr>
              <p:pic>
                <p:nvPicPr>
                  <p:cNvPr id="8" name="Obraz 7" descr="TP_tmp.png"/>
                  <p:cNvPicPr>
                    <a:picLocks noChangeAspect="1"/>
                  </p:cNvPicPr>
                  <p:nvPr>
                    <p:custDataLst>
                      <p:tags r:id="rId13"/>
                    </p:custDataLst>
                  </p:nvPr>
                </p:nvPicPr>
                <p:blipFill>
                  <a:blip r:embed="rId20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 bwMode="auto">
                  <a:xfrm>
                    <a:off x="4317591" y="1772817"/>
                    <a:ext cx="254067" cy="126273"/>
                  </a:xfrm>
                  <a:prstGeom prst="rect">
                    <a:avLst/>
                  </a:prstGeom>
                  <a:noFill/>
                  <a:ln/>
                  <a:effectLst/>
                </p:spPr>
              </p:pic>
              <p:pic>
                <p:nvPicPr>
                  <p:cNvPr id="9" name="Obraz 8" descr="TP_tmp.png"/>
                  <p:cNvPicPr>
                    <a:picLocks noChangeAspect="1"/>
                  </p:cNvPicPr>
                  <p:nvPr>
                    <p:custDataLst>
                      <p:tags r:id="rId14"/>
                    </p:custDataLst>
                  </p:nvPr>
                </p:nvPicPr>
                <p:blipFill>
                  <a:blip r:embed="rId21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 bwMode="auto">
                  <a:xfrm>
                    <a:off x="5902086" y="2348880"/>
                    <a:ext cx="253430" cy="201833"/>
                  </a:xfrm>
                  <a:prstGeom prst="rect">
                    <a:avLst/>
                  </a:prstGeom>
                  <a:noFill/>
                  <a:ln/>
                  <a:effectLst/>
                </p:spPr>
              </p:pic>
              <p:cxnSp>
                <p:nvCxnSpPr>
                  <p:cNvPr id="10" name="Łącznik prosty 9"/>
                  <p:cNvCxnSpPr/>
                  <p:nvPr/>
                </p:nvCxnSpPr>
                <p:spPr bwMode="auto">
                  <a:xfrm>
                    <a:off x="3563886" y="1772816"/>
                    <a:ext cx="3240360" cy="1152128"/>
                  </a:xfrm>
                  <a:prstGeom prst="line">
                    <a:avLst/>
                  </a:prstGeom>
                  <a:noFill/>
                  <a:ln>
                    <a:solidFill>
                      <a:srgbClr val="000000"/>
                    </a:solidFill>
                    <a:prstDash val="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pic>
                <p:nvPicPr>
                  <p:cNvPr id="11" name="Obraz 10" descr="TP_tmp.emf"/>
                  <p:cNvPicPr>
                    <a:picLocks noChangeAspect="1"/>
                  </p:cNvPicPr>
                  <p:nvPr>
                    <p:custDataLst>
                      <p:tags r:id="rId15"/>
                    </p:custDataLst>
                  </p:nvPr>
                </p:nvPicPr>
                <p:blipFill>
                  <a:blip r:embed="rId22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 bwMode="auto">
                  <a:xfrm>
                    <a:off x="3118553" y="1556792"/>
                    <a:ext cx="331369" cy="203097"/>
                  </a:xfrm>
                  <a:prstGeom prst="rect">
                    <a:avLst/>
                  </a:prstGeom>
                  <a:noFill/>
                  <a:ln/>
                  <a:effectLst/>
                </p:spPr>
              </p:pic>
              <p:pic>
                <p:nvPicPr>
                  <p:cNvPr id="12" name="Obraz 11" descr="TP_tmp.emf"/>
                  <p:cNvPicPr>
                    <a:picLocks noChangeAspect="1"/>
                  </p:cNvPicPr>
                  <p:nvPr>
                    <p:custDataLst>
                      <p:tags r:id="rId16"/>
                    </p:custDataLst>
                  </p:nvPr>
                </p:nvPicPr>
                <p:blipFill>
                  <a:blip r:embed="rId23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 bwMode="auto">
                  <a:xfrm>
                    <a:off x="6863600" y="2924943"/>
                    <a:ext cx="330106" cy="278384"/>
                  </a:xfrm>
                  <a:prstGeom prst="rect">
                    <a:avLst/>
                  </a:prstGeom>
                  <a:noFill/>
                  <a:ln/>
                  <a:effectLst/>
                </p:spPr>
              </p:pic>
            </p:grpSp>
            <p:sp>
              <p:nvSpPr>
                <p:cNvPr id="14" name="Elipsa 13"/>
                <p:cNvSpPr/>
                <p:nvPr/>
              </p:nvSpPr>
              <p:spPr bwMode="auto">
                <a:xfrm>
                  <a:off x="6745264" y="2886275"/>
                  <a:ext cx="72008" cy="72008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18" name="Grupa 65"/>
            <p:cNvGrpSpPr/>
            <p:nvPr/>
          </p:nvGrpSpPr>
          <p:grpSpPr bwMode="auto">
            <a:xfrm>
              <a:off x="3663122" y="2132857"/>
              <a:ext cx="1886780" cy="543959"/>
              <a:chOff x="3680721" y="2132857"/>
              <a:chExt cx="1886780" cy="543959"/>
            </a:xfrm>
          </p:grpSpPr>
          <p:pic>
            <p:nvPicPr>
              <p:cNvPr id="61" name="Obraz 60" descr="TP_tmp.emf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2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3680721" y="2132857"/>
                <a:ext cx="722512" cy="255743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64" name="Obraz 63" descr="TP_tmp.emf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2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4844470" y="2420889"/>
                <a:ext cx="723031" cy="255927"/>
              </a:xfrm>
              <a:prstGeom prst="rect">
                <a:avLst/>
              </a:prstGeom>
              <a:noFill/>
              <a:ln/>
              <a:effectLst/>
            </p:spPr>
          </p:pic>
        </p:grpSp>
        <p:sp>
          <p:nvSpPr>
            <p:cNvPr id="16" name="Elipsa 15"/>
            <p:cNvSpPr/>
            <p:nvPr/>
          </p:nvSpPr>
          <p:spPr bwMode="auto">
            <a:xfrm>
              <a:off x="4198467" y="2109020"/>
              <a:ext cx="72008" cy="7200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Elipsa 16"/>
            <p:cNvSpPr/>
            <p:nvPr/>
          </p:nvSpPr>
          <p:spPr bwMode="auto">
            <a:xfrm>
              <a:off x="5072283" y="2420889"/>
              <a:ext cx="72008" cy="7200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" name="Grupa 44"/>
          <p:cNvGrpSpPr/>
          <p:nvPr/>
        </p:nvGrpSpPr>
        <p:grpSpPr>
          <a:xfrm>
            <a:off x="401134" y="4869160"/>
            <a:ext cx="3328139" cy="1547112"/>
            <a:chOff x="401134" y="4869160"/>
            <a:chExt cx="3328139" cy="1547112"/>
          </a:xfrm>
        </p:grpSpPr>
        <p:grpSp>
          <p:nvGrpSpPr>
            <p:cNvPr id="20" name="Grupa 50"/>
            <p:cNvGrpSpPr/>
            <p:nvPr/>
          </p:nvGrpSpPr>
          <p:grpSpPr bwMode="auto">
            <a:xfrm>
              <a:off x="401134" y="4869160"/>
              <a:ext cx="3328139" cy="1547112"/>
              <a:chOff x="395536" y="4869160"/>
              <a:chExt cx="3328139" cy="1547112"/>
            </a:xfrm>
          </p:grpSpPr>
          <p:cxnSp>
            <p:nvCxnSpPr>
              <p:cNvPr id="29" name="Łącznik prosty 28"/>
              <p:cNvCxnSpPr/>
              <p:nvPr/>
            </p:nvCxnSpPr>
            <p:spPr bwMode="auto">
              <a:xfrm>
                <a:off x="395536" y="5373216"/>
                <a:ext cx="1226362" cy="0"/>
              </a:xfrm>
              <a:prstGeom prst="line">
                <a:avLst/>
              </a:prstGeom>
              <a:ln w="28575"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0" name="Prostokąt 29"/>
              <p:cNvSpPr/>
              <p:nvPr/>
            </p:nvSpPr>
            <p:spPr bwMode="auto">
              <a:xfrm>
                <a:off x="611560" y="5085184"/>
                <a:ext cx="184731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pl-PL" sz="4400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41" name="Obraz 40" descr="TP_tmp.emf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26" cstate="print"/>
              <a:srcRect l="-47244" t="-51633" r="-47244" b="-51633"/>
              <a:stretch>
                <a:fillRect/>
              </a:stretch>
            </p:blipFill>
            <p:spPr bwMode="auto">
              <a:xfrm>
                <a:off x="755576" y="5085184"/>
                <a:ext cx="494988" cy="473355"/>
              </a:xfrm>
              <a:prstGeom prst="rect">
                <a:avLst/>
              </a:prstGeom>
              <a:solidFill>
                <a:srgbClr val="FFFF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pic>
          <p:grpSp>
            <p:nvGrpSpPr>
              <p:cNvPr id="23" name="Grupa 46"/>
              <p:cNvGrpSpPr/>
              <p:nvPr/>
            </p:nvGrpSpPr>
            <p:grpSpPr bwMode="auto">
              <a:xfrm>
                <a:off x="2054066" y="4869160"/>
                <a:ext cx="1559689" cy="1080120"/>
                <a:chOff x="2054188" y="4869160"/>
                <a:chExt cx="1559689" cy="1080120"/>
              </a:xfrm>
            </p:grpSpPr>
            <p:cxnSp>
              <p:nvCxnSpPr>
                <p:cNvPr id="36" name="Łącznik prosty 35"/>
                <p:cNvCxnSpPr/>
                <p:nvPr/>
              </p:nvCxnSpPr>
              <p:spPr bwMode="auto">
                <a:xfrm>
                  <a:off x="2353737" y="5709253"/>
                  <a:ext cx="360040" cy="0"/>
                </a:xfrm>
                <a:prstGeom prst="line">
                  <a:avLst/>
                </a:prstGeom>
                <a:ln w="28575">
                  <a:headEnd type="none" w="med" len="med"/>
                  <a:tailEnd type="none" w="med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Łącznik prosty 36"/>
                <p:cNvCxnSpPr/>
                <p:nvPr/>
              </p:nvCxnSpPr>
              <p:spPr bwMode="auto">
                <a:xfrm>
                  <a:off x="2173717" y="5109187"/>
                  <a:ext cx="1440160" cy="0"/>
                </a:xfrm>
                <a:prstGeom prst="line">
                  <a:avLst/>
                </a:prstGeom>
                <a:ln w="28575">
                  <a:headEnd type="none" w="med" len="med"/>
                  <a:tailEnd type="none" w="med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38" name="Prostokąt 37"/>
                <p:cNvSpPr/>
                <p:nvPr/>
              </p:nvSpPr>
              <p:spPr bwMode="auto">
                <a:xfrm>
                  <a:off x="2653771" y="4869160"/>
                  <a:ext cx="666750" cy="1080120"/>
                </a:xfrm>
                <a:prstGeom prst="rect">
                  <a:avLst/>
                </a:prstGeom>
                <a:solidFill>
                  <a:srgbClr val="FFFFFF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pl-PL" dirty="0"/>
                </a:p>
              </p:txBody>
            </p:sp>
            <p:pic>
              <p:nvPicPr>
                <p:cNvPr id="39" name="Obraz 38" descr="TP_tmp.emf"/>
                <p:cNvPicPr>
                  <a:picLocks noChangeAspect="1"/>
                </p:cNvPicPr>
                <p:nvPr>
                  <p:custDataLst>
                    <p:tags r:id="rId9"/>
                  </p:custDataLst>
                </p:nvPr>
              </p:nvPicPr>
              <p:blipFill>
                <a:blip r:embed="rId27" cstate="print"/>
                <a:stretch>
                  <a:fillRect/>
                </a:stretch>
              </p:blipFill>
              <p:spPr bwMode="auto">
                <a:xfrm>
                  <a:off x="2855844" y="5328612"/>
                  <a:ext cx="227831" cy="227831"/>
                </a:xfrm>
                <a:prstGeom prst="rect">
                  <a:avLst/>
                </a:prstGeom>
                <a:noFill/>
                <a:ln/>
                <a:effectLst/>
              </p:spPr>
            </p:pic>
            <p:pic>
              <p:nvPicPr>
                <p:cNvPr id="44" name="Obraz 43" descr="TP_tmp.emf"/>
                <p:cNvPicPr>
                  <a:picLocks noChangeAspect="1"/>
                </p:cNvPicPr>
                <p:nvPr>
                  <p:custDataLst>
                    <p:tags r:id="rId10"/>
                  </p:custDataLst>
                </p:nvPr>
              </p:nvPicPr>
              <p:blipFill>
                <a:blip r:embed="rId28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2054188" y="5649247"/>
                  <a:ext cx="265807" cy="193182"/>
                </a:xfrm>
                <a:prstGeom prst="rect">
                  <a:avLst/>
                </a:prstGeom>
                <a:noFill/>
                <a:ln/>
                <a:effectLst/>
              </p:spPr>
            </p:pic>
          </p:grpSp>
          <p:pic>
            <p:nvPicPr>
              <p:cNvPr id="49" name="Obraz 48" descr="TP_tmp.emf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29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408958" y="6165303"/>
                <a:ext cx="3314717" cy="250969"/>
              </a:xfrm>
              <a:prstGeom prst="rect">
                <a:avLst/>
              </a:prstGeom>
              <a:noFill/>
              <a:ln/>
              <a:effectLst/>
            </p:spPr>
          </p:pic>
        </p:grpSp>
        <p:pic>
          <p:nvPicPr>
            <p:cNvPr id="54" name="Obraz 53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3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619672" y="5157192"/>
              <a:ext cx="507062" cy="337557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25" name="Grupa 42"/>
          <p:cNvGrpSpPr/>
          <p:nvPr/>
        </p:nvGrpSpPr>
        <p:grpSpPr>
          <a:xfrm>
            <a:off x="467544" y="3573016"/>
            <a:ext cx="8446854" cy="586786"/>
            <a:chOff x="467544" y="3573016"/>
            <a:chExt cx="8446854" cy="586786"/>
          </a:xfrm>
        </p:grpSpPr>
        <p:pic>
          <p:nvPicPr>
            <p:cNvPr id="68" name="Obraz 67" descr="TP_tmp.png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3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868144" y="3573016"/>
              <a:ext cx="3046254" cy="586786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71" name="Obraz 70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3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67544" y="3645024"/>
              <a:ext cx="4470988" cy="335282"/>
            </a:xfrm>
            <a:prstGeom prst="rect">
              <a:avLst/>
            </a:prstGeom>
            <a:noFill/>
            <a:ln/>
            <a:effectLst/>
          </p:spPr>
        </p:pic>
      </p:grpSp>
      <p:pic>
        <p:nvPicPr>
          <p:cNvPr id="72" name="Obraz 71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331640" y="4077072"/>
            <a:ext cx="2346417" cy="474311"/>
          </a:xfrm>
          <a:prstGeom prst="rect">
            <a:avLst/>
          </a:prstGeom>
          <a:noFill/>
          <a:ln/>
          <a:effectLst/>
        </p:spPr>
      </p:pic>
      <p:pic>
        <p:nvPicPr>
          <p:cNvPr id="74" name="Obraz 73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499992" y="4725144"/>
            <a:ext cx="3436627" cy="363779"/>
          </a:xfrm>
          <a:prstGeom prst="rect">
            <a:avLst/>
          </a:prstGeom>
          <a:noFill/>
          <a:ln/>
          <a:effectLst/>
        </p:spPr>
      </p:pic>
      <p:pic>
        <p:nvPicPr>
          <p:cNvPr id="76" name="Obraz 75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3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139952" y="5445224"/>
            <a:ext cx="4368279" cy="735919"/>
          </a:xfrm>
          <a:prstGeom prst="rect">
            <a:avLst/>
          </a:prstGeom>
          <a:noFill/>
          <a:ln/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251520" y="0"/>
            <a:ext cx="8649058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4400" b="1" dirty="0" err="1" smtClean="0">
                <a:ea typeface="+mj-ea"/>
                <a:cs typeface="+mj-cs"/>
              </a:rPr>
              <a:t>Geometric</a:t>
            </a:r>
            <a:r>
              <a:rPr lang="pl-PL" sz="4400" b="1" dirty="0" smtClean="0">
                <a:ea typeface="+mj-ea"/>
                <a:cs typeface="+mj-cs"/>
              </a:rPr>
              <a:t> construction of (</a:t>
            </a:r>
            <a:r>
              <a:rPr lang="pl-PL" sz="4400" b="1" dirty="0" err="1" smtClean="0">
                <a:ea typeface="+mj-ea"/>
                <a:cs typeface="+mj-cs"/>
              </a:rPr>
              <a:t>local</a:t>
            </a:r>
            <a:r>
              <a:rPr lang="pl-PL" sz="4400" b="1" dirty="0" smtClean="0">
                <a:ea typeface="+mj-ea"/>
                <a:cs typeface="+mj-cs"/>
              </a:rPr>
              <a:t>) channel </a:t>
            </a:r>
            <a:r>
              <a:rPr lang="pl-PL" sz="4400" b="1" dirty="0" err="1" smtClean="0">
                <a:ea typeface="+mj-ea"/>
                <a:cs typeface="+mj-cs"/>
              </a:rPr>
              <a:t>simulation</a:t>
            </a:r>
            <a:endParaRPr lang="pl-PL" sz="4400" b="1" dirty="0" smtClean="0">
              <a:ea typeface="+mj-ea"/>
              <a:cs typeface="+mj-cs"/>
            </a:endParaRPr>
          </a:p>
          <a:p>
            <a:pPr algn="ctr"/>
            <a:endParaRPr lang="en-US" dirty="0"/>
          </a:p>
        </p:txBody>
      </p:sp>
      <p:grpSp>
        <p:nvGrpSpPr>
          <p:cNvPr id="2" name="Grupa 59"/>
          <p:cNvGrpSpPr/>
          <p:nvPr/>
        </p:nvGrpSpPr>
        <p:grpSpPr bwMode="auto">
          <a:xfrm>
            <a:off x="1990163" y="1477623"/>
            <a:ext cx="5040560" cy="1728192"/>
            <a:chOff x="1979710" y="1700808"/>
            <a:chExt cx="5040560" cy="1728192"/>
          </a:xfrm>
        </p:grpSpPr>
        <p:grpSp>
          <p:nvGrpSpPr>
            <p:cNvPr id="3" name="Grupa 58"/>
            <p:cNvGrpSpPr/>
            <p:nvPr/>
          </p:nvGrpSpPr>
          <p:grpSpPr bwMode="auto">
            <a:xfrm>
              <a:off x="1979710" y="1700808"/>
              <a:ext cx="5040560" cy="1728192"/>
              <a:chOff x="1979712" y="1700809"/>
              <a:chExt cx="5040560" cy="1728192"/>
            </a:xfrm>
          </p:grpSpPr>
          <p:sp>
            <p:nvSpPr>
              <p:cNvPr id="22" name="Elipsa 21"/>
              <p:cNvSpPr/>
              <p:nvPr/>
            </p:nvSpPr>
            <p:spPr bwMode="auto">
              <a:xfrm>
                <a:off x="1979712" y="1700809"/>
                <a:ext cx="5040560" cy="1728192"/>
              </a:xfrm>
              <a:prstGeom prst="ellipse">
                <a:avLst/>
              </a:prstGeom>
              <a:noFill/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56" name="Obraz 55" descr="TP_tmp.emf"/>
              <p:cNvPicPr>
                <a:picLocks noChangeAspect="1"/>
              </p:cNvPicPr>
              <p:nvPr>
                <p:custDataLst>
                  <p:tags r:id="rId13"/>
                </p:custDataLst>
              </p:nvPr>
            </p:nvPicPr>
            <p:blipFill>
              <a:blip r:embed="rId1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4661942" y="1901206"/>
                <a:ext cx="381001" cy="278893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24" name="Łuk 23"/>
              <p:cNvSpPr/>
              <p:nvPr/>
            </p:nvSpPr>
            <p:spPr bwMode="auto">
              <a:xfrm>
                <a:off x="3635896" y="2132857"/>
                <a:ext cx="1512168" cy="936104"/>
              </a:xfrm>
              <a:prstGeom prst="arc">
                <a:avLst>
                  <a:gd name="adj1" fmla="val 14758231"/>
                  <a:gd name="adj2" fmla="val 20827712"/>
                </a:avLst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1" name="Elipsa 20"/>
            <p:cNvSpPr/>
            <p:nvPr/>
          </p:nvSpPr>
          <p:spPr bwMode="auto">
            <a:xfrm>
              <a:off x="4707682" y="2142754"/>
              <a:ext cx="72008" cy="7200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" name="Grupa 28"/>
          <p:cNvGrpSpPr/>
          <p:nvPr/>
        </p:nvGrpSpPr>
        <p:grpSpPr>
          <a:xfrm>
            <a:off x="3129006" y="1333607"/>
            <a:ext cx="4075153" cy="1646535"/>
            <a:chOff x="3118553" y="1556792"/>
            <a:chExt cx="4075153" cy="1646535"/>
          </a:xfrm>
        </p:grpSpPr>
        <p:sp>
          <p:nvSpPr>
            <p:cNvPr id="13" name="Elipsa 12"/>
            <p:cNvSpPr/>
            <p:nvPr/>
          </p:nvSpPr>
          <p:spPr bwMode="auto">
            <a:xfrm>
              <a:off x="3508847" y="1729186"/>
              <a:ext cx="72008" cy="7200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" name="Grupa 27"/>
            <p:cNvGrpSpPr/>
            <p:nvPr/>
          </p:nvGrpSpPr>
          <p:grpSpPr>
            <a:xfrm>
              <a:off x="3118553" y="1556792"/>
              <a:ext cx="4075153" cy="1646535"/>
              <a:chOff x="3118553" y="1556792"/>
              <a:chExt cx="4075153" cy="1646535"/>
            </a:xfrm>
          </p:grpSpPr>
          <p:grpSp>
            <p:nvGrpSpPr>
              <p:cNvPr id="7" name="Grupa 26"/>
              <p:cNvGrpSpPr/>
              <p:nvPr/>
            </p:nvGrpSpPr>
            <p:grpSpPr>
              <a:xfrm>
                <a:off x="3118553" y="1556792"/>
                <a:ext cx="4075153" cy="1646535"/>
                <a:chOff x="3118553" y="1556792"/>
                <a:chExt cx="4075153" cy="1646535"/>
              </a:xfrm>
            </p:grpSpPr>
            <p:pic>
              <p:nvPicPr>
                <p:cNvPr id="8" name="Obraz 7" descr="TP_tmp.png"/>
                <p:cNvPicPr>
                  <a:picLocks noChangeAspect="1"/>
                </p:cNvPicPr>
                <p:nvPr>
                  <p:custDataLst>
                    <p:tags r:id="rId9"/>
                  </p:custDataLst>
                </p:nvPr>
              </p:nvPicPr>
              <p:blipFill>
                <a:blip r:embed="rId16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4317591" y="1772817"/>
                  <a:ext cx="254067" cy="126273"/>
                </a:xfrm>
                <a:prstGeom prst="rect">
                  <a:avLst/>
                </a:prstGeom>
                <a:noFill/>
                <a:ln/>
                <a:effectLst/>
              </p:spPr>
            </p:pic>
            <p:pic>
              <p:nvPicPr>
                <p:cNvPr id="9" name="Obraz 8" descr="TP_tmp.png"/>
                <p:cNvPicPr>
                  <a:picLocks noChangeAspect="1"/>
                </p:cNvPicPr>
                <p:nvPr>
                  <p:custDataLst>
                    <p:tags r:id="rId10"/>
                  </p:custDataLst>
                </p:nvPr>
              </p:nvPicPr>
              <p:blipFill>
                <a:blip r:embed="rId17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5902086" y="2348880"/>
                  <a:ext cx="253430" cy="201833"/>
                </a:xfrm>
                <a:prstGeom prst="rect">
                  <a:avLst/>
                </a:prstGeom>
                <a:noFill/>
                <a:ln/>
                <a:effectLst/>
              </p:spPr>
            </p:pic>
            <p:cxnSp>
              <p:nvCxnSpPr>
                <p:cNvPr id="10" name="Łącznik prosty 9"/>
                <p:cNvCxnSpPr/>
                <p:nvPr/>
              </p:nvCxnSpPr>
              <p:spPr bwMode="auto">
                <a:xfrm>
                  <a:off x="3563886" y="1772816"/>
                  <a:ext cx="3240360" cy="1152128"/>
                </a:xfrm>
                <a:prstGeom prst="line">
                  <a:avLst/>
                </a:prstGeom>
                <a:noFill/>
                <a:ln>
                  <a:solidFill>
                    <a:srgbClr val="000000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11" name="Obraz 10" descr="TP_tmp.emf"/>
                <p:cNvPicPr>
                  <a:picLocks noChangeAspect="1"/>
                </p:cNvPicPr>
                <p:nvPr>
                  <p:custDataLst>
                    <p:tags r:id="rId11"/>
                  </p:custDataLst>
                </p:nvPr>
              </p:nvPicPr>
              <p:blipFill>
                <a:blip r:embed="rId18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3118553" y="1556792"/>
                  <a:ext cx="331369" cy="203097"/>
                </a:xfrm>
                <a:prstGeom prst="rect">
                  <a:avLst/>
                </a:prstGeom>
                <a:noFill/>
                <a:ln/>
                <a:effectLst/>
              </p:spPr>
            </p:pic>
            <p:pic>
              <p:nvPicPr>
                <p:cNvPr id="12" name="Obraz 11" descr="TP_tmp.emf"/>
                <p:cNvPicPr>
                  <a:picLocks noChangeAspect="1"/>
                </p:cNvPicPr>
                <p:nvPr>
                  <p:custDataLst>
                    <p:tags r:id="rId12"/>
                  </p:custDataLst>
                </p:nvPr>
              </p:nvPicPr>
              <p:blipFill>
                <a:blip r:embed="rId19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6863600" y="2924943"/>
                  <a:ext cx="330106" cy="278384"/>
                </a:xfrm>
                <a:prstGeom prst="rect">
                  <a:avLst/>
                </a:prstGeom>
                <a:noFill/>
                <a:ln/>
                <a:effectLst/>
              </p:spPr>
            </p:pic>
          </p:grpSp>
          <p:sp>
            <p:nvSpPr>
              <p:cNvPr id="14" name="Elipsa 13"/>
              <p:cNvSpPr/>
              <p:nvPr/>
            </p:nvSpPr>
            <p:spPr bwMode="auto">
              <a:xfrm>
                <a:off x="6745264" y="2886275"/>
                <a:ext cx="72008" cy="7200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5" name="Grupa 65"/>
          <p:cNvGrpSpPr/>
          <p:nvPr/>
        </p:nvGrpSpPr>
        <p:grpSpPr bwMode="auto">
          <a:xfrm>
            <a:off x="3673575" y="1909672"/>
            <a:ext cx="1886780" cy="543959"/>
            <a:chOff x="3680721" y="2132857"/>
            <a:chExt cx="1886780" cy="543959"/>
          </a:xfrm>
        </p:grpSpPr>
        <p:pic>
          <p:nvPicPr>
            <p:cNvPr id="61" name="Obraz 60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3680721" y="2132857"/>
              <a:ext cx="722512" cy="255743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64" name="Obraz 63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2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844470" y="2420889"/>
              <a:ext cx="723031" cy="255927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16" name="Elipsa 15"/>
          <p:cNvSpPr/>
          <p:nvPr/>
        </p:nvSpPr>
        <p:spPr bwMode="auto">
          <a:xfrm>
            <a:off x="4208920" y="1885835"/>
            <a:ext cx="72008" cy="7200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Elipsa 16"/>
          <p:cNvSpPr/>
          <p:nvPr/>
        </p:nvSpPr>
        <p:spPr bwMode="auto">
          <a:xfrm>
            <a:off x="5082736" y="2197704"/>
            <a:ext cx="72008" cy="7200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2" name="Obraz 41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4806" t="-14903" r="-4806" b="-14903"/>
          <a:stretch>
            <a:fillRect/>
          </a:stretch>
        </p:blipFill>
        <p:spPr bwMode="auto">
          <a:xfrm>
            <a:off x="3644868" y="3310317"/>
            <a:ext cx="1904794" cy="72743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  <p:sp>
        <p:nvSpPr>
          <p:cNvPr id="62" name="Prostokąt 61"/>
          <p:cNvSpPr/>
          <p:nvPr/>
        </p:nvSpPr>
        <p:spPr>
          <a:xfrm>
            <a:off x="628470" y="5322265"/>
            <a:ext cx="8272108" cy="83099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l-PL" sz="2400" dirty="0" smtClean="0"/>
              <a:t>Heisenberg </a:t>
            </a:r>
            <a:r>
              <a:rPr lang="pl-PL" sz="2400" dirty="0" err="1" smtClean="0"/>
              <a:t>scaling</a:t>
            </a:r>
            <a:r>
              <a:rPr lang="pl-PL" sz="2400" dirty="0" smtClean="0"/>
              <a:t> </a:t>
            </a:r>
            <a:r>
              <a:rPr lang="pl-PL" sz="2400" dirty="0" err="1" smtClean="0"/>
              <a:t>is</a:t>
            </a:r>
            <a:r>
              <a:rPr lang="pl-PL" sz="2400" dirty="0" smtClean="0"/>
              <a:t> </a:t>
            </a:r>
            <a:r>
              <a:rPr lang="pl-PL" sz="2400" dirty="0" err="1" smtClean="0"/>
              <a:t>generically</a:t>
            </a:r>
            <a:r>
              <a:rPr lang="pl-PL" sz="2400" dirty="0" smtClean="0"/>
              <a:t> </a:t>
            </a:r>
            <a:r>
              <a:rPr lang="pl-PL" sz="2400" dirty="0" err="1" smtClean="0"/>
              <a:t>lost</a:t>
            </a:r>
            <a:r>
              <a:rPr lang="pl-PL" sz="2400" dirty="0" smtClean="0"/>
              <a:t>! </a:t>
            </a:r>
            <a:r>
              <a:rPr lang="pl-PL" sz="2400" dirty="0" err="1" smtClean="0"/>
              <a:t>Entanglement</a:t>
            </a:r>
            <a:r>
              <a:rPr lang="pl-PL" sz="2400" dirty="0" smtClean="0"/>
              <a:t> </a:t>
            </a:r>
            <a:r>
              <a:rPr lang="pl-PL" sz="2400" dirty="0" err="1" smtClean="0"/>
              <a:t>provides</a:t>
            </a:r>
            <a:r>
              <a:rPr lang="pl-PL" sz="2400" dirty="0" smtClean="0"/>
              <a:t> </a:t>
            </a:r>
            <a:r>
              <a:rPr lang="pl-PL" sz="2400" dirty="0" err="1" smtClean="0"/>
              <a:t>constant</a:t>
            </a:r>
            <a:r>
              <a:rPr lang="pl-PL" sz="2400" dirty="0" smtClean="0"/>
              <a:t> </a:t>
            </a:r>
            <a:r>
              <a:rPr lang="pl-PL" sz="2400" dirty="0" err="1" smtClean="0"/>
              <a:t>factor</a:t>
            </a:r>
            <a:r>
              <a:rPr lang="pl-PL" sz="2400" dirty="0" smtClean="0"/>
              <a:t> precision </a:t>
            </a:r>
            <a:r>
              <a:rPr lang="pl-PL" sz="2400" dirty="0" err="1" smtClean="0"/>
              <a:t>enhancement</a:t>
            </a:r>
            <a:endParaRPr lang="en-US" sz="2400" dirty="0"/>
          </a:p>
        </p:txBody>
      </p:sp>
      <p:grpSp>
        <p:nvGrpSpPr>
          <p:cNvPr id="19" name="Grupa 18"/>
          <p:cNvGrpSpPr/>
          <p:nvPr/>
        </p:nvGrpSpPr>
        <p:grpSpPr>
          <a:xfrm>
            <a:off x="2361300" y="4162772"/>
            <a:ext cx="4842859" cy="797039"/>
            <a:chOff x="2361300" y="4162772"/>
            <a:chExt cx="4842859" cy="797039"/>
          </a:xfrm>
        </p:grpSpPr>
        <p:grpSp>
          <p:nvGrpSpPr>
            <p:cNvPr id="101" name="Grupa 100"/>
            <p:cNvGrpSpPr/>
            <p:nvPr/>
          </p:nvGrpSpPr>
          <p:grpSpPr>
            <a:xfrm>
              <a:off x="3075805" y="4162772"/>
              <a:ext cx="4128354" cy="797039"/>
              <a:chOff x="2555776" y="5805264"/>
              <a:chExt cx="4128354" cy="797039"/>
            </a:xfrm>
          </p:grpSpPr>
          <p:grpSp>
            <p:nvGrpSpPr>
              <p:cNvPr id="68" name="Grupa 24"/>
              <p:cNvGrpSpPr/>
              <p:nvPr/>
            </p:nvGrpSpPr>
            <p:grpSpPr>
              <a:xfrm>
                <a:off x="2555776" y="5805264"/>
                <a:ext cx="1734732" cy="797039"/>
                <a:chOff x="2339752" y="4365104"/>
                <a:chExt cx="2952328" cy="1289062"/>
              </a:xfrm>
            </p:grpSpPr>
            <p:grpSp>
              <p:nvGrpSpPr>
                <p:cNvPr id="71" name="Grupa 27"/>
                <p:cNvGrpSpPr/>
                <p:nvPr/>
              </p:nvGrpSpPr>
              <p:grpSpPr>
                <a:xfrm>
                  <a:off x="2339752" y="4653136"/>
                  <a:ext cx="2952328" cy="1001030"/>
                  <a:chOff x="3275856" y="1268760"/>
                  <a:chExt cx="2952328" cy="1001030"/>
                </a:xfrm>
              </p:grpSpPr>
              <p:cxnSp>
                <p:nvCxnSpPr>
                  <p:cNvPr id="74" name="Łącznik prosty 73"/>
                  <p:cNvCxnSpPr/>
                  <p:nvPr/>
                </p:nvCxnSpPr>
                <p:spPr>
                  <a:xfrm>
                    <a:off x="3275856" y="1484784"/>
                    <a:ext cx="360040" cy="288032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6" name="Łącznik prosty 75"/>
                  <p:cNvCxnSpPr/>
                  <p:nvPr/>
                </p:nvCxnSpPr>
                <p:spPr>
                  <a:xfrm>
                    <a:off x="4067944" y="2132856"/>
                    <a:ext cx="1296144" cy="0"/>
                  </a:xfrm>
                  <a:prstGeom prst="line">
                    <a:avLst/>
                  </a:prstGeom>
                  <a:ln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0" name="Łącznik prosty 79"/>
                  <p:cNvCxnSpPr/>
                  <p:nvPr/>
                </p:nvCxnSpPr>
                <p:spPr>
                  <a:xfrm>
                    <a:off x="4211960" y="1484784"/>
                    <a:ext cx="1224136" cy="0"/>
                  </a:xfrm>
                  <a:prstGeom prst="line">
                    <a:avLst/>
                  </a:prstGeom>
                  <a:ln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81" name="Prostokąt 80"/>
                  <p:cNvSpPr/>
                  <p:nvPr/>
                </p:nvSpPr>
                <p:spPr>
                  <a:xfrm>
                    <a:off x="4860032" y="1268760"/>
                    <a:ext cx="504056" cy="432048"/>
                  </a:xfrm>
                  <a:prstGeom prst="rect">
                    <a:avLst/>
                  </a:prstGeom>
                  <a:ln>
                    <a:solidFill>
                      <a:schemeClr val="tx1"/>
                    </a:solidFill>
                  </a:ln>
                  <a:effectLst>
                    <a:outerShdw blurRad="190500" dist="228600" dir="2700000" algn="ctr">
                      <a:srgbClr val="000000">
                        <a:alpha val="30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glow" dir="t">
                      <a:rot lat="0" lon="0" rev="4800000"/>
                    </a:lightRig>
                  </a:scene3d>
                  <a:sp3d prstMaterial="matte">
                    <a:bevelT w="127000" h="63500"/>
                  </a:sp3d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pl-PL" dirty="0"/>
                  </a:p>
                </p:txBody>
              </p:sp>
              <p:pic>
                <p:nvPicPr>
                  <p:cNvPr id="82" name="Obraz 53" descr="TP_tmp.emf"/>
                  <p:cNvPicPr>
                    <a:picLocks noChangeAspect="1"/>
                  </p:cNvPicPr>
                  <p:nvPr>
                    <p:custDataLst>
                      <p:tags r:id="rId4"/>
                    </p:custDataLst>
                  </p:nvPr>
                </p:nvPicPr>
                <p:blipFill>
                  <a:blip r:embed="rId23" cstate="print"/>
                  <a:srcRect/>
                  <a:stretch>
                    <a:fillRect/>
                  </a:stretch>
                </p:blipFill>
                <p:spPr bwMode="auto">
                  <a:xfrm>
                    <a:off x="5001865" y="1374552"/>
                    <a:ext cx="167640" cy="19613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cxnSp>
                <p:nvCxnSpPr>
                  <p:cNvPr id="83" name="Łącznik prosty 82"/>
                  <p:cNvCxnSpPr/>
                  <p:nvPr/>
                </p:nvCxnSpPr>
                <p:spPr>
                  <a:xfrm rot="5400000" flipH="1" flipV="1">
                    <a:off x="4138475" y="1980281"/>
                    <a:ext cx="568980" cy="10037"/>
                  </a:xfrm>
                  <a:prstGeom prst="line">
                    <a:avLst/>
                  </a:prstGeom>
                  <a:ln>
                    <a:prstDash val="dash"/>
                    <a:headEnd type="none"/>
                    <a:tailEnd type="triangle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4" name="Łącznik prosty 83"/>
                  <p:cNvCxnSpPr/>
                  <p:nvPr/>
                </p:nvCxnSpPr>
                <p:spPr>
                  <a:xfrm flipH="1" flipV="1">
                    <a:off x="5882854" y="1893466"/>
                    <a:ext cx="345330" cy="239390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5" name="Łącznik prosty 84"/>
                  <p:cNvCxnSpPr/>
                  <p:nvPr/>
                </p:nvCxnSpPr>
                <p:spPr>
                  <a:xfrm flipV="1">
                    <a:off x="5724128" y="1484784"/>
                    <a:ext cx="504056" cy="382910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6" name="Łącznik prosty 85"/>
                  <p:cNvCxnSpPr/>
                  <p:nvPr/>
                </p:nvCxnSpPr>
                <p:spPr>
                  <a:xfrm flipV="1">
                    <a:off x="5364088" y="1859789"/>
                    <a:ext cx="395695" cy="273067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87" name="Prostokąt 86"/>
                  <p:cNvSpPr/>
                  <p:nvPr/>
                </p:nvSpPr>
                <p:spPr>
                  <a:xfrm>
                    <a:off x="5594492" y="1745252"/>
                    <a:ext cx="504056" cy="144016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solidFill>
                      <a:schemeClr val="tx1"/>
                    </a:solidFill>
                  </a:ln>
                  <a:effectLst>
                    <a:outerShdw blurRad="190500" dist="228600" dir="2700000" algn="ctr">
                      <a:srgbClr val="000000">
                        <a:alpha val="30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glow" dir="t">
                      <a:rot lat="0" lon="0" rev="4800000"/>
                    </a:lightRig>
                  </a:scene3d>
                  <a:sp3d prstMaterial="matte">
                    <a:bevelT w="127000" h="635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pl-PL"/>
                  </a:p>
                </p:txBody>
              </p:sp>
              <p:cxnSp>
                <p:nvCxnSpPr>
                  <p:cNvPr id="88" name="Łącznik prosty 87"/>
                  <p:cNvCxnSpPr/>
                  <p:nvPr/>
                </p:nvCxnSpPr>
                <p:spPr>
                  <a:xfrm>
                    <a:off x="5436096" y="1484784"/>
                    <a:ext cx="288032" cy="216024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89" name="Prostokąt 88"/>
                  <p:cNvSpPr/>
                  <p:nvPr/>
                </p:nvSpPr>
                <p:spPr>
                  <a:xfrm rot="18900000">
                    <a:off x="4189060" y="1425880"/>
                    <a:ext cx="504056" cy="144016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solidFill>
                      <a:schemeClr val="tx1"/>
                    </a:solidFill>
                  </a:ln>
                  <a:effectLst>
                    <a:outerShdw blurRad="190500" dist="228600" dir="2700000" algn="ctr">
                      <a:srgbClr val="000000">
                        <a:alpha val="30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glow" dir="t">
                      <a:rot lat="0" lon="0" rev="4800000"/>
                    </a:lightRig>
                  </a:scene3d>
                  <a:sp3d prstMaterial="matte">
                    <a:bevelT w="127000" h="635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pl-PL"/>
                  </a:p>
                </p:txBody>
              </p:sp>
              <p:pic>
                <p:nvPicPr>
                  <p:cNvPr id="90" name="Obraz 89" descr="TP_tmp.emf"/>
                  <p:cNvPicPr>
                    <a:picLocks noChangeAspect="1"/>
                  </p:cNvPicPr>
                  <p:nvPr>
                    <p:custDataLst>
                      <p:tags r:id="rId5"/>
                    </p:custDataLst>
                  </p:nvPr>
                </p:nvPicPr>
                <p:blipFill>
                  <a:blip r:embed="rId24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 bwMode="auto">
                  <a:xfrm>
                    <a:off x="4384550" y="1412776"/>
                    <a:ext cx="114300" cy="133731"/>
                  </a:xfrm>
                  <a:prstGeom prst="rect">
                    <a:avLst/>
                  </a:prstGeom>
                  <a:noFill/>
                  <a:ln/>
                  <a:effectLst/>
                </p:spPr>
              </p:pic>
              <p:sp>
                <p:nvSpPr>
                  <p:cNvPr id="91" name="Prostokąt 90"/>
                  <p:cNvSpPr/>
                  <p:nvPr/>
                </p:nvSpPr>
                <p:spPr>
                  <a:xfrm rot="18900000">
                    <a:off x="4189060" y="2073952"/>
                    <a:ext cx="504056" cy="144016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solidFill>
                      <a:schemeClr val="tx1"/>
                    </a:solidFill>
                  </a:ln>
                  <a:effectLst>
                    <a:outerShdw blurRad="190500" dist="228600" dir="2700000" algn="ctr">
                      <a:srgbClr val="000000">
                        <a:alpha val="30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glow" dir="t">
                      <a:rot lat="0" lon="0" rev="4800000"/>
                    </a:lightRig>
                  </a:scene3d>
                  <a:sp3d prstMaterial="matte">
                    <a:bevelT w="127000" h="635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pl-PL"/>
                  </a:p>
                </p:txBody>
              </p:sp>
              <p:pic>
                <p:nvPicPr>
                  <p:cNvPr id="92" name="Obraz 91" descr="TP_tmp.emf"/>
                  <p:cNvPicPr>
                    <a:picLocks noChangeAspect="1"/>
                  </p:cNvPicPr>
                  <p:nvPr>
                    <p:custDataLst>
                      <p:tags r:id="rId6"/>
                    </p:custDataLst>
                  </p:nvPr>
                </p:nvPicPr>
                <p:blipFill>
                  <a:blip r:embed="rId24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 bwMode="auto">
                  <a:xfrm>
                    <a:off x="4384550" y="2060848"/>
                    <a:ext cx="114300" cy="133731"/>
                  </a:xfrm>
                  <a:prstGeom prst="rect">
                    <a:avLst/>
                  </a:prstGeom>
                  <a:noFill/>
                  <a:ln/>
                  <a:effectLst/>
                </p:spPr>
              </p:pic>
              <p:cxnSp>
                <p:nvCxnSpPr>
                  <p:cNvPr id="93" name="Łącznik prosty 92"/>
                  <p:cNvCxnSpPr/>
                  <p:nvPr/>
                </p:nvCxnSpPr>
                <p:spPr>
                  <a:xfrm flipH="1" flipV="1">
                    <a:off x="3722614" y="1893466"/>
                    <a:ext cx="345330" cy="239390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4" name="Łącznik prosty 93"/>
                  <p:cNvCxnSpPr/>
                  <p:nvPr/>
                </p:nvCxnSpPr>
                <p:spPr>
                  <a:xfrm flipV="1">
                    <a:off x="3635896" y="1484784"/>
                    <a:ext cx="576064" cy="382910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7" name="Łącznik prosty 96"/>
                  <p:cNvCxnSpPr/>
                  <p:nvPr/>
                </p:nvCxnSpPr>
                <p:spPr>
                  <a:xfrm flipV="1">
                    <a:off x="3347864" y="1916832"/>
                    <a:ext cx="281062" cy="216024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98" name="Prostokąt 97"/>
                  <p:cNvSpPr/>
                  <p:nvPr/>
                </p:nvSpPr>
                <p:spPr>
                  <a:xfrm>
                    <a:off x="3419872" y="1772816"/>
                    <a:ext cx="504056" cy="144016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solidFill>
                      <a:schemeClr val="tx1"/>
                    </a:solidFill>
                  </a:ln>
                  <a:effectLst>
                    <a:outerShdw blurRad="190500" dist="228600" dir="2700000" algn="ctr">
                      <a:srgbClr val="000000">
                        <a:alpha val="30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glow" dir="t">
                      <a:rot lat="0" lon="0" rev="4800000"/>
                    </a:lightRig>
                  </a:scene3d>
                  <a:sp3d prstMaterial="matte">
                    <a:bevelT w="127000" h="635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pl-PL"/>
                  </a:p>
                </p:txBody>
              </p:sp>
            </p:grpSp>
            <p:cxnSp>
              <p:nvCxnSpPr>
                <p:cNvPr id="72" name="Łącznik prosty 71"/>
                <p:cNvCxnSpPr/>
                <p:nvPr/>
              </p:nvCxnSpPr>
              <p:spPr>
                <a:xfrm rot="5400000" flipH="1">
                  <a:off x="3223433" y="4633551"/>
                  <a:ext cx="545451" cy="8557"/>
                </a:xfrm>
                <a:prstGeom prst="line">
                  <a:avLst/>
                </a:prstGeom>
                <a:ln>
                  <a:prstDash val="dash"/>
                  <a:headEnd type="none"/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100" name="Obraz 99" descr="TP_tmp.png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2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4923702" y="5949279"/>
                <a:ext cx="1760428" cy="608566"/>
              </a:xfrm>
              <a:prstGeom prst="rect">
                <a:avLst/>
              </a:prstGeom>
              <a:noFill/>
              <a:ln/>
              <a:effectLst/>
            </p:spPr>
          </p:pic>
        </p:grpSp>
        <p:pic>
          <p:nvPicPr>
            <p:cNvPr id="63" name="Obraz 62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26" cstate="print"/>
            <a:stretch>
              <a:fillRect/>
            </a:stretch>
          </p:blipFill>
          <p:spPr bwMode="auto">
            <a:xfrm>
              <a:off x="2361300" y="4548604"/>
              <a:ext cx="583188" cy="278650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18" name="Prostokąt 17"/>
          <p:cNvSpPr/>
          <p:nvPr/>
        </p:nvSpPr>
        <p:spPr>
          <a:xfrm>
            <a:off x="2106488" y="6210734"/>
            <a:ext cx="6858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RDD,</a:t>
            </a:r>
            <a:r>
              <a:rPr lang="en-US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J. </a:t>
            </a:r>
            <a:r>
              <a:rPr lang="pl-PL" sz="1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Kolodynski</a:t>
            </a:r>
            <a:r>
              <a:rPr lang="pl-PL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M. Guta, </a:t>
            </a:r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Nature Communications </a:t>
            </a:r>
            <a:r>
              <a:rPr lang="fr-F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1063 (2012</a:t>
            </a:r>
            <a:r>
              <a:rPr lang="pl-PL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br>
              <a:rPr lang="pl-PL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RDD,</a:t>
            </a:r>
            <a:r>
              <a:rPr lang="en-US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L. </a:t>
            </a:r>
            <a:r>
              <a:rPr lang="pl-PL" sz="1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Maccone</a:t>
            </a:r>
            <a:r>
              <a:rPr lang="fr-FR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Phys</a:t>
            </a:r>
            <a:r>
              <a:rPr lang="pl-PL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pl-PL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Rev</a:t>
            </a:r>
            <a:r>
              <a:rPr lang="pl-PL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pl-PL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Lett</a:t>
            </a:r>
            <a:r>
              <a:rPr lang="pl-PL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pl-PL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113,</a:t>
            </a:r>
            <a:r>
              <a:rPr lang="pl-PL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250801 (2014) </a:t>
            </a:r>
            <a:r>
              <a:rPr lang="pl-PL" sz="14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 </a:t>
            </a:r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Elipsa 19"/>
          <p:cNvSpPr/>
          <p:nvPr/>
        </p:nvSpPr>
        <p:spPr>
          <a:xfrm>
            <a:off x="6496466" y="4340864"/>
            <a:ext cx="883846" cy="2671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18" grpId="0"/>
      <p:bldP spid="2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1"/>
          <p:cNvSpPr txBox="1">
            <a:spLocks/>
          </p:cNvSpPr>
          <p:nvPr/>
        </p:nvSpPr>
        <p:spPr>
          <a:xfrm>
            <a:off x="251520" y="188640"/>
            <a:ext cx="8604448" cy="10527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4400" b="1" noProof="0" dirty="0" smtClean="0">
                <a:latin typeface="+mj-lt"/>
                <a:ea typeface="+mj-ea"/>
                <a:cs typeface="+mj-cs"/>
              </a:rPr>
              <a:t>Good news: </a:t>
            </a:r>
            <a:r>
              <a:rPr lang="pl-PL" sz="4400" b="1" noProof="0" dirty="0" err="1" smtClean="0">
                <a:latin typeface="+mj-lt"/>
                <a:ea typeface="+mj-ea"/>
                <a:cs typeface="+mj-cs"/>
              </a:rPr>
              <a:t>fundamental</a:t>
            </a:r>
            <a:r>
              <a:rPr lang="pl-PL" sz="4400" b="1" noProof="0" dirty="0" smtClean="0">
                <a:latin typeface="+mj-lt"/>
                <a:ea typeface="+mj-ea"/>
                <a:cs typeface="+mj-cs"/>
              </a:rPr>
              <a:t> limit </a:t>
            </a:r>
            <a:r>
              <a:rPr lang="pl-PL" sz="4400" b="1" noProof="0" dirty="0" err="1" smtClean="0">
                <a:latin typeface="+mj-lt"/>
                <a:ea typeface="+mj-ea"/>
                <a:cs typeface="+mj-cs"/>
              </a:rPr>
              <a:t>can</a:t>
            </a:r>
            <a:r>
              <a:rPr lang="pl-PL" sz="4400" b="1" noProof="0" dirty="0" smtClean="0">
                <a:latin typeface="+mj-lt"/>
                <a:ea typeface="+mj-ea"/>
                <a:cs typeface="+mj-cs"/>
              </a:rPr>
              <a:t> be </a:t>
            </a:r>
            <a:r>
              <a:rPr lang="pl-PL" sz="4400" b="1" noProof="0" dirty="0" err="1" smtClean="0">
                <a:latin typeface="+mj-lt"/>
                <a:ea typeface="+mj-ea"/>
                <a:cs typeface="+mj-cs"/>
              </a:rPr>
              <a:t>saturated</a:t>
            </a:r>
            <a:r>
              <a:rPr lang="pl-PL" sz="4400" b="1" noProof="0" dirty="0" smtClean="0">
                <a:latin typeface="+mj-lt"/>
                <a:ea typeface="+mj-ea"/>
                <a:cs typeface="+mj-cs"/>
              </a:rPr>
              <a:t> in </a:t>
            </a:r>
            <a:r>
              <a:rPr lang="pl-PL" sz="4400" b="1" noProof="0" dirty="0" err="1" smtClean="0">
                <a:latin typeface="+mj-lt"/>
                <a:ea typeface="+mj-ea"/>
                <a:cs typeface="+mj-cs"/>
              </a:rPr>
              <a:t>practice</a:t>
            </a:r>
            <a:r>
              <a:rPr lang="pl-PL" sz="4400" b="1" noProof="0" dirty="0" smtClean="0">
                <a:latin typeface="+mj-lt"/>
                <a:ea typeface="+mj-ea"/>
                <a:cs typeface="+mj-cs"/>
              </a:rPr>
              <a:t>!!!</a:t>
            </a:r>
            <a:endParaRPr kumimoji="0" lang="en-US" sz="4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Obraz 5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3456" t="-11329" r="-3456" b="-11329"/>
          <a:stretch>
            <a:fillRect/>
          </a:stretch>
        </p:blipFill>
        <p:spPr bwMode="auto">
          <a:xfrm>
            <a:off x="611560" y="1556792"/>
            <a:ext cx="2227310" cy="779504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3" name="Prostokąt 42"/>
          <p:cNvSpPr/>
          <p:nvPr/>
        </p:nvSpPr>
        <p:spPr>
          <a:xfrm>
            <a:off x="251520" y="2348880"/>
            <a:ext cx="30963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dirty="0" err="1" smtClean="0"/>
              <a:t>Fundamental</a:t>
            </a:r>
            <a:r>
              <a:rPr lang="pl-PL" dirty="0" smtClean="0"/>
              <a:t> </a:t>
            </a:r>
            <a:r>
              <a:rPr lang="pl-PL" dirty="0" err="1" smtClean="0"/>
              <a:t>bound</a:t>
            </a:r>
            <a:endParaRPr lang="en-US" dirty="0"/>
          </a:p>
        </p:txBody>
      </p:sp>
      <p:sp>
        <p:nvSpPr>
          <p:cNvPr id="46" name="Prostokąt 45"/>
          <p:cNvSpPr/>
          <p:nvPr/>
        </p:nvSpPr>
        <p:spPr>
          <a:xfrm>
            <a:off x="467544" y="1196752"/>
            <a:ext cx="2736304" cy="158417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2" name="Obraz 41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6012160" y="3140968"/>
            <a:ext cx="2540720" cy="787974"/>
          </a:xfrm>
          <a:prstGeom prst="rect">
            <a:avLst/>
          </a:prstGeom>
          <a:noFill/>
          <a:ln/>
          <a:effectLst/>
        </p:spPr>
      </p:pic>
      <p:grpSp>
        <p:nvGrpSpPr>
          <p:cNvPr id="50" name="Grupa 49"/>
          <p:cNvGrpSpPr/>
          <p:nvPr/>
        </p:nvGrpSpPr>
        <p:grpSpPr>
          <a:xfrm>
            <a:off x="3419872" y="1196752"/>
            <a:ext cx="5544616" cy="3096344"/>
            <a:chOff x="3419872" y="1196752"/>
            <a:chExt cx="5544616" cy="3096344"/>
          </a:xfrm>
        </p:grpSpPr>
        <p:cxnSp>
          <p:nvCxnSpPr>
            <p:cNvPr id="10" name="Łącznik prosty 9"/>
            <p:cNvCxnSpPr/>
            <p:nvPr/>
          </p:nvCxnSpPr>
          <p:spPr>
            <a:xfrm>
              <a:off x="4860032" y="1772816"/>
              <a:ext cx="360040" cy="28803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Łącznik prosty 10"/>
            <p:cNvCxnSpPr/>
            <p:nvPr/>
          </p:nvCxnSpPr>
          <p:spPr>
            <a:xfrm>
              <a:off x="5652120" y="2420888"/>
              <a:ext cx="1296144" cy="0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Łącznik prosty 11"/>
            <p:cNvCxnSpPr/>
            <p:nvPr/>
          </p:nvCxnSpPr>
          <p:spPr>
            <a:xfrm>
              <a:off x="5796136" y="1772816"/>
              <a:ext cx="1224136" cy="0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" name="Prostokąt 12"/>
            <p:cNvSpPr/>
            <p:nvPr/>
          </p:nvSpPr>
          <p:spPr>
            <a:xfrm>
              <a:off x="6444208" y="1556792"/>
              <a:ext cx="504056" cy="432048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pl-PL" dirty="0"/>
            </a:p>
          </p:txBody>
        </p:sp>
        <p:pic>
          <p:nvPicPr>
            <p:cNvPr id="14" name="Obraz 53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6586041" y="1662584"/>
              <a:ext cx="167640" cy="196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5" name="Łącznik prosty 14"/>
            <p:cNvCxnSpPr/>
            <p:nvPr/>
          </p:nvCxnSpPr>
          <p:spPr>
            <a:xfrm rot="5400000" flipH="1">
              <a:off x="5743713" y="1537207"/>
              <a:ext cx="545451" cy="8557"/>
            </a:xfrm>
            <a:prstGeom prst="line">
              <a:avLst/>
            </a:prstGeom>
            <a:ln>
              <a:prstDash val="dash"/>
              <a:headEnd type="non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Łącznik prosty 15"/>
            <p:cNvCxnSpPr/>
            <p:nvPr/>
          </p:nvCxnSpPr>
          <p:spPr>
            <a:xfrm rot="5400000" flipH="1" flipV="1">
              <a:off x="5722651" y="2268313"/>
              <a:ext cx="568980" cy="10037"/>
            </a:xfrm>
            <a:prstGeom prst="line">
              <a:avLst/>
            </a:prstGeom>
            <a:ln>
              <a:prstDash val="dash"/>
              <a:headEnd type="non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Łącznik prosty 16"/>
            <p:cNvCxnSpPr/>
            <p:nvPr/>
          </p:nvCxnSpPr>
          <p:spPr>
            <a:xfrm flipH="1" flipV="1">
              <a:off x="7467030" y="2181498"/>
              <a:ext cx="345330" cy="23939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Łącznik prosty 17"/>
            <p:cNvCxnSpPr/>
            <p:nvPr/>
          </p:nvCxnSpPr>
          <p:spPr>
            <a:xfrm flipV="1">
              <a:off x="7308304" y="1772816"/>
              <a:ext cx="504056" cy="38291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Łącznik prosty 18"/>
            <p:cNvCxnSpPr/>
            <p:nvPr/>
          </p:nvCxnSpPr>
          <p:spPr>
            <a:xfrm flipV="1">
              <a:off x="6948264" y="2147821"/>
              <a:ext cx="395695" cy="27306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Prostokąt 19"/>
            <p:cNvSpPr/>
            <p:nvPr/>
          </p:nvSpPr>
          <p:spPr>
            <a:xfrm>
              <a:off x="7178668" y="2033284"/>
              <a:ext cx="504056" cy="144016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cxnSp>
          <p:nvCxnSpPr>
            <p:cNvPr id="21" name="Łącznik prosty 20"/>
            <p:cNvCxnSpPr/>
            <p:nvPr/>
          </p:nvCxnSpPr>
          <p:spPr>
            <a:xfrm>
              <a:off x="7020272" y="1772816"/>
              <a:ext cx="288032" cy="2160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Prostokąt 21"/>
            <p:cNvSpPr/>
            <p:nvPr/>
          </p:nvSpPr>
          <p:spPr>
            <a:xfrm rot="18900000">
              <a:off x="5773236" y="1713912"/>
              <a:ext cx="504056" cy="144016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pic>
          <p:nvPicPr>
            <p:cNvPr id="23" name="Obraz 22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968726" y="1700808"/>
              <a:ext cx="114300" cy="133731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24" name="Prostokąt 23"/>
            <p:cNvSpPr/>
            <p:nvPr/>
          </p:nvSpPr>
          <p:spPr>
            <a:xfrm rot="18900000">
              <a:off x="5773236" y="2361984"/>
              <a:ext cx="504056" cy="144016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pic>
          <p:nvPicPr>
            <p:cNvPr id="25" name="Obraz 24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968726" y="2348880"/>
              <a:ext cx="114300" cy="133731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26" name="Łącznik prosty 25"/>
            <p:cNvCxnSpPr/>
            <p:nvPr/>
          </p:nvCxnSpPr>
          <p:spPr>
            <a:xfrm flipH="1" flipV="1">
              <a:off x="5306790" y="2181498"/>
              <a:ext cx="345330" cy="23939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Łącznik prosty 26"/>
            <p:cNvCxnSpPr/>
            <p:nvPr/>
          </p:nvCxnSpPr>
          <p:spPr>
            <a:xfrm flipV="1">
              <a:off x="5220072" y="1772816"/>
              <a:ext cx="576064" cy="38291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Łącznik prosty 27"/>
            <p:cNvCxnSpPr/>
            <p:nvPr/>
          </p:nvCxnSpPr>
          <p:spPr>
            <a:xfrm flipV="1">
              <a:off x="4932040" y="2204864"/>
              <a:ext cx="281062" cy="21602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9" name="Prostokąt 28"/>
            <p:cNvSpPr/>
            <p:nvPr/>
          </p:nvSpPr>
          <p:spPr>
            <a:xfrm>
              <a:off x="5004048" y="2060848"/>
              <a:ext cx="504056" cy="144016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38" name="Elipsa 37"/>
            <p:cNvSpPr/>
            <p:nvPr/>
          </p:nvSpPr>
          <p:spPr>
            <a:xfrm>
              <a:off x="3635896" y="2420888"/>
              <a:ext cx="792088" cy="216024"/>
            </a:xfrm>
            <a:prstGeom prst="ellipse">
              <a:avLst/>
            </a:prstGeom>
            <a:solidFill>
              <a:srgbClr val="FFFF00">
                <a:alpha val="50196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Elipsa 38"/>
            <p:cNvSpPr/>
            <p:nvPr/>
          </p:nvSpPr>
          <p:spPr>
            <a:xfrm>
              <a:off x="3851920" y="1484784"/>
              <a:ext cx="432048" cy="432048"/>
            </a:xfrm>
            <a:prstGeom prst="ellipse">
              <a:avLst/>
            </a:prstGeom>
            <a:solidFill>
              <a:srgbClr val="FFFF00">
                <a:alpha val="50196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0" name="Obraz 39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5" cstate="print"/>
            <a:stretch>
              <a:fillRect/>
            </a:stretch>
          </p:blipFill>
          <p:spPr bwMode="auto">
            <a:xfrm>
              <a:off x="4427984" y="1556792"/>
              <a:ext cx="381586" cy="349151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41" name="Obraz 40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6" cstate="print"/>
            <a:stretch>
              <a:fillRect/>
            </a:stretch>
          </p:blipFill>
          <p:spPr bwMode="auto">
            <a:xfrm>
              <a:off x="4427984" y="2348880"/>
              <a:ext cx="318624" cy="349151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34" name="Schemat blokowy: opóźnienie 33"/>
            <p:cNvSpPr/>
            <p:nvPr/>
          </p:nvSpPr>
          <p:spPr>
            <a:xfrm>
              <a:off x="7943524" y="2276872"/>
              <a:ext cx="577850" cy="488950"/>
            </a:xfrm>
            <a:prstGeom prst="flowChartDelay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sp>
          <p:nvSpPr>
            <p:cNvPr id="35" name="Schemat blokowy: opóźnienie 34"/>
            <p:cNvSpPr/>
            <p:nvPr/>
          </p:nvSpPr>
          <p:spPr>
            <a:xfrm>
              <a:off x="7943524" y="1484784"/>
              <a:ext cx="577850" cy="488950"/>
            </a:xfrm>
            <a:prstGeom prst="flowChartDelay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pic>
          <p:nvPicPr>
            <p:cNvPr id="36" name="Obraz 81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8015532" y="2420888"/>
              <a:ext cx="280988" cy="1790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" name="Obraz 84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8015532" y="1628800"/>
              <a:ext cx="280712" cy="1788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4" name="Prostokąt 43"/>
            <p:cNvSpPr/>
            <p:nvPr/>
          </p:nvSpPr>
          <p:spPr>
            <a:xfrm>
              <a:off x="3419872" y="3861048"/>
              <a:ext cx="54006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pl-PL" dirty="0" smtClean="0"/>
                <a:t>C. </a:t>
              </a:r>
              <a:r>
                <a:rPr lang="pl-PL" dirty="0" err="1" smtClean="0"/>
                <a:t>Caves</a:t>
              </a:r>
              <a:r>
                <a:rPr lang="pl-PL" dirty="0" smtClean="0"/>
                <a:t>, </a:t>
              </a:r>
              <a:r>
                <a:rPr lang="pl-PL" dirty="0" err="1" smtClean="0"/>
                <a:t>Phys</a:t>
              </a:r>
              <a:r>
                <a:rPr lang="pl-PL" dirty="0" smtClean="0"/>
                <a:t>. </a:t>
              </a:r>
              <a:r>
                <a:rPr lang="pl-PL" dirty="0" err="1" smtClean="0"/>
                <a:t>Rev</a:t>
              </a:r>
              <a:r>
                <a:rPr lang="pl-PL" dirty="0" smtClean="0"/>
                <a:t> D </a:t>
              </a:r>
              <a:r>
                <a:rPr lang="pl-PL" b="1" dirty="0" smtClean="0"/>
                <a:t>23</a:t>
              </a:r>
              <a:r>
                <a:rPr lang="pl-PL" dirty="0" smtClean="0"/>
                <a:t>, 1693 (1981)</a:t>
              </a:r>
              <a:endParaRPr lang="en-US" dirty="0"/>
            </a:p>
          </p:txBody>
        </p:sp>
        <p:sp>
          <p:nvSpPr>
            <p:cNvPr id="45" name="Prostokąt 44"/>
            <p:cNvSpPr/>
            <p:nvPr/>
          </p:nvSpPr>
          <p:spPr>
            <a:xfrm>
              <a:off x="3563888" y="2780928"/>
              <a:ext cx="1913088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dirty="0" err="1"/>
                <a:t>c</a:t>
              </a:r>
              <a:r>
                <a:rPr lang="pl-PL" dirty="0" err="1" smtClean="0"/>
                <a:t>oherent</a:t>
              </a:r>
              <a:r>
                <a:rPr lang="pl-PL" dirty="0" smtClean="0"/>
                <a:t> </a:t>
              </a:r>
              <a:r>
                <a:rPr lang="pl-PL" dirty="0" err="1" smtClean="0"/>
                <a:t>state</a:t>
              </a:r>
              <a:r>
                <a:rPr lang="pl-PL" dirty="0" smtClean="0"/>
                <a:t> + </a:t>
              </a:r>
              <a:r>
                <a:rPr lang="pl-PL" dirty="0" smtClean="0"/>
                <a:t/>
              </a:r>
              <a:br>
                <a:rPr lang="pl-PL" dirty="0" smtClean="0"/>
              </a:br>
              <a:r>
                <a:rPr lang="pl-PL" dirty="0" smtClean="0"/>
                <a:t> </a:t>
              </a:r>
              <a:r>
                <a:rPr lang="pl-PL" dirty="0" err="1" smtClean="0"/>
                <a:t>squeezed</a:t>
              </a:r>
              <a:r>
                <a:rPr lang="pl-PL" dirty="0" smtClean="0"/>
                <a:t> </a:t>
              </a:r>
              <a:r>
                <a:rPr lang="pl-PL" dirty="0" err="1" smtClean="0"/>
                <a:t>vacuum</a:t>
              </a:r>
              <a:endParaRPr lang="en-US" dirty="0"/>
            </a:p>
          </p:txBody>
        </p:sp>
        <p:sp>
          <p:nvSpPr>
            <p:cNvPr id="47" name="Prostokąt 46"/>
            <p:cNvSpPr/>
            <p:nvPr/>
          </p:nvSpPr>
          <p:spPr>
            <a:xfrm>
              <a:off x="3491880" y="1196752"/>
              <a:ext cx="5472608" cy="309634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9" name="pole tekstowe 48"/>
          <p:cNvSpPr txBox="1"/>
          <p:nvPr/>
        </p:nvSpPr>
        <p:spPr>
          <a:xfrm>
            <a:off x="0" y="3861048"/>
            <a:ext cx="5056077" cy="282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1600" dirty="0"/>
          </a:p>
        </p:txBody>
      </p:sp>
      <p:sp>
        <p:nvSpPr>
          <p:cNvPr id="48" name="Prostokąt 47"/>
          <p:cNvSpPr/>
          <p:nvPr/>
        </p:nvSpPr>
        <p:spPr>
          <a:xfrm>
            <a:off x="5796136" y="2780928"/>
            <a:ext cx="30609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 smtClean="0"/>
              <a:t>In the </a:t>
            </a:r>
            <a:r>
              <a:rPr lang="pl-PL" dirty="0" smtClean="0"/>
              <a:t> </a:t>
            </a:r>
            <a:r>
              <a:rPr lang="pl-PL" dirty="0" err="1" smtClean="0"/>
              <a:t>strong</a:t>
            </a:r>
            <a:r>
              <a:rPr lang="pl-PL" dirty="0" smtClean="0"/>
              <a:t> </a:t>
            </a:r>
            <a:r>
              <a:rPr lang="pl-PL" dirty="0" err="1" smtClean="0"/>
              <a:t>intensity</a:t>
            </a:r>
            <a:r>
              <a:rPr lang="pl-PL" dirty="0" smtClean="0"/>
              <a:t> regime:</a:t>
            </a:r>
            <a:endParaRPr lang="en-US" dirty="0"/>
          </a:p>
        </p:txBody>
      </p:sp>
      <p:sp>
        <p:nvSpPr>
          <p:cNvPr id="51" name="Prostokąt 50"/>
          <p:cNvSpPr/>
          <p:nvPr/>
        </p:nvSpPr>
        <p:spPr>
          <a:xfrm>
            <a:off x="467544" y="4725144"/>
            <a:ext cx="8280920" cy="95410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l-PL" sz="2800" b="1" dirty="0" err="1" smtClean="0"/>
              <a:t>Weak</a:t>
            </a:r>
            <a:r>
              <a:rPr lang="pl-PL" sz="2800" b="1" dirty="0" smtClean="0"/>
              <a:t> </a:t>
            </a:r>
            <a:r>
              <a:rPr lang="pl-PL" sz="2800" b="1" dirty="0" err="1" smtClean="0"/>
              <a:t>squezing</a:t>
            </a:r>
            <a:r>
              <a:rPr lang="pl-PL" sz="2800" b="1" dirty="0" smtClean="0"/>
              <a:t> + </a:t>
            </a:r>
            <a:r>
              <a:rPr lang="pl-PL" sz="2800" b="1" dirty="0" err="1" smtClean="0"/>
              <a:t>simple</a:t>
            </a:r>
            <a:r>
              <a:rPr lang="pl-PL" sz="2800" b="1" dirty="0" smtClean="0"/>
              <a:t> </a:t>
            </a:r>
            <a:r>
              <a:rPr lang="pl-PL" sz="2800" b="1" dirty="0" err="1" smtClean="0"/>
              <a:t>measurement</a:t>
            </a:r>
            <a:r>
              <a:rPr lang="pl-PL" sz="2800" b="1" dirty="0" smtClean="0"/>
              <a:t>  + </a:t>
            </a:r>
            <a:r>
              <a:rPr lang="pl-PL" sz="2800" b="1" dirty="0" err="1" smtClean="0"/>
              <a:t>simple</a:t>
            </a:r>
            <a:r>
              <a:rPr lang="pl-PL" sz="2800" b="1" dirty="0" smtClean="0"/>
              <a:t> </a:t>
            </a:r>
            <a:r>
              <a:rPr lang="pl-PL" sz="2800" b="1" dirty="0" err="1" smtClean="0"/>
              <a:t>estimator</a:t>
            </a:r>
            <a:r>
              <a:rPr lang="pl-PL" sz="2800" b="1" dirty="0" smtClean="0"/>
              <a:t>  = </a:t>
            </a:r>
            <a:r>
              <a:rPr lang="pl-PL" sz="2800" b="1" dirty="0" err="1" smtClean="0"/>
              <a:t>optimal</a:t>
            </a:r>
            <a:r>
              <a:rPr lang="pl-PL" sz="2800" b="1" dirty="0" smtClean="0"/>
              <a:t> </a:t>
            </a:r>
            <a:r>
              <a:rPr lang="pl-PL" sz="2800" b="1" dirty="0" err="1" smtClean="0"/>
              <a:t>strategy</a:t>
            </a:r>
            <a:r>
              <a:rPr lang="pl-PL" sz="2800" b="1" dirty="0" smtClean="0"/>
              <a:t>! 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362107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5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a 51"/>
          <p:cNvGrpSpPr/>
          <p:nvPr/>
        </p:nvGrpSpPr>
        <p:grpSpPr>
          <a:xfrm>
            <a:off x="179512" y="4365104"/>
            <a:ext cx="5717236" cy="1304925"/>
            <a:chOff x="395536" y="5229200"/>
            <a:chExt cx="5717236" cy="1304925"/>
          </a:xfrm>
        </p:grpSpPr>
        <p:pic>
          <p:nvPicPr>
            <p:cNvPr id="25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95536" y="5229200"/>
              <a:ext cx="4305300" cy="1304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" name="Obraz 26" descr="TP_tmp.emf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283968" y="5949280"/>
              <a:ext cx="1828804" cy="431292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2" name="Tytuł 11"/>
          <p:cNvSpPr txBox="1">
            <a:spLocks/>
          </p:cNvSpPr>
          <p:nvPr/>
        </p:nvSpPr>
        <p:spPr>
          <a:xfrm>
            <a:off x="0" y="0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6000" b="1" dirty="0" smtClean="0">
                <a:latin typeface="+mj-lt"/>
                <a:ea typeface="+mj-ea"/>
                <a:cs typeface="+mj-cs"/>
              </a:rPr>
              <a:t>GEO600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interferometer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at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the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fundamental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quantum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bound</a:t>
            </a:r>
            <a:endParaRPr kumimoji="0" lang="en-GB" sz="3100" b="1" i="0" u="none" strike="noStrike" kern="1200" cap="none" spc="0" normalizeH="0" baseline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Picture 4" descr="GEO 600 Sit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556792"/>
            <a:ext cx="4125265" cy="2520280"/>
          </a:xfrm>
          <a:prstGeom prst="rect">
            <a:avLst/>
          </a:prstGeom>
          <a:noFill/>
        </p:spPr>
      </p:pic>
      <p:sp>
        <p:nvSpPr>
          <p:cNvPr id="15" name="pole tekstowe 14"/>
          <p:cNvSpPr txBox="1"/>
          <p:nvPr/>
        </p:nvSpPr>
        <p:spPr>
          <a:xfrm>
            <a:off x="6876256" y="4797152"/>
            <a:ext cx="1869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+10dB </a:t>
            </a:r>
            <a:r>
              <a:rPr lang="pl-PL" dirty="0" err="1" smtClean="0"/>
              <a:t>squeezed</a:t>
            </a:r>
            <a:endParaRPr lang="en-US" dirty="0"/>
          </a:p>
        </p:txBody>
      </p:sp>
      <p:sp>
        <p:nvSpPr>
          <p:cNvPr id="21" name="pole tekstowe 20"/>
          <p:cNvSpPr txBox="1"/>
          <p:nvPr/>
        </p:nvSpPr>
        <p:spPr>
          <a:xfrm>
            <a:off x="6876256" y="4437112"/>
            <a:ext cx="149316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pl-PL" dirty="0" err="1" smtClean="0"/>
              <a:t>coherent</a:t>
            </a:r>
            <a:r>
              <a:rPr lang="pl-PL" dirty="0" smtClean="0"/>
              <a:t> </a:t>
            </a:r>
            <a:r>
              <a:rPr lang="pl-PL" dirty="0" err="1" smtClean="0"/>
              <a:t>light</a:t>
            </a:r>
            <a:endParaRPr lang="en-US" dirty="0"/>
          </a:p>
        </p:txBody>
      </p:sp>
      <p:cxnSp>
        <p:nvCxnSpPr>
          <p:cNvPr id="23" name="Łącznik prosty 22"/>
          <p:cNvCxnSpPr/>
          <p:nvPr/>
        </p:nvCxnSpPr>
        <p:spPr>
          <a:xfrm>
            <a:off x="6084168" y="5013176"/>
            <a:ext cx="504056" cy="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6" cstate="print"/>
          <a:srcRect l="615" r="1229" b="1853"/>
          <a:stretch>
            <a:fillRect/>
          </a:stretch>
        </p:blipFill>
        <p:spPr bwMode="auto">
          <a:xfrm>
            <a:off x="4283968" y="1412776"/>
            <a:ext cx="4382130" cy="2906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" name="Łącznik prosty 13"/>
          <p:cNvCxnSpPr/>
          <p:nvPr/>
        </p:nvCxnSpPr>
        <p:spPr>
          <a:xfrm>
            <a:off x="6084168" y="4653136"/>
            <a:ext cx="504056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ole tekstowe 15"/>
          <p:cNvSpPr txBox="1"/>
          <p:nvPr/>
        </p:nvSpPr>
        <p:spPr>
          <a:xfrm>
            <a:off x="6876256" y="5157192"/>
            <a:ext cx="2267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 smtClean="0"/>
              <a:t>fundamental</a:t>
            </a:r>
            <a:r>
              <a:rPr lang="pl-PL" dirty="0" smtClean="0"/>
              <a:t> </a:t>
            </a:r>
            <a:r>
              <a:rPr lang="pl-PL" dirty="0" err="1" smtClean="0"/>
              <a:t>bound</a:t>
            </a:r>
            <a:endParaRPr lang="en-US" dirty="0"/>
          </a:p>
        </p:txBody>
      </p:sp>
      <p:sp>
        <p:nvSpPr>
          <p:cNvPr id="17" name="Prostokąt 16"/>
          <p:cNvSpPr/>
          <p:nvPr/>
        </p:nvSpPr>
        <p:spPr>
          <a:xfrm>
            <a:off x="683568" y="6488668"/>
            <a:ext cx="84604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RDD, K. Banaszek, R. </a:t>
            </a:r>
            <a:r>
              <a:rPr lang="pl-PL" sz="1600" dirty="0" err="1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Schnabel</a:t>
            </a:r>
            <a:r>
              <a:rPr lang="pl-PL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 </a:t>
            </a:r>
            <a:r>
              <a:rPr lang="pl-PL" sz="1600" dirty="0" err="1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Phys</a:t>
            </a:r>
            <a:r>
              <a:rPr lang="pl-PL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. </a:t>
            </a:r>
            <a:r>
              <a:rPr lang="pl-PL" sz="1600" dirty="0" err="1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Rev</a:t>
            </a:r>
            <a:r>
              <a:rPr lang="pl-PL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. A, </a:t>
            </a:r>
            <a:r>
              <a:rPr lang="pl-PL" sz="1600" dirty="0" smtClean="0">
                <a:latin typeface="Times New Roman" pitchFamily="18" charset="0"/>
                <a:cs typeface="Times New Roman" pitchFamily="18" charset="0"/>
              </a:rPr>
              <a:t>041802(R) (2013)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0" name="Łącznik prosty 29"/>
          <p:cNvCxnSpPr/>
          <p:nvPr/>
        </p:nvCxnSpPr>
        <p:spPr>
          <a:xfrm>
            <a:off x="6084168" y="5373216"/>
            <a:ext cx="504056" cy="0"/>
          </a:xfrm>
          <a:prstGeom prst="line">
            <a:avLst/>
          </a:prstGeom>
          <a:ln w="28575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Prostokąt 30"/>
          <p:cNvSpPr/>
          <p:nvPr/>
        </p:nvSpPr>
        <p:spPr>
          <a:xfrm>
            <a:off x="1115616" y="5661248"/>
            <a:ext cx="6624736" cy="83099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l-PL" sz="2400" b="1" dirty="0" err="1" smtClean="0"/>
              <a:t>The</a:t>
            </a:r>
            <a:r>
              <a:rPr lang="pl-PL" sz="2400" b="1" dirty="0" smtClean="0"/>
              <a:t> most general quantum </a:t>
            </a:r>
            <a:r>
              <a:rPr lang="pl-PL" sz="2400" b="1" dirty="0" err="1" smtClean="0"/>
              <a:t>strategies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could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additionally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improve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the</a:t>
            </a:r>
            <a:r>
              <a:rPr lang="pl-PL" sz="2400" b="1" dirty="0" smtClean="0"/>
              <a:t> precision by </a:t>
            </a:r>
            <a:r>
              <a:rPr lang="pl-PL" sz="2400" b="1" dirty="0" err="1" smtClean="0"/>
              <a:t>at</a:t>
            </a:r>
            <a:r>
              <a:rPr lang="pl-PL" sz="2400" b="1" dirty="0" smtClean="0"/>
              <a:t> most  8%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1" grpId="0"/>
      <p:bldP spid="16" grpId="0"/>
      <p:bldP spid="17" grpId="0"/>
      <p:bldP spid="3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ole tekstowe 10"/>
          <p:cNvSpPr txBox="1"/>
          <p:nvPr/>
        </p:nvSpPr>
        <p:spPr>
          <a:xfrm>
            <a:off x="467544" y="188640"/>
            <a:ext cx="83529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400" b="1" dirty="0" err="1" smtClean="0"/>
              <a:t>Squeezed</a:t>
            </a:r>
            <a:r>
              <a:rPr lang="pl-PL" sz="4400" b="1" dirty="0" smtClean="0"/>
              <a:t> </a:t>
            </a:r>
            <a:r>
              <a:rPr lang="pl-PL" sz="4400" b="1" dirty="0" err="1" smtClean="0"/>
              <a:t>states</a:t>
            </a:r>
            <a:r>
              <a:rPr lang="pl-PL" sz="4400" b="1" dirty="0" smtClean="0"/>
              <a:t> in LIGO?</a:t>
            </a:r>
            <a:endParaRPr lang="pl-PL" sz="3200" b="1" dirty="0"/>
          </a:p>
        </p:txBody>
      </p:sp>
      <p:grpSp>
        <p:nvGrpSpPr>
          <p:cNvPr id="29" name="Grupa 28"/>
          <p:cNvGrpSpPr/>
          <p:nvPr/>
        </p:nvGrpSpPr>
        <p:grpSpPr>
          <a:xfrm>
            <a:off x="251520" y="4842312"/>
            <a:ext cx="6451879" cy="461665"/>
            <a:chOff x="251520" y="4842312"/>
            <a:chExt cx="6451879" cy="461665"/>
          </a:xfrm>
        </p:grpSpPr>
        <p:sp>
          <p:nvSpPr>
            <p:cNvPr id="12" name="Prostokąt 11"/>
            <p:cNvSpPr/>
            <p:nvPr/>
          </p:nvSpPr>
          <p:spPr>
            <a:xfrm>
              <a:off x="251520" y="4842312"/>
              <a:ext cx="565167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sz="2400" dirty="0" err="1" smtClean="0"/>
                <a:t>Transmission</a:t>
              </a:r>
              <a:r>
                <a:rPr lang="pl-PL" sz="2400" dirty="0" smtClean="0"/>
                <a:t> </a:t>
              </a:r>
              <a:r>
                <a:rPr lang="pl-PL" sz="2400" dirty="0" err="1" smtClean="0"/>
                <a:t>expected</a:t>
              </a:r>
              <a:r>
                <a:rPr lang="pl-PL" sz="2400" dirty="0" smtClean="0"/>
                <a:t> to be on the </a:t>
              </a:r>
              <a:r>
                <a:rPr lang="pl-PL" sz="2400" dirty="0" err="1" smtClean="0"/>
                <a:t>level</a:t>
              </a:r>
              <a:r>
                <a:rPr lang="pl-PL" sz="2400" dirty="0" smtClean="0"/>
                <a:t> of </a:t>
              </a:r>
              <a:endParaRPr lang="pl-PL" sz="2400" dirty="0"/>
            </a:p>
          </p:txBody>
        </p:sp>
        <p:pic>
          <p:nvPicPr>
            <p:cNvPr id="22" name="Obraz 21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96136" y="4958863"/>
              <a:ext cx="907263" cy="228561"/>
            </a:xfrm>
            <a:prstGeom prst="rect">
              <a:avLst/>
            </a:prstGeom>
          </p:spPr>
        </p:pic>
      </p:grpSp>
      <p:grpSp>
        <p:nvGrpSpPr>
          <p:cNvPr id="30" name="Grupa 29"/>
          <p:cNvGrpSpPr/>
          <p:nvPr/>
        </p:nvGrpSpPr>
        <p:grpSpPr>
          <a:xfrm>
            <a:off x="251520" y="-529187"/>
            <a:ext cx="12731165" cy="6340910"/>
            <a:chOff x="251520" y="-529187"/>
            <a:chExt cx="12731165" cy="6340910"/>
          </a:xfrm>
        </p:grpSpPr>
        <p:pic>
          <p:nvPicPr>
            <p:cNvPr id="9" name="Obraz 8"/>
            <p:cNvPicPr>
              <a:picLocks noChangeAspect="1"/>
            </p:cNvPicPr>
            <p:nvPr/>
          </p:nvPicPr>
          <p:blipFill rotWithShape="1">
            <a:blip r:embed="rId4"/>
            <a:srcRect l="48433" t="-33980" r="-48433" b="33980"/>
            <a:stretch/>
          </p:blipFill>
          <p:spPr>
            <a:xfrm>
              <a:off x="4134762" y="-529187"/>
              <a:ext cx="8847923" cy="4686122"/>
            </a:xfrm>
            <a:prstGeom prst="rect">
              <a:avLst/>
            </a:prstGeom>
          </p:spPr>
        </p:pic>
        <p:grpSp>
          <p:nvGrpSpPr>
            <p:cNvPr id="26" name="Grupa 25"/>
            <p:cNvGrpSpPr/>
            <p:nvPr/>
          </p:nvGrpSpPr>
          <p:grpSpPr>
            <a:xfrm>
              <a:off x="251520" y="2901215"/>
              <a:ext cx="8657948" cy="2910508"/>
              <a:chOff x="251520" y="2901215"/>
              <a:chExt cx="8657948" cy="2910508"/>
            </a:xfrm>
          </p:grpSpPr>
          <p:sp>
            <p:nvSpPr>
              <p:cNvPr id="14" name="Prostokąt 13"/>
              <p:cNvSpPr/>
              <p:nvPr/>
            </p:nvSpPr>
            <p:spPr>
              <a:xfrm>
                <a:off x="251520" y="5350058"/>
                <a:ext cx="865794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l-PL" sz="2400" dirty="0" err="1" smtClean="0"/>
                  <a:t>Expected</a:t>
                </a:r>
                <a:r>
                  <a:rPr lang="pl-PL" sz="2400" dirty="0" smtClean="0"/>
                  <a:t> </a:t>
                </a:r>
                <a:r>
                  <a:rPr lang="pl-PL" sz="2400" dirty="0" err="1" smtClean="0"/>
                  <a:t>reduction</a:t>
                </a:r>
                <a:r>
                  <a:rPr lang="pl-PL" sz="2400" dirty="0" smtClean="0"/>
                  <a:t> in </a:t>
                </a:r>
                <a:r>
                  <a:rPr lang="pl-PL" sz="2400" dirty="0" err="1" smtClean="0"/>
                  <a:t>noise</a:t>
                </a:r>
                <a:r>
                  <a:rPr lang="pl-PL" sz="2400" dirty="0" smtClean="0"/>
                  <a:t> on the </a:t>
                </a:r>
                <a:r>
                  <a:rPr lang="pl-PL" sz="2400" dirty="0" err="1" smtClean="0"/>
                  <a:t>level</a:t>
                </a:r>
                <a:r>
                  <a:rPr lang="pl-PL" sz="2400" dirty="0" smtClean="0"/>
                  <a:t> of 3dB  (50%) </a:t>
                </a:r>
                <a:r>
                  <a:rPr lang="pl-PL" sz="2400" dirty="0" err="1"/>
                  <a:t>above</a:t>
                </a:r>
                <a:r>
                  <a:rPr lang="pl-PL" sz="2400" dirty="0"/>
                  <a:t> 100Hz</a:t>
                </a:r>
                <a:r>
                  <a:rPr lang="pl-PL" sz="2400" dirty="0" smtClean="0"/>
                  <a:t> </a:t>
                </a:r>
                <a:endParaRPr lang="pl-PL" sz="2400" dirty="0"/>
              </a:p>
            </p:txBody>
          </p:sp>
          <p:cxnSp>
            <p:nvCxnSpPr>
              <p:cNvPr id="8" name="Łącznik prosty ze strzałką 7"/>
              <p:cNvCxnSpPr/>
              <p:nvPr/>
            </p:nvCxnSpPr>
            <p:spPr>
              <a:xfrm>
                <a:off x="7884368" y="2901215"/>
                <a:ext cx="0" cy="21602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Łącznik prosty 16"/>
              <p:cNvCxnSpPr/>
              <p:nvPr/>
            </p:nvCxnSpPr>
            <p:spPr>
              <a:xfrm flipV="1">
                <a:off x="6902443" y="3075908"/>
                <a:ext cx="1080120" cy="504056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4" name="Prostokąt 23"/>
          <p:cNvSpPr/>
          <p:nvPr/>
        </p:nvSpPr>
        <p:spPr>
          <a:xfrm>
            <a:off x="251520" y="5884354"/>
            <a:ext cx="8660627" cy="83099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l-PL" sz="2400" b="1" dirty="0" err="1" smtClean="0"/>
              <a:t>Observable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distance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increased</a:t>
            </a:r>
            <a:r>
              <a:rPr lang="pl-PL" sz="2400" b="1" dirty="0" smtClean="0"/>
              <a:t> by a </a:t>
            </a:r>
            <a:r>
              <a:rPr lang="pl-PL" sz="2400" b="1" dirty="0" err="1" smtClean="0"/>
              <a:t>factor</a:t>
            </a:r>
            <a:r>
              <a:rPr lang="pl-PL" sz="2400" b="1" dirty="0" smtClean="0"/>
              <a:t> of 2, </a:t>
            </a:r>
            <a:r>
              <a:rPr lang="pl-PL" sz="2400" b="1" dirty="0" err="1" smtClean="0"/>
              <a:t>number</a:t>
            </a:r>
            <a:r>
              <a:rPr lang="pl-PL" sz="2400" b="1" dirty="0" smtClean="0"/>
              <a:t> </a:t>
            </a:r>
            <a:r>
              <a:rPr lang="pl-PL" sz="2400" b="1" dirty="0" smtClean="0"/>
              <a:t>of </a:t>
            </a:r>
            <a:r>
              <a:rPr lang="pl-PL" sz="2400" b="1" dirty="0" err="1" smtClean="0"/>
              <a:t>sources</a:t>
            </a:r>
            <a:r>
              <a:rPr lang="pl-PL" sz="2400" b="1" dirty="0" smtClean="0"/>
              <a:t> by a </a:t>
            </a:r>
            <a:r>
              <a:rPr lang="pl-PL" sz="2400" b="1" dirty="0" err="1" smtClean="0"/>
              <a:t>factor</a:t>
            </a:r>
            <a:r>
              <a:rPr lang="pl-PL" sz="2400" b="1" dirty="0" smtClean="0"/>
              <a:t> of </a:t>
            </a:r>
            <a:r>
              <a:rPr lang="pl-PL" sz="2400" b="1" dirty="0" smtClean="0"/>
              <a:t>8, </a:t>
            </a:r>
            <a:r>
              <a:rPr lang="pl-PL" sz="2400" b="1" dirty="0" err="1" smtClean="0"/>
              <a:t>thanks</a:t>
            </a:r>
            <a:r>
              <a:rPr lang="pl-PL" sz="2400" b="1" dirty="0" smtClean="0"/>
              <a:t> to </a:t>
            </a:r>
            <a:r>
              <a:rPr lang="pl-PL" sz="2400" b="1" dirty="0" err="1" smtClean="0"/>
              <a:t>entanglement</a:t>
            </a:r>
            <a:r>
              <a:rPr lang="pl-PL" sz="2400" b="1" dirty="0" smtClean="0"/>
              <a:t> of </a:t>
            </a:r>
            <a:r>
              <a:rPr lang="pl-PL" sz="2400" b="1" dirty="0" err="1" smtClean="0"/>
              <a:t>photons</a:t>
            </a:r>
            <a:r>
              <a:rPr lang="pl-PL" sz="2400" b="1" dirty="0" smtClean="0"/>
              <a:t>!!!</a:t>
            </a:r>
            <a:endParaRPr lang="pl-PL" sz="2400" dirty="0"/>
          </a:p>
        </p:txBody>
      </p:sp>
      <p:sp>
        <p:nvSpPr>
          <p:cNvPr id="23" name="Prostokąt 22"/>
          <p:cNvSpPr/>
          <p:nvPr/>
        </p:nvSpPr>
        <p:spPr>
          <a:xfrm>
            <a:off x="251520" y="4388461"/>
            <a:ext cx="53497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l-PL" sz="2400" dirty="0" err="1" smtClean="0"/>
              <a:t>Squeezed</a:t>
            </a:r>
            <a:r>
              <a:rPr lang="pl-PL" sz="2400" dirty="0" smtClean="0"/>
              <a:t> </a:t>
            </a:r>
            <a:r>
              <a:rPr lang="pl-PL" sz="2400" dirty="0" err="1"/>
              <a:t>light</a:t>
            </a:r>
            <a:r>
              <a:rPr lang="pl-PL" sz="2400" dirty="0"/>
              <a:t> to be </a:t>
            </a:r>
            <a:r>
              <a:rPr lang="pl-PL" sz="2400" dirty="0" err="1"/>
              <a:t>used</a:t>
            </a:r>
            <a:r>
              <a:rPr lang="pl-PL" sz="2400" dirty="0"/>
              <a:t> in LIGO in 2018</a:t>
            </a:r>
          </a:p>
        </p:txBody>
      </p:sp>
      <p:grpSp>
        <p:nvGrpSpPr>
          <p:cNvPr id="15" name="Grupa 14"/>
          <p:cNvGrpSpPr/>
          <p:nvPr/>
        </p:nvGrpSpPr>
        <p:grpSpPr>
          <a:xfrm>
            <a:off x="667345" y="876488"/>
            <a:ext cx="3369223" cy="2936242"/>
            <a:chOff x="71333" y="1333466"/>
            <a:chExt cx="4223542" cy="3722856"/>
          </a:xfrm>
        </p:grpSpPr>
        <p:pic>
          <p:nvPicPr>
            <p:cNvPr id="16" name="Picture 2 1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1333" y="1730833"/>
              <a:ext cx="4223542" cy="33254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pole tekstowe 17"/>
            <p:cNvSpPr txBox="1"/>
            <p:nvPr/>
          </p:nvSpPr>
          <p:spPr>
            <a:xfrm>
              <a:off x="71333" y="1333466"/>
              <a:ext cx="184731" cy="4462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23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503799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rostokąt 46"/>
          <p:cNvSpPr/>
          <p:nvPr/>
        </p:nvSpPr>
        <p:spPr>
          <a:xfrm>
            <a:off x="4863997" y="4752501"/>
            <a:ext cx="4074059" cy="186126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Prostokąt 48"/>
          <p:cNvSpPr/>
          <p:nvPr/>
        </p:nvSpPr>
        <p:spPr>
          <a:xfrm>
            <a:off x="4895859" y="5082969"/>
            <a:ext cx="39948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b="1" dirty="0" err="1" smtClean="0">
                <a:solidFill>
                  <a:srgbClr val="FF0000"/>
                </a:solidFill>
              </a:rPr>
              <a:t>Entanglement</a:t>
            </a:r>
            <a:r>
              <a:rPr lang="pl-PL" sz="2400" b="1" dirty="0" smtClean="0">
                <a:solidFill>
                  <a:srgbClr val="FF0000"/>
                </a:solidFill>
              </a:rPr>
              <a:t> </a:t>
            </a:r>
            <a:r>
              <a:rPr lang="pl-PL" sz="2400" b="1" dirty="0" err="1" smtClean="0">
                <a:solidFill>
                  <a:srgbClr val="FF0000"/>
                </a:solidFill>
              </a:rPr>
              <a:t>enhanced</a:t>
            </a:r>
            <a:r>
              <a:rPr lang="pl-PL" sz="2400" b="1" dirty="0" smtClean="0">
                <a:solidFill>
                  <a:srgbClr val="FF0000"/>
                </a:solidFill>
              </a:rPr>
              <a:t> </a:t>
            </a:r>
            <a:r>
              <a:rPr lang="pl-PL" sz="2400" b="1" dirty="0" err="1" smtClean="0">
                <a:solidFill>
                  <a:srgbClr val="FF0000"/>
                </a:solidFill>
              </a:rPr>
              <a:t>sensing</a:t>
            </a:r>
            <a:r>
              <a:rPr lang="pl-PL" sz="2400" b="1" dirty="0" smtClean="0">
                <a:solidFill>
                  <a:srgbClr val="FF0000"/>
                </a:solidFill>
              </a:rPr>
              <a:t> in</a:t>
            </a:r>
            <a:r>
              <a:rPr lang="pl-PL" sz="2400" b="1" dirty="0" smtClean="0">
                <a:solidFill>
                  <a:srgbClr val="FF0000"/>
                </a:solidFill>
              </a:rPr>
              <a:t> high </a:t>
            </a:r>
            <a:r>
              <a:rPr lang="pl-PL" sz="2400" b="1" dirty="0" err="1" smtClean="0">
                <a:solidFill>
                  <a:srgbClr val="FF0000"/>
                </a:solidFill>
              </a:rPr>
              <a:t>energy</a:t>
            </a:r>
            <a:r>
              <a:rPr lang="pl-PL" sz="2400" b="1" dirty="0" smtClean="0">
                <a:solidFill>
                  <a:srgbClr val="FF0000"/>
                </a:solidFill>
              </a:rPr>
              <a:t> </a:t>
            </a:r>
            <a:r>
              <a:rPr lang="pl-PL" sz="2400" b="1" dirty="0" err="1" smtClean="0">
                <a:solidFill>
                  <a:srgbClr val="FF0000"/>
                </a:solidFill>
              </a:rPr>
              <a:t>Physics</a:t>
            </a:r>
            <a:r>
              <a:rPr lang="pl-PL" sz="2400" b="1" dirty="0" smtClean="0">
                <a:solidFill>
                  <a:srgbClr val="FF0000"/>
                </a:solidFill>
              </a:rPr>
              <a:t>???</a:t>
            </a:r>
            <a:endParaRPr lang="en-US" sz="2400" b="1" dirty="0">
              <a:solidFill>
                <a:srgbClr val="FF0000"/>
              </a:solidFill>
            </a:endParaRPr>
          </a:p>
        </p:txBody>
      </p:sp>
      <p:cxnSp>
        <p:nvCxnSpPr>
          <p:cNvPr id="40" name="Łącznik prosty ze strzałką 39"/>
          <p:cNvCxnSpPr/>
          <p:nvPr/>
        </p:nvCxnSpPr>
        <p:spPr>
          <a:xfrm flipH="1">
            <a:off x="1701349" y="4074048"/>
            <a:ext cx="1358483" cy="588297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Łącznik prosty ze strzałką 43"/>
          <p:cNvCxnSpPr/>
          <p:nvPr/>
        </p:nvCxnSpPr>
        <p:spPr>
          <a:xfrm flipH="1" flipV="1">
            <a:off x="1701349" y="2496038"/>
            <a:ext cx="1240717" cy="44956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Łącznik prosty ze strzałką 44"/>
          <p:cNvCxnSpPr/>
          <p:nvPr/>
        </p:nvCxnSpPr>
        <p:spPr>
          <a:xfrm flipV="1">
            <a:off x="6042174" y="2495188"/>
            <a:ext cx="1304178" cy="51548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pole tekstowe 30"/>
          <p:cNvSpPr txBox="1"/>
          <p:nvPr/>
        </p:nvSpPr>
        <p:spPr>
          <a:xfrm>
            <a:off x="323528" y="2976264"/>
            <a:ext cx="7992888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3600" b="1" dirty="0" smtClean="0"/>
              <a:t>Quantum </a:t>
            </a:r>
            <a:r>
              <a:rPr lang="pl-PL" sz="3600" b="1" dirty="0" err="1"/>
              <a:t>metrological</a:t>
            </a:r>
            <a:r>
              <a:rPr lang="pl-PL" sz="3600" b="1" dirty="0"/>
              <a:t> </a:t>
            </a:r>
            <a:r>
              <a:rPr lang="pl-PL" sz="3600" b="1" dirty="0" smtClean="0"/>
              <a:t>precision </a:t>
            </a:r>
            <a:r>
              <a:rPr lang="pl-PL" sz="3600" b="1" dirty="0" err="1" smtClean="0"/>
              <a:t>bounds</a:t>
            </a:r>
            <a:endParaRPr lang="en-US" sz="3600" b="1" dirty="0"/>
          </a:p>
        </p:txBody>
      </p:sp>
      <p:sp>
        <p:nvSpPr>
          <p:cNvPr id="51" name="pole tekstowe 32"/>
          <p:cNvSpPr txBox="1"/>
          <p:nvPr/>
        </p:nvSpPr>
        <p:spPr>
          <a:xfrm>
            <a:off x="396496" y="6042895"/>
            <a:ext cx="368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b="1" dirty="0"/>
              <a:t>Quantum </a:t>
            </a:r>
            <a:r>
              <a:rPr lang="pl-PL" b="1" dirty="0" err="1"/>
              <a:t>computing</a:t>
            </a:r>
            <a:r>
              <a:rPr lang="pl-PL" b="1" dirty="0"/>
              <a:t> </a:t>
            </a:r>
            <a:r>
              <a:rPr lang="pl-PL" b="1" dirty="0" err="1"/>
              <a:t>speed-up</a:t>
            </a:r>
            <a:r>
              <a:rPr lang="pl-PL" b="1" dirty="0"/>
              <a:t> </a:t>
            </a:r>
            <a:r>
              <a:rPr lang="pl-PL" b="1" dirty="0" err="1"/>
              <a:t>limits</a:t>
            </a:r>
            <a:endParaRPr lang="en-US" b="1" dirty="0"/>
          </a:p>
        </p:txBody>
      </p:sp>
      <p:pic>
        <p:nvPicPr>
          <p:cNvPr id="52" name="Picture 1"/>
          <p:cNvPicPr>
            <a:picLocks noChangeAspect="1" noChangeArrowheads="1"/>
          </p:cNvPicPr>
          <p:nvPr/>
        </p:nvPicPr>
        <p:blipFill>
          <a:blip r:embed="rId2" cstate="print"/>
          <a:srcRect l="615" r="1229" b="1853"/>
          <a:stretch>
            <a:fillRect/>
          </a:stretch>
        </p:blipFill>
        <p:spPr bwMode="auto">
          <a:xfrm>
            <a:off x="2376242" y="306925"/>
            <a:ext cx="2078370" cy="1378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" name="pole tekstowe 40"/>
          <p:cNvSpPr txBox="1"/>
          <p:nvPr/>
        </p:nvSpPr>
        <p:spPr>
          <a:xfrm>
            <a:off x="284261" y="1685943"/>
            <a:ext cx="4160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600" b="1" dirty="0" err="1" smtClean="0"/>
              <a:t>Gravitational</a:t>
            </a:r>
            <a:r>
              <a:rPr lang="pl-PL" sz="1600" b="1" dirty="0" smtClean="0"/>
              <a:t> </a:t>
            </a:r>
            <a:r>
              <a:rPr lang="pl-PL" sz="1600" b="1" dirty="0" err="1" smtClean="0"/>
              <a:t>wave</a:t>
            </a:r>
            <a:r>
              <a:rPr lang="pl-PL" sz="1600" b="1" dirty="0" smtClean="0"/>
              <a:t> </a:t>
            </a:r>
            <a:r>
              <a:rPr lang="pl-PL" sz="1600" b="1" dirty="0" err="1" smtClean="0"/>
              <a:t>detectors</a:t>
            </a:r>
            <a:r>
              <a:rPr lang="pl-PL" sz="1600" b="1" dirty="0" smtClean="0"/>
              <a:t> </a:t>
            </a:r>
            <a:r>
              <a:rPr lang="pl-PL" b="1" dirty="0" err="1"/>
              <a:t>sensitivity</a:t>
            </a:r>
            <a:r>
              <a:rPr lang="pl-PL" sz="1600" b="1" dirty="0"/>
              <a:t> </a:t>
            </a:r>
            <a:r>
              <a:rPr lang="pl-PL" sz="1600" b="1" dirty="0" err="1"/>
              <a:t>limits</a:t>
            </a:r>
            <a:endParaRPr lang="en-US" sz="1600" b="1" dirty="0"/>
          </a:p>
        </p:txBody>
      </p:sp>
      <p:sp>
        <p:nvSpPr>
          <p:cNvPr id="54" name="pole tekstowe 41"/>
          <p:cNvSpPr txBox="1"/>
          <p:nvPr/>
        </p:nvSpPr>
        <p:spPr>
          <a:xfrm>
            <a:off x="5287252" y="1716187"/>
            <a:ext cx="28952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b="1" dirty="0" err="1"/>
              <a:t>Atomic-clocks</a:t>
            </a:r>
            <a:r>
              <a:rPr lang="pl-PL" b="1" dirty="0"/>
              <a:t> </a:t>
            </a:r>
            <a:r>
              <a:rPr lang="pl-PL" b="1" dirty="0" err="1"/>
              <a:t>stability</a:t>
            </a:r>
            <a:r>
              <a:rPr lang="pl-PL" b="1" dirty="0"/>
              <a:t> </a:t>
            </a:r>
            <a:r>
              <a:rPr lang="pl-PL" b="1" dirty="0" err="1"/>
              <a:t>limits</a:t>
            </a:r>
            <a:endParaRPr lang="en-US" b="1" dirty="0"/>
          </a:p>
        </p:txBody>
      </p:sp>
      <p:pic>
        <p:nvPicPr>
          <p:cNvPr id="5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8686" y="455866"/>
            <a:ext cx="1912429" cy="1139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" name="Prostokąt 55"/>
          <p:cNvSpPr/>
          <p:nvPr/>
        </p:nvSpPr>
        <p:spPr>
          <a:xfrm>
            <a:off x="118258" y="4743286"/>
            <a:ext cx="4443470" cy="1890248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7" name="Prostokąt 56"/>
          <p:cNvSpPr/>
          <p:nvPr/>
        </p:nvSpPr>
        <p:spPr>
          <a:xfrm>
            <a:off x="4742862" y="137516"/>
            <a:ext cx="4195194" cy="2324734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8" name="Prostokąt 57"/>
          <p:cNvSpPr/>
          <p:nvPr/>
        </p:nvSpPr>
        <p:spPr>
          <a:xfrm>
            <a:off x="118257" y="168572"/>
            <a:ext cx="4443471" cy="2307699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9" name="Prostokąt 58"/>
          <p:cNvSpPr/>
          <p:nvPr/>
        </p:nvSpPr>
        <p:spPr>
          <a:xfrm>
            <a:off x="-105749" y="2050451"/>
            <a:ext cx="4840778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RDD, K</a:t>
            </a:r>
            <a:r>
              <a:rPr kumimoji="0" lang="pl-PL" sz="1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 Banaszek, R. </a:t>
            </a:r>
            <a:r>
              <a:rPr kumimoji="0" lang="pl-PL" sz="10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Schnabel</a:t>
            </a:r>
            <a:r>
              <a:rPr lang="pl-PL" sz="1000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pt-BR" sz="1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Phys. Rev. A 88, 041802(R) </a:t>
            </a:r>
            <a:r>
              <a:rPr kumimoji="0" lang="pl-PL" sz="1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pt-BR" sz="1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2013)</a:t>
            </a:r>
            <a:endParaRPr kumimoji="0" lang="pl-PL" sz="10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pl-PL" sz="1000" kern="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RDD, </a:t>
            </a:r>
            <a:r>
              <a:rPr lang="pl-PL" sz="1000" kern="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J. </a:t>
            </a:r>
            <a:r>
              <a:rPr lang="pl-PL" sz="1000" kern="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Kolodynski</a:t>
            </a:r>
            <a:r>
              <a:rPr lang="pl-PL" sz="1000" kern="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M. Jarzyna, </a:t>
            </a:r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Progress in Optics 60, 345 (2015) </a:t>
            </a:r>
            <a:r>
              <a:rPr kumimoji="0" lang="pt-BR" sz="1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pl-PL" sz="1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60" name="Obraz 5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391" y="294346"/>
            <a:ext cx="1874264" cy="1368284"/>
          </a:xfrm>
          <a:prstGeom prst="rect">
            <a:avLst/>
          </a:prstGeom>
        </p:spPr>
      </p:pic>
      <p:pic>
        <p:nvPicPr>
          <p:cNvPr id="61" name="Obraz 6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1564" y="383467"/>
            <a:ext cx="1756860" cy="1316251"/>
          </a:xfrm>
          <a:prstGeom prst="rect">
            <a:avLst/>
          </a:prstGeom>
        </p:spPr>
      </p:pic>
      <p:pic>
        <p:nvPicPr>
          <p:cNvPr id="62" name="Obraz 6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8922" y="4863885"/>
            <a:ext cx="1921341" cy="1223689"/>
          </a:xfrm>
          <a:prstGeom prst="rect">
            <a:avLst/>
          </a:prstGeom>
        </p:spPr>
      </p:pic>
      <p:pic>
        <p:nvPicPr>
          <p:cNvPr id="63" name="Picture 6" descr="http://upload.wikimedia.org/wikipedia/commons/thumb/a/a9/Shore_code.svg/500px-Shore_code.svg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82532" y="4925221"/>
            <a:ext cx="1837440" cy="1105274"/>
          </a:xfrm>
          <a:prstGeom prst="rect">
            <a:avLst/>
          </a:prstGeom>
          <a:noFill/>
        </p:spPr>
      </p:pic>
      <p:sp>
        <p:nvSpPr>
          <p:cNvPr id="64" name="Prostokąt 63"/>
          <p:cNvSpPr/>
          <p:nvPr/>
        </p:nvSpPr>
        <p:spPr>
          <a:xfrm>
            <a:off x="4400820" y="2050451"/>
            <a:ext cx="4840778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l-PL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K. </a:t>
            </a:r>
            <a:r>
              <a:rPr lang="pl-PL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Macieszczak</a:t>
            </a:r>
            <a:r>
              <a:rPr lang="pl-PL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M. </a:t>
            </a:r>
            <a:r>
              <a:rPr lang="pl-PL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Fraas</a:t>
            </a:r>
            <a:r>
              <a:rPr lang="pl-PL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RDD</a:t>
            </a:r>
            <a:r>
              <a:rPr lang="pl-PL" sz="1000" kern="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00" dirty="0" smtClean="0"/>
              <a:t>New J. Phys. 16, 113002 (2014) </a:t>
            </a:r>
            <a:endParaRPr lang="pl-PL" sz="1000" kern="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kumimoji="0" lang="pl-PL" sz="1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K. </a:t>
            </a:r>
            <a:r>
              <a:rPr kumimoji="0" lang="pl-PL" sz="10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Chabuda</a:t>
            </a:r>
            <a:r>
              <a:rPr kumimoji="0" lang="pl-PL" sz="1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I. </a:t>
            </a:r>
            <a:r>
              <a:rPr kumimoji="0" lang="pl-PL" sz="10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Leroux</a:t>
            </a:r>
            <a:r>
              <a:rPr lang="pl-PL" sz="1000" kern="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pl-PL" sz="1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RDD,</a:t>
            </a:r>
            <a:r>
              <a:rPr kumimoji="0" 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New J. Phys. 18, 083035 (2016)</a:t>
            </a:r>
            <a:endParaRPr lang="pl-PL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Prostokąt 64"/>
          <p:cNvSpPr/>
          <p:nvPr/>
        </p:nvSpPr>
        <p:spPr>
          <a:xfrm>
            <a:off x="108139" y="6367546"/>
            <a:ext cx="3887797" cy="24622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pl-PL" sz="1000" kern="0" dirty="0" smtClean="0">
                <a:solidFill>
                  <a:prstClr val="black"/>
                </a:solidFill>
                <a:latin typeface="Times" pitchFamily="18" charset="0"/>
              </a:rPr>
              <a:t>RDD, </a:t>
            </a:r>
            <a:r>
              <a:rPr kumimoji="0" lang="pl-PL" sz="1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itchFamily="18" charset="0"/>
              </a:rPr>
              <a:t>M</a:t>
            </a:r>
            <a:r>
              <a:rPr kumimoji="0" lang="pl-PL" sz="1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itchFamily="18" charset="0"/>
              </a:rPr>
              <a:t>. Markiewicz, </a:t>
            </a:r>
            <a:r>
              <a:rPr lang="en-US" sz="1000" dirty="0" smtClean="0"/>
              <a:t>Phys. Rev. A 91, 062322 (2015)  </a:t>
            </a:r>
            <a:r>
              <a:rPr kumimoji="0" lang="pt-BR" sz="1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pl-PL" sz="1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itchFamily="18" charset="0"/>
              </a:rPr>
              <a:t> </a:t>
            </a:r>
          </a:p>
        </p:txBody>
      </p:sp>
      <p:sp>
        <p:nvSpPr>
          <p:cNvPr id="66" name="Prostokąt 65"/>
          <p:cNvSpPr/>
          <p:nvPr/>
        </p:nvSpPr>
        <p:spPr>
          <a:xfrm>
            <a:off x="1778316" y="3626329"/>
            <a:ext cx="5245008" cy="4001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kumimoji="0" lang="pl-PL" sz="100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RDD,</a:t>
            </a:r>
            <a:r>
              <a:rPr kumimoji="0" lang="en-US" sz="100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10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kumimoji="0" lang="pl-PL" sz="100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pl-PL" sz="1000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Kolodynski</a:t>
            </a:r>
            <a:r>
              <a:rPr kumimoji="0" lang="pl-PL" sz="100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M. Guta, </a:t>
            </a:r>
            <a:r>
              <a:rPr lang="fr-FR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Nature Communications 3, 1063 (2012)</a:t>
            </a:r>
            <a:endParaRPr lang="pl-PL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pl-PL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RDD, </a:t>
            </a:r>
            <a:r>
              <a:rPr lang="pl-PL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L. </a:t>
            </a:r>
            <a:r>
              <a:rPr lang="pl-PL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Maccone</a:t>
            </a:r>
            <a:r>
              <a:rPr lang="pl-PL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pl-PL" sz="1000" dirty="0" err="1" smtClean="0"/>
              <a:t>Phys</a:t>
            </a:r>
            <a:r>
              <a:rPr lang="pl-PL" sz="1000" dirty="0" smtClean="0"/>
              <a:t>. </a:t>
            </a:r>
            <a:r>
              <a:rPr lang="pl-PL" sz="1000" dirty="0" err="1" smtClean="0"/>
              <a:t>Rev</a:t>
            </a:r>
            <a:r>
              <a:rPr lang="pl-PL" sz="1000" dirty="0" smtClean="0"/>
              <a:t>. </a:t>
            </a:r>
            <a:r>
              <a:rPr lang="pl-PL" sz="1000" dirty="0" err="1" smtClean="0"/>
              <a:t>Lett</a:t>
            </a:r>
            <a:r>
              <a:rPr lang="pl-PL" sz="1000" dirty="0" smtClean="0"/>
              <a:t>. 113, 250801 (2014) </a:t>
            </a:r>
            <a:r>
              <a:rPr lang="fr-FR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pl-PL" sz="100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pl-PL" sz="100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7" name="Łącznik prosty ze strzałką 66"/>
          <p:cNvCxnSpPr/>
          <p:nvPr/>
        </p:nvCxnSpPr>
        <p:spPr>
          <a:xfrm>
            <a:off x="5500524" y="4083263"/>
            <a:ext cx="1594198" cy="660023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40,9824"/>
  <p:tag name="OUTPUTDPI" val="1200"/>
  <p:tag name="LATEXADDIN" val="\documentclass{article}&#10;\usepackage{amsmath}&#10;\pagestyle{empty}&#10;\begin{document}&#10;&#10;&#10;$| \psi \rangle$&#10;&#10;\end{document}"/>
  <p:tag name="IGUANATEXSIZE" val="20"/>
  <p:tag name="IGUANATEXCURSOR" val="97"/>
  <p:tag name="TRANSPARENCY" val="True"/>
  <p:tag name="FILENAME" val=""/>
  <p:tag name="INPUTTYPE" val="0"/>
  <p:tag name="LATEXENGINEID" val="0"/>
  <p:tag name="TEMPFOLDER" val="c:\temp\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1,2336"/>
  <p:tag name="ORIGINALWIDTH" val="208,4739"/>
  <p:tag name="OUTPUTDPI" val="1200"/>
  <p:tag name="LATEXADDIN" val="\documentclass{article}&#10;\usepackage{amsmath}&#10;\pagestyle{empty}&#10;\begin{document}&#10;&#10;&#10;$| \psi_\varphi \rangle$&#10;&#10;\end{document}"/>
  <p:tag name="IGUANATEXSIZE" val="20"/>
  <p:tag name="IGUANATEXCURSOR" val="97"/>
  <p:tag name="TRANSPARENCY" val="True"/>
  <p:tag name="FILENAME" val=""/>
  <p:tag name="INPUTTYPE" val="0"/>
  <p:tag name="LATEXENGINEID" val="0"/>
  <p:tag name="TEMPFOLDER" val="c:\temp\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,24299"/>
  <p:tag name="ORIGINALWIDTH" val="62,99213"/>
  <p:tag name="OUTPUTDPI" val="1200"/>
  <p:tag name="LATEXADDIN" val="\documentclass{article}&#10;\usepackage{amsmath}&#10;\pagestyle{empty}&#10;\begin{document}&#10;&#10;&#10;$x$&#10;&#10;\end{document}"/>
  <p:tag name="IGUANATEXSIZE" val="20"/>
  <p:tag name="IGUANATEXCURSOR" val="83"/>
  <p:tag name="TRANSPARENCY" val="True"/>
  <p:tag name="FILENAME" val=""/>
  <p:tag name="INPUTTYPE" val="0"/>
  <p:tag name="LATEXENGINEID" val="0"/>
  <p:tag name="TEMPFOLDER" val="c:\temp\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,7346"/>
  <p:tag name="ORIGINALWIDTH" val="231,721"/>
  <p:tag name="OUTPUTDPI" val="1200"/>
  <p:tag name="LATEXADDIN" val="\documentclass{article}&#10;\usepackage{amsmath}&#10;\pagestyle{empty}&#10;\begin{document}&#10;&#10;&#10;$\tilde{\varphi}(x)$&#10;&#10;\end{document}"/>
  <p:tag name="IGUANATEXSIZE" val="20"/>
  <p:tag name="IGUANATEXCURSOR" val="84"/>
  <p:tag name="TRANSPARENCY" val="True"/>
  <p:tag name="FILENAME" val=""/>
  <p:tag name="INPUTTYPE" val="0"/>
  <p:tag name="LATEXENGINEID" val="0"/>
  <p:tag name="TEMPFOLDER" val="c:\temp\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1,73976"/>
  <p:tag name="ORIGINALWIDTH" val="71,2411"/>
  <p:tag name="OUTPUTDPI" val="1200"/>
  <p:tag name="LATEXADDIN" val="\documentclass{article}&#10;\usepackage{amsmath}&#10;\pagestyle{empty}&#10;\begin{document}&#10;&#10;&#10;$\varphi$&#10;&#10;\end{document}"/>
  <p:tag name="IGUANATEXSIZE" val="20"/>
  <p:tag name="IGUANATEXCURSOR" val="90"/>
  <p:tag name="TRANSPARENCY" val="True"/>
  <p:tag name="FILENAME" val=""/>
  <p:tag name="INPUTTYPE" val="0"/>
  <p:tag name="LATEXENGINEID" val="0"/>
  <p:tag name="TEMPFOLDER" val="c:\temp\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52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ngle n_1 \rangle  = N \cos^2(\varphi/2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4"/>
  <p:tag name="PICTUREFILESIZE" val="424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2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78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ngle n_2 \rangle  = N \sin^2(\varphi/2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2"/>
  <p:tag name="PICTUREFILESIZE" val="414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ngle n_1\rangle  -\langle n_2 \rangle  = N \cos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4"/>
  <p:tag name="PICTUREFILESIZE" val="386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p(n_1,n_2) = \binom{N}{n_1} p_1^{n_1} p_2^{n_2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8"/>
  <p:tag name="PICTUREFILESIZE" val="553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p_1 = \cos^2(\varphi/2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5"/>
  <p:tag name="PICTUREFILESIZE" val="321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p_2 = \sin^2(\varphi/2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4"/>
  <p:tag name="PICTUREFILESIZE" val="3166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 \varphi = \frac{1}{\sqrt{N}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43"/>
  <p:tag name="PICTUREFILESIZE" val="1988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(n_1,n_2) =&#10; \arccos\left(\frac{n_1-n_2}{N} \right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5"/>
  <p:tag name="PICTUREFILESIZE" val="565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,23961"/>
  <p:tag name="ORIGINALWIDTH" val="41,99472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1$&#10;\end{document}&#10;"/>
  <p:tag name="IGUANATEXSIZE" val="20"/>
  <p:tag name="IGUANATEXCURSOR" val="556"/>
  <p:tag name="TRANSPARENCY" val="False"/>
  <p:tag name="FILENAME" val=""/>
  <p:tag name="INPUTTYPE" val="0"/>
  <p:tag name="LATEXENGINEID" val="0"/>
  <p:tag name="TEMPFOLDER" val="c:\temp\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2,48969"/>
  <p:tag name="ORIGINALWIDTH" val="50,2437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2$&#10;\end{document}&#10;"/>
  <p:tag name="IGUANATEXSIZE" val="20"/>
  <p:tag name="IGUANATEXCURSOR" val="557"/>
  <p:tag name="TRANSPARENCY" val="False"/>
  <p:tag name="FILENAME" val=""/>
  <p:tag name="INPUTTYPE" val="0"/>
  <p:tag name="LATEXENGINEID" val="0"/>
  <p:tag name="TEMPFOLDER" val="c:\temp\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5,478"/>
  <p:tag name="ORIGINALWIDTH" val="985,3768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frac{1}{\sqrt{2}}\left(\ket{1}\ket{1} + \ket{2}\ket{2}\right)$&#10;\end{document}&#10;"/>
  <p:tag name="IGUANATEXSIZE" val="20"/>
  <p:tag name="IGUANATEXCURSOR" val="610"/>
  <p:tag name="TRANSPARENCY" val="False"/>
  <p:tag name="FILENAME" val=""/>
  <p:tag name="INPUTTYPE" val="0"/>
  <p:tag name="LATEXENGINEID" val="0"/>
  <p:tag name="TEMPFOLDER" val="c:\temp\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38,9576"/>
  <p:tag name="ORIGINALWIDTH" val="2458,193"/>
  <p:tag name="OUTPUTDPI" val="1200"/>
  <p:tag name="LATEXADDIN" val="\documentclass[color]{slides}\pagestyle{empty}&#10;\begin{document}&#10;$p_{12} = \frac{1}{2}(1 +\cos 2\varphi)$&#10;\end{document}&#10;"/>
  <p:tag name="IGUANATEXSIZE" val="20"/>
  <p:tag name="IGUANATEXCURSOR" val="99"/>
  <p:tag name="TRANSPARENCY" val="True"/>
  <p:tag name="FILENAME" val=""/>
  <p:tag name="INPUTTYPE" val="0"/>
  <p:tag name="LATEXENGINEID" val="0"/>
  <p:tag name="TEMPFOLDER" val="c:\temp\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38,9576"/>
  <p:tag name="ORIGINALWIDTH" val="3177,353"/>
  <p:tag name="OUTPUTDPI" val="1200"/>
  <p:tag name="LATEXADDIN" val="\documentclass[color]{slides}\pagestyle{empty}&#10;\begin{document}&#10;$p_{11}+p_{22} = \frac{1}{2}(1-\cos 2\varphi)$&#10;\end{document}&#10;"/>
  <p:tag name="IGUANATEXSIZE" val="20"/>
  <p:tag name="IGUANATEXCURSOR" val="105"/>
  <p:tag name="TRANSPARENCY" val="True"/>
  <p:tag name="FILENAME" val=""/>
  <p:tag name="INPUTTYPE" val="0"/>
  <p:tag name="LATEXENGINEID" val="0"/>
  <p:tag name="TEMPFOLDER" val="c:\temp\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\varphi\propto  \frac{1}{2}$&#10; 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34"/>
  <p:tag name="PICTUREFILESIZE" val="1817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\varphi\propto  \frac{1}{\sqrt{2}}$&#10; 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40"/>
  <p:tag name="PICTUREFILESIZE" val="2219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otimes 2$&#10; 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948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5,478"/>
  <p:tag name="ORIGINALWIDTH" val="1210,349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frac{1}{\sqrt{2}}\left(\ket{1}\ket{1} + e^{2 i \varphi} \ket{2}\ket{2}\right)$&#10;\end{document}&#10;"/>
  <p:tag name="IGUANATEXSIZE" val="20"/>
  <p:tag name="IGUANATEXCURSOR" val="600"/>
  <p:tag name="TRANSPARENCY" val="False"/>
  <p:tag name="FILENAME" val=""/>
  <p:tag name="INPUTTYPE" val="0"/>
  <p:tag name="LATEXENGINEID" val="0"/>
  <p:tag name="TEMPFOLDER" val="c:\temp\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5,478"/>
  <p:tag name="ORIGINALWIDTH" val="1049,869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frac{1}{\sqrt{2}}\left(\ket{1}^{ \otimes N} &#10;+ \ket{2}^{\otimes N}\right)$&#10;\end{document}&#10;"/>
  <p:tag name="IGUANATEXSIZE" val="20"/>
  <p:tag name="IGUANATEXCURSOR" val="622"/>
  <p:tag name="TRANSPARENCY" val="False"/>
  <p:tag name="FILENAME" val=""/>
  <p:tag name="INPUTTYPE" val="0"/>
  <p:tag name="LATEXENGINEID" val="0"/>
  <p:tag name="TEMPFOLDER" val="c:\temp\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5,478"/>
  <p:tag name="ORIGINALWIDTH" val="1302,587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frac{1}{\sqrt{2}}\left(\ket{1}^{\otimes N} + e^{ i N \varphi} \ket{2}^{\otimes N}\right)$&#10;\end{document}&#10;"/>
  <p:tag name="IGUANATEXSIZE" val="20"/>
  <p:tag name="IGUANATEXCURSOR" val="605"/>
  <p:tag name="TRANSPARENCY" val="False"/>
  <p:tag name="FILENAME" val=""/>
  <p:tag name="INPUTTYPE" val="0"/>
  <p:tag name="LATEXENGINEID" val="0"/>
  <p:tag name="TEMPFOLDER" val="c:\temp\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\varphi\propto  \frac{1}{\sqrt{N}}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43"/>
  <p:tag name="PICTUREFILESIZE" val="235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otimes N$&#10; 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7"/>
  <p:tag name="PICTUREFILESIZE" val="110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\varphi\propto  \frac{1}{N}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7"/>
  <p:tag name="PICTUREFILESIZE" val="1917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91,2261"/>
  <p:tag name="ORIGINALWIDTH" val="1017,623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ax_{\Psi}F(\ket{\Psi_\varphi}) = N^2$$&#10;\end{document}&#10;"/>
  <p:tag name="IGUANATEXSIZE" val="20"/>
  <p:tag name="IGUANATEXCURSOR" val="638"/>
  <p:tag name="TRANSPARENCY" val="False"/>
  <p:tag name="FILENAME" val=""/>
  <p:tag name="INPUTTYPE" val="0"/>
  <p:tag name="LATEXENGINEID" val="0"/>
  <p:tag name="TEMPFOLDER" val="c:\temp\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F = 4 (\braket{\Psi^\prime_\varphi}{\Psi^\prime_\varphi} - &#10;|\braket{\Psi_\varphi}{\Psi^\prime_\varphi}|^2)&#10; 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1"/>
  <p:tag name="PICTUREFILESIZE" val="6053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ket{\Psi^\prime_\varphi}= \frac{d}{d \varphi} \ket{\Psi_\varphi}&#10;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7"/>
  <p:tag name="PICTUREFILESIZE" val="3476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{\varphi} \geq \frac{1}{\sqrt{ F}}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46"/>
  <p:tag name="PICTUREFILESIZE" val="2462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"/>
  <p:tag name="PICTUREFILESIZE" val="376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^{}_\varph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9"/>
  <p:tag name="PICTUREFILESIZE" val="994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37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_\varph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8"/>
  <p:tag name="PICTUREFILESIZE" val="1158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_1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426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37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_\varph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8"/>
  <p:tag name="PICTUREFILESIZE" val="1158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_N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6"/>
  <p:tag name="PICTUREFILESIZE" val="627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=e^{i \frac{\sigma_z}{2} \varphi} 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34"/>
  <p:tag name="PICTUREFILESIZE" val="147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Pi_r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362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ilde{\varphi}(r)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8"/>
  <p:tag name="PICTUREFILESIZE" val="1287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=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3"/>
  <p:tag name="PICTUREFILESIZE" val="872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rho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1"/>
  <p:tag name="PICTUREFILESIZE" val="698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$&#10;\end{document}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837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00,9749"/>
  <p:tag name="ORIGINALWIDTH" val="878,8901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max_{\ket{\psi}}F(\rho_\varphi) = ???$$&#10;\end{document}&#10;"/>
  <p:tag name="IGUANATEXSIZE" val="20"/>
  <p:tag name="IGUANATEXCURSOR" val="572"/>
  <p:tag name="TRANSPARENCY" val="False"/>
  <p:tag name="FILENAME" val=""/>
  <p:tag name="INPUTTYPE" val="0"/>
  <p:tag name="LATEXENGINEID" val="0"/>
  <p:tag name="TEMPFOLDER" val="c:\temp\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L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"/>
  <p:tag name="PICTUREFILESIZE" val="503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sigma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1"/>
  <p:tag name="PICTUREFILESIZE" val="67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rho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1"/>
  <p:tag name="PICTUREFILESIZE" val="698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$&#10;\end{document}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837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L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"/>
  <p:tag name="PICTUREFILESIZE" val="503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L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"/>
  <p:tag name="PICTUREFILESIZE" val="503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sigma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1"/>
  <p:tag name="PICTUREFILESIZE" val="670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sigma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1"/>
  <p:tag name="PICTUREFILESIZE" val="670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rho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1"/>
  <p:tag name="PICTUREFILESIZE" val="698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$&#10;\end{document}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837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F_Q\left[\rho_\varphi\right] \leq &#10;F_Q\left[\sigma_\varphi^{\otimes N}\right] = N F_Q[\sigma_\varphi]&#10;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9"/>
  <p:tag name="PICTUREFILESIZE" val="6869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 \varphi \geq \frac{1}{\sqrt{N F_Q[\sigma_\varphi]}}&#10;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9"/>
  <p:tag name="PICTUREFILESIZE" val="4535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sigma_\varphi = \sum_{j} p_j(\varphi) \ket{j}\bra{j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6"/>
  <p:tag name="PICTUREFILESIZE" val="4355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p_{\pm}(\varphi) = \frac{\epsilon_{\mp} &#10;\pm (\varphi-\varphi_0)}{\epsilon_++\epsilon_-} 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4"/>
  <p:tag name="PICTUREFILESIZE" val="3841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F\left[\rho_\varphi\right] \leq &#10;F\left[\sigma_\varphi^{\otimes N}\right] = N F[\sigma_\varphi]&#10;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23"/>
  <p:tag name="PICTUREFILESIZE" val="5530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F(\sigma_\varphi)= \sum_{s=\pm}\frac{1}{p_s(\varphi)} &#10;\left(\frac{d p_s(\varphi)}{d\varphi}\right)^2 = \frac{1}{\epsilon_+\epsilon_-}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72"/>
  <p:tag name="PICTUREFILESIZE" val="11016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Lambda_\pm = &#10;\Lambda_{\varphi_0} \pm &#10; \epsilon_\pm\left.\frac{d \Lambda_\varphi}{d \varphi}\right|_{\varphi=\varphi_0}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09"/>
  <p:tag name="PICTUREFILESIZE" val="7969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varphi} = p_+(\varphi) \Lambda_+ + p_-(\varphi)&#10; \Lambda_- + O(d\varphi^2)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60"/>
  <p:tag name="PICTUREFILESIZE" val="7376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overset{O(\delta\varphi)}{\approx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21"/>
  <p:tag name="PICTUREFILESIZE" val="1613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sigma_\varphi= p_+(\varphi)\ket{+}\bra{+} + p_-(\varphi) \ket{-}\bra{-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45"/>
  <p:tag name="PICTUREFILESIZE" val="5300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L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8"/>
  <p:tag name="PICTUREFILESIZE" val="503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sigma_\varphi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1"/>
  <p:tag name="PICTUREFILESIZE" val="670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varphi_0 + d\varphi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1"/>
  <p:tag name="PICTUREFILESIZE" val="1498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varphi_0 - d\varphi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1"/>
  <p:tag name="PICTUREFILESIZE" val="1460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epsilon_-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0"/>
  <p:tag name="PICTUREFILESIZE" val="123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epsilon_+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0"/>
  <p:tag name="PICTUREFILESIZE" val="1321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-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504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+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501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varphi_0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5"/>
  <p:tag name="PICTUREFILESIZE" val="905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Delta \varphi \geq \sqrt{\frac{\epsilon_+ \epsilon_-}{N}}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59"/>
  <p:tag name="PICTUREFILESIZE" val="5306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=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3"/>
  <p:tag name="PICTUREFILESIZE" val="872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Delta \varphi \geq \sqrt{\frac{1-\eta}{\eta N}}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55"/>
  <p:tag name="PICTUREFILESIZE" val="5514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varphi_0 + d\varphi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1"/>
  <p:tag name="PICTUREFILESIZE" val="1498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varphi_0 - d\varphi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31"/>
  <p:tag name="PICTUREFILESIZE" val="1460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epsilon_-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0"/>
  <p:tag name="PICTUREFILESIZE" val="1231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\epsilon_+$&#10;\end{document}&#10;"/>
  <p:tag name="FILENAME" val="TP_tmp"/>
  <p:tag name="FORMAT" val="png256"/>
  <p:tag name="RES" val="1200"/>
  <p:tag name="BLEND" val="0"/>
  <p:tag name="TRANSPARENT" val="1"/>
  <p:tag name="TBUG" val="0"/>
  <p:tag name="ALLOWFS" val="0"/>
  <p:tag name="ORIGWIDTH" val="10"/>
  <p:tag name="PICTUREFILESIZE" val="1321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-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504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+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"/>
  <p:tag name="PICTUREFILESIZE" val="501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{\varphi_0}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5"/>
  <p:tag name="PICTUREFILESIZE" val="905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\tilde{\varphi}   \geq \sqrt{\frac{1-\eta}{\eta}} \frac{1}{\sqrt{N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2"/>
  <p:tag name="PICTUREFILESIZE" val="4951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\tilde{\varphi}   \approx \sqrt{\frac{1- \eta + \eta e^{-2s}}{\eta |\alpha|^2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00"/>
  <p:tag name="PICTUREFILESIZE" val="6156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alpha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54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s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"/>
  <p:tag name="PICTUREFILESIZE" val="623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2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79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525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frac{{\Delta \varphi}_{\t{squeezed}}}{{\Delta \varphi}_{\t{standard}}}&#10; \approx 0.66 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2"/>
  <p:tag name="PICTUREFILESIZE" val="4631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0,9861"/>
  <p:tag name="ORIGINALWIDTH" val="444,6944"/>
  <p:tag name="OUTPUTDPI" val="1200"/>
  <p:tag name="LATEXADDIN" val="\documentclass{article}&#10;\usepackage{amsmath}&#10;\pagestyle{empty}&#10;\begin{document}&#10;&#10;&#10;$\eta =0.75$&#10;&#10;\end{document}"/>
  <p:tag name="IGUANATEXSIZE" val="20"/>
  <p:tag name="IGUANATEXCURSOR" val="93"/>
  <p:tag name="TRANSPARENCY" val="True"/>
  <p:tag name="FILENAME" val=""/>
  <p:tag name="INPUTTYPE" val="0"/>
  <p:tag name="LATEXENGINEID" val="0"/>
  <p:tag name="TEMPFOLDER" val="c:\temp\"/>
</p:tagLst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12587</TotalTime>
  <Words>556</Words>
  <Application>Microsoft Office PowerPoint</Application>
  <PresentationFormat>Pokaz na ekranie (4:3)</PresentationFormat>
  <Paragraphs>82</Paragraphs>
  <Slides>16</Slides>
  <Notes>3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16</vt:i4>
      </vt:variant>
    </vt:vector>
  </HeadingPairs>
  <TitlesOfParts>
    <vt:vector size="22" baseType="lpstr">
      <vt:lpstr>Arial</vt:lpstr>
      <vt:lpstr>Calibri</vt:lpstr>
      <vt:lpstr>Microsoft Himalaya</vt:lpstr>
      <vt:lpstr>Times</vt:lpstr>
      <vt:lpstr>Times New Roman</vt:lpstr>
      <vt:lpstr>Motyw pakietu Office</vt:lpstr>
      <vt:lpstr>Prezentacja programu PowerPoint</vt:lpstr>
      <vt:lpstr>Quantum Metrology</vt:lpstr>
      <vt:lpstr>Particle physics experiment as a quantum channel estimation problem</vt:lpstr>
      <vt:lpstr>„Classical” interferometry</vt:lpstr>
      <vt:lpstr>Prezentacja programu PowerPoint</vt:lpstr>
      <vt:lpstr>Prezentacja programu PowerPoint</vt:lpstr>
      <vt:lpstr>Quantum interferometry as a quantum channel estimation problem</vt:lpstr>
      <vt:lpstr>Optimal interferometry  in presence of losses?</vt:lpstr>
      <vt:lpstr>Channel simulation idea</vt:lpstr>
      <vt:lpstr>Channel simulation idea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Rafal</dc:creator>
  <cp:lastModifiedBy>demko</cp:lastModifiedBy>
  <cp:revision>521</cp:revision>
  <dcterms:created xsi:type="dcterms:W3CDTF">2011-12-06T11:47:15Z</dcterms:created>
  <dcterms:modified xsi:type="dcterms:W3CDTF">2016-11-29T16:14:25Z</dcterms:modified>
</cp:coreProperties>
</file>