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tiff" ContentType="image/tif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notesSlides/notesSlide2.xml" ContentType="application/vnd.openxmlformats-officedocument.presentationml.notesSlide+xml"/>
  <Override PartName="/ppt/tags/tag87.xml" ContentType="application/vnd.openxmlformats-officedocument.presentationml.tags+xml"/>
  <Override PartName="/ppt/notesSlides/notesSlide3.xml" ContentType="application/vnd.openxmlformats-officedocument.presentationml.notesSlide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notesSlides/notesSlide4.xml" ContentType="application/vnd.openxmlformats-officedocument.presentationml.notesSlide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notesSlides/notesSlide5.xml" ContentType="application/vnd.openxmlformats-officedocument.presentationml.notesSlide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notesSlides/notesSlide6.xml" ContentType="application/vnd.openxmlformats-officedocument.presentationml.notesSlide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notesSlides/notesSlide7.xml" ContentType="application/vnd.openxmlformats-officedocument.presentationml.notesSlide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notesSlides/notesSlide8.xml" ContentType="application/vnd.openxmlformats-officedocument.presentationml.notesSlide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notesSlides/notesSlide9.xml" ContentType="application/vnd.openxmlformats-officedocument.presentationml.notesSlide+xml"/>
  <Override PartName="/ppt/tags/tag16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5"/>
  </p:notesMasterIdLst>
  <p:sldIdLst>
    <p:sldId id="434" r:id="rId2"/>
    <p:sldId id="452" r:id="rId3"/>
    <p:sldId id="440" r:id="rId4"/>
    <p:sldId id="441" r:id="rId5"/>
    <p:sldId id="453" r:id="rId6"/>
    <p:sldId id="443" r:id="rId7"/>
    <p:sldId id="444" r:id="rId8"/>
    <p:sldId id="454" r:id="rId9"/>
    <p:sldId id="449" r:id="rId10"/>
    <p:sldId id="392" r:id="rId11"/>
    <p:sldId id="376" r:id="rId12"/>
    <p:sldId id="428" r:id="rId13"/>
    <p:sldId id="408" r:id="rId14"/>
    <p:sldId id="407" r:id="rId15"/>
    <p:sldId id="421" r:id="rId16"/>
    <p:sldId id="397" r:id="rId17"/>
    <p:sldId id="447" r:id="rId18"/>
    <p:sldId id="448" r:id="rId19"/>
    <p:sldId id="399" r:id="rId20"/>
    <p:sldId id="416" r:id="rId21"/>
    <p:sldId id="420" r:id="rId22"/>
    <p:sldId id="455" r:id="rId23"/>
    <p:sldId id="403" r:id="rId24"/>
  </p:sldIdLst>
  <p:sldSz cx="9144000" cy="6858000" type="screen4x3"/>
  <p:notesSz cx="6858000" cy="9144000"/>
  <p:defaultTextStyle>
    <a:defPPr>
      <a:defRPr lang="pl-P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9966"/>
    <a:srgbClr val="000000"/>
    <a:srgbClr val="FFFF00"/>
    <a:srgbClr val="FFFFFF"/>
    <a:srgbClr val="FF9900"/>
    <a:srgbClr val="FF0066"/>
    <a:srgbClr val="FFFF99"/>
    <a:srgbClr val="CCFFCC"/>
    <a:srgbClr val="FF99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Styl pośredni 2 — Ak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Styl pośredni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D5ABB26-0587-4C30-8999-92F81FD0307C}" styleName="Bez stylu, bez siatki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6091" autoAdjust="0"/>
    <p:restoredTop sz="79219" autoAdjust="0"/>
  </p:normalViewPr>
  <p:slideViewPr>
    <p:cSldViewPr>
      <p:cViewPr varScale="1">
        <p:scale>
          <a:sx n="51" d="100"/>
          <a:sy n="51" d="100"/>
        </p:scale>
        <p:origin x="1710" y="3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75" d="100"/>
        <a:sy n="75" d="100"/>
      </p:scale>
      <p:origin x="0" y="0"/>
    </p:cViewPr>
  </p:notesTextViewPr>
  <p:sorterViewPr>
    <p:cViewPr>
      <p:scale>
        <a:sx n="66" d="100"/>
        <a:sy n="66" d="100"/>
      </p:scale>
      <p:origin x="0" y="2244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nagłówka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26D3B41-53A6-4C15-9060-1937514A15A3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4" name="Symbol zastępczy obrazu slajd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Symbol zastępczy notatek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EE2119-FE5D-4871-A9FC-B06E5F5A101C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140084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 marL="228600" indent="-228600">
              <a:buNone/>
            </a:pP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73845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8369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08157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828993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2811294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1200" dirty="0" err="1" smtClean="0"/>
              <a:t>atomic</a:t>
            </a:r>
            <a:r>
              <a:rPr lang="pl-PL" sz="1200" dirty="0" smtClean="0"/>
              <a:t> </a:t>
            </a:r>
            <a:r>
              <a:rPr lang="pl-PL" sz="1200" dirty="0" err="1" smtClean="0"/>
              <a:t>decoherence</a:t>
            </a:r>
            <a:endParaRPr lang="pl-PL" sz="1200" dirty="0" smtClean="0"/>
          </a:p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0574794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pl-PL" dirty="0" err="1" smtClean="0"/>
              <a:t>Complexity</a:t>
            </a:r>
            <a:r>
              <a:rPr lang="pl-PL" dirty="0" smtClean="0"/>
              <a:t> </a:t>
            </a:r>
            <a:r>
              <a:rPr lang="pl-PL" dirty="0" err="1" smtClean="0"/>
              <a:t>grows</a:t>
            </a:r>
            <a:r>
              <a:rPr lang="pl-PL" baseline="0" dirty="0" smtClean="0"/>
              <a:t> </a:t>
            </a:r>
            <a:r>
              <a:rPr lang="pl-PL" baseline="0" dirty="0" err="1" smtClean="0"/>
              <a:t>with</a:t>
            </a:r>
            <a:r>
              <a:rPr lang="pl-PL" baseline="0" dirty="0" smtClean="0"/>
              <a:t> </a:t>
            </a:r>
            <a:r>
              <a:rPr lang="pl-PL" baseline="0" dirty="0" err="1" smtClean="0"/>
              <a:t>the</a:t>
            </a:r>
            <a:r>
              <a:rPr lang="pl-PL" baseline="0" dirty="0" smtClean="0"/>
              <a:t> </a:t>
            </a:r>
            <a:r>
              <a:rPr lang="pl-PL" baseline="0" dirty="0" err="1" smtClean="0"/>
              <a:t>number</a:t>
            </a:r>
            <a:endParaRPr lang="en-US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36105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801633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obrazu slajd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Symbol zastępczy notatek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pl-PL" dirty="0" err="1" smtClean="0"/>
              <a:t>Pryblizanie</a:t>
            </a:r>
            <a:r>
              <a:rPr lang="pl-PL" dirty="0" smtClean="0"/>
              <a:t>, </a:t>
            </a:r>
            <a:r>
              <a:rPr lang="pl-PL" dirty="0" err="1" smtClean="0"/>
              <a:t>zapisa</a:t>
            </a:r>
            <a:r>
              <a:rPr lang="pl-PL" dirty="0" smtClean="0"/>
              <a:t> L</a:t>
            </a:r>
            <a:endParaRPr lang="pl-PL" dirty="0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2EE2119-FE5D-4871-A9FC-B06E5F5A101C}" type="slidenum">
              <a:rPr lang="en-US" smtClean="0"/>
              <a:pPr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2684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lajd tytuł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odtytuł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l-PL" dirty="0" smtClean="0"/>
              <a:t>Kliknij, aby edytować styl wzorca podtytułu</a:t>
            </a:r>
            <a:endParaRPr lang="en-US" dirty="0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9" name="Symbol zastępczy stopki 8"/>
          <p:cNvSpPr>
            <a:spLocks noGrp="1"/>
          </p:cNvSpPr>
          <p:nvPr>
            <p:ph type="ftr" sz="quarter" idx="12"/>
          </p:nvPr>
        </p:nvSpPr>
        <p:spPr>
          <a:xfrm>
            <a:off x="6165326" y="6374589"/>
            <a:ext cx="2895600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pl-PL" smtClean="0"/>
              <a:t>Faculty of Physics, University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ytuł i zawartoś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/>
        <p:txBody>
          <a:bodyPr/>
          <a:lstStyle>
            <a:lvl2pPr>
              <a:defRPr/>
            </a:lvl2pPr>
          </a:lstStyle>
          <a:p>
            <a:pPr lvl="0"/>
            <a:r>
              <a:rPr lang="pl-PL" dirty="0" smtClean="0"/>
              <a:t>Kliknij, aby edytować style wzorca tekstu</a:t>
            </a:r>
          </a:p>
          <a:p>
            <a:pPr lvl="1"/>
            <a:r>
              <a:rPr lang="pl-PL" dirty="0" smtClean="0"/>
              <a:t>Drugi poziom</a:t>
            </a:r>
          </a:p>
          <a:p>
            <a:pPr lvl="2"/>
            <a:r>
              <a:rPr lang="pl-PL" dirty="0" smtClean="0"/>
              <a:t>Trzeci poziom</a:t>
            </a:r>
          </a:p>
          <a:p>
            <a:pPr lvl="3"/>
            <a:r>
              <a:rPr lang="pl-PL" dirty="0" smtClean="0"/>
              <a:t>Czwarty poziom</a:t>
            </a:r>
          </a:p>
          <a:p>
            <a:pPr lvl="4"/>
            <a:r>
              <a:rPr lang="pl-PL" dirty="0" smtClean="0"/>
              <a:t>Piąty poziom</a:t>
            </a:r>
            <a:endParaRPr lang="en-US" dirty="0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Nagłówek sekcj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wa elementy zawartośc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ównan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4" name="Symbol zastępczy zawartości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5" name="Symbol zastępczy tekstu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6" name="Symbol zastępczy zawartości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7" name="Symbol zastępczy daty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8" name="Symbol zastępczy stopki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ymbol zastępczy numeru slajdu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ylko tytu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daty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4" name="Symbol zastępczy stopki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ymbol zastępczy numeru slajdu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us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daty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3" name="Symbol zastępczy stopki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ymbol zastępczy numeru slajdu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Zawartość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zawartości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az z podpis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obrazu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Symbol zastępczy tekstu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l-PL" smtClean="0"/>
              <a:t>Kliknij, aby edytować style wzorca tekstu</a:t>
            </a:r>
          </a:p>
        </p:txBody>
      </p:sp>
      <p:sp>
        <p:nvSpPr>
          <p:cNvPr id="5" name="Symbol zastępczy daty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6" name="Symbol zastępczy stopki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ymbol zastępczy numeru slajdu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ytuł i tekst pionow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ytuł pionowy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pionowy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ytułu pionowego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E8F1BFD-F160-4EBF-A326-7C5BB4F67630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ymbol zastępczy tytułu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l-PL" smtClean="0"/>
              <a:t>Kliknij, aby edytować styl</a:t>
            </a:r>
            <a:endParaRPr lang="en-US"/>
          </a:p>
        </p:txBody>
      </p:sp>
      <p:sp>
        <p:nvSpPr>
          <p:cNvPr id="3" name="Symbol zastępczy tekstu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l-PL" smtClean="0"/>
              <a:t>Kliknij, aby edytować style wzorca tekstu</a:t>
            </a:r>
          </a:p>
          <a:p>
            <a:pPr lvl="1"/>
            <a:r>
              <a:rPr lang="pl-PL" smtClean="0"/>
              <a:t>Drugi poziom</a:t>
            </a:r>
          </a:p>
          <a:p>
            <a:pPr lvl="2"/>
            <a:r>
              <a:rPr lang="pl-PL" smtClean="0"/>
              <a:t>Trzeci poziom</a:t>
            </a:r>
          </a:p>
          <a:p>
            <a:pPr lvl="3"/>
            <a:r>
              <a:rPr lang="pl-PL" smtClean="0"/>
              <a:t>Czwarty poziom</a:t>
            </a:r>
          </a:p>
          <a:p>
            <a:pPr lvl="4"/>
            <a:r>
              <a:rPr lang="pl-PL" smtClean="0"/>
              <a:t>Piąty poziom</a:t>
            </a:r>
            <a:endParaRPr lang="en-US"/>
          </a:p>
        </p:txBody>
      </p:sp>
      <p:sp>
        <p:nvSpPr>
          <p:cNvPr id="4" name="Symbol zastępczy daty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A0D3F0-7046-4356-881F-F918C2D92761}" type="datetimeFigureOut">
              <a:rPr lang="en-US" smtClean="0"/>
              <a:pPr/>
              <a:t>2/10/2017</a:t>
            </a:fld>
            <a:endParaRPr lang="en-US"/>
          </a:p>
        </p:txBody>
      </p:sp>
      <p:sp>
        <p:nvSpPr>
          <p:cNvPr id="5" name="Symbol zastępczy stopki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ymbol zastępczy numeru slajdu 5"/>
          <p:cNvSpPr>
            <a:spLocks noGrp="1"/>
          </p:cNvSpPr>
          <p:nvPr>
            <p:ph type="sldNum" sz="quarter" idx="4"/>
          </p:nvPr>
        </p:nvSpPr>
        <p:spPr>
          <a:xfrm>
            <a:off x="5796136" y="6356350"/>
            <a:ext cx="289066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pl-PL" dirty="0" err="1" smtClean="0"/>
              <a:t>Faculty</a:t>
            </a:r>
            <a:r>
              <a:rPr lang="pl-PL" dirty="0" smtClean="0"/>
              <a:t> of </a:t>
            </a:r>
            <a:r>
              <a:rPr lang="pl-PL" dirty="0" err="1" smtClean="0"/>
              <a:t>Physics</a:t>
            </a:r>
            <a:r>
              <a:rPr lang="pl-PL" dirty="0" smtClean="0"/>
              <a:t>, </a:t>
            </a:r>
            <a:r>
              <a:rPr lang="pl-PL" dirty="0" err="1" smtClean="0"/>
              <a:t>University</a:t>
            </a:r>
            <a:r>
              <a:rPr lang="pl-PL" dirty="0" smtClean="0"/>
              <a:t> of Warsaw</a:t>
            </a:r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l-P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png"/><Relationship Id="rId3" Type="http://schemas.openxmlformats.org/officeDocument/2006/relationships/image" Target="../media/image1.jpeg"/><Relationship Id="rId7" Type="http://schemas.openxmlformats.org/officeDocument/2006/relationships/image" Target="../media/image5.png"/><Relationship Id="rId12" Type="http://schemas.openxmlformats.org/officeDocument/2006/relationships/image" Target="../media/image10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11" Type="http://schemas.openxmlformats.org/officeDocument/2006/relationships/image" Target="../media/image9.jpeg"/><Relationship Id="rId5" Type="http://schemas.openxmlformats.org/officeDocument/2006/relationships/image" Target="../media/image3.png"/><Relationship Id="rId10" Type="http://schemas.openxmlformats.org/officeDocument/2006/relationships/image" Target="../media/image8.png"/><Relationship Id="rId4" Type="http://schemas.openxmlformats.org/officeDocument/2006/relationships/image" Target="../media/image2.jpeg"/><Relationship Id="rId9" Type="http://schemas.openxmlformats.org/officeDocument/2006/relationships/image" Target="../media/image7.png"/><Relationship Id="rId14" Type="http://schemas.openxmlformats.org/officeDocument/2006/relationships/image" Target="../media/image12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tags" Target="../tags/tag8.xml"/><Relationship Id="rId13" Type="http://schemas.openxmlformats.org/officeDocument/2006/relationships/tags" Target="../tags/tag13.xml"/><Relationship Id="rId18" Type="http://schemas.openxmlformats.org/officeDocument/2006/relationships/tags" Target="../tags/tag18.xml"/><Relationship Id="rId26" Type="http://schemas.openxmlformats.org/officeDocument/2006/relationships/tags" Target="../tags/tag26.xml"/><Relationship Id="rId39" Type="http://schemas.openxmlformats.org/officeDocument/2006/relationships/image" Target="../media/image24.png"/><Relationship Id="rId3" Type="http://schemas.openxmlformats.org/officeDocument/2006/relationships/tags" Target="../tags/tag3.xml"/><Relationship Id="rId21" Type="http://schemas.openxmlformats.org/officeDocument/2006/relationships/tags" Target="../tags/tag21.xml"/><Relationship Id="rId34" Type="http://schemas.openxmlformats.org/officeDocument/2006/relationships/image" Target="../media/image19.png"/><Relationship Id="rId42" Type="http://schemas.openxmlformats.org/officeDocument/2006/relationships/image" Target="../media/image27.png"/><Relationship Id="rId7" Type="http://schemas.openxmlformats.org/officeDocument/2006/relationships/tags" Target="../tags/tag7.xml"/><Relationship Id="rId12" Type="http://schemas.openxmlformats.org/officeDocument/2006/relationships/tags" Target="../tags/tag12.xml"/><Relationship Id="rId17" Type="http://schemas.openxmlformats.org/officeDocument/2006/relationships/tags" Target="../tags/tag17.xml"/><Relationship Id="rId25" Type="http://schemas.openxmlformats.org/officeDocument/2006/relationships/tags" Target="../tags/tag25.xml"/><Relationship Id="rId33" Type="http://schemas.openxmlformats.org/officeDocument/2006/relationships/image" Target="../media/image18.png"/><Relationship Id="rId38" Type="http://schemas.openxmlformats.org/officeDocument/2006/relationships/image" Target="../media/image23.png"/><Relationship Id="rId46" Type="http://schemas.openxmlformats.org/officeDocument/2006/relationships/image" Target="../media/image31.png"/><Relationship Id="rId2" Type="http://schemas.openxmlformats.org/officeDocument/2006/relationships/tags" Target="../tags/tag2.xml"/><Relationship Id="rId16" Type="http://schemas.openxmlformats.org/officeDocument/2006/relationships/tags" Target="../tags/tag16.xml"/><Relationship Id="rId20" Type="http://schemas.openxmlformats.org/officeDocument/2006/relationships/tags" Target="../tags/tag20.xml"/><Relationship Id="rId29" Type="http://schemas.openxmlformats.org/officeDocument/2006/relationships/image" Target="../media/image14.png"/><Relationship Id="rId41" Type="http://schemas.openxmlformats.org/officeDocument/2006/relationships/image" Target="../media/image26.png"/><Relationship Id="rId1" Type="http://schemas.openxmlformats.org/officeDocument/2006/relationships/tags" Target="../tags/tag1.xml"/><Relationship Id="rId6" Type="http://schemas.openxmlformats.org/officeDocument/2006/relationships/tags" Target="../tags/tag6.xml"/><Relationship Id="rId11" Type="http://schemas.openxmlformats.org/officeDocument/2006/relationships/tags" Target="../tags/tag11.xml"/><Relationship Id="rId24" Type="http://schemas.openxmlformats.org/officeDocument/2006/relationships/tags" Target="../tags/tag24.xml"/><Relationship Id="rId32" Type="http://schemas.openxmlformats.org/officeDocument/2006/relationships/image" Target="../media/image17.png"/><Relationship Id="rId37" Type="http://schemas.openxmlformats.org/officeDocument/2006/relationships/image" Target="../media/image22.png"/><Relationship Id="rId40" Type="http://schemas.openxmlformats.org/officeDocument/2006/relationships/image" Target="../media/image25.png"/><Relationship Id="rId45" Type="http://schemas.openxmlformats.org/officeDocument/2006/relationships/image" Target="../media/image30.png"/><Relationship Id="rId5" Type="http://schemas.openxmlformats.org/officeDocument/2006/relationships/tags" Target="../tags/tag5.xml"/><Relationship Id="rId15" Type="http://schemas.openxmlformats.org/officeDocument/2006/relationships/tags" Target="../tags/tag15.xml"/><Relationship Id="rId23" Type="http://schemas.openxmlformats.org/officeDocument/2006/relationships/tags" Target="../tags/tag23.xml"/><Relationship Id="rId28" Type="http://schemas.openxmlformats.org/officeDocument/2006/relationships/image" Target="../media/image13.png"/><Relationship Id="rId36" Type="http://schemas.openxmlformats.org/officeDocument/2006/relationships/image" Target="../media/image21.png"/><Relationship Id="rId10" Type="http://schemas.openxmlformats.org/officeDocument/2006/relationships/tags" Target="../tags/tag10.xml"/><Relationship Id="rId19" Type="http://schemas.openxmlformats.org/officeDocument/2006/relationships/tags" Target="../tags/tag19.xml"/><Relationship Id="rId31" Type="http://schemas.openxmlformats.org/officeDocument/2006/relationships/image" Target="../media/image16.png"/><Relationship Id="rId44" Type="http://schemas.openxmlformats.org/officeDocument/2006/relationships/image" Target="../media/image29.png"/><Relationship Id="rId4" Type="http://schemas.openxmlformats.org/officeDocument/2006/relationships/tags" Target="../tags/tag4.xml"/><Relationship Id="rId9" Type="http://schemas.openxmlformats.org/officeDocument/2006/relationships/tags" Target="../tags/tag9.xml"/><Relationship Id="rId14" Type="http://schemas.openxmlformats.org/officeDocument/2006/relationships/tags" Target="../tags/tag14.xml"/><Relationship Id="rId22" Type="http://schemas.openxmlformats.org/officeDocument/2006/relationships/tags" Target="../tags/tag22.xml"/><Relationship Id="rId27" Type="http://schemas.openxmlformats.org/officeDocument/2006/relationships/slideLayout" Target="../slideLayouts/slideLayout2.xml"/><Relationship Id="rId30" Type="http://schemas.openxmlformats.org/officeDocument/2006/relationships/image" Target="../media/image15.png"/><Relationship Id="rId35" Type="http://schemas.openxmlformats.org/officeDocument/2006/relationships/image" Target="../media/image20.png"/><Relationship Id="rId43" Type="http://schemas.openxmlformats.org/officeDocument/2006/relationships/image" Target="../media/image28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tags" Target="../tags/tag29.xml"/><Relationship Id="rId7" Type="http://schemas.openxmlformats.org/officeDocument/2006/relationships/image" Target="../media/image33.png"/><Relationship Id="rId2" Type="http://schemas.openxmlformats.org/officeDocument/2006/relationships/tags" Target="../tags/tag28.xml"/><Relationship Id="rId1" Type="http://schemas.openxmlformats.org/officeDocument/2006/relationships/tags" Target="../tags/tag27.xml"/><Relationship Id="rId6" Type="http://schemas.openxmlformats.org/officeDocument/2006/relationships/image" Target="../media/image32.png"/><Relationship Id="rId5" Type="http://schemas.openxmlformats.org/officeDocument/2006/relationships/slideLayout" Target="../slideLayouts/slideLayout2.xml"/><Relationship Id="rId4" Type="http://schemas.openxmlformats.org/officeDocument/2006/relationships/tags" Target="../tags/tag30.xml"/><Relationship Id="rId9" Type="http://schemas.openxmlformats.org/officeDocument/2006/relationships/image" Target="../media/image35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40.png"/><Relationship Id="rId3" Type="http://schemas.openxmlformats.org/officeDocument/2006/relationships/tags" Target="../tags/tag33.xml"/><Relationship Id="rId7" Type="http://schemas.openxmlformats.org/officeDocument/2006/relationships/tags" Target="../tags/tag37.xml"/><Relationship Id="rId12" Type="http://schemas.openxmlformats.org/officeDocument/2006/relationships/image" Target="../media/image39.png"/><Relationship Id="rId2" Type="http://schemas.openxmlformats.org/officeDocument/2006/relationships/tags" Target="../tags/tag32.xml"/><Relationship Id="rId16" Type="http://schemas.openxmlformats.org/officeDocument/2006/relationships/image" Target="../media/image43.png"/><Relationship Id="rId1" Type="http://schemas.openxmlformats.org/officeDocument/2006/relationships/tags" Target="../tags/tag31.xml"/><Relationship Id="rId6" Type="http://schemas.openxmlformats.org/officeDocument/2006/relationships/tags" Target="../tags/tag36.xml"/><Relationship Id="rId11" Type="http://schemas.openxmlformats.org/officeDocument/2006/relationships/image" Target="../media/image38.png"/><Relationship Id="rId5" Type="http://schemas.openxmlformats.org/officeDocument/2006/relationships/tags" Target="../tags/tag35.xml"/><Relationship Id="rId15" Type="http://schemas.openxmlformats.org/officeDocument/2006/relationships/image" Target="../media/image42.png"/><Relationship Id="rId10" Type="http://schemas.openxmlformats.org/officeDocument/2006/relationships/image" Target="../media/image37.png"/><Relationship Id="rId4" Type="http://schemas.openxmlformats.org/officeDocument/2006/relationships/tags" Target="../tags/tag34.xml"/><Relationship Id="rId9" Type="http://schemas.openxmlformats.org/officeDocument/2006/relationships/image" Target="../media/image36.png"/><Relationship Id="rId14" Type="http://schemas.openxmlformats.org/officeDocument/2006/relationships/image" Target="../media/image41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tags" Target="../tags/tag45.xml"/><Relationship Id="rId13" Type="http://schemas.openxmlformats.org/officeDocument/2006/relationships/tags" Target="../tags/tag50.xml"/><Relationship Id="rId18" Type="http://schemas.openxmlformats.org/officeDocument/2006/relationships/image" Target="../media/image45.png"/><Relationship Id="rId26" Type="http://schemas.openxmlformats.org/officeDocument/2006/relationships/image" Target="../media/image50.png"/><Relationship Id="rId3" Type="http://schemas.openxmlformats.org/officeDocument/2006/relationships/tags" Target="../tags/tag40.xml"/><Relationship Id="rId21" Type="http://schemas.openxmlformats.org/officeDocument/2006/relationships/image" Target="../media/image20.png"/><Relationship Id="rId7" Type="http://schemas.openxmlformats.org/officeDocument/2006/relationships/tags" Target="../tags/tag44.xml"/><Relationship Id="rId12" Type="http://schemas.openxmlformats.org/officeDocument/2006/relationships/tags" Target="../tags/tag49.xml"/><Relationship Id="rId17" Type="http://schemas.openxmlformats.org/officeDocument/2006/relationships/image" Target="../media/image23.png"/><Relationship Id="rId25" Type="http://schemas.openxmlformats.org/officeDocument/2006/relationships/image" Target="../media/image49.png"/><Relationship Id="rId2" Type="http://schemas.openxmlformats.org/officeDocument/2006/relationships/tags" Target="../tags/tag39.xml"/><Relationship Id="rId16" Type="http://schemas.openxmlformats.org/officeDocument/2006/relationships/image" Target="../media/image21.png"/><Relationship Id="rId20" Type="http://schemas.openxmlformats.org/officeDocument/2006/relationships/image" Target="../media/image22.png"/><Relationship Id="rId1" Type="http://schemas.openxmlformats.org/officeDocument/2006/relationships/tags" Target="../tags/tag38.xml"/><Relationship Id="rId6" Type="http://schemas.openxmlformats.org/officeDocument/2006/relationships/tags" Target="../tags/tag43.xml"/><Relationship Id="rId11" Type="http://schemas.openxmlformats.org/officeDocument/2006/relationships/tags" Target="../tags/tag48.xml"/><Relationship Id="rId24" Type="http://schemas.openxmlformats.org/officeDocument/2006/relationships/image" Target="../media/image13.png"/><Relationship Id="rId5" Type="http://schemas.openxmlformats.org/officeDocument/2006/relationships/tags" Target="../tags/tag42.xml"/><Relationship Id="rId15" Type="http://schemas.openxmlformats.org/officeDocument/2006/relationships/image" Target="../media/image44.png"/><Relationship Id="rId23" Type="http://schemas.openxmlformats.org/officeDocument/2006/relationships/image" Target="../media/image48.png"/><Relationship Id="rId10" Type="http://schemas.openxmlformats.org/officeDocument/2006/relationships/tags" Target="../tags/tag47.xml"/><Relationship Id="rId19" Type="http://schemas.openxmlformats.org/officeDocument/2006/relationships/image" Target="../media/image46.png"/><Relationship Id="rId4" Type="http://schemas.openxmlformats.org/officeDocument/2006/relationships/tags" Target="../tags/tag41.xml"/><Relationship Id="rId9" Type="http://schemas.openxmlformats.org/officeDocument/2006/relationships/tags" Target="../tags/tag46.xml"/><Relationship Id="rId14" Type="http://schemas.openxmlformats.org/officeDocument/2006/relationships/slideLayout" Target="../slideLayouts/slideLayout2.xml"/><Relationship Id="rId22" Type="http://schemas.openxmlformats.org/officeDocument/2006/relationships/image" Target="../media/image47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tags" Target="../tags/tag58.xml"/><Relationship Id="rId13" Type="http://schemas.openxmlformats.org/officeDocument/2006/relationships/tags" Target="../tags/tag63.xml"/><Relationship Id="rId18" Type="http://schemas.openxmlformats.org/officeDocument/2006/relationships/image" Target="../media/image53.png"/><Relationship Id="rId26" Type="http://schemas.openxmlformats.org/officeDocument/2006/relationships/image" Target="../media/image20.png"/><Relationship Id="rId3" Type="http://schemas.openxmlformats.org/officeDocument/2006/relationships/tags" Target="../tags/tag53.xml"/><Relationship Id="rId21" Type="http://schemas.openxmlformats.org/officeDocument/2006/relationships/image" Target="../media/image56.png"/><Relationship Id="rId7" Type="http://schemas.openxmlformats.org/officeDocument/2006/relationships/tags" Target="../tags/tag57.xml"/><Relationship Id="rId12" Type="http://schemas.openxmlformats.org/officeDocument/2006/relationships/tags" Target="../tags/tag62.xml"/><Relationship Id="rId17" Type="http://schemas.openxmlformats.org/officeDocument/2006/relationships/image" Target="../media/image52.png"/><Relationship Id="rId25" Type="http://schemas.openxmlformats.org/officeDocument/2006/relationships/image" Target="../media/image22.png"/><Relationship Id="rId2" Type="http://schemas.openxmlformats.org/officeDocument/2006/relationships/tags" Target="../tags/tag52.xml"/><Relationship Id="rId16" Type="http://schemas.openxmlformats.org/officeDocument/2006/relationships/image" Target="../media/image51.tiff"/><Relationship Id="rId20" Type="http://schemas.openxmlformats.org/officeDocument/2006/relationships/image" Target="../media/image55.png"/><Relationship Id="rId29" Type="http://schemas.openxmlformats.org/officeDocument/2006/relationships/image" Target="../media/image58.png"/><Relationship Id="rId1" Type="http://schemas.openxmlformats.org/officeDocument/2006/relationships/tags" Target="../tags/tag51.xml"/><Relationship Id="rId6" Type="http://schemas.openxmlformats.org/officeDocument/2006/relationships/tags" Target="../tags/tag56.xml"/><Relationship Id="rId11" Type="http://schemas.openxmlformats.org/officeDocument/2006/relationships/tags" Target="../tags/tag61.xml"/><Relationship Id="rId24" Type="http://schemas.openxmlformats.org/officeDocument/2006/relationships/image" Target="../media/image21.png"/><Relationship Id="rId5" Type="http://schemas.openxmlformats.org/officeDocument/2006/relationships/tags" Target="../tags/tag55.xml"/><Relationship Id="rId15" Type="http://schemas.openxmlformats.org/officeDocument/2006/relationships/slideLayout" Target="../slideLayouts/slideLayout2.xml"/><Relationship Id="rId23" Type="http://schemas.openxmlformats.org/officeDocument/2006/relationships/image" Target="../media/image46.png"/><Relationship Id="rId28" Type="http://schemas.openxmlformats.org/officeDocument/2006/relationships/image" Target="../media/image23.png"/><Relationship Id="rId10" Type="http://schemas.openxmlformats.org/officeDocument/2006/relationships/tags" Target="../tags/tag60.xml"/><Relationship Id="rId19" Type="http://schemas.openxmlformats.org/officeDocument/2006/relationships/image" Target="../media/image54.png"/><Relationship Id="rId4" Type="http://schemas.openxmlformats.org/officeDocument/2006/relationships/tags" Target="../tags/tag54.xml"/><Relationship Id="rId9" Type="http://schemas.openxmlformats.org/officeDocument/2006/relationships/tags" Target="../tags/tag59.xml"/><Relationship Id="rId14" Type="http://schemas.openxmlformats.org/officeDocument/2006/relationships/tags" Target="../tags/tag64.xml"/><Relationship Id="rId22" Type="http://schemas.openxmlformats.org/officeDocument/2006/relationships/image" Target="../media/image57.png"/><Relationship Id="rId27" Type="http://schemas.openxmlformats.org/officeDocument/2006/relationships/image" Target="../media/image45.png"/><Relationship Id="rId30" Type="http://schemas.openxmlformats.org/officeDocument/2006/relationships/image" Target="../media/image5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5.xml"/><Relationship Id="rId6" Type="http://schemas.openxmlformats.org/officeDocument/2006/relationships/image" Target="../media/image63.png"/><Relationship Id="rId5" Type="http://schemas.openxmlformats.org/officeDocument/2006/relationships/image" Target="../media/image62.jpeg"/><Relationship Id="rId4" Type="http://schemas.openxmlformats.org/officeDocument/2006/relationships/image" Target="../media/image61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tags" Target="../tags/tag73.xml"/><Relationship Id="rId13" Type="http://schemas.openxmlformats.org/officeDocument/2006/relationships/tags" Target="../tags/tag78.xml"/><Relationship Id="rId18" Type="http://schemas.openxmlformats.org/officeDocument/2006/relationships/tags" Target="../tags/tag83.xml"/><Relationship Id="rId26" Type="http://schemas.openxmlformats.org/officeDocument/2006/relationships/image" Target="../media/image46.png"/><Relationship Id="rId3" Type="http://schemas.openxmlformats.org/officeDocument/2006/relationships/tags" Target="../tags/tag68.xml"/><Relationship Id="rId21" Type="http://schemas.openxmlformats.org/officeDocument/2006/relationships/tags" Target="../tags/tag86.xml"/><Relationship Id="rId34" Type="http://schemas.openxmlformats.org/officeDocument/2006/relationships/image" Target="../media/image71.png"/><Relationship Id="rId7" Type="http://schemas.openxmlformats.org/officeDocument/2006/relationships/tags" Target="../tags/tag72.xml"/><Relationship Id="rId12" Type="http://schemas.openxmlformats.org/officeDocument/2006/relationships/tags" Target="../tags/tag77.xml"/><Relationship Id="rId17" Type="http://schemas.openxmlformats.org/officeDocument/2006/relationships/tags" Target="../tags/tag82.xml"/><Relationship Id="rId25" Type="http://schemas.openxmlformats.org/officeDocument/2006/relationships/image" Target="../media/image64.png"/><Relationship Id="rId33" Type="http://schemas.openxmlformats.org/officeDocument/2006/relationships/image" Target="../media/image70.png"/><Relationship Id="rId2" Type="http://schemas.openxmlformats.org/officeDocument/2006/relationships/tags" Target="../tags/tag67.xml"/><Relationship Id="rId16" Type="http://schemas.openxmlformats.org/officeDocument/2006/relationships/tags" Target="../tags/tag81.xml"/><Relationship Id="rId20" Type="http://schemas.openxmlformats.org/officeDocument/2006/relationships/tags" Target="../tags/tag85.xml"/><Relationship Id="rId29" Type="http://schemas.openxmlformats.org/officeDocument/2006/relationships/image" Target="../media/image66.png"/><Relationship Id="rId1" Type="http://schemas.openxmlformats.org/officeDocument/2006/relationships/tags" Target="../tags/tag66.xml"/><Relationship Id="rId6" Type="http://schemas.openxmlformats.org/officeDocument/2006/relationships/tags" Target="../tags/tag71.xml"/><Relationship Id="rId11" Type="http://schemas.openxmlformats.org/officeDocument/2006/relationships/tags" Target="../tags/tag76.xml"/><Relationship Id="rId24" Type="http://schemas.openxmlformats.org/officeDocument/2006/relationships/image" Target="../media/image23.png"/><Relationship Id="rId32" Type="http://schemas.openxmlformats.org/officeDocument/2006/relationships/image" Target="../media/image69.png"/><Relationship Id="rId5" Type="http://schemas.openxmlformats.org/officeDocument/2006/relationships/tags" Target="../tags/tag70.xml"/><Relationship Id="rId15" Type="http://schemas.openxmlformats.org/officeDocument/2006/relationships/tags" Target="../tags/tag80.xml"/><Relationship Id="rId23" Type="http://schemas.openxmlformats.org/officeDocument/2006/relationships/notesSlide" Target="../notesSlides/notesSlide2.xml"/><Relationship Id="rId28" Type="http://schemas.openxmlformats.org/officeDocument/2006/relationships/image" Target="../media/image20.png"/><Relationship Id="rId36" Type="http://schemas.openxmlformats.org/officeDocument/2006/relationships/image" Target="../media/image47.png"/><Relationship Id="rId10" Type="http://schemas.openxmlformats.org/officeDocument/2006/relationships/tags" Target="../tags/tag75.xml"/><Relationship Id="rId19" Type="http://schemas.openxmlformats.org/officeDocument/2006/relationships/tags" Target="../tags/tag84.xml"/><Relationship Id="rId31" Type="http://schemas.openxmlformats.org/officeDocument/2006/relationships/image" Target="../media/image68.png"/><Relationship Id="rId4" Type="http://schemas.openxmlformats.org/officeDocument/2006/relationships/tags" Target="../tags/tag69.xml"/><Relationship Id="rId9" Type="http://schemas.openxmlformats.org/officeDocument/2006/relationships/tags" Target="../tags/tag74.xml"/><Relationship Id="rId14" Type="http://schemas.openxmlformats.org/officeDocument/2006/relationships/tags" Target="../tags/tag79.xml"/><Relationship Id="rId22" Type="http://schemas.openxmlformats.org/officeDocument/2006/relationships/slideLayout" Target="../slideLayouts/slideLayout2.xml"/><Relationship Id="rId27" Type="http://schemas.openxmlformats.org/officeDocument/2006/relationships/image" Target="../media/image65.png"/><Relationship Id="rId30" Type="http://schemas.openxmlformats.org/officeDocument/2006/relationships/image" Target="../media/image67.png"/><Relationship Id="rId35" Type="http://schemas.openxmlformats.org/officeDocument/2006/relationships/image" Target="../media/image7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3.xml"/><Relationship Id="rId7" Type="http://schemas.openxmlformats.org/officeDocument/2006/relationships/image" Target="../media/image66.pn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7.xml"/><Relationship Id="rId6" Type="http://schemas.openxmlformats.org/officeDocument/2006/relationships/image" Target="../media/image74.png"/><Relationship Id="rId5" Type="http://schemas.openxmlformats.org/officeDocument/2006/relationships/image" Target="../media/image11.png"/><Relationship Id="rId4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eg"/><Relationship Id="rId2" Type="http://schemas.openxmlformats.org/officeDocument/2006/relationships/image" Target="../media/image75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9.png"/><Relationship Id="rId5" Type="http://schemas.openxmlformats.org/officeDocument/2006/relationships/image" Target="../media/image78.jpeg"/><Relationship Id="rId4" Type="http://schemas.openxmlformats.org/officeDocument/2006/relationships/image" Target="../media/image77.png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tags" Target="../tags/tag95.xml"/><Relationship Id="rId13" Type="http://schemas.openxmlformats.org/officeDocument/2006/relationships/tags" Target="../tags/tag100.xml"/><Relationship Id="rId18" Type="http://schemas.openxmlformats.org/officeDocument/2006/relationships/tags" Target="../tags/tag105.xml"/><Relationship Id="rId26" Type="http://schemas.openxmlformats.org/officeDocument/2006/relationships/image" Target="../media/image83.png"/><Relationship Id="rId39" Type="http://schemas.openxmlformats.org/officeDocument/2006/relationships/image" Target="../media/image95.png"/><Relationship Id="rId3" Type="http://schemas.openxmlformats.org/officeDocument/2006/relationships/tags" Target="../tags/tag90.xml"/><Relationship Id="rId21" Type="http://schemas.openxmlformats.org/officeDocument/2006/relationships/slideLayout" Target="../slideLayouts/slideLayout2.xml"/><Relationship Id="rId34" Type="http://schemas.openxmlformats.org/officeDocument/2006/relationships/image" Target="../media/image90.png"/><Relationship Id="rId42" Type="http://schemas.openxmlformats.org/officeDocument/2006/relationships/image" Target="../media/image98.png"/><Relationship Id="rId7" Type="http://schemas.openxmlformats.org/officeDocument/2006/relationships/tags" Target="../tags/tag94.xml"/><Relationship Id="rId12" Type="http://schemas.openxmlformats.org/officeDocument/2006/relationships/tags" Target="../tags/tag99.xml"/><Relationship Id="rId17" Type="http://schemas.openxmlformats.org/officeDocument/2006/relationships/tags" Target="../tags/tag104.xml"/><Relationship Id="rId25" Type="http://schemas.openxmlformats.org/officeDocument/2006/relationships/image" Target="../media/image82.png"/><Relationship Id="rId33" Type="http://schemas.openxmlformats.org/officeDocument/2006/relationships/image" Target="../media/image89.png"/><Relationship Id="rId38" Type="http://schemas.openxmlformats.org/officeDocument/2006/relationships/image" Target="../media/image94.png"/><Relationship Id="rId2" Type="http://schemas.openxmlformats.org/officeDocument/2006/relationships/tags" Target="../tags/tag89.xml"/><Relationship Id="rId16" Type="http://schemas.openxmlformats.org/officeDocument/2006/relationships/tags" Target="../tags/tag103.xml"/><Relationship Id="rId20" Type="http://schemas.openxmlformats.org/officeDocument/2006/relationships/tags" Target="../tags/tag107.xml"/><Relationship Id="rId29" Type="http://schemas.openxmlformats.org/officeDocument/2006/relationships/image" Target="../media/image86.png"/><Relationship Id="rId41" Type="http://schemas.openxmlformats.org/officeDocument/2006/relationships/image" Target="../media/image97.png"/><Relationship Id="rId1" Type="http://schemas.openxmlformats.org/officeDocument/2006/relationships/tags" Target="../tags/tag88.xml"/><Relationship Id="rId6" Type="http://schemas.openxmlformats.org/officeDocument/2006/relationships/tags" Target="../tags/tag93.xml"/><Relationship Id="rId11" Type="http://schemas.openxmlformats.org/officeDocument/2006/relationships/tags" Target="../tags/tag98.xml"/><Relationship Id="rId24" Type="http://schemas.openxmlformats.org/officeDocument/2006/relationships/image" Target="../media/image81.png"/><Relationship Id="rId32" Type="http://schemas.openxmlformats.org/officeDocument/2006/relationships/image" Target="../media/image88.png"/><Relationship Id="rId37" Type="http://schemas.openxmlformats.org/officeDocument/2006/relationships/image" Target="../media/image93.png"/><Relationship Id="rId40" Type="http://schemas.openxmlformats.org/officeDocument/2006/relationships/image" Target="../media/image96.png"/><Relationship Id="rId5" Type="http://schemas.openxmlformats.org/officeDocument/2006/relationships/tags" Target="../tags/tag92.xml"/><Relationship Id="rId15" Type="http://schemas.openxmlformats.org/officeDocument/2006/relationships/tags" Target="../tags/tag102.xml"/><Relationship Id="rId23" Type="http://schemas.openxmlformats.org/officeDocument/2006/relationships/image" Target="../media/image80.png"/><Relationship Id="rId28" Type="http://schemas.openxmlformats.org/officeDocument/2006/relationships/image" Target="../media/image85.png"/><Relationship Id="rId36" Type="http://schemas.openxmlformats.org/officeDocument/2006/relationships/image" Target="../media/image92.png"/><Relationship Id="rId10" Type="http://schemas.openxmlformats.org/officeDocument/2006/relationships/tags" Target="../tags/tag97.xml"/><Relationship Id="rId19" Type="http://schemas.openxmlformats.org/officeDocument/2006/relationships/tags" Target="../tags/tag106.xml"/><Relationship Id="rId31" Type="http://schemas.openxmlformats.org/officeDocument/2006/relationships/image" Target="../media/image13.png"/><Relationship Id="rId4" Type="http://schemas.openxmlformats.org/officeDocument/2006/relationships/tags" Target="../tags/tag91.xml"/><Relationship Id="rId9" Type="http://schemas.openxmlformats.org/officeDocument/2006/relationships/tags" Target="../tags/tag96.xml"/><Relationship Id="rId14" Type="http://schemas.openxmlformats.org/officeDocument/2006/relationships/tags" Target="../tags/tag101.xml"/><Relationship Id="rId22" Type="http://schemas.openxmlformats.org/officeDocument/2006/relationships/image" Target="../media/image76.jpeg"/><Relationship Id="rId27" Type="http://schemas.openxmlformats.org/officeDocument/2006/relationships/image" Target="../media/image84.png"/><Relationship Id="rId30" Type="http://schemas.openxmlformats.org/officeDocument/2006/relationships/image" Target="../media/image87.png"/><Relationship Id="rId35" Type="http://schemas.openxmlformats.org/officeDocument/2006/relationships/image" Target="../media/image91.pn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79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7" Type="http://schemas.openxmlformats.org/officeDocument/2006/relationships/image" Target="../media/image102.png"/><Relationship Id="rId2" Type="http://schemas.openxmlformats.org/officeDocument/2006/relationships/tags" Target="../tags/tag109.xml"/><Relationship Id="rId1" Type="http://schemas.openxmlformats.org/officeDocument/2006/relationships/tags" Target="../tags/tag108.xml"/><Relationship Id="rId6" Type="http://schemas.openxmlformats.org/officeDocument/2006/relationships/image" Target="../media/image101.png"/><Relationship Id="rId5" Type="http://schemas.openxmlformats.org/officeDocument/2006/relationships/image" Target="../media/image100.png"/><Relationship Id="rId4" Type="http://schemas.openxmlformats.org/officeDocument/2006/relationships/image" Target="../media/image99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tags" Target="../tags/tag112.xml"/><Relationship Id="rId7" Type="http://schemas.openxmlformats.org/officeDocument/2006/relationships/image" Target="../media/image104.png"/><Relationship Id="rId2" Type="http://schemas.openxmlformats.org/officeDocument/2006/relationships/tags" Target="../tags/tag111.xml"/><Relationship Id="rId1" Type="http://schemas.openxmlformats.org/officeDocument/2006/relationships/tags" Target="../tags/tag110.xml"/><Relationship Id="rId6" Type="http://schemas.openxmlformats.org/officeDocument/2006/relationships/image" Target="../media/image103.png"/><Relationship Id="rId5" Type="http://schemas.openxmlformats.org/officeDocument/2006/relationships/image" Target="../media/image100.png"/><Relationship Id="rId4" Type="http://schemas.openxmlformats.org/officeDocument/2006/relationships/slideLayout" Target="../slideLayouts/slideLayout2.xml"/><Relationship Id="rId9" Type="http://schemas.openxmlformats.org/officeDocument/2006/relationships/image" Target="../media/image10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ags" Target="../tags/tag114.xml"/><Relationship Id="rId1" Type="http://schemas.openxmlformats.org/officeDocument/2006/relationships/tags" Target="../tags/tag113.xml"/><Relationship Id="rId6" Type="http://schemas.openxmlformats.org/officeDocument/2006/relationships/image" Target="../media/image106.png"/><Relationship Id="rId5" Type="http://schemas.openxmlformats.org/officeDocument/2006/relationships/image" Target="../media/image12.png"/><Relationship Id="rId4" Type="http://schemas.openxmlformats.org/officeDocument/2006/relationships/image" Target="../media/image103.pn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09.png"/><Relationship Id="rId18" Type="http://schemas.openxmlformats.org/officeDocument/2006/relationships/image" Target="../media/image114.png"/><Relationship Id="rId3" Type="http://schemas.openxmlformats.org/officeDocument/2006/relationships/tags" Target="../tags/tag117.xml"/><Relationship Id="rId7" Type="http://schemas.openxmlformats.org/officeDocument/2006/relationships/tags" Target="../tags/tag121.xml"/><Relationship Id="rId12" Type="http://schemas.openxmlformats.org/officeDocument/2006/relationships/image" Target="../media/image108.png"/><Relationship Id="rId17" Type="http://schemas.openxmlformats.org/officeDocument/2006/relationships/image" Target="../media/image113.png"/><Relationship Id="rId2" Type="http://schemas.openxmlformats.org/officeDocument/2006/relationships/tags" Target="../tags/tag116.xml"/><Relationship Id="rId16" Type="http://schemas.openxmlformats.org/officeDocument/2006/relationships/image" Target="../media/image112.png"/><Relationship Id="rId1" Type="http://schemas.openxmlformats.org/officeDocument/2006/relationships/tags" Target="../tags/tag115.xml"/><Relationship Id="rId6" Type="http://schemas.openxmlformats.org/officeDocument/2006/relationships/tags" Target="../tags/tag120.xml"/><Relationship Id="rId11" Type="http://schemas.openxmlformats.org/officeDocument/2006/relationships/image" Target="../media/image107.png"/><Relationship Id="rId5" Type="http://schemas.openxmlformats.org/officeDocument/2006/relationships/tags" Target="../tags/tag119.xml"/><Relationship Id="rId15" Type="http://schemas.openxmlformats.org/officeDocument/2006/relationships/image" Target="../media/image111.png"/><Relationship Id="rId10" Type="http://schemas.openxmlformats.org/officeDocument/2006/relationships/image" Target="../media/image12.png"/><Relationship Id="rId4" Type="http://schemas.openxmlformats.org/officeDocument/2006/relationships/tags" Target="../tags/tag118.xml"/><Relationship Id="rId9" Type="http://schemas.openxmlformats.org/officeDocument/2006/relationships/notesSlide" Target="../notesSlides/notesSlide4.xml"/><Relationship Id="rId14" Type="http://schemas.openxmlformats.org/officeDocument/2006/relationships/image" Target="../media/image110.png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.xml"/><Relationship Id="rId13" Type="http://schemas.openxmlformats.org/officeDocument/2006/relationships/image" Target="../media/image118.png"/><Relationship Id="rId3" Type="http://schemas.openxmlformats.org/officeDocument/2006/relationships/tags" Target="../tags/tag124.xml"/><Relationship Id="rId7" Type="http://schemas.openxmlformats.org/officeDocument/2006/relationships/tags" Target="../tags/tag128.xml"/><Relationship Id="rId12" Type="http://schemas.openxmlformats.org/officeDocument/2006/relationships/image" Target="../media/image117.png"/><Relationship Id="rId2" Type="http://schemas.openxmlformats.org/officeDocument/2006/relationships/tags" Target="../tags/tag123.xml"/><Relationship Id="rId16" Type="http://schemas.openxmlformats.org/officeDocument/2006/relationships/image" Target="../media/image121.png"/><Relationship Id="rId1" Type="http://schemas.openxmlformats.org/officeDocument/2006/relationships/tags" Target="../tags/tag122.xml"/><Relationship Id="rId6" Type="http://schemas.openxmlformats.org/officeDocument/2006/relationships/tags" Target="../tags/tag127.xml"/><Relationship Id="rId11" Type="http://schemas.openxmlformats.org/officeDocument/2006/relationships/image" Target="../media/image116.png"/><Relationship Id="rId5" Type="http://schemas.openxmlformats.org/officeDocument/2006/relationships/tags" Target="../tags/tag126.xml"/><Relationship Id="rId15" Type="http://schemas.openxmlformats.org/officeDocument/2006/relationships/image" Target="../media/image120.png"/><Relationship Id="rId10" Type="http://schemas.openxmlformats.org/officeDocument/2006/relationships/image" Target="../media/image115.png"/><Relationship Id="rId4" Type="http://schemas.openxmlformats.org/officeDocument/2006/relationships/tags" Target="../tags/tag125.xml"/><Relationship Id="rId9" Type="http://schemas.openxmlformats.org/officeDocument/2006/relationships/notesSlide" Target="../notesSlides/notesSlide5.xml"/><Relationship Id="rId14" Type="http://schemas.openxmlformats.org/officeDocument/2006/relationships/image" Target="../media/image119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tags" Target="../tags/tag136.xml"/><Relationship Id="rId13" Type="http://schemas.openxmlformats.org/officeDocument/2006/relationships/image" Target="../media/image115.png"/><Relationship Id="rId18" Type="http://schemas.openxmlformats.org/officeDocument/2006/relationships/image" Target="../media/image120.png"/><Relationship Id="rId3" Type="http://schemas.openxmlformats.org/officeDocument/2006/relationships/tags" Target="../tags/tag131.xml"/><Relationship Id="rId21" Type="http://schemas.openxmlformats.org/officeDocument/2006/relationships/image" Target="../media/image124.png"/><Relationship Id="rId7" Type="http://schemas.openxmlformats.org/officeDocument/2006/relationships/tags" Target="../tags/tag135.xml"/><Relationship Id="rId12" Type="http://schemas.openxmlformats.org/officeDocument/2006/relationships/notesSlide" Target="../notesSlides/notesSlide6.xml"/><Relationship Id="rId17" Type="http://schemas.openxmlformats.org/officeDocument/2006/relationships/image" Target="../media/image119.png"/><Relationship Id="rId2" Type="http://schemas.openxmlformats.org/officeDocument/2006/relationships/tags" Target="../tags/tag130.xml"/><Relationship Id="rId16" Type="http://schemas.openxmlformats.org/officeDocument/2006/relationships/image" Target="../media/image118.png"/><Relationship Id="rId20" Type="http://schemas.openxmlformats.org/officeDocument/2006/relationships/image" Target="../media/image123.png"/><Relationship Id="rId1" Type="http://schemas.openxmlformats.org/officeDocument/2006/relationships/tags" Target="../tags/tag129.xml"/><Relationship Id="rId6" Type="http://schemas.openxmlformats.org/officeDocument/2006/relationships/tags" Target="../tags/tag134.xml"/><Relationship Id="rId11" Type="http://schemas.openxmlformats.org/officeDocument/2006/relationships/slideLayout" Target="../slideLayouts/slideLayout2.xml"/><Relationship Id="rId5" Type="http://schemas.openxmlformats.org/officeDocument/2006/relationships/tags" Target="../tags/tag133.xml"/><Relationship Id="rId15" Type="http://schemas.openxmlformats.org/officeDocument/2006/relationships/image" Target="../media/image117.png"/><Relationship Id="rId10" Type="http://schemas.openxmlformats.org/officeDocument/2006/relationships/tags" Target="../tags/tag138.xml"/><Relationship Id="rId19" Type="http://schemas.openxmlformats.org/officeDocument/2006/relationships/image" Target="../media/image122.png"/><Relationship Id="rId4" Type="http://schemas.openxmlformats.org/officeDocument/2006/relationships/tags" Target="../tags/tag132.xml"/><Relationship Id="rId9" Type="http://schemas.openxmlformats.org/officeDocument/2006/relationships/tags" Target="../tags/tag137.xml"/><Relationship Id="rId14" Type="http://schemas.openxmlformats.org/officeDocument/2006/relationships/image" Target="../media/image116.png"/><Relationship Id="rId22" Type="http://schemas.openxmlformats.org/officeDocument/2006/relationships/image" Target="../media/image125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tags" Target="../tags/tag141.xml"/><Relationship Id="rId7" Type="http://schemas.openxmlformats.org/officeDocument/2006/relationships/notesSlide" Target="../notesSlides/notesSlide7.xml"/><Relationship Id="rId2" Type="http://schemas.openxmlformats.org/officeDocument/2006/relationships/tags" Target="../tags/tag140.xml"/><Relationship Id="rId1" Type="http://schemas.openxmlformats.org/officeDocument/2006/relationships/tags" Target="../tags/tag139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15.png"/><Relationship Id="rId5" Type="http://schemas.openxmlformats.org/officeDocument/2006/relationships/tags" Target="../tags/tag143.xml"/><Relationship Id="rId10" Type="http://schemas.openxmlformats.org/officeDocument/2006/relationships/image" Target="../media/image127.png"/><Relationship Id="rId4" Type="http://schemas.openxmlformats.org/officeDocument/2006/relationships/tags" Target="../tags/tag142.xml"/><Relationship Id="rId9" Type="http://schemas.openxmlformats.org/officeDocument/2006/relationships/image" Target="../media/image113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9.png"/><Relationship Id="rId3" Type="http://schemas.openxmlformats.org/officeDocument/2006/relationships/tags" Target="../tags/tag146.xml"/><Relationship Id="rId7" Type="http://schemas.openxmlformats.org/officeDocument/2006/relationships/image" Target="../media/image128.png"/><Relationship Id="rId2" Type="http://schemas.openxmlformats.org/officeDocument/2006/relationships/tags" Target="../tags/tag145.xml"/><Relationship Id="rId1" Type="http://schemas.openxmlformats.org/officeDocument/2006/relationships/tags" Target="../tags/tag144.xml"/><Relationship Id="rId6" Type="http://schemas.openxmlformats.org/officeDocument/2006/relationships/slideLayout" Target="../slideLayouts/slideLayout2.xml"/><Relationship Id="rId11" Type="http://schemas.openxmlformats.org/officeDocument/2006/relationships/image" Target="../media/image132.png"/><Relationship Id="rId5" Type="http://schemas.openxmlformats.org/officeDocument/2006/relationships/tags" Target="../tags/tag148.xml"/><Relationship Id="rId10" Type="http://schemas.openxmlformats.org/officeDocument/2006/relationships/image" Target="../media/image131.png"/><Relationship Id="rId4" Type="http://schemas.openxmlformats.org/officeDocument/2006/relationships/tags" Target="../tags/tag147.xml"/><Relationship Id="rId9" Type="http://schemas.openxmlformats.org/officeDocument/2006/relationships/image" Target="../media/image130.png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8.xml"/><Relationship Id="rId13" Type="http://schemas.openxmlformats.org/officeDocument/2006/relationships/image" Target="../media/image136.png"/><Relationship Id="rId3" Type="http://schemas.openxmlformats.org/officeDocument/2006/relationships/tags" Target="../tags/tag151.xml"/><Relationship Id="rId7" Type="http://schemas.openxmlformats.org/officeDocument/2006/relationships/slideLayout" Target="../slideLayouts/slideLayout2.xml"/><Relationship Id="rId12" Type="http://schemas.openxmlformats.org/officeDocument/2006/relationships/image" Target="../media/image135.png"/><Relationship Id="rId17" Type="http://schemas.openxmlformats.org/officeDocument/2006/relationships/image" Target="../media/image140.png"/><Relationship Id="rId2" Type="http://schemas.openxmlformats.org/officeDocument/2006/relationships/tags" Target="../tags/tag150.xml"/><Relationship Id="rId16" Type="http://schemas.openxmlformats.org/officeDocument/2006/relationships/image" Target="../media/image139.png"/><Relationship Id="rId1" Type="http://schemas.openxmlformats.org/officeDocument/2006/relationships/tags" Target="../tags/tag149.xml"/><Relationship Id="rId6" Type="http://schemas.openxmlformats.org/officeDocument/2006/relationships/tags" Target="../tags/tag154.xml"/><Relationship Id="rId11" Type="http://schemas.openxmlformats.org/officeDocument/2006/relationships/image" Target="../media/image134.png"/><Relationship Id="rId5" Type="http://schemas.openxmlformats.org/officeDocument/2006/relationships/tags" Target="../tags/tag153.xml"/><Relationship Id="rId15" Type="http://schemas.openxmlformats.org/officeDocument/2006/relationships/image" Target="../media/image138.png"/><Relationship Id="rId10" Type="http://schemas.openxmlformats.org/officeDocument/2006/relationships/image" Target="../media/image133.png"/><Relationship Id="rId4" Type="http://schemas.openxmlformats.org/officeDocument/2006/relationships/tags" Target="../tags/tag152.xml"/><Relationship Id="rId9" Type="http://schemas.openxmlformats.org/officeDocument/2006/relationships/image" Target="../media/image12.png"/><Relationship Id="rId14" Type="http://schemas.openxmlformats.org/officeDocument/2006/relationships/image" Target="../media/image137.png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tags" Target="../tags/tag162.xml"/><Relationship Id="rId13" Type="http://schemas.openxmlformats.org/officeDocument/2006/relationships/slideLayout" Target="../slideLayouts/slideLayout2.xml"/><Relationship Id="rId18" Type="http://schemas.openxmlformats.org/officeDocument/2006/relationships/image" Target="../media/image129.png"/><Relationship Id="rId3" Type="http://schemas.openxmlformats.org/officeDocument/2006/relationships/tags" Target="../tags/tag157.xml"/><Relationship Id="rId21" Type="http://schemas.openxmlformats.org/officeDocument/2006/relationships/image" Target="../media/image144.png"/><Relationship Id="rId7" Type="http://schemas.openxmlformats.org/officeDocument/2006/relationships/tags" Target="../tags/tag161.xml"/><Relationship Id="rId12" Type="http://schemas.openxmlformats.org/officeDocument/2006/relationships/tags" Target="../tags/tag166.xml"/><Relationship Id="rId17" Type="http://schemas.openxmlformats.org/officeDocument/2006/relationships/image" Target="../media/image132.png"/><Relationship Id="rId25" Type="http://schemas.openxmlformats.org/officeDocument/2006/relationships/image" Target="../media/image148.png"/><Relationship Id="rId2" Type="http://schemas.openxmlformats.org/officeDocument/2006/relationships/tags" Target="../tags/tag156.xml"/><Relationship Id="rId16" Type="http://schemas.openxmlformats.org/officeDocument/2006/relationships/image" Target="../media/image131.png"/><Relationship Id="rId20" Type="http://schemas.openxmlformats.org/officeDocument/2006/relationships/image" Target="../media/image143.png"/><Relationship Id="rId1" Type="http://schemas.openxmlformats.org/officeDocument/2006/relationships/tags" Target="../tags/tag155.xml"/><Relationship Id="rId6" Type="http://schemas.openxmlformats.org/officeDocument/2006/relationships/tags" Target="../tags/tag160.xml"/><Relationship Id="rId11" Type="http://schemas.openxmlformats.org/officeDocument/2006/relationships/tags" Target="../tags/tag165.xml"/><Relationship Id="rId24" Type="http://schemas.openxmlformats.org/officeDocument/2006/relationships/image" Target="../media/image147.png"/><Relationship Id="rId5" Type="http://schemas.openxmlformats.org/officeDocument/2006/relationships/tags" Target="../tags/tag159.xml"/><Relationship Id="rId15" Type="http://schemas.openxmlformats.org/officeDocument/2006/relationships/image" Target="../media/image141.png"/><Relationship Id="rId23" Type="http://schemas.openxmlformats.org/officeDocument/2006/relationships/image" Target="../media/image146.png"/><Relationship Id="rId10" Type="http://schemas.openxmlformats.org/officeDocument/2006/relationships/tags" Target="../tags/tag164.xml"/><Relationship Id="rId19" Type="http://schemas.openxmlformats.org/officeDocument/2006/relationships/image" Target="../media/image142.png"/><Relationship Id="rId4" Type="http://schemas.openxmlformats.org/officeDocument/2006/relationships/tags" Target="../tags/tag158.xml"/><Relationship Id="rId9" Type="http://schemas.openxmlformats.org/officeDocument/2006/relationships/tags" Target="../tags/tag163.xml"/><Relationship Id="rId14" Type="http://schemas.openxmlformats.org/officeDocument/2006/relationships/notesSlide" Target="../notesSlides/notesSlide9.xml"/><Relationship Id="rId22" Type="http://schemas.openxmlformats.org/officeDocument/2006/relationships/image" Target="../media/image145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67.xml"/><Relationship Id="rId5" Type="http://schemas.openxmlformats.org/officeDocument/2006/relationships/image" Target="../media/image149.png"/><Relationship Id="rId4" Type="http://schemas.openxmlformats.org/officeDocument/2006/relationships/image" Target="../media/image10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9" name="Grupa 28"/>
          <p:cNvGrpSpPr/>
          <p:nvPr/>
        </p:nvGrpSpPr>
        <p:grpSpPr>
          <a:xfrm>
            <a:off x="5104076" y="1012774"/>
            <a:ext cx="1671004" cy="1800200"/>
            <a:chOff x="5868144" y="2060848"/>
            <a:chExt cx="1671004" cy="1800200"/>
          </a:xfrm>
        </p:grpSpPr>
        <p:pic>
          <p:nvPicPr>
            <p:cNvPr id="31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3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35" name="Prostokąt 34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23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82529" y="1029312"/>
            <a:ext cx="4070190" cy="297300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6" name="Picture 7"/>
          <p:cNvPicPr>
            <a:picLocks noChangeAspect="1" noChangeArrowheads="1"/>
          </p:cNvPicPr>
          <p:nvPr/>
        </p:nvPicPr>
        <p:blipFill>
          <a:blip r:embed="rId5" cstate="print"/>
          <a:srcRect l="8107" b="19390"/>
          <a:stretch>
            <a:fillRect/>
          </a:stretch>
        </p:blipFill>
        <p:spPr bwMode="auto">
          <a:xfrm>
            <a:off x="20616" y="5922073"/>
            <a:ext cx="2449327" cy="89833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8" name="Picture 9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486440" y="6179275"/>
            <a:ext cx="1550988" cy="5000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" name="Picture 4"/>
          <p:cNvPicPr>
            <a:picLocks noChangeAspect="1" noChangeArrowheads="1"/>
          </p:cNvPicPr>
          <p:nvPr/>
        </p:nvPicPr>
        <p:blipFill>
          <a:blip r:embed="rId7" cstate="print"/>
          <a:srcRect/>
          <a:stretch>
            <a:fillRect/>
          </a:stretch>
        </p:blipFill>
        <p:spPr bwMode="auto">
          <a:xfrm>
            <a:off x="4675695" y="6138120"/>
            <a:ext cx="574489" cy="636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" name="Picture 2"/>
          <p:cNvPicPr>
            <a:picLocks noChangeAspect="1" noChangeArrowheads="1"/>
          </p:cNvPicPr>
          <p:nvPr/>
        </p:nvPicPr>
        <p:blipFill>
          <a:blip r:embed="rId8" cstate="print"/>
          <a:srcRect/>
          <a:stretch>
            <a:fillRect/>
          </a:stretch>
        </p:blipFill>
        <p:spPr bwMode="auto">
          <a:xfrm>
            <a:off x="6128973" y="6220467"/>
            <a:ext cx="1285875" cy="6000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7" name="Prostokąt 36"/>
          <p:cNvSpPr/>
          <p:nvPr/>
        </p:nvSpPr>
        <p:spPr>
          <a:xfrm>
            <a:off x="-1" y="188640"/>
            <a:ext cx="9144001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Matrix Product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States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in Quantum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Metrology</a:t>
            </a:r>
            <a:endParaRPr lang="en-US" sz="24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11" name="Prostokąt 10"/>
          <p:cNvSpPr/>
          <p:nvPr/>
        </p:nvSpPr>
        <p:spPr>
          <a:xfrm>
            <a:off x="219510" y="5105867"/>
            <a:ext cx="8799856" cy="264687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endParaRPr lang="pl-PL" sz="2000" dirty="0" smtClean="0"/>
          </a:p>
          <a:p>
            <a:pPr algn="ctr"/>
            <a:r>
              <a:rPr lang="pl-PL" sz="2000" dirty="0" smtClean="0"/>
              <a:t>R. </a:t>
            </a:r>
            <a:r>
              <a:rPr lang="pl-PL" sz="2000" dirty="0" err="1" smtClean="0"/>
              <a:t>Demkowicz</a:t>
            </a:r>
            <a:r>
              <a:rPr lang="pl-PL" sz="2000" dirty="0" smtClean="0"/>
              <a:t>-Dobrzański,</a:t>
            </a:r>
            <a:r>
              <a:rPr lang="pl-PL" sz="2000" baseline="30000" dirty="0" smtClean="0"/>
              <a:t>,</a:t>
            </a:r>
            <a:r>
              <a:rPr lang="pl-PL" sz="2000" dirty="0" smtClean="0"/>
              <a:t> M. Jarzyna, K .</a:t>
            </a:r>
            <a:r>
              <a:rPr lang="pl-PL" sz="2000" dirty="0" err="1" smtClean="0"/>
              <a:t>Chabuda</a:t>
            </a:r>
            <a:r>
              <a:rPr lang="pl-PL" sz="2000" dirty="0" smtClean="0"/>
              <a:t> </a:t>
            </a:r>
            <a:endParaRPr lang="pl-PL" i="1" baseline="30000" dirty="0"/>
          </a:p>
          <a:p>
            <a:pPr algn="ctr"/>
            <a:r>
              <a:rPr lang="pl-PL" i="1" dirty="0" err="1" smtClean="0"/>
              <a:t>Faculty</a:t>
            </a:r>
            <a:r>
              <a:rPr lang="pl-PL" i="1" dirty="0" smtClean="0"/>
              <a:t> of </a:t>
            </a:r>
            <a:r>
              <a:rPr lang="pl-PL" i="1" dirty="0" err="1" smtClean="0"/>
              <a:t>Physics</a:t>
            </a:r>
            <a:r>
              <a:rPr lang="pl-PL" i="1" dirty="0" smtClean="0"/>
              <a:t>, University of Warsaw, Poland</a:t>
            </a:r>
          </a:p>
          <a:p>
            <a:pPr algn="ctr"/>
            <a:endParaRPr lang="pl-PL" dirty="0" smtClean="0"/>
          </a:p>
          <a:p>
            <a:pPr algn="ctr"/>
            <a:r>
              <a:rPr lang="pl-PL" dirty="0" smtClean="0"/>
              <a:t/>
            </a:r>
            <a:br>
              <a:rPr lang="pl-PL" dirty="0" smtClean="0"/>
            </a:br>
            <a:endParaRPr lang="pl-PL" dirty="0" smtClean="0"/>
          </a:p>
          <a:p>
            <a:pPr algn="ctr"/>
            <a:endParaRPr lang="pl-PL" i="1" dirty="0" smtClean="0"/>
          </a:p>
          <a:p>
            <a:pPr algn="ctr"/>
            <a:endParaRPr lang="pl-PL" i="1" dirty="0" smtClean="0"/>
          </a:p>
          <a:p>
            <a:pPr algn="ctr"/>
            <a:endParaRPr lang="en-US" dirty="0"/>
          </a:p>
        </p:txBody>
      </p:sp>
      <p:sp>
        <p:nvSpPr>
          <p:cNvPr id="30722" name="AutoShape 2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4" name="AutoShape 4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30726" name="AutoShape 6" descr="data:image/jpeg;base64,/9j/4AAQSkZJRgABAQAAAQABAAD/2wCEAAkGBxQSBhUTEhQVFRUWGB8ZFhcYGR8fGxwYGhkbGh0YHxUaHCghGiExHRwUIT0iJSkrLi4uGSEzODMsNygtLi0BCgoKDg0OGxAQGzIkICY2LywyNDIsLCwsNCwsNywyLCwsLywwLCwsNCwsLDQwLCwsLCwsLCwsLCwsLCwsLCwsLP/AABEIAMoA+QMBEQACEQEDEQH/xAAbAAEAAgMBAQAAAAAAAAAAAAAABAUDBgcCAf/EAE0QAAEDAgMDBwUMCAQFBQAAAAEAAgMEEQUSIQYxQRMiUWFxgZEHFDJTsRYXI0JigpKTocHR0zNSVXKistLhJGPC8BVDc+LxNDU2RIP/xAAaAQEAAwEBAQAAAAAAAAAAAAAAAgMEAQUG/8QAOxEAAQMCAgYIBQQCAgIDAAAAAAECAwQREiEFEzFBUfAUYXGBkaGx0SIyUsHhFSNCUyRiM/E0QwZysv/aAAwDAQACEQMRAD8A7igCAIAgCAIAgCAIAgCAIAgCAIAgCAIAgCAIAgCAIAgCAIAgCAIAgCAIAgCAIAgCAIAgCAIAgK7aSrdDs9USsID44nvaTqMzWkjTjqFZC1HSNau9UIPVUaqocY99Cv8AWR/VtXt/p8PBfE8vpko99Cv9ZH9W1P0+HgviOmSj30K/1kf1bU/T4eC+I6ZKPfQr/WR/VtT9Ph4L4jpko99Cv9ZH9W1P0+HgviOmSnz30K/1kf1bU/T4eC+I6ZKPfQr/AFkf1bU/T4eC+I6ZKPfQr/WR/VtT9Ph4L4jpkp998+v9ZH9W1P0+Hh5jpspsOwnlDnm2iZDVOYWSAtYQ0NtJvbqOmxbbpIWaqomMjVzN3oXU9W5z8Ljq68k9EIAgCAIAgCAIAgCAIAgCAIAgCAIAgCAIAgK/aGsdDgM8zQ0ujie9ocLtJa0kAgEXGnSrIWo+RrV3qhF7sLVU5D76tX6mk+rf+avY/TouK+Kex5fTn8EHvq1fqaT6t/5qfp0XFfFPYdOfwQe+rV+ppPq3/mp+nRcV8U9h05/BB76tX6mk+rf+an6dFxXxT2HTn8EHvq1fqaT6t/5qfp0XFfFPYdOfwQe+rV+ppPq3/mp+nRcV8U9h05/BB76tX6mk+rf+an6dFxXxT2HTn8EHvq1fqaT6t/5qfp0XFfFPYdOfwQpcW2xqKiozSCLTc0NIaOwZvt3rZDE2Ftmp7nnVUfSXYnuXs3J5DCtr5aefO2Gnc4eiXsccvWAJAL9aTR61uFVVE6hSxMp3YkS69e47nsxjArMCinFgXt5wHB40c36QPdZfOTxLFIrD6OKRHsRxaqosCAIAgCAIAgCAIAgCAIAgCAIAgCAIAgCAr9oagR4DPI5jZGsie4xu9FwDSS03B0O7cVZC1XSNRFtmhF62aqnHvdzS/sij8GflL2ehyf2r5+55nS2fQnPcPdzS/sij8GflJ0OT+1fP3HS2fQnPcPdzS/sij8GflJ0OT+1fP3HSmfQnPcPdzS/sij8GflJ0OT+1fP3HSmfQnPcPdzS/sij8GflJ0OT+1fP3HSmfQnPcPdzS/sij8GflJ0OT+1fP3HSmfQnPcDtzTW0wmj+i38pOhyf2rz3nFqmfQhrs2MMdKXGmhF+DWtAHY0NsFvbZqWPHfTyPcrlkXuyT1LOLaqBmHcmzDqbPxleGvN+JAdHYdm7tWd0LnSYletuCZG5jkjhwN28V+JfMqf8AijL/APp4/Af0rVfqPP6K/wDsXnvOmeTTa+F9YKNlO2nBBc0h187wBe/NGuUE9jexeLXU77a1XX7rWQ9+ilYiatqeK3VTpS8s9EIAgCAIAgCAIAgCAIAgCAIAgCAIAgCAICv2hlYzAZ3SszxtieXs3ZmhpJbfrFwrIkVZGo1bLdCL1RGqqnIPdJhP7MP0/wC69jo9T/YeZr4PoHukwn9mH6f906PU/wBg18H0D3SYT+zD9P8AunR6n+wa+D6B7pMJ/Zh+n/dOj1P9g18H0D3SYT+zD9P+6dHqf7Br4PoPEu0mF8mcuGa20u82v12K6lPUXzkOOnht8LMzXTW05ffkLXPA7uwXXoZIh4yxTqt8fkWeIYzQGiayGiLT8aR77uPgbBZoo5EerpHX6k2G6dbxoyLJeK5qQqGupBUgy07nMG9rXWJ6r8B9qukxK2zMlMsET0eiyvunBDPi2L0kk/wVGImDgHEk9ZN/sChAxzE+NbqW1eOR37So1OzPvMmz+N0lPiLZn08hcwhzAx9ucOJPEdXHjpouVDHSMwsslztI10b8crlW2y2Xid4wnEGVGGxzR+jI0OHSL8D1g3HaF85IxWOVq7j6Njkc1HIS1AkEAQBAEAQBAEAQBAEAQBAEAQBAEAQBAV20RjGAVBmDjFyT+UDfSLMpzAajW11ZDi1jcO26EJLYVuce85wL1NZ4j8xezhrOKc9x5mKl4KPOcD9TWeI/MTDWcU57hipeCjznA/U1viPzEw1nFOe4YqXgo85wP1Nb4j8xMNZxTnuGKl4KfHVWB5TaCsJ4DMPbyi6jave5Oe44r6a2SKa8X0hk9GUAntsPparfkiHkKlSrtqIhYYnNhnm7WwR1Ob473ka9jQ4hZ4UlxKsipbciGupX4EbDt3qvsYcKfh3nF6htQWjc1lrk9ZLhYKc2PDaLb1kKVHo6865cEMNZNRGpJjjlYz4oJubdZzb1ONFRqY1upVNr3PVY7Im4m0U2FtoSZI6mSU7gCGsHVcPue23V1qmRJlf8KojfFTTDZsa6z4neCe/PeVhfS39GX/fetPwmK1VxadZ8l+OUppfM4HTFzQZPhQALEjMGWcdLm9j+sT2eFXxPxaxUS2zL7n0FC9MOrvdey3gb6vON4QBAEAQBAEAQBAEAQBAEAQBAEAQBAEBFxWiE+GSwuJDZWOYSN4DgQSL8dVNj1Y5HJuOObiRUND96Gm9fP/B/Qt/6nJwTzMfQY+Kj3oab18/8H9CfqcnBPMdBj4qPehpvXz/wf0J+pycE8x0GPip5k8ktK2MudUTgAXJOSwA3n0F1NJSqtkanmRdRRNS6rkaPNs1E6uLYXSuaXWZe2Y8BuA39C9lqKjLyZceB80+uV0uGFt0vZOJa4/sNBS0rGmaR07hdzRlytH0b9Q6bE9Sy00z53KqJZqeJvrntpY2oub128E5/J52e2CZO10kkr44WA5n6b7bhcd//AJXaqo1VmtS7l3EaBX1CLJJZrE2qVc+zkRqyIXSlpNmXsXHgNAN56Fpaio279u/gYZK9VkVIm3TdxLjFdhIKbDWmaWQ1DxcRty2aOlxyn7N50G4lZYZ3TSLgT4E3+3PsejUvSmhRZf8AkXcmxO3nNdnEgYJsQaqryMc4AaucbWaOndv6Bx8VdUSshbid3GSjknqn4WNS29c8udyHrHNl6WOpyQSyyW9Jxy5b9DbN17VynWV7cUiW53kq2siifghzttXd3F55P9jXjFo6pr3MZGd5A5+hDmgcRYkX4doWbSE8bWLHtVfI2aL18zkkVERvr2e51peCfQhAEAQBAEAQBAEAQBAEAQBAEAQBAEAQBAEAQBAaRt/jf/1mHoMpHiGewnu617GjKb/2u7vc+c03XW/x2d/t917iHs5TNpcLNbMOcdIGniTfXv17gTrdW1T3TyJTs7+eczPQRNpIVq5dv8U54+mZT4fSS12NanVxzSO/Vb/uwA7FrlkZSxZbtnPqYIIpa+oz35qvBOdhP2qxVuQUlPpDFobfGcOviL37Tr0KmjgdfXSfMvknPkadJ1bbJTQ5Mb5rz4rmSsJpmUOG+dTi8r9IYzvFx6R6NPAdZsqp3uqpNTH8qbV557i+liZQw9JmT41+VOeUTrWxS0dNNXYudbucbvcdzR09nABbHvjpYupNh50UU1fP1rtXgnOxC0xzFWQUnmlJo0aSyDe93EX9p7hpvzU8DpXa+bbuThz+dptratkDOi02zevFedvhsPWyWy3LESzAiL4reL/wb7VytrtX8DNvp+Tui9Fa60svy7k4/j1OiMaAwAAADQAbgOiy8FVVVup9YiIiWQ9Lh0IAgCAIAgCAIAgCAIAgCAIAgCAIAgCAIAgCAr8dxMU2GukO8aNHS47h9/YCr6eFZpEYnKGWsqW08KyL3dpzjZ/DnVmM88ki+eV3VfdfpJ08ehe/UzJTxfD2Jz1HyNDTOrKj49m1V54mTarFfOMRDI/0cfMjaOPC4A6dAOoBco4NTHidtXNSWk6vpM2CP5UyT39uotK5ww/AhC0/4iYXkcN7W7rA+IHzis0adLm1i/I3Z18+yG6ZU0dTapv/ACO29Sc5J3qQNlMLa7NUz6Qw66/GcOFuI3acSQNdVfWzuS0UfzO9DLoyka69RN8jfNefHYQsSrZa7GNASXHLGzoHAfeT28FbFGymiz3ZqvPkZqieWuqMt+SJ1c7VLnFqltDh3msBvK4XnkG8XHojo08B1m6yQMWqk10nypsTnnuQ9GqlbQRdGhX4l+ZeeUTrW5H2P2c84l5WUfBNOg/XI4dnSe7ptZXVmqTAz5l8inRWjde7WSJ8Kea+3Hw4nSWizbDQDcvntp9giWyQ+oAgCAIAgCAIAgCAIAgCAIAgCAIAgCAIAgCAIAgOa7d4ryuKck08yLTtf8Y927uPSvodHQYI8a7V9D4/TVXrZtW3Y313+GzxJVZ/gdlxENJ6jV/S1ttR4EN7S4qqP/KqMf8AFuzt5z8DRL/gUaRp879vUnOXipF2PomtD6yb9HCOb1v6uy473DoVtdI5bQM2u9OfIo0TA1qOqpflbs7efNStaJK7HflSO7mtH3AePetC4KWHqTzX8mNEkr6nrXyT8IWO12INaG0kOkUOjvlP436bG/eT0LPRRKt55Pmd6c+Rr0pUNbali+Vu3rX8epJwxgoME85eBy8otC08G/rW8Ce4aXKrmVaqbVN+Vu3nnepdTtSgp9e/53fKnVzmvcmRU4BhT6zFDmJy3zSv46np6Sb/AGngtVTO2njy7ETngYKGkfWTfFs2qvO9TqkELWQhjAA1osAOAC+ac5XLddp9uxjWNRrUsiGRRJBAEAQBAEAQBAEAQBAEAQBAEAQBAEAQBAEAQBAV20GI+b4S+T41rM/eOg/HsBWimh1sqN8ewyVtT0eB0m/d27jn2x2HcvjOZ+rI+e8nieAJ7dewFe5XTaqKzdq5IfLaJp9fUY3bG5r27vfuI+L1bqzHiW65nBkY+Tew7OJPaVZBG2nhz3ZqU1Urq2q+Hetk7Ocy02wqGxU0dFEebGAZD0uOov4l3zh0LNQsWRzqh+1dnZzkbdLSNiY2kj2NzXt5z70MmFjzLZt1Qf00/Ni6m9P+ruaozf5NQkSfK3Ne3nLxJ0ydBpFnX535J2c5+BW7K4WJ8QL5P0UQzyE7jxAJ67EnqBWisnWJmFvzLkhj0ZSpPKr5PlbmvPr1GHG8QfWYxdoJBOSJvVfTvO/v6lOnhbTxWXtUrrKh9ZUfD2InPE6RgGEtpsOEY1dve7pcd/dw7Avn6mdZpFcuzd2H19FSNpokYm3f2lks5rCAIAgCAIAgCAIAgCAIAgCAIAgCAIAgCAIAgCAIDn/lFxHNWsgB0YMzv3nbvBv8y9zRcNmLIu/Lu59D5bT1Rie2FN2a9q7PL1PD/wDCbFAbpKo9+Qj2Zbd711P36u+5nr/36HF/xNHW/lJ6f9epi2LgbGyWskHNhaQ3rcRrbrsQPnqde5XK2Bu13pz6FeiI2xo+qfsamXbzl3lZhVK6sx4B2udxdIfk7z2dA7QtEz208N03ZIY6aJ1bVfFvW69nOSEja/EeWxctZ6EXMYBu03kDt07AFChh1cV3bVzUt0rU66fA3Y3JPuT8cPmezzKVv6SXnzEdHR4i3Y09Kop/8idZl2JknPO01Vi9DpW0zfmdm7ny7EJPk9wi7zUvG67Y+34zvu8VXpOosmqTtX7Jz1FugqPbO7sT7r9vE3teKfTBAEAQBAEAQBAEAQBAEAQBAEAQBAEAQBAEAQBAEB5keGxlxNgBcnqC6iKq2Q4qoiXU5NA01m0Yv/zZLnqbvI7mj7F9O5Up4Mtyef8A2fCsRaysz/kvl+EJe3FdymNFjfRiGQAbr73fbp81VaOiwQ4l2rn7GjTM+sqMCbG5e/t3EzaU+bbPQUg0c4cpL7bfSv8AQCqpP3p3zbtic9nqaNIr0aljpk2rmvPb6HzAj5rsxNVbnyfBxey478x+YlT+/UNh3JmvPO05Rf4tG+o/k7JOe30IexdAJMV5R/6OEZ3E7rj0fvPzVdXyqyPC3a7L356zPoiBJJ9Y75W5r9vfuIdXM+sx0kb5X2aOhu4eA396tY1tPDnuQzyvfW1WX8lsnUn4TadWoaVsVI2NnotAA/Ht4r5mR6vcrl2qfcRRNiYjG7EM6gWBAEAQBAEAQBAEAQBAEAQBAEAQBAEAQBAEAQBAEBRba1nJ7PvtvfZg+dv/AIQ5bdHx4506s+e883S82qpXcVy8dvlc1bYWMMM9S7dFGbdp1PfYW+cvS0iquwRJvU8TQrUZrKh2xqfn7eZW7NUxqNomZtecZHns52vabDvWirekUC27EMmj41qKtqu44l9fNRtJUmo2ifl153JsHYcot2m570pGJDAl+1TmkJFqKtUbxwp6ealhttII+RpWHmwsBPW4i2vXYX+cqNHtV2KZdrl556jXph6RpHTN2NTz59T0/wDw2xIG6Sqdfryfha301xP3qvqZ68+hJf8AF0db+Unp/wBepn8nWH5qt85GjBlb+87ee5unzlDSk1mpGm/PnncT0DT4numXdknau3y9Tf14Z9SEAQBAEAQBAEAQBAEAQBAEAQBAEAQBAEAQBAEAQBAaJ5Sar4aKIcAXkdug9jvFe1olmTn9x8z/APIJc2R9/t9yLJ8DsABudPJc9l7+FmN+krE/crV4NTn1KnfsaLRN7158k8xsd8FhlVU8WsysPyt9vHk12u/ckji4rdefE5on9qGWo4JZOfAg7E0nKbQMvujBee7QfxFp7ldpCTBAvXlz3GbQ8OsqkVd2fPeRat5q9oTb/myWafkk5R4Nt4KxiJBBnuTnzKJVWrq1t/Jbd2xPIsNuqkHFxE3RsLA0Dhci5+zKO5UaOYqRY12uW5q01KizpG3Y1ETnyN22VoeRwKNttSM7u12v2Cw7l49ZLrJnL3eB9Jo6DU0zW79q9qluspuCAIAgCAIAgCAIAgCAIAgCAIAgCAIAgCAIAgCAIAgOWba1GfaOT5NmjuAv9pK+l0ezDAnXmfFaYkV9W5OFk57ydt0cjaanH/Li177NH8p8VTo74scnFefU06aVGJFCn8U/H2PlX8FsDG3cZpMzuy5IPg2NGfuVrl+lOfVRL+zoxrd71vz4IfNmPgtnqufccvJtPQSPxczwSs+OeOPv58FOaN/apJpu5O3lUMGwlOHY8HHdGxz+r9X7ye5WaSfaGyb1sVaEjxVOJf4oq/b7ldTtNVtAL3+Fluf3S658BfwV7l1EHYhkYnSqvP8Akvl/0dfC+VPvQgCAIAgCAIAgCAIAgCAIAgCAIAgCAIAgCAIAgCAIAgOSw/DbVDiHz37i+/sX1Dv26bsb9j4Zn71d2u8rkjbifNtHJ8kNaPog+0lV6ObaBOu5Zpl+KrcnCyc+JM235kFLD6uLXvs2/wDCVVo/4lkk4rz6mjTPwNih4J7J9j5VfB7ARjjLKSewF2v8LEZ8da5eCc+ol/b0W1PqX39kPmzXwezdZN0tEYPQSCPa5q7V/HURM7+fAaO/bpJpe7nxMewFPm2gDv1GOd3mzf8AUVLSb8MFuK/n7Feg48VTi4Iq/b7nTF86fYhAEAQBAEAQBAEAQBAEAQBAEAQBAEAQBAEAQBAfCUB4dO0b3NHeFLC7gRV7U3mOSrbyLi1zTlaToQdwXUjddEVCKyNwqqLsOY7Fx32ki6sx8GO++y+jr1tTu7vU+M0Q29Yzv9FMWJ/C7UPB+NOW92fL7FKL4KZF4JfyIVH7tc5F3ut52J238t9oSP1WNHtd96p0Y20HaqmnTjr1VuCJ7/czbW83BaKP/LuR15Wf9yhRfFLK7r9yzSl208DOr7IfPQ8n3/Vm9h/7F35q7sTn1OZR6K/+zuf/AMk3ybtA5eRxAADRc7vjE6/RVOlVVcDU6zRoBERJHr1fc3ZtSw7ntPeF4+Bybj6NJGrvQyNcDuIXLErop9XDoQBAEAQBAEAQBAEAQBAEBgnqQ34r3Hoa0n7bWU2sxb08St0iN3L4KV02MyD0aWd3aGgfzH2K9tM1dsiefsZXVb0+WJy+HuQJccrPi0RHa6/sAV7aWm3y+RldW1n8YPMhSYtiZ3U7W9jT971ckFEn8/P8Gd1XpNdkaJ3fkiyVeKk+i8dQYz7xdWJHQJv81KHS6WXdbuaRZG4o7fy/cQPZZWotCnApcmlXbcXknoR3UGInf5we15/qU0lo02YfD8FS0+kl24vH8mF+C1p3xyntP91NKmmTYqFa0Veu1HeP5MXubqvUP+z8VLpkH1IVfplX9Cnz3N1XqH+A/FOmQfUg/TKv6FNg2YwieOgq80bmudFlYDxNnaDvssNXURPfHZ10Rc/I9bR1HPFFNibZVSyduZ52MwWaLGs8sbmtDDqek2/uu19TE+LCx11uR0TQzxVGKRtkspEo8CqPdEyR0Tg3lg8k23Z8196tfVQ6hWo7O1vIoioKnpaSKzLFfzue9qcEqJceleyJzmm1iLa2Y0dPUuUdTCyFrXOz/JLSVDUS1LnsZdMvRCbtlhM0tTEIo3OayIC4tvudN/QAqaCoiY12N1lVTRpaknlexI23REPOJYPMdkaeFsbi9ri5zdLi5ef9S7FURdKe9Vyt7exyooploY4mtuqLdfP3GH4POzZCojMbhI97bN4kAs1/m8ElqInVTHYskT3EFHOygkZh+JVTLqyNf9zdV6h/2fit3TYPqQ8n9Mq/oUe5qq9Q/wCz8U6bB9SHf0yr+hT2zAawbopB2H+64tVTrtchJtBWt2NXxMzcMrxubOOx5/qUFnpF2qngWJS6RTZi8fyZW0uJA6Gp+mfYXKKyUS/T4E0h0mn1eP5JDDig3ct35T7VWvQV4eZcn6snHyMzKrFQdzz2sZ+CisdAu9PFSxJdLJuXwaSWYpig3wA9rfwcFWsFCv8ALz/BclTpRP8A1p4fkkxY1iHxqQHsuPa4qtaak3Sc+Ba2s0h/KH7fdSVHjtVfnUL+0PHsLfvVS0sG6VPAvbW1X8oF8UJkWMvPpUtQOwNP+pVLTt3SN8/Y0Nq3rtid5e5Pgqw74sjT8ph9u5UujVN6eJobKjtyp3KSFWWhAEAQGuY/tQYcUZS08Dqmoc3PkDgxrWXtd0jtBuP9ri+mKnxNV7nWbs4+RTJLhdhal1JmA4rNMHielkpnsto5zXMde/oyN9K1tdOIUJY2tthdckxyu2pY1/CttaqpoRNBhr3sN7ETxjUGxFnAHf1LRJSxxuwuksvYpUyd70ujfMvKLaEP2omonRljo2CRrs1w9htcgWFrEgePQqHQ2iSRF25dhYkl3qw+nHwdrPMmszERcrJJm0aL2DcttT6PEaOXNT+1rFXfY7rPjwd5RYVtrVVNCJYMNe9huARPGNRoRZwB3rRJSxxuwuksvYpUyd70ujfMsdp9sGUOJU8crCWzek/NYMALQSRbUa34blVBTLK1ytXYSlnSNyIu8n1eOBm0sNJkvyzHvz33ZBe2W2vioNivGr77CayWejeJQVm2tTFWxxPw54fMXCIcsznZbE6gWGhG+29aG0sbmq5JMk25KVLO5FRFbt6ywq9qJIaSmdPTOjfUVDYOTMgJZmJAeXNFj02VTadHK5GuuiJfYTWVWol02rYm47jwpq+mjLC7ziTkwb2y7tbW139ShFDja5b7EuSfJhVE4lrUS5KdzrXygm3YLqpEutia5GpYJtfU1UEckeHvMUhtynLMsAHZXOykA6EO4cFrlpmRqqK/NOpSiOZz0RUbl2mSr2um/wCOT08FE+cwZc7mytbo9ocOa4dosL7lxtM3A17n2v1HVmdiVqNvYuNmsejrcO5WMObZxY9jxZzHttdpHeD39ypmhdE7CpOORJEuhWYFtmyp2jlpRGW5M2SQnSTk3hjrC3T1ncrZaVY40ffb5XIMnRz1bYbZ7Ytw6aEOjMglzXIdbKGllzaxv6X2JTUqzotltYTTpFa6bTNtntW3D6BkhZypkdlDQ62gaSXXsdNw+cuU1OszlS9rHZpkiS562g2mFNs9HVCMyCQsAaHW/SC451iuRQayRWXtt8jskuBmKww3GauSciWgdC0NJDjMxwLhubZtzr0o+KNEyffuUNe9drbd5GpttGO2KdiHJkBt7x5tcwfkDc1uN2ndxUlpVSbVXIpOmq1h8n21Y3YkYhyZINgI82ublMhGa3Czju4LqUqrPqrnNemq1hnxfagxVzKaGndUVTmcoYmuDWsb0uldoNdN3hcXjHTo5qvc6zdl/wAEnzWXCiXU9YDtNy2Ivpp4XU1SxucxucHBzD8ZkjdHcP8AYNuS0+BqPat28RHLiXCqWUgP2ymNfPHDQyTNp3lj3NkbfTiGEXOg3C6sSlbharn2v1Edc66ojb2JU+2UXuNdiETHPYLcwnK65eGFpOoBBN+N+9RSldrtUu06s7Uj1iHvF9qhCaZkcRlnqbFkQdazSLl7nWNgOm3AngVyOnxYlVbIm86+bDZES6qbENyzFx9QBAEAQGp7T7KSzYu2rpKg09Q1mQki7XN1IBHDfxBGg00WuGoa1mre26GeWFXOxtWymPY/H6mTFKijrWs5aAA54/Rc1wB1HTq08N+4W17UQxta2SPYvEQyOVysftQo/JbSVh2ehdHURsgEhzRmK7iA/nDlL6X14aXV9c6JJFRW58blVKj8CWXItttB5ttTQ1w0bn83mPDJJfKT1Al58FVTfHE+LvTuLJvhe1/d4nvydt5aSrr3b6mYiP8A6MXNZ94+aFyr+HDF9Keain+LFJx9EKXyW0lY7Z6F0dRGyASHNGYruID+cOUvpfXhpdXVzokkVFbnxuV0qPwJZciftvQNqNtaKB/oyxVDD1XiNj2ggHtCrpnqyF7k3K31JTtxSNbxuVGy9c9+11FDP+npmTwSdeRvNd1gttrxsSrp2IkT3N2OsqFcTlWRrV2pdDYdsf8A5xhX7838saz0/wDwS933Lpf+VneY/Ki1xZQhjg15rIw1xFw1xvZ2XjY2NuK7Q2+O/wBKnKm/w24oVm0NHVR7R4d51UtnBqRlDYgzKbtubgm6tidGscmBtsuNyEjXo9mJb58DoeI/+3yfuO/lK85vzIbF2Gi+Sylqvc9TPFQwU/wnwPJc79JIP0ub9bnbupb650escmHPLO/ZuMtKjsCLfIq8RxGrptq8VmpGxODORMoeHFwZyfpNAcBpzib8Owq1jI3xRNffO9vErc57Xvc3qL3CnR4f5Ppqlk3LOkDpuVtYOlks1oy/F52UEdN924Z5LzVCMVLWyt1IWstHErr33mn0te2lhw2QQ1MZp3ETvkiLWFs555znfa7rX3rY5iyLIl0W+yy55bDOjsCMWy5bcuJtG21D51thHTcfMpnDqc+7Wn6QHgstM/Vwq/8A2TyL5m45MPUprTKs4jh4cdRR4bIXX38u5ro9e1rA5asOodb6nJ4bfuUYtal+DV8S42plLvJRRkHW0Av1htvaFRAlqt/eWyr/AI7e43fBKWrZI7zqojmBAyhkeSx4k6m/BYpHRr8jbd9zUxHp8y3ObSNLK2XDRuficbsv+S8cp9gYwr0kzak3+q+KZGLYqx/7J4HynYXVcWGH4mJvdl/yY28pu6CHOP8A4RckWb/VPFcgmapH/t5G0bPaeVHEA70jHGW9bA1gNur0R2rLN/4sdusuj/539x5xvXytUOX0hC8vt+plltfqvfvK7F/4j78U+wf/AOQ23BTXpMVq6WuxKWmEXJCptM5zXOewG4EjWhwBA678OF7aEjikbG1972y4dhSr5GK9W7LlpjuEx0vkfkjik5VpDH8puDy+aM5gOAtbuCqikWSsRXJbb6KSlYjKZUTq9UPuyDxDtm9tVrNPCw0sp9ExBo+CaPikW78pPEX5UJihRWbEVbp18SUXwyqjtq7OzgdHXnGwIAgCAICgxbZt0uImaOrqYHEBpax4yEDd8G4EA9a0Rzo1uFWovqVOjut0VUM2z2zkVIJC10kkkpvJLI7M9xG65sBYXOllGWd0lr5ImxE2HY4kZe28o6PydthpwyKur42Dc1koaNd5sGWWh1crlu5jV7ipKVE2OXxNhx3A2VeCOppS7K4N5wtmu0gh1yN9x9pWaKVY342l0kaPbhUkYRhzKfC44I75Y2hoJ3m3E24k3PaVGR6vcrl3nWtRrUahq1H5O2w04ZFXV8bBuayUNGu82DLLW6uVy3cxq9xQlKibHL4l9PgLH4zT1Je8vpmua0XFnZ25SXaXJtroRqs6TKjHMtkv2LVjRXI7gYXbLw+6oV4Lmy5cpaLZXc0tzEWvfLYb/ihd6Q7Varcc1TdZrN5IxPA2T4tTVDnPDqYuLALWOcAHNcX4DcQosmVjHMTf9iTo0c5HcD5j+Cx1LoDI9zeRmbKzKQLubuBuDp2WK7FK6O9k2pYPYjrX3Zn3GMCZU1tPI9zwaeTlGBtrE6aOuDppwsuRzKxHIm/IPjRyoq7iwqGh0RYTbMCOvUW0VaZZklIWz2Dso8GZTxuc5jM1i+2bnOc83sAN7jwVk0qyvV67yLGIxuFDHQ4FHHjFRUBznOqcmdrrFoyNyiwtfdvuSjpnOY1nD7hGIjldxKj3BwDCTTcrNyHLCYRktsN/wVy2+Tcbb7i99Te7pj8eOyXtb89pX0duHDu2l5tBg8dZhD6eW4a+1y21wQQ4EEg8QFRFKsT0e0skYj24VItHs6xmMsqeUkfIynFOMxbYtBvnNmjnE36tdym6dVYrLZXucSNEdi6rGLC9k4IIqprC7/FFxkvbmh2bmtsNwzOte+9dkqXvVqr/ABONha29t5jqtj4pNmI6EyS5IyCHAtz80ki5y249HBdbUubKstkuvgcWFqswHrCNlzBiDZDW1str/Byy5mG4I1bl16e0JJUY22wNTsQMhwrfEq9qnqfZSF21ra8ucJGi2XTKTlczMdL3sengFxKhyRLFuCwtWTWbxBspC3ax1eHOMjhbLplBytZmGl72HTxKLUOWJItwSFus1m8yY5szHUVrJw+SCdgs2WIgOy/quBBDm6nQhcinVjVba6LuUk+JHKi7FGBbMx01Y+YvkmnkFnSykF2XTmgAANboNB0DoCSzq9EbayJuQ4yJGqq7VMmH7OxRS1Ju54qnF0jX2LdQQWgADSxO+64+Zzkb/rsOpGiX6yCzYyIbKvoDLMYnG4JLc7RnD8rTltbMOIO89VrOlO1qS2S5DUN1ervkSMb2WiqqKFjnSMdAQYpWEB7S0Aby0jg07t4HQoRVDo1VU37U3EnxNeiX3F4wWYATc239PXoqC09IAgCAIAgCAIAgCAIDiGBYXh/vfvnlcxlW0SGNwlIkztvyYEYdrrbh+K9yWSfpGFubct2XWeWxseqxKuee8tsbcJsHwc4hbK5zuVLyRdlm2c51wQS3KSetUxfC+XVdxa/4mx6wsNkhDHt66PDXE0fIXmAc50YlubWc4nW2Xj+t0G1dRiWBHTfNfLjYlFhSW0ey2faetjsJixWCatrWmYySubE1zjljiAFmtaCADrv6r7ybqiR1OqRx5WTPrU7CxJUV78/Y+7P4u+ihxOnJMjaIF8GY3Ia5ri2MnoFmeJ6guSxpKsb9mLJfcRvVmNv07DFhGA0L9nY6rE3tdNUjOZZZS066taznACzbaD2WAlJNMkishTJNyJ6hkbFYjpNqkryimI+TxnJP5SIPja1+fPcNOW5fc5jodVCjxJULdLLmdqFTVZLlkVsEVJFtnRtwh1y5zvOWxvc+PkhbVxJI3F1uu3G17VWR0L1n7rpZblaIxsjdV39hZeUamdXYvDQM+LFJUP7Q0si/jJB6nKqjckTFlXiie/kWVCLI5I07fYtsBxzlvJ0Kgm7mU78545o2kE9+W/eqpYcNRg6/UsjkvDiXh6Gp+TKt8yo6lkno+bsrGDpbks/7cje5a61utVqpxVvsZ6Z2BFReFzN5JonR41MJDd88EdQT053Odf8AjHio16o5iW2IqodpUVHLddqIpFwmoMflMfU/ElqpaR56w1uQd7g36KnI29MjN6Ijvci1VSbFuVVQ+icy+VBlXfmCqdSs/wDzhynXoJeT3lLYaVY99sXip26rPjvle3kSNuBRe+K3/iFuR80H6/p8o+36Pnbs3Uo0ut6P+1tv1cE4nZ9Xrk1my3X9jdtjqajZgodQC0Eji8Hn6uHMJ+E5w9C3csNQ6VX2l2p2fY0woxG/Bs7/ALl4qC0IAgCAIAgCAIAgCAIAgCAIAgCA0Lya7MRDZuN1TSME4e7WWIZxZ3NPOF+xehW1DllVGOy6lyMlNEmBMTc+wn7aUD5cdw+0bpGNmdylmlzQ0hvpaWA371VTvRrJM7LYnM1VczLeYdnKSWg2lkpBHI6jlvLA8NJbE8+lE51uaNDa56N5cVKZzZo0kv8AEmS9fWcjasb1Zb4VzTq6iFs++XCTNTSU1RNCZDJTyQM5S7XAcxwBu0iw37yTwsTOVG1Nno5EXYt8u8jHeG7VRVTdbMkbP7NyTU1fLVNMT667WsOro47ODSflajT5I3XIEZZ2tVjWZ4fNTscSqjld/Ir4KmWLZnzGrw+eWWJjmRPjiEsR0LWPD/imxHXYdwsVrXSa1j0RFzW62XrIoqtZgc1VVOq6HnE8FqG+SuCAwvMzXtLo2jM4DlHO3NvwI7F1krFqnOvl+Djo3JAjbZls+gkoNsWyU8T3UtXpOyNpIilG6XKBzWm+vD0vkhU42zQ2cvxN2dacCzCscl2pku3t4kLD9mpK3H6uqmkq6W8nJRCNxic6JgAzatuWnmnTS996sfO2KNjGojsrrfPNSDYle9z1VU3cCJRYZPS4RitE2OaRhaXU78hOflGZXAOAs51sl7cQ7RSdIyR8Ul0Rd/VYi1jmNezNeHeR9pdmqh2F4cIWPDn07KWos0ktaeTPOFuaAeUuTuUoZ2I6TEu9XJ5nJY34WW4WU2aDD3x+UoPbG4QmiDM4acgc2TRubdfK0adazK9FprKueK/kXo1UmvbKxrowSd2xtU8RSCcVzqqFpYcxIczUNtc83PbpWjWsSZqXyw4VKcDtW5bZ3uhmOBTRbPYVaOR0jatks1mkubyhL3lwA0sLNJPQua1rpJc8rKid2w7q3IxnG91J2PyyU/lFbUimqJ4/NRHeGMu5xkcbX0G7r4hQiRr6fBiRFvfNeolIqtmxWVUtuNpwHFjU07nGnngyutlmZlJ0vcC5uOCySx4FtiRew0MfiS9lTtLRVEwgCAIAgCAIAgCAIAgCAIAgCAIAgCAIAgCAIAgCAIAgCAIAgCAIAgCAIAgCAIAgCAIAgCAIAgCAIAgCAIAgCAIAgCAIAgCAIAgCAIAgCAIAgCAIAgCAIAgCA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30728" name="Picture 8" descr="http://anvil-project.net/upgraded_site/wordpress/wp-content/uploads/2013/02/Seventh_Framework_Programme_logo.png"/>
          <p:cNvPicPr>
            <a:picLocks noChangeAspect="1" noChangeArrowheads="1"/>
          </p:cNvPicPr>
          <p:nvPr/>
        </p:nvPicPr>
        <p:blipFill>
          <a:blip r:embed="rId9" cstate="print"/>
          <a:srcRect/>
          <a:stretch>
            <a:fillRect/>
          </a:stretch>
        </p:blipFill>
        <p:spPr bwMode="auto">
          <a:xfrm>
            <a:off x="3836279" y="6166226"/>
            <a:ext cx="737680" cy="599492"/>
          </a:xfrm>
          <a:prstGeom prst="rect">
            <a:avLst/>
          </a:prstGeom>
          <a:noFill/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2200109" y="6286376"/>
            <a:ext cx="1782339" cy="47667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028" name="AutoShape 4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sp>
        <p:nvSpPr>
          <p:cNvPr id="1030" name="AutoShape 6" descr="Image result for siqs logo"/>
          <p:cNvSpPr>
            <a:spLocks noChangeAspect="1" noChangeArrowheads="1"/>
          </p:cNvSpPr>
          <p:nvPr/>
        </p:nvSpPr>
        <p:spPr bwMode="auto">
          <a:xfrm>
            <a:off x="155575" y="-563563"/>
            <a:ext cx="1181100" cy="1181101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/>
          </a:p>
        </p:txBody>
      </p:sp>
      <p:pic>
        <p:nvPicPr>
          <p:cNvPr id="1032" name="Picture 8" descr="https://encrypted-tbn2.gstatic.com/images?q=tbn:ANd9GcRYadEsmptnSrOUEJken35wrhhHAnQYucrCEmr86LMpn0z9zPNU5Cmo5_o"/>
          <p:cNvPicPr>
            <a:picLocks noChangeAspect="1" noChangeArrowheads="1"/>
          </p:cNvPicPr>
          <p:nvPr/>
        </p:nvPicPr>
        <p:blipFill>
          <a:blip r:embed="rId11" cstate="print"/>
          <a:srcRect/>
          <a:stretch>
            <a:fillRect/>
          </a:stretch>
        </p:blipFill>
        <p:spPr bwMode="auto">
          <a:xfrm>
            <a:off x="5308982" y="6146754"/>
            <a:ext cx="625252" cy="625252"/>
          </a:xfrm>
          <a:prstGeom prst="rect">
            <a:avLst/>
          </a:prstGeom>
          <a:noFill/>
        </p:spPr>
      </p:pic>
      <p:pic>
        <p:nvPicPr>
          <p:cNvPr id="24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12" cstate="print"/>
          <a:srcRect/>
          <a:stretch>
            <a:fillRect/>
          </a:stretch>
        </p:blipFill>
        <p:spPr bwMode="auto">
          <a:xfrm>
            <a:off x="4845590" y="2237845"/>
            <a:ext cx="4105689" cy="3115110"/>
          </a:xfrm>
          <a:prstGeom prst="rect">
            <a:avLst/>
          </a:prstGeom>
          <a:noFill/>
        </p:spPr>
      </p:pic>
      <p:pic>
        <p:nvPicPr>
          <p:cNvPr id="22" name="Picture 1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1681644" y="1898856"/>
            <a:ext cx="2487494" cy="118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7" name="Obraz 26"/>
          <p:cNvPicPr>
            <a:picLocks noChangeAspect="1"/>
          </p:cNvPicPr>
          <p:nvPr/>
        </p:nvPicPr>
        <p:blipFill rotWithShape="1">
          <a:blip r:embed="rId14"/>
          <a:srcRect l="1267" t="1098" r="2312" b="-1098"/>
          <a:stretch/>
        </p:blipFill>
        <p:spPr>
          <a:xfrm>
            <a:off x="5835451" y="3203470"/>
            <a:ext cx="2443668" cy="12593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33548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Quantum </a:t>
            </a:r>
            <a:r>
              <a:rPr lang="pl-PL" b="1" dirty="0" err="1" smtClean="0"/>
              <a:t>metrology</a:t>
            </a:r>
            <a:r>
              <a:rPr lang="pl-PL" b="1" dirty="0" smtClean="0"/>
              <a:t> as quantum channel </a:t>
            </a:r>
            <a:r>
              <a:rPr lang="pl-PL" b="1" dirty="0" err="1" smtClean="0"/>
              <a:t>estimation</a:t>
            </a:r>
            <a:r>
              <a:rPr lang="pl-PL" b="1" dirty="0" smtClean="0"/>
              <a:t> problem</a:t>
            </a:r>
            <a:endParaRPr lang="en-US" b="1" dirty="0"/>
          </a:p>
        </p:txBody>
      </p:sp>
      <p:grpSp>
        <p:nvGrpSpPr>
          <p:cNvPr id="74" name="Grupa 73"/>
          <p:cNvGrpSpPr/>
          <p:nvPr/>
        </p:nvGrpSpPr>
        <p:grpSpPr bwMode="auto">
          <a:xfrm>
            <a:off x="5004048" y="1196752"/>
            <a:ext cx="2190217" cy="763104"/>
            <a:chOff x="4558396" y="1628800"/>
            <a:chExt cx="2190217" cy="763104"/>
          </a:xfrm>
        </p:grpSpPr>
        <p:grpSp>
          <p:nvGrpSpPr>
            <p:cNvPr id="6" name="Grupa 41"/>
            <p:cNvGrpSpPr/>
            <p:nvPr/>
          </p:nvGrpSpPr>
          <p:grpSpPr bwMode="auto">
            <a:xfrm>
              <a:off x="6071724" y="1628800"/>
              <a:ext cx="676889" cy="763104"/>
              <a:chOff x="6703423" y="2276830"/>
              <a:chExt cx="1469070" cy="1656184"/>
            </a:xfrm>
          </p:grpSpPr>
          <p:sp>
            <p:nvSpPr>
              <p:cNvPr id="7" name="Elipsa 6"/>
              <p:cNvSpPr/>
              <p:nvPr/>
            </p:nvSpPr>
            <p:spPr bwMode="auto">
              <a:xfrm>
                <a:off x="6876256" y="2852936"/>
                <a:ext cx="1080078" cy="1080078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>
                <a:noFill/>
              </a:ln>
              <a:scene3d>
                <a:camera prst="orthographicFront"/>
                <a:lightRig rig="threePt" dir="t"/>
              </a:scene3d>
              <a:sp3d>
                <a:bevelT w="468000" h="4680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8" name="Łuk 7"/>
              <p:cNvSpPr/>
              <p:nvPr/>
            </p:nvSpPr>
            <p:spPr bwMode="auto">
              <a:xfrm>
                <a:off x="6703423" y="2766519"/>
                <a:ext cx="1469070" cy="432079"/>
              </a:xfrm>
              <a:prstGeom prst="arc">
                <a:avLst>
                  <a:gd name="adj1" fmla="val 8176016"/>
                  <a:gd name="adj2" fmla="val 2201711"/>
                </a:avLst>
              </a:prstGeom>
              <a:ln>
                <a:solidFill>
                  <a:schemeClr val="tx1"/>
                </a:solidFill>
                <a:headEnd type="triangl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9" name="Obraz 53" descr="TP_tmp.emf"/>
              <p:cNvPicPr>
                <a:picLocks noChangeAspect="1"/>
              </p:cNvPicPr>
              <p:nvPr>
                <p:custDataLst>
                  <p:tags r:id="rId26"/>
                </p:custDataLst>
              </p:nvPr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7308335" y="2276830"/>
                <a:ext cx="335304" cy="392306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</p:grpSp>
        <p:pic>
          <p:nvPicPr>
            <p:cNvPr id="72" name="Obraz 71" descr="TP_tmp.emf"/>
            <p:cNvPicPr>
              <a:picLocks noChangeAspect="1"/>
            </p:cNvPicPr>
            <p:nvPr>
              <p:custDataLst>
                <p:tags r:id="rId25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4558396" y="1916832"/>
              <a:ext cx="973175" cy="286631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41" name="Obraz 4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30" cstate="print"/>
          <a:srcRect l="-47244" t="-51633" r="-47244" b="-51633"/>
          <a:stretch>
            <a:fillRect/>
          </a:stretch>
        </p:blipFill>
        <p:spPr bwMode="auto">
          <a:xfrm>
            <a:off x="4283968" y="1412776"/>
            <a:ext cx="527092" cy="504055"/>
          </a:xfrm>
          <a:prstGeom prst="rect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/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</p:pic>
      <p:sp>
        <p:nvSpPr>
          <p:cNvPr id="68" name="pole tekstowe 67"/>
          <p:cNvSpPr txBox="1"/>
          <p:nvPr/>
        </p:nvSpPr>
        <p:spPr>
          <a:xfrm>
            <a:off x="3714706" y="1412777"/>
            <a:ext cx="36420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sz="2800" dirty="0" smtClean="0"/>
              <a:t>=</a:t>
            </a:r>
            <a:endParaRPr lang="en-US" sz="2800" dirty="0"/>
          </a:p>
        </p:txBody>
      </p:sp>
      <p:grpSp>
        <p:nvGrpSpPr>
          <p:cNvPr id="123" name="Grupa 122"/>
          <p:cNvGrpSpPr/>
          <p:nvPr/>
        </p:nvGrpSpPr>
        <p:grpSpPr>
          <a:xfrm>
            <a:off x="407662" y="2083592"/>
            <a:ext cx="3672408" cy="2376264"/>
            <a:chOff x="407662" y="2083592"/>
            <a:chExt cx="3672408" cy="2376264"/>
          </a:xfrm>
        </p:grpSpPr>
        <p:sp>
          <p:nvSpPr>
            <p:cNvPr id="77" name="Prostokąt 76"/>
            <p:cNvSpPr/>
            <p:nvPr/>
          </p:nvSpPr>
          <p:spPr>
            <a:xfrm>
              <a:off x="407662" y="2083592"/>
              <a:ext cx="3672408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grpSp>
          <p:nvGrpSpPr>
            <p:cNvPr id="75" name="Grupa 74"/>
            <p:cNvGrpSpPr/>
            <p:nvPr/>
          </p:nvGrpSpPr>
          <p:grpSpPr>
            <a:xfrm>
              <a:off x="911718" y="2299616"/>
              <a:ext cx="2424013" cy="1584176"/>
              <a:chOff x="467544" y="2636912"/>
              <a:chExt cx="3746202" cy="2448272"/>
            </a:xfrm>
          </p:grpSpPr>
          <p:pic>
            <p:nvPicPr>
              <p:cNvPr id="19" name="Obraz 18" descr="TP_tmp.emf"/>
              <p:cNvPicPr>
                <a:picLocks noChangeAspect="1"/>
              </p:cNvPicPr>
              <p:nvPr>
                <p:custDataLst>
                  <p:tags r:id="rId16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467544" y="2780928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0" name="Łącznik prosty 19"/>
              <p:cNvCxnSpPr/>
              <p:nvPr/>
            </p:nvCxnSpPr>
            <p:spPr>
              <a:xfrm>
                <a:off x="1043608" y="2924944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1" name="Obraz 20" descr="TP_tmp.emf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2636912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2" name="Łącznik prosty 21"/>
              <p:cNvCxnSpPr/>
              <p:nvPr/>
            </p:nvCxnSpPr>
            <p:spPr>
              <a:xfrm>
                <a:off x="2267743" y="2924944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23" name="Schemat blokowy: opóźnienie 22"/>
              <p:cNvSpPr/>
              <p:nvPr/>
            </p:nvSpPr>
            <p:spPr>
              <a:xfrm>
                <a:off x="3635896" y="2708920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24" name="Obraz 23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2987824" y="2780928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5" name="Obraz 24" descr="TP_tmp.emf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33" cstate="print"/>
              <a:stretch>
                <a:fillRect/>
              </a:stretch>
            </p:blipFill>
            <p:spPr bwMode="auto">
              <a:xfrm>
                <a:off x="3706784" y="2780927"/>
                <a:ext cx="373364" cy="31486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6" name="Obraz 25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31" cstate="print"/>
              <a:stretch>
                <a:fillRect/>
              </a:stretch>
            </p:blipFill>
            <p:spPr bwMode="auto">
              <a:xfrm>
                <a:off x="467544" y="4653136"/>
                <a:ext cx="372047" cy="31375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27" name="Łącznik prosty 26"/>
              <p:cNvCxnSpPr/>
              <p:nvPr/>
            </p:nvCxnSpPr>
            <p:spPr>
              <a:xfrm>
                <a:off x="1043608" y="4797152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28" name="Obraz 27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475656" y="4509120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29" name="Łącznik prosty 28"/>
              <p:cNvCxnSpPr/>
              <p:nvPr/>
            </p:nvCxnSpPr>
            <p:spPr>
              <a:xfrm>
                <a:off x="2267743" y="4797152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30" name="Schemat blokowy: opóźnienie 29"/>
              <p:cNvSpPr/>
              <p:nvPr/>
            </p:nvSpPr>
            <p:spPr>
              <a:xfrm>
                <a:off x="3635896" y="4581128"/>
                <a:ext cx="577850" cy="488950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31" name="Obraz 30" descr="TP_tmp.emf"/>
              <p:cNvPicPr>
                <a:picLocks noChangeAspect="1"/>
              </p:cNvPicPr>
              <p:nvPr>
                <p:custDataLst>
                  <p:tags r:id="rId22"/>
                </p:custDataLst>
              </p:nvPr>
            </p:nvPicPr>
            <p:blipFill>
              <a:blip r:embed="rId32" cstate="print"/>
              <a:stretch>
                <a:fillRect/>
              </a:stretch>
            </p:blipFill>
            <p:spPr bwMode="auto">
              <a:xfrm>
                <a:off x="2915816" y="4653136"/>
                <a:ext cx="515142" cy="31423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32" name="Obraz 31" descr="TP_tmp.emf"/>
              <p:cNvPicPr>
                <a:picLocks noChangeAspect="1"/>
              </p:cNvPicPr>
              <p:nvPr>
                <p:custDataLst>
                  <p:tags r:id="rId23"/>
                </p:custDataLst>
              </p:nvPr>
            </p:nvPicPr>
            <p:blipFill>
              <a:blip r:embed="rId34" cstate="print"/>
              <a:stretch>
                <a:fillRect/>
              </a:stretch>
            </p:blipFill>
            <p:spPr bwMode="auto">
              <a:xfrm>
                <a:off x="3663416" y="4653134"/>
                <a:ext cx="460099" cy="31534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3" name="Łącznik prosty 32"/>
              <p:cNvCxnSpPr/>
              <p:nvPr/>
            </p:nvCxnSpPr>
            <p:spPr>
              <a:xfrm>
                <a:off x="1763688" y="3501008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6" name="Obraz 35" descr="TP_tmp.emf"/>
              <p:cNvPicPr>
                <a:picLocks noChangeAspect="1"/>
              </p:cNvPicPr>
              <p:nvPr>
                <p:custDataLst>
                  <p:tags r:id="rId24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1835696" y="3717032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37" name="Elipsa 36"/>
              <p:cNvSpPr/>
              <p:nvPr/>
            </p:nvSpPr>
            <p:spPr>
              <a:xfrm>
                <a:off x="8995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8" name="Elipsa 37"/>
              <p:cNvSpPr/>
              <p:nvPr/>
            </p:nvSpPr>
            <p:spPr>
              <a:xfrm>
                <a:off x="8995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39" name="Elipsa 38"/>
              <p:cNvSpPr/>
              <p:nvPr/>
            </p:nvSpPr>
            <p:spPr>
              <a:xfrm>
                <a:off x="2699792" y="4725144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sp>
            <p:nvSpPr>
              <p:cNvPr id="40" name="Elipsa 39"/>
              <p:cNvSpPr/>
              <p:nvPr/>
            </p:nvSpPr>
            <p:spPr>
              <a:xfrm>
                <a:off x="2699792" y="2852936"/>
                <a:ext cx="144016" cy="144016"/>
              </a:xfrm>
              <a:prstGeom prst="ellipse">
                <a:avLst/>
              </a:prstGeom>
              <a:solidFill>
                <a:schemeClr val="bg1">
                  <a:lumMod val="75000"/>
                </a:schemeClr>
              </a:solidFill>
              <a:ln w="1270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</p:grpSp>
        <p:sp>
          <p:nvSpPr>
            <p:cNvPr id="76" name="Prostokąt 75"/>
            <p:cNvSpPr/>
            <p:nvPr/>
          </p:nvSpPr>
          <p:spPr>
            <a:xfrm>
              <a:off x="1343766" y="4027808"/>
              <a:ext cx="1994713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,,</a:t>
              </a:r>
              <a:r>
                <a:rPr lang="pl-PL" b="1" dirty="0" err="1" smtClean="0"/>
                <a:t>Classical</a:t>
              </a:r>
              <a:r>
                <a:rPr lang="pl-PL" b="1" dirty="0" smtClean="0"/>
                <a:t>’’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</p:grpSp>
      <p:grpSp>
        <p:nvGrpSpPr>
          <p:cNvPr id="124" name="Grupa 123"/>
          <p:cNvGrpSpPr/>
          <p:nvPr/>
        </p:nvGrpSpPr>
        <p:grpSpPr>
          <a:xfrm>
            <a:off x="4296094" y="2083592"/>
            <a:ext cx="4380362" cy="2376264"/>
            <a:chOff x="4296094" y="2083592"/>
            <a:chExt cx="4380362" cy="2376264"/>
          </a:xfrm>
        </p:grpSpPr>
        <p:grpSp>
          <p:nvGrpSpPr>
            <p:cNvPr id="78" name="Grupa 77"/>
            <p:cNvGrpSpPr/>
            <p:nvPr/>
          </p:nvGrpSpPr>
          <p:grpSpPr>
            <a:xfrm>
              <a:off x="4932040" y="2348880"/>
              <a:ext cx="3014759" cy="1705448"/>
              <a:chOff x="567404" y="1340768"/>
              <a:chExt cx="4582446" cy="2592288"/>
            </a:xfrm>
          </p:grpSpPr>
          <p:cxnSp>
            <p:nvCxnSpPr>
              <p:cNvPr id="79" name="Łącznik prosty 78"/>
              <p:cNvCxnSpPr/>
              <p:nvPr/>
            </p:nvCxnSpPr>
            <p:spPr>
              <a:xfrm>
                <a:off x="1403648" y="1700808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0" name="Obraz 79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1412776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1" name="Łącznik prosty 80"/>
              <p:cNvCxnSpPr/>
              <p:nvPr/>
            </p:nvCxnSpPr>
            <p:spPr>
              <a:xfrm>
                <a:off x="2627783" y="1700808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2" name="Schemat blokowy: opóźnienie 81"/>
              <p:cNvSpPr/>
              <p:nvPr/>
            </p:nvSpPr>
            <p:spPr>
              <a:xfrm>
                <a:off x="4572000" y="1484784"/>
                <a:ext cx="577850" cy="2448272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83" name="Obraz 82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36" cstate="print"/>
              <a:stretch>
                <a:fillRect/>
              </a:stretch>
            </p:blipFill>
            <p:spPr bwMode="auto">
              <a:xfrm>
                <a:off x="4686801" y="2420888"/>
                <a:ext cx="287777" cy="287777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84" name="Obraz 83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37" cstate="print"/>
              <a:stretch>
                <a:fillRect/>
              </a:stretch>
            </p:blipFill>
            <p:spPr bwMode="auto">
              <a:xfrm>
                <a:off x="567404" y="2492896"/>
                <a:ext cx="399786" cy="313995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85" name="Łącznik prosty 84"/>
              <p:cNvCxnSpPr/>
              <p:nvPr/>
            </p:nvCxnSpPr>
            <p:spPr>
              <a:xfrm>
                <a:off x="1403648" y="3573016"/>
                <a:ext cx="432048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6" name="Obraz 85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30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835696" y="3284984"/>
                <a:ext cx="602392" cy="576064"/>
              </a:xfrm>
              <a:prstGeom prst="rect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</p:pic>
          <p:cxnSp>
            <p:nvCxnSpPr>
              <p:cNvPr id="87" name="Łącznik prosty 86"/>
              <p:cNvCxnSpPr/>
              <p:nvPr/>
            </p:nvCxnSpPr>
            <p:spPr>
              <a:xfrm>
                <a:off x="2627783" y="3573016"/>
                <a:ext cx="504057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8" name="Łącznik prosty 87"/>
              <p:cNvCxnSpPr/>
              <p:nvPr/>
            </p:nvCxnSpPr>
            <p:spPr>
              <a:xfrm>
                <a:off x="2123728" y="2276872"/>
                <a:ext cx="0" cy="720080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89" name="Obraz 88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5" cstate="print"/>
              <a:stretch>
                <a:fillRect/>
              </a:stretch>
            </p:blipFill>
            <p:spPr bwMode="auto">
              <a:xfrm>
                <a:off x="2195736" y="2492896"/>
                <a:ext cx="257571" cy="228380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90" name="Picture 3"/>
              <p:cNvPicPr>
                <a:picLocks noChangeAspect="1" noChangeArrowheads="1"/>
              </p:cNvPicPr>
              <p:nvPr/>
            </p:nvPicPr>
            <p:blipFill>
              <a:blip r:embed="rId38" cstate="print"/>
              <a:srcRect/>
              <a:stretch>
                <a:fillRect/>
              </a:stretch>
            </p:blipFill>
            <p:spPr bwMode="auto">
              <a:xfrm>
                <a:off x="1115616" y="1340768"/>
                <a:ext cx="374415" cy="2448272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1" name="Picture 3"/>
              <p:cNvPicPr>
                <a:picLocks noChangeAspect="1" noChangeArrowheads="1"/>
              </p:cNvPicPr>
              <p:nvPr/>
            </p:nvPicPr>
            <p:blipFill>
              <a:blip r:embed="rId38" cstate="print"/>
              <a:srcRect/>
              <a:stretch>
                <a:fillRect/>
              </a:stretch>
            </p:blipFill>
            <p:spPr bwMode="auto">
              <a:xfrm>
                <a:off x="3131840" y="1340768"/>
                <a:ext cx="374415" cy="23762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92" name="Obraz 91" descr="TP_tmp.emf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9" cstate="print"/>
              <a:stretch>
                <a:fillRect/>
              </a:stretch>
            </p:blipFill>
            <p:spPr bwMode="auto">
              <a:xfrm>
                <a:off x="3663691" y="2420888"/>
                <a:ext cx="543915" cy="343164"/>
              </a:xfrm>
              <a:prstGeom prst="rect">
                <a:avLst/>
              </a:prstGeom>
              <a:noFill/>
              <a:ln/>
              <a:effectLst/>
            </p:spPr>
          </p:pic>
        </p:grpSp>
        <p:sp>
          <p:nvSpPr>
            <p:cNvPr id="93" name="Prostokąt 92"/>
            <p:cNvSpPr/>
            <p:nvPr/>
          </p:nvSpPr>
          <p:spPr>
            <a:xfrm>
              <a:off x="4795483" y="4020457"/>
              <a:ext cx="3305649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err="1" smtClean="0"/>
                <a:t>Entanglement-enhanced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scheme</a:t>
              </a:r>
              <a:endParaRPr lang="en-US" dirty="0"/>
            </a:p>
          </p:txBody>
        </p:sp>
        <p:sp>
          <p:nvSpPr>
            <p:cNvPr id="94" name="Prostokąt 93"/>
            <p:cNvSpPr/>
            <p:nvPr/>
          </p:nvSpPr>
          <p:spPr>
            <a:xfrm>
              <a:off x="4296094" y="2083592"/>
              <a:ext cx="4380362" cy="2376264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10" name="Grupa 109"/>
          <p:cNvGrpSpPr/>
          <p:nvPr/>
        </p:nvGrpSpPr>
        <p:grpSpPr>
          <a:xfrm>
            <a:off x="1475656" y="1196752"/>
            <a:ext cx="1923364" cy="730262"/>
            <a:chOff x="1280484" y="1236648"/>
            <a:chExt cx="2170778" cy="824200"/>
          </a:xfrm>
        </p:grpSpPr>
        <p:cxnSp>
          <p:nvCxnSpPr>
            <p:cNvPr id="45" name="Łącznik prosty 44"/>
            <p:cNvCxnSpPr/>
            <p:nvPr/>
          </p:nvCxnSpPr>
          <p:spPr>
            <a:xfrm>
              <a:off x="1280484" y="1427284"/>
              <a:ext cx="324914" cy="273525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7" name="Łącznik prosty 46"/>
            <p:cNvCxnSpPr/>
            <p:nvPr/>
          </p:nvCxnSpPr>
          <p:spPr>
            <a:xfrm>
              <a:off x="2125261" y="1427284"/>
              <a:ext cx="595383" cy="25388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grpSp>
          <p:nvGrpSpPr>
            <p:cNvPr id="64" name="Grupa 63"/>
            <p:cNvGrpSpPr/>
            <p:nvPr/>
          </p:nvGrpSpPr>
          <p:grpSpPr>
            <a:xfrm>
              <a:off x="2216588" y="1236648"/>
              <a:ext cx="1234674" cy="820574"/>
              <a:chOff x="6289654" y="2334373"/>
              <a:chExt cx="1234674" cy="820574"/>
            </a:xfrm>
          </p:grpSpPr>
          <p:sp>
            <p:nvSpPr>
              <p:cNvPr id="48" name="Prostokąt 47"/>
              <p:cNvSpPr/>
              <p:nvPr/>
            </p:nvSpPr>
            <p:spPr>
              <a:xfrm>
                <a:off x="6289654" y="2334373"/>
                <a:ext cx="454880" cy="410287"/>
              </a:xfrm>
              <a:prstGeom prst="rect">
                <a:avLst/>
              </a:prstGeom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6"/>
              </a:lnRef>
              <a:fillRef idx="1">
                <a:schemeClr val="lt1"/>
              </a:fillRef>
              <a:effectRef idx="0">
                <a:schemeClr val="accent6"/>
              </a:effectRef>
              <a:fontRef idx="minor">
                <a:schemeClr val="dk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 dirty="0"/>
              </a:p>
            </p:txBody>
          </p:sp>
          <p:pic>
            <p:nvPicPr>
              <p:cNvPr id="49" name="Obraz 53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28" cstate="print"/>
              <a:srcRect/>
              <a:stretch>
                <a:fillRect/>
              </a:stretch>
            </p:blipFill>
            <p:spPr bwMode="auto">
              <a:xfrm>
                <a:off x="6417650" y="2434837"/>
                <a:ext cx="151285" cy="18626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51" name="Łącznik prosty 50"/>
              <p:cNvCxnSpPr/>
              <p:nvPr/>
            </p:nvCxnSpPr>
            <p:spPr>
              <a:xfrm flipH="1" flipV="1">
                <a:off x="7212689" y="2927614"/>
                <a:ext cx="311639" cy="22733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2" name="Łącznik prosty 51"/>
              <p:cNvCxnSpPr/>
              <p:nvPr/>
            </p:nvCxnSpPr>
            <p:spPr>
              <a:xfrm flipV="1">
                <a:off x="7069448" y="2539516"/>
                <a:ext cx="454880" cy="363624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cxnSp>
            <p:nvCxnSpPr>
              <p:cNvPr id="53" name="Łącznik prosty 52"/>
              <p:cNvCxnSpPr/>
              <p:nvPr/>
            </p:nvCxnSpPr>
            <p:spPr>
              <a:xfrm flipV="1">
                <a:off x="6744534" y="2895634"/>
                <a:ext cx="357091" cy="259313"/>
              </a:xfrm>
              <a:prstGeom prst="line">
                <a:avLst/>
              </a:prstGeom>
            </p:spPr>
            <p:style>
              <a:lnRef idx="1">
                <a:schemeClr val="dk1"/>
              </a:lnRef>
              <a:fillRef idx="0">
                <a:schemeClr val="dk1"/>
              </a:fillRef>
              <a:effectRef idx="0">
                <a:schemeClr val="dk1"/>
              </a:effectRef>
              <a:fontRef idx="minor">
                <a:schemeClr val="tx1"/>
              </a:fontRef>
            </p:style>
          </p:cxnSp>
          <p:sp>
            <p:nvSpPr>
              <p:cNvPr id="54" name="Prostokąt 53"/>
              <p:cNvSpPr/>
              <p:nvPr/>
            </p:nvSpPr>
            <p:spPr>
              <a:xfrm>
                <a:off x="6952460" y="2786865"/>
                <a:ext cx="454880" cy="136762"/>
              </a:xfrm>
              <a:prstGeom prst="rect">
                <a:avLst/>
              </a:prstGeom>
              <a:solidFill>
                <a:srgbClr val="FFFFFF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cxnSp>
            <p:nvCxnSpPr>
              <p:cNvPr id="55" name="Łącznik prosty 54"/>
              <p:cNvCxnSpPr/>
              <p:nvPr/>
            </p:nvCxnSpPr>
            <p:spPr>
              <a:xfrm>
                <a:off x="6809517" y="2539516"/>
                <a:ext cx="259931" cy="205143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60" name="Łącznik prosty 59"/>
            <p:cNvCxnSpPr/>
            <p:nvPr/>
          </p:nvCxnSpPr>
          <p:spPr>
            <a:xfrm flipH="1" flipV="1">
              <a:off x="1683657" y="1815383"/>
              <a:ext cx="368063" cy="245465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1" name="Łącznik prosty 60"/>
            <p:cNvCxnSpPr/>
            <p:nvPr/>
          </p:nvCxnSpPr>
          <p:spPr>
            <a:xfrm flipV="1">
              <a:off x="1605398" y="1427284"/>
              <a:ext cx="519863" cy="3636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flipV="1">
              <a:off x="1345467" y="1837571"/>
              <a:ext cx="253641" cy="205143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3" name="Prostokąt 62"/>
            <p:cNvSpPr/>
            <p:nvPr/>
          </p:nvSpPr>
          <p:spPr>
            <a:xfrm>
              <a:off x="1410450" y="1700809"/>
              <a:ext cx="454880" cy="136762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95" name="Łącznik prosty 94"/>
            <p:cNvCxnSpPr/>
            <p:nvPr/>
          </p:nvCxnSpPr>
          <p:spPr>
            <a:xfrm>
              <a:off x="2051720" y="2060848"/>
              <a:ext cx="648072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grpSp>
        <p:nvGrpSpPr>
          <p:cNvPr id="125" name="Grupa 124"/>
          <p:cNvGrpSpPr/>
          <p:nvPr/>
        </p:nvGrpSpPr>
        <p:grpSpPr>
          <a:xfrm>
            <a:off x="435113" y="4543136"/>
            <a:ext cx="3926524" cy="1117866"/>
            <a:chOff x="435113" y="4543136"/>
            <a:chExt cx="3926524" cy="1117866"/>
          </a:xfrm>
        </p:grpSpPr>
        <p:pic>
          <p:nvPicPr>
            <p:cNvPr id="107" name="Obraz 10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40" cstate="print"/>
            <a:stretch>
              <a:fillRect/>
            </a:stretch>
          </p:blipFill>
          <p:spPr bwMode="auto">
            <a:xfrm>
              <a:off x="1583613" y="4990440"/>
              <a:ext cx="1285801" cy="67056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02" name="Prostokąt 101"/>
            <p:cNvSpPr/>
            <p:nvPr/>
          </p:nvSpPr>
          <p:spPr bwMode="auto">
            <a:xfrm>
              <a:off x="435113" y="4543136"/>
              <a:ext cx="3926524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400" dirty="0" smtClean="0"/>
                <a:t>Quantum </a:t>
              </a:r>
              <a:r>
                <a:rPr lang="pl-PL" sz="2400" dirty="0" err="1" smtClean="0"/>
                <a:t>Cramer-Rao</a:t>
              </a:r>
              <a:r>
                <a:rPr lang="pl-PL" sz="2400" dirty="0" smtClean="0"/>
                <a:t> </a:t>
              </a:r>
              <a:r>
                <a:rPr lang="pl-PL" sz="2400" dirty="0" err="1" smtClean="0"/>
                <a:t>bound</a:t>
              </a:r>
              <a:r>
                <a:rPr lang="pl-PL" sz="2400" dirty="0" smtClean="0"/>
                <a:t>:</a:t>
              </a:r>
              <a:endParaRPr lang="en-US" sz="2400" dirty="0"/>
            </a:p>
          </p:txBody>
        </p:sp>
      </p:grpSp>
      <p:grpSp>
        <p:nvGrpSpPr>
          <p:cNvPr id="126" name="Grupa 125"/>
          <p:cNvGrpSpPr/>
          <p:nvPr/>
        </p:nvGrpSpPr>
        <p:grpSpPr>
          <a:xfrm>
            <a:off x="5016174" y="4675880"/>
            <a:ext cx="3326898" cy="942706"/>
            <a:chOff x="5016174" y="4675880"/>
            <a:chExt cx="3326898" cy="942706"/>
          </a:xfrm>
        </p:grpSpPr>
        <p:pic>
          <p:nvPicPr>
            <p:cNvPr id="103" name="Obraz 102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4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016174" y="4675880"/>
              <a:ext cx="3326898" cy="35509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9" name="Obraz 108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42" cstate="print"/>
            <a:stretch>
              <a:fillRect/>
            </a:stretch>
          </p:blipFill>
          <p:spPr bwMode="auto">
            <a:xfrm>
              <a:off x="5868144" y="5085184"/>
              <a:ext cx="1489523" cy="53340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7" name="Grupa 126"/>
          <p:cNvGrpSpPr/>
          <p:nvPr/>
        </p:nvGrpSpPr>
        <p:grpSpPr>
          <a:xfrm>
            <a:off x="456839" y="5733256"/>
            <a:ext cx="3672408" cy="1066010"/>
            <a:chOff x="456839" y="5733256"/>
            <a:chExt cx="3672408" cy="1066010"/>
          </a:xfrm>
        </p:grpSpPr>
        <p:sp>
          <p:nvSpPr>
            <p:cNvPr id="111" name="Prostokąt 110"/>
            <p:cNvSpPr/>
            <p:nvPr/>
          </p:nvSpPr>
          <p:spPr>
            <a:xfrm>
              <a:off x="456839" y="5733256"/>
              <a:ext cx="36724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7" name="Obraz 11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4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802499" y="5805263"/>
              <a:ext cx="2565528" cy="381094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6" name="Obraz 115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44" cstate="print"/>
            <a:stretch>
              <a:fillRect/>
            </a:stretch>
          </p:blipFill>
          <p:spPr bwMode="auto">
            <a:xfrm>
              <a:off x="467544" y="6309320"/>
              <a:ext cx="3549501" cy="363836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28" name="Grupa 127"/>
          <p:cNvGrpSpPr/>
          <p:nvPr/>
        </p:nvGrpSpPr>
        <p:grpSpPr>
          <a:xfrm>
            <a:off x="4379640" y="5705355"/>
            <a:ext cx="4224808" cy="1066010"/>
            <a:chOff x="4379640" y="5705355"/>
            <a:chExt cx="4224808" cy="1066010"/>
          </a:xfrm>
        </p:grpSpPr>
        <p:sp>
          <p:nvSpPr>
            <p:cNvPr id="118" name="Prostokąt 117"/>
            <p:cNvSpPr/>
            <p:nvPr/>
          </p:nvSpPr>
          <p:spPr>
            <a:xfrm>
              <a:off x="4379640" y="5705355"/>
              <a:ext cx="4224808" cy="1066010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21" name="Obraz 120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4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631276" y="5877271"/>
              <a:ext cx="3455088" cy="381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22" name="Obraz 121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46" cstate="print"/>
            <a:stretch>
              <a:fillRect/>
            </a:stretch>
          </p:blipFill>
          <p:spPr bwMode="auto">
            <a:xfrm>
              <a:off x="5552622" y="6309319"/>
              <a:ext cx="1732272" cy="363894"/>
            </a:xfrm>
            <a:prstGeom prst="rect">
              <a:avLst/>
            </a:prstGeom>
            <a:noFill/>
            <a:ln/>
            <a:effectLst/>
          </p:spPr>
        </p:pic>
      </p:grpSp>
    </p:spTree>
    <p:extLst>
      <p:ext uri="{BB962C8B-B14F-4D97-AF65-F5344CB8AC3E}">
        <p14:creationId xmlns:p14="http://schemas.microsoft.com/office/powerpoint/2010/main" val="29583703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23528" y="215557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err="1" smtClean="0"/>
              <a:t>Is</a:t>
            </a:r>
            <a:r>
              <a:rPr lang="pl-PL" sz="4000" b="1" dirty="0" smtClean="0"/>
              <a:t> Heisenberg limit 1/N </a:t>
            </a:r>
            <a:r>
              <a:rPr lang="pl-PL" sz="4000" b="1" dirty="0" err="1" smtClean="0"/>
              <a:t>saturable</a:t>
            </a:r>
            <a:r>
              <a:rPr lang="pl-PL" sz="4000" b="1" dirty="0"/>
              <a:t>?</a:t>
            </a:r>
            <a:r>
              <a:rPr lang="pl-PL" sz="4000" b="1" dirty="0" smtClean="0"/>
              <a:t/>
            </a:r>
            <a:br>
              <a:rPr lang="pl-PL" sz="4000" b="1" dirty="0" smtClean="0"/>
            </a:br>
            <a:endParaRPr lang="en-US" sz="2400" b="1" dirty="0"/>
          </a:p>
        </p:txBody>
      </p:sp>
      <p:sp>
        <p:nvSpPr>
          <p:cNvPr id="4" name="pole tekstowe 3"/>
          <p:cNvSpPr txBox="1"/>
          <p:nvPr/>
        </p:nvSpPr>
        <p:spPr>
          <a:xfrm>
            <a:off x="251520" y="1165719"/>
            <a:ext cx="8712968" cy="70788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dirty="0" err="1" smtClean="0"/>
              <a:t>Cramer-Rao</a:t>
            </a:r>
            <a:r>
              <a:rPr lang="pl-PL" sz="2000" dirty="0" smtClean="0"/>
              <a:t> </a:t>
            </a:r>
            <a:r>
              <a:rPr lang="pl-PL" sz="2000" dirty="0" err="1" smtClean="0"/>
              <a:t>bound</a:t>
            </a:r>
            <a:r>
              <a:rPr lang="pl-PL" sz="2000" dirty="0" smtClean="0"/>
              <a:t> not </a:t>
            </a:r>
            <a:r>
              <a:rPr lang="pl-PL" sz="2000" dirty="0" err="1" smtClean="0"/>
              <a:t>guaranteed</a:t>
            </a:r>
            <a:r>
              <a:rPr lang="pl-PL" sz="2000" dirty="0" smtClean="0"/>
              <a:t> to be </a:t>
            </a:r>
            <a:r>
              <a:rPr lang="pl-PL" sz="2000" dirty="0" err="1" smtClean="0"/>
              <a:t>saturable</a:t>
            </a:r>
            <a:r>
              <a:rPr lang="pl-PL" sz="2000" dirty="0" smtClean="0"/>
              <a:t> in  a single-</a:t>
            </a:r>
            <a:r>
              <a:rPr lang="pl-PL" sz="2000" dirty="0" err="1" smtClean="0"/>
              <a:t>shot</a:t>
            </a:r>
            <a:r>
              <a:rPr lang="pl-PL" sz="2000" dirty="0" smtClean="0"/>
              <a:t> </a:t>
            </a:r>
            <a:r>
              <a:rPr lang="pl-PL" sz="2000" dirty="0" err="1" smtClean="0"/>
              <a:t>scenario</a:t>
            </a:r>
            <a:endParaRPr lang="pl-PL" sz="2000" dirty="0" smtClean="0"/>
          </a:p>
          <a:p>
            <a:pPr>
              <a:buFont typeface="Arial" pitchFamily="34" charset="0"/>
              <a:buChar char="•"/>
            </a:pPr>
            <a:r>
              <a:rPr lang="pl-PL" sz="2000" dirty="0" smtClean="0"/>
              <a:t> </a:t>
            </a:r>
            <a:r>
              <a:rPr lang="pl-PL" sz="2000" dirty="0" err="1" smtClean="0"/>
              <a:t>Judging</a:t>
            </a:r>
            <a:r>
              <a:rPr lang="pl-PL" sz="2000" dirty="0" smtClean="0"/>
              <a:t> </a:t>
            </a:r>
            <a:r>
              <a:rPr lang="pl-PL" sz="2000" dirty="0" err="1" smtClean="0"/>
              <a:t>only</a:t>
            </a:r>
            <a:r>
              <a:rPr lang="pl-PL" sz="2000" dirty="0" smtClean="0"/>
              <a:t> by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 </a:t>
            </a:r>
            <a:r>
              <a:rPr lang="pl-PL" sz="2000" dirty="0" err="1" smtClean="0"/>
              <a:t>may</a:t>
            </a:r>
            <a:r>
              <a:rPr lang="pl-PL" sz="2000" dirty="0" smtClean="0"/>
              <a:t> </a:t>
            </a:r>
            <a:r>
              <a:rPr lang="pl-PL" sz="2000" dirty="0" err="1" smtClean="0"/>
              <a:t>lead</a:t>
            </a:r>
            <a:r>
              <a:rPr lang="pl-PL" sz="2000" dirty="0" smtClean="0"/>
              <a:t> to </a:t>
            </a:r>
            <a:r>
              <a:rPr lang="pl-PL" sz="2000" dirty="0" err="1" smtClean="0"/>
              <a:t>overoptimistic</a:t>
            </a:r>
            <a:r>
              <a:rPr lang="pl-PL" sz="2000" dirty="0" smtClean="0"/>
              <a:t> </a:t>
            </a:r>
            <a:r>
              <a:rPr lang="pl-PL" sz="2000" dirty="0" err="1" smtClean="0"/>
              <a:t>claims</a:t>
            </a:r>
            <a:endParaRPr lang="pl-PL" sz="2000" dirty="0" smtClean="0"/>
          </a:p>
        </p:txBody>
      </p:sp>
      <p:grpSp>
        <p:nvGrpSpPr>
          <p:cNvPr id="19" name="Grupa 18"/>
          <p:cNvGrpSpPr/>
          <p:nvPr/>
        </p:nvGrpSpPr>
        <p:grpSpPr>
          <a:xfrm>
            <a:off x="286585" y="2130368"/>
            <a:ext cx="7006171" cy="3248798"/>
            <a:chOff x="251561" y="2357220"/>
            <a:chExt cx="7006171" cy="3248798"/>
          </a:xfrm>
        </p:grpSpPr>
        <p:sp>
          <p:nvSpPr>
            <p:cNvPr id="6" name="Prostokąt 5"/>
            <p:cNvSpPr/>
            <p:nvPr/>
          </p:nvSpPr>
          <p:spPr>
            <a:xfrm>
              <a:off x="251561" y="2357220"/>
              <a:ext cx="3087255" cy="523220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2800" b="1" dirty="0" err="1" smtClean="0"/>
                <a:t>Bayesian</a:t>
              </a:r>
              <a:r>
                <a:rPr lang="pl-PL" sz="2800" b="1" dirty="0" smtClean="0"/>
                <a:t> </a:t>
              </a:r>
              <a:r>
                <a:rPr lang="pl-PL" sz="2800" b="1" dirty="0" err="1" smtClean="0"/>
                <a:t>approach</a:t>
              </a:r>
              <a:r>
                <a:rPr lang="pl-PL" sz="2800" b="1" dirty="0" smtClean="0"/>
                <a:t>:</a:t>
              </a:r>
              <a:endParaRPr lang="en-US" sz="2800" dirty="0"/>
            </a:p>
          </p:txBody>
        </p:sp>
        <p:pic>
          <p:nvPicPr>
            <p:cNvPr id="18" name="Obraz 1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232720" y="3392483"/>
              <a:ext cx="4835047" cy="65066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8" name="pole tekstowe 7"/>
            <p:cNvSpPr txBox="1"/>
            <p:nvPr/>
          </p:nvSpPr>
          <p:spPr>
            <a:xfrm>
              <a:off x="1856282" y="4078390"/>
              <a:ext cx="178350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prior</a:t>
              </a:r>
              <a:r>
                <a:rPr lang="pl-PL" dirty="0" smtClean="0"/>
                <a:t> </a:t>
              </a:r>
              <a:r>
                <a:rPr lang="pl-PL" dirty="0" err="1" smtClean="0"/>
                <a:t>distribution</a:t>
              </a:r>
              <a:endParaRPr lang="en-US" dirty="0"/>
            </a:p>
          </p:txBody>
        </p:sp>
        <p:sp>
          <p:nvSpPr>
            <p:cNvPr id="9" name="pole tekstowe 8"/>
            <p:cNvSpPr txBox="1"/>
            <p:nvPr/>
          </p:nvSpPr>
          <p:spPr>
            <a:xfrm>
              <a:off x="5852860" y="4051547"/>
              <a:ext cx="14048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err="1" smtClean="0"/>
                <a:t>cost</a:t>
              </a:r>
              <a:r>
                <a:rPr lang="pl-PL" dirty="0" smtClean="0"/>
                <a:t> </a:t>
              </a:r>
              <a:r>
                <a:rPr lang="pl-PL" dirty="0" err="1" smtClean="0"/>
                <a:t>function</a:t>
              </a:r>
              <a:endParaRPr lang="en-US" dirty="0"/>
            </a:p>
          </p:txBody>
        </p:sp>
        <p:pic>
          <p:nvPicPr>
            <p:cNvPr id="15" name="Obraz 14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44748" y="4267571"/>
              <a:ext cx="684190" cy="252952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1" name="Kształt 10"/>
            <p:cNvCxnSpPr/>
            <p:nvPr/>
          </p:nvCxnSpPr>
          <p:spPr>
            <a:xfrm flipV="1">
              <a:off x="3711792" y="3923210"/>
              <a:ext cx="232722" cy="400690"/>
            </a:xfrm>
            <a:prstGeom prst="bentConnector2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Nawias klamrowy otwierający 13"/>
            <p:cNvSpPr/>
            <p:nvPr/>
          </p:nvSpPr>
          <p:spPr>
            <a:xfrm rot="5400000" flipH="1">
              <a:off x="5060772" y="3619499"/>
              <a:ext cx="360040" cy="936104"/>
            </a:xfrm>
            <a:prstGeom prst="leftBrace">
              <a:avLst>
                <a:gd name="adj1" fmla="val 78099"/>
                <a:gd name="adj2" fmla="val 50000"/>
              </a:avLst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8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576259" y="4940875"/>
              <a:ext cx="1965714" cy="665143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37" name="Kształt 36"/>
            <p:cNvCxnSpPr/>
            <p:nvPr/>
          </p:nvCxnSpPr>
          <p:spPr>
            <a:xfrm rot="16200000" flipV="1">
              <a:off x="6248904" y="3871527"/>
              <a:ext cx="288032" cy="72008"/>
            </a:xfrm>
            <a:prstGeom prst="bentConnector3">
              <a:avLst>
                <a:gd name="adj1" fmla="val 50000"/>
              </a:avLst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56" name="pole tekstowe 55"/>
          <p:cNvSpPr txBox="1"/>
          <p:nvPr/>
        </p:nvSpPr>
        <p:spPr>
          <a:xfrm>
            <a:off x="1269976" y="5897539"/>
            <a:ext cx="6624735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b="1" dirty="0" err="1" smtClean="0"/>
              <a:t>Is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there</a:t>
            </a:r>
            <a:r>
              <a:rPr lang="pl-PL" sz="2400" b="1" dirty="0" smtClean="0"/>
              <a:t> a </a:t>
            </a:r>
            <a:r>
              <a:rPr lang="pl-PL" sz="2400" b="1" dirty="0" err="1" smtClean="0"/>
              <a:t>Bayesian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strategy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yielding</a:t>
            </a:r>
            <a:r>
              <a:rPr lang="pl-PL" sz="2400" b="1" dirty="0" smtClean="0"/>
              <a:t> the Heisenberg limit?</a:t>
            </a:r>
            <a:endParaRPr lang="en-US" sz="2400" b="1" dirty="0"/>
          </a:p>
        </p:txBody>
      </p:sp>
      <p:pic>
        <p:nvPicPr>
          <p:cNvPr id="24" name="Obraz 23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940152" y="4202729"/>
            <a:ext cx="2895225" cy="362331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2860403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uiExpand="1" build="p"/>
      <p:bldP spid="56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0" name="Grupa 19"/>
          <p:cNvGrpSpPr/>
          <p:nvPr/>
        </p:nvGrpSpPr>
        <p:grpSpPr>
          <a:xfrm>
            <a:off x="251520" y="1412776"/>
            <a:ext cx="8496944" cy="426722"/>
            <a:chOff x="251520" y="1412776"/>
            <a:chExt cx="8496944" cy="426722"/>
          </a:xfrm>
        </p:grpSpPr>
        <p:sp>
          <p:nvSpPr>
            <p:cNvPr id="4" name="pole tekstowe 3"/>
            <p:cNvSpPr txBox="1"/>
            <p:nvPr/>
          </p:nvSpPr>
          <p:spPr>
            <a:xfrm>
              <a:off x="251520" y="1412776"/>
              <a:ext cx="8496944" cy="400110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r>
                <a:rPr lang="pl-PL" sz="2000" dirty="0" smtClean="0"/>
                <a:t>For </a:t>
              </a:r>
              <a:r>
                <a:rPr lang="pl-PL" sz="2000" dirty="0" err="1" smtClean="0"/>
                <a:t>decoherence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free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phase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estimaion</a:t>
              </a:r>
              <a:r>
                <a:rPr lang="pl-PL" sz="2000" dirty="0" smtClean="0"/>
                <a:t>, </a:t>
              </a:r>
              <a:r>
                <a:rPr lang="pl-PL" sz="2000" dirty="0" err="1" smtClean="0"/>
                <a:t>flat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prior</a:t>
              </a:r>
              <a:r>
                <a:rPr lang="pl-PL" sz="2000" dirty="0" smtClean="0"/>
                <a:t>                      </a:t>
              </a:r>
            </a:p>
          </p:txBody>
        </p:sp>
        <p:pic>
          <p:nvPicPr>
            <p:cNvPr id="6" name="Obraz 5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508104" y="1412776"/>
              <a:ext cx="935128" cy="426722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1" name="Grupa 20"/>
          <p:cNvGrpSpPr/>
          <p:nvPr/>
        </p:nvGrpSpPr>
        <p:grpSpPr>
          <a:xfrm>
            <a:off x="156411" y="2204864"/>
            <a:ext cx="8987589" cy="928073"/>
            <a:chOff x="156411" y="2204864"/>
            <a:chExt cx="8987589" cy="928073"/>
          </a:xfrm>
        </p:grpSpPr>
        <p:pic>
          <p:nvPicPr>
            <p:cNvPr id="7" name="Obraz 6" descr="TP_tmp.emf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/>
            <a:stretch>
              <a:fillRect/>
            </a:stretch>
          </p:blipFill>
          <p:spPr bwMode="auto">
            <a:xfrm>
              <a:off x="611560" y="2204864"/>
              <a:ext cx="2263145" cy="685802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8" name="Grupa 17"/>
            <p:cNvGrpSpPr/>
            <p:nvPr/>
          </p:nvGrpSpPr>
          <p:grpSpPr bwMode="auto">
            <a:xfrm>
              <a:off x="156411" y="2204864"/>
              <a:ext cx="8987589" cy="928073"/>
              <a:chOff x="156411" y="1975385"/>
              <a:chExt cx="8987589" cy="928073"/>
            </a:xfrm>
          </p:grpSpPr>
          <p:grpSp>
            <p:nvGrpSpPr>
              <p:cNvPr id="9" name="Grupa 60"/>
              <p:cNvGrpSpPr/>
              <p:nvPr/>
            </p:nvGrpSpPr>
            <p:grpSpPr bwMode="auto">
              <a:xfrm>
                <a:off x="156411" y="1975385"/>
                <a:ext cx="5471068" cy="578815"/>
                <a:chOff x="4593297" y="3752190"/>
                <a:chExt cx="5471068" cy="578815"/>
              </a:xfrm>
            </p:grpSpPr>
            <p:sp>
              <p:nvSpPr>
                <p:cNvPr id="12" name="pole tekstowe 11"/>
                <p:cNvSpPr txBox="1"/>
                <p:nvPr/>
              </p:nvSpPr>
              <p:spPr bwMode="auto">
                <a:xfrm>
                  <a:off x="4593297" y="3752190"/>
                  <a:ext cx="4248472" cy="430887"/>
                </a:xfrm>
                <a:prstGeom prst="rect">
                  <a:avLst/>
                </a:prstGeom>
                <a:noFill/>
              </p:spPr>
              <p:txBody>
                <a:bodyPr wrap="square" rtlCol="0">
                  <a:spAutoFit/>
                </a:bodyPr>
                <a:lstStyle/>
                <a:p>
                  <a:endParaRPr lang="pl-PL" sz="2200" dirty="0" smtClean="0">
                    <a:solidFill>
                      <a:srgbClr val="000000"/>
                    </a:solidFill>
                    <a:latin typeface="Times New Roman"/>
                  </a:endParaRPr>
                </a:p>
              </p:txBody>
            </p:sp>
            <p:pic>
              <p:nvPicPr>
                <p:cNvPr id="13" name="Obraz 12" descr="TP_tmp.emf"/>
                <p:cNvPicPr>
                  <a:picLocks noChangeAspect="1"/>
                </p:cNvPicPr>
                <p:nvPr>
                  <p:custDataLst>
                    <p:tags r:id="rId6"/>
                  </p:custDataLst>
                </p:nvPr>
              </p:nvPicPr>
              <p:blipFill>
                <a:blip r:embed="rId11" cstate="print"/>
                <a:stretch>
                  <a:fillRect/>
                </a:stretch>
              </p:blipFill>
              <p:spPr bwMode="auto">
                <a:xfrm>
                  <a:off x="7640734" y="3896206"/>
                  <a:ext cx="2423631" cy="43479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  <p:pic>
            <p:nvPicPr>
              <p:cNvPr id="16" name="Obraz 15" descr="TP_tmp.emf"/>
              <p:cNvPicPr>
                <a:picLocks noChangeAspect="1"/>
              </p:cNvPicPr>
              <p:nvPr>
                <p:custDataLst>
                  <p:tags r:id="rId5"/>
                </p:custDataLst>
              </p:nvPr>
            </p:nvPicPr>
            <p:blipFill>
              <a:blip r:embed="rId12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</a:blip>
              <a:stretch>
                <a:fillRect/>
              </a:stretch>
            </p:blipFill>
            <p:spPr bwMode="auto">
              <a:xfrm>
                <a:off x="6156176" y="1975385"/>
                <a:ext cx="1625376" cy="533161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11" name="Prostokąt 10"/>
              <p:cNvSpPr/>
              <p:nvPr/>
            </p:nvSpPr>
            <p:spPr bwMode="auto">
              <a:xfrm>
                <a:off x="1115616" y="2564904"/>
                <a:ext cx="8028384" cy="338554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r"/>
                <a:r>
                  <a:rPr lang="en-US" sz="1600" dirty="0"/>
                  <a:t>D. W. Berry and H. M. Wiseman, </a:t>
                </a:r>
                <a:r>
                  <a:rPr lang="en-US" sz="1600" i="1" dirty="0"/>
                  <a:t>Phys. Rev. </a:t>
                </a:r>
                <a:r>
                  <a:rPr lang="en-US" sz="1600" i="1" dirty="0" err="1" smtClean="0"/>
                  <a:t>Lett</a:t>
                </a:r>
                <a:r>
                  <a:rPr lang="en-US" sz="1600" dirty="0" smtClean="0"/>
                  <a:t>.</a:t>
                </a:r>
                <a:r>
                  <a:rPr lang="pl-PL" sz="1600" dirty="0" smtClean="0"/>
                  <a:t> </a:t>
                </a:r>
                <a:r>
                  <a:rPr lang="en-US" sz="1600" b="1" dirty="0" smtClean="0"/>
                  <a:t>85</a:t>
                </a:r>
                <a:r>
                  <a:rPr lang="en-US" sz="1600" dirty="0"/>
                  <a:t>, 5098 (2000).</a:t>
                </a:r>
              </a:p>
            </p:txBody>
          </p:sp>
        </p:grpSp>
      </p:grpSp>
      <p:sp>
        <p:nvSpPr>
          <p:cNvPr id="14" name="Elipsa 13"/>
          <p:cNvSpPr/>
          <p:nvPr/>
        </p:nvSpPr>
        <p:spPr>
          <a:xfrm>
            <a:off x="6876256" y="2132856"/>
            <a:ext cx="360040" cy="360040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smtClean="0"/>
              <a:t>The </a:t>
            </a:r>
            <a:r>
              <a:rPr lang="pl-PL" sz="4000" b="1" dirty="0" err="1" smtClean="0"/>
              <a:t>true</a:t>
            </a:r>
            <a:r>
              <a:rPr lang="pl-PL" sz="4000" b="1" dirty="0" smtClean="0"/>
              <a:t> Heisenberg limit</a:t>
            </a:r>
            <a:endParaRPr lang="en-US" sz="2800" b="1" dirty="0"/>
          </a:p>
        </p:txBody>
      </p:sp>
      <p:sp>
        <p:nvSpPr>
          <p:cNvPr id="19" name="pole tekstowe 18"/>
          <p:cNvSpPr txBox="1"/>
          <p:nvPr/>
        </p:nvSpPr>
        <p:spPr>
          <a:xfrm>
            <a:off x="251520" y="3212976"/>
            <a:ext cx="84969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dirty="0" smtClean="0"/>
              <a:t>The </a:t>
            </a:r>
            <a:r>
              <a:rPr lang="pl-PL" sz="2000" dirty="0" smtClean="0">
                <a:sym typeface="Symbol"/>
              </a:rPr>
              <a:t> </a:t>
            </a:r>
            <a:r>
              <a:rPr lang="pl-PL" sz="2000" dirty="0" err="1" smtClean="0">
                <a:sym typeface="Symbol"/>
              </a:rPr>
              <a:t>factor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is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present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any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regular</a:t>
            </a:r>
            <a:r>
              <a:rPr lang="pl-PL" sz="2000" dirty="0" smtClean="0">
                <a:sym typeface="Symbol"/>
              </a:rPr>
              <a:t> </a:t>
            </a:r>
            <a:r>
              <a:rPr lang="pl-PL" sz="2000" dirty="0" err="1" smtClean="0">
                <a:sym typeface="Symbol"/>
              </a:rPr>
              <a:t>prior</a:t>
            </a:r>
            <a:r>
              <a:rPr lang="pl-PL" sz="2000" dirty="0" smtClean="0">
                <a:sym typeface="Symbol"/>
              </a:rPr>
              <a:t>,</a:t>
            </a:r>
            <a:endParaRPr lang="pl-PL" sz="2000" dirty="0" smtClean="0"/>
          </a:p>
        </p:txBody>
      </p:sp>
      <p:grpSp>
        <p:nvGrpSpPr>
          <p:cNvPr id="22" name="Grupa 21"/>
          <p:cNvGrpSpPr/>
          <p:nvPr/>
        </p:nvGrpSpPr>
        <p:grpSpPr>
          <a:xfrm>
            <a:off x="2383407" y="3612482"/>
            <a:ext cx="4064511" cy="2592288"/>
            <a:chOff x="2411760" y="3789040"/>
            <a:chExt cx="4064511" cy="2592288"/>
          </a:xfrm>
        </p:grpSpPr>
        <p:pic>
          <p:nvPicPr>
            <p:cNvPr id="1026" name="Picture 2"/>
            <p:cNvPicPr>
              <a:picLocks noChangeAspect="1" noChangeArrowheads="1"/>
            </p:cNvPicPr>
            <p:nvPr/>
          </p:nvPicPr>
          <p:blipFill>
            <a:blip r:embed="rId13" cstate="print"/>
            <a:srcRect l="9030"/>
            <a:stretch>
              <a:fillRect/>
            </a:stretch>
          </p:blipFill>
          <p:spPr bwMode="auto">
            <a:xfrm>
              <a:off x="2411760" y="3789040"/>
              <a:ext cx="4064511" cy="259228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3" name="Obraz 22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796136" y="4797152"/>
              <a:ext cx="152705" cy="28986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5" name="Obraz 24" descr="TP_tmp.emf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220072" y="5373216"/>
              <a:ext cx="152705" cy="320041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6" name="Prostokąt 25"/>
          <p:cNvSpPr/>
          <p:nvPr/>
        </p:nvSpPr>
        <p:spPr>
          <a:xfrm>
            <a:off x="-66899" y="6494031"/>
            <a:ext cx="9133782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/>
              <a:t>M. Jarzyna, RDD, </a:t>
            </a:r>
            <a:r>
              <a:rPr lang="en-GB" sz="1600" dirty="0"/>
              <a:t>New J. Phys. 17, 013010 (2015</a:t>
            </a:r>
            <a:r>
              <a:rPr lang="en-GB" sz="1600" dirty="0" smtClean="0"/>
              <a:t>)</a:t>
            </a:r>
            <a:endParaRPr lang="pl-PL" sz="1600" dirty="0" smtClean="0"/>
          </a:p>
          <a:p>
            <a:pPr algn="r"/>
            <a:r>
              <a:rPr lang="en-GB" sz="1600" dirty="0" smtClean="0"/>
              <a:t> </a:t>
            </a:r>
            <a:endParaRPr lang="en-US" sz="1600" dirty="0" smtClean="0"/>
          </a:p>
        </p:txBody>
      </p:sp>
      <p:sp>
        <p:nvSpPr>
          <p:cNvPr id="24" name="pole tekstowe 23"/>
          <p:cNvSpPr txBox="1"/>
          <p:nvPr/>
        </p:nvSpPr>
        <p:spPr>
          <a:xfrm>
            <a:off x="217775" y="5966892"/>
            <a:ext cx="8496944" cy="40011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pl-PL" sz="2000" dirty="0" err="1" smtClean="0"/>
              <a:t>Valid</a:t>
            </a:r>
            <a:r>
              <a:rPr lang="pl-PL" sz="2000" dirty="0" smtClean="0"/>
              <a:t> </a:t>
            </a:r>
            <a:r>
              <a:rPr lang="pl-PL" sz="2000" dirty="0" err="1" smtClean="0"/>
              <a:t>also</a:t>
            </a:r>
            <a:r>
              <a:rPr lang="pl-PL" sz="2000" dirty="0" smtClean="0"/>
              <a:t> for </a:t>
            </a:r>
            <a:r>
              <a:rPr lang="pl-PL" sz="2000" dirty="0" err="1" smtClean="0"/>
              <a:t>indefninte</a:t>
            </a:r>
            <a:r>
              <a:rPr lang="pl-PL" sz="2000" dirty="0" smtClean="0"/>
              <a:t> </a:t>
            </a:r>
            <a:r>
              <a:rPr lang="pl-PL" sz="2000" dirty="0" err="1" smtClean="0"/>
              <a:t>photon</a:t>
            </a:r>
            <a:r>
              <a:rPr lang="pl-PL" sz="2000" dirty="0" smtClean="0"/>
              <a:t> numer </a:t>
            </a:r>
            <a:r>
              <a:rPr lang="pl-PL" sz="2000" dirty="0" err="1" smtClean="0"/>
              <a:t>states</a:t>
            </a:r>
            <a:r>
              <a:rPr lang="pl-PL" sz="2000" dirty="0" smtClean="0"/>
              <a:t> </a:t>
            </a: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 rotWithShape="1"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2391" t="-5832" r="-6074" b="-8269"/>
          <a:stretch/>
        </p:blipFill>
        <p:spPr>
          <a:xfrm>
            <a:off x="6372000" y="4428000"/>
            <a:ext cx="1980000" cy="612000"/>
          </a:xfrm>
          <a:prstGeom prst="rect">
            <a:avLst/>
          </a:prstGeom>
          <a:solidFill>
            <a:srgbClr val="FFFF00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</p:pic>
    </p:spTree>
    <p:extLst>
      <p:ext uri="{BB962C8B-B14F-4D97-AF65-F5344CB8AC3E}">
        <p14:creationId xmlns:p14="http://schemas.microsoft.com/office/powerpoint/2010/main" val="31254503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9" grpId="0"/>
      <p:bldP spid="26" grpId="0"/>
      <p:bldP spid="24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ytuł 1"/>
          <p:cNvSpPr>
            <a:spLocks noGrp="1"/>
          </p:cNvSpPr>
          <p:nvPr>
            <p:ph type="title"/>
          </p:nvPr>
        </p:nvSpPr>
        <p:spPr>
          <a:xfrm>
            <a:off x="467544" y="188640"/>
            <a:ext cx="8229600" cy="1143000"/>
          </a:xfrm>
        </p:spPr>
        <p:txBody>
          <a:bodyPr>
            <a:noAutofit/>
          </a:bodyPr>
          <a:lstStyle/>
          <a:p>
            <a:r>
              <a:rPr lang="pl-PL" sz="4000" b="1" dirty="0" smtClean="0"/>
              <a:t>Quantum </a:t>
            </a:r>
            <a:r>
              <a:rPr lang="pl-PL" sz="4000" b="1" dirty="0" err="1" smtClean="0"/>
              <a:t>metrology</a:t>
            </a:r>
            <a:r>
              <a:rPr lang="pl-PL" sz="4000" b="1" dirty="0" smtClean="0"/>
              <a:t> in </a:t>
            </a:r>
            <a:r>
              <a:rPr lang="pl-PL" sz="4000" b="1" dirty="0" err="1" smtClean="0"/>
              <a:t>presence</a:t>
            </a:r>
            <a:r>
              <a:rPr lang="pl-PL" sz="4000" b="1" dirty="0" smtClean="0"/>
              <a:t> of </a:t>
            </a:r>
            <a:r>
              <a:rPr lang="pl-PL" sz="4000" b="1" dirty="0" err="1" smtClean="0"/>
              <a:t>losses</a:t>
            </a:r>
            <a:endParaRPr lang="en-US" sz="2400" b="1" dirty="0"/>
          </a:p>
        </p:txBody>
      </p:sp>
      <p:pic>
        <p:nvPicPr>
          <p:cNvPr id="34" name="Obraz 3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38829" y="1313198"/>
            <a:ext cx="2726095" cy="408381"/>
          </a:xfrm>
          <a:prstGeom prst="rect">
            <a:avLst/>
          </a:prstGeom>
          <a:noFill/>
          <a:ln/>
          <a:effectLst/>
        </p:spPr>
      </p:pic>
      <p:sp>
        <p:nvSpPr>
          <p:cNvPr id="14" name="Prostokąt 13"/>
          <p:cNvSpPr/>
          <p:nvPr/>
        </p:nvSpPr>
        <p:spPr>
          <a:xfrm>
            <a:off x="5482141" y="3007067"/>
            <a:ext cx="235814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/>
              <a:t>Heisenberg </a:t>
            </a:r>
            <a:r>
              <a:rPr lang="pl-PL" b="1" dirty="0" err="1" smtClean="0"/>
              <a:t>scaling</a:t>
            </a:r>
            <a:r>
              <a:rPr lang="pl-PL" b="1" dirty="0" smtClean="0"/>
              <a:t> </a:t>
            </a:r>
            <a:r>
              <a:rPr lang="pl-PL" b="1" dirty="0" err="1" smtClean="0"/>
              <a:t>lost</a:t>
            </a:r>
            <a:endParaRPr lang="en-US" dirty="0"/>
          </a:p>
        </p:txBody>
      </p:sp>
      <p:grpSp>
        <p:nvGrpSpPr>
          <p:cNvPr id="91" name="Grupa 90"/>
          <p:cNvGrpSpPr/>
          <p:nvPr/>
        </p:nvGrpSpPr>
        <p:grpSpPr>
          <a:xfrm>
            <a:off x="569467" y="1034116"/>
            <a:ext cx="3601573" cy="2394605"/>
            <a:chOff x="569467" y="1034116"/>
            <a:chExt cx="3601573" cy="2394605"/>
          </a:xfrm>
        </p:grpSpPr>
        <p:sp>
          <p:nvSpPr>
            <p:cNvPr id="19" name="Schemat blokowy: opóźnienie 18"/>
            <p:cNvSpPr/>
            <p:nvPr/>
          </p:nvSpPr>
          <p:spPr bwMode="auto">
            <a:xfrm>
              <a:off x="3763333" y="1350509"/>
              <a:ext cx="407707" cy="2038715"/>
            </a:xfrm>
            <a:prstGeom prst="flowChartDelay">
              <a:avLst/>
            </a:prstGeom>
            <a:solidFill>
              <a:schemeClr val="bg1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6" cstate="print"/>
            <a:stretch>
              <a:fillRect/>
            </a:stretch>
          </p:blipFill>
          <p:spPr bwMode="auto">
            <a:xfrm>
              <a:off x="3887001" y="2213289"/>
              <a:ext cx="185710" cy="205555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49" name="Grupa 48"/>
            <p:cNvGrpSpPr/>
            <p:nvPr/>
          </p:nvGrpSpPr>
          <p:grpSpPr>
            <a:xfrm>
              <a:off x="569467" y="1034116"/>
              <a:ext cx="2939994" cy="2394605"/>
              <a:chOff x="811623" y="1313506"/>
              <a:chExt cx="2147058" cy="1748764"/>
            </a:xfrm>
          </p:grpSpPr>
          <p:pic>
            <p:nvPicPr>
              <p:cNvPr id="11" name="Picture 3 1"/>
              <p:cNvPicPr>
                <a:picLocks noChangeAspect="1" noChangeArrowheads="1"/>
              </p:cNvPicPr>
              <p:nvPr/>
            </p:nvPicPr>
            <p:blipFill>
              <a:blip r:embed="rId17" cstate="print"/>
              <a:srcRect/>
              <a:stretch>
                <a:fillRect/>
              </a:stretch>
            </p:blipFill>
            <p:spPr bwMode="auto">
              <a:xfrm>
                <a:off x="1164245" y="1313506"/>
                <a:ext cx="241619" cy="1748764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grpSp>
            <p:nvGrpSpPr>
              <p:cNvPr id="36" name="Grupa 35"/>
              <p:cNvGrpSpPr/>
              <p:nvPr/>
            </p:nvGrpSpPr>
            <p:grpSpPr>
              <a:xfrm>
                <a:off x="811623" y="1325982"/>
                <a:ext cx="2147058" cy="1707443"/>
                <a:chOff x="811623" y="1325982"/>
                <a:chExt cx="2147058" cy="1707443"/>
              </a:xfrm>
            </p:grpSpPr>
            <p:pic>
              <p:nvPicPr>
                <p:cNvPr id="10" name="Obraz 9" descr="TP_tmp.emf"/>
                <p:cNvPicPr>
                  <a:picLocks noChangeAspect="1"/>
                </p:cNvPicPr>
                <p:nvPr>
                  <p:custDataLst>
                    <p:tags r:id="rId9"/>
                  </p:custDataLst>
                </p:nvPr>
              </p:nvPicPr>
              <p:blipFill>
                <a:blip r:embed="rId18" cstate="print"/>
                <a:stretch>
                  <a:fillRect/>
                </a:stretch>
              </p:blipFill>
              <p:spPr bwMode="auto">
                <a:xfrm>
                  <a:off x="2755839" y="2280562"/>
                  <a:ext cx="202842" cy="147421"/>
                </a:xfrm>
                <a:prstGeom prst="rect">
                  <a:avLst/>
                </a:prstGeom>
                <a:noFill/>
                <a:ln/>
                <a:effectLst/>
              </p:spPr>
            </p:pic>
            <p:pic>
              <p:nvPicPr>
                <p:cNvPr id="12" name="Picture 3 2"/>
                <p:cNvPicPr>
                  <a:picLocks noChangeAspect="1" noChangeArrowheads="1"/>
                </p:cNvPicPr>
                <p:nvPr/>
              </p:nvPicPr>
              <p:blipFill>
                <a:blip r:embed="rId17" cstate="print"/>
                <a:srcRect/>
                <a:stretch>
                  <a:fillRect/>
                </a:stretch>
              </p:blipFill>
              <p:spPr bwMode="auto">
                <a:xfrm>
                  <a:off x="2457828" y="1325982"/>
                  <a:ext cx="241619" cy="1697331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cxnSp>
              <p:nvCxnSpPr>
                <p:cNvPr id="16" name="Łącznik prosty 15"/>
                <p:cNvCxnSpPr/>
                <p:nvPr/>
              </p:nvCxnSpPr>
              <p:spPr bwMode="auto">
                <a:xfrm>
                  <a:off x="1351273" y="1570768"/>
                  <a:ext cx="278811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17" name="Obraz 16" descr="TP_tmp.emf"/>
                <p:cNvPicPr>
                  <a:picLocks noChangeAspect="1"/>
                </p:cNvPicPr>
                <p:nvPr>
                  <p:custDataLst>
                    <p:tags r:id="rId10"/>
                  </p:custDataLst>
                </p:nvPr>
              </p:nvPicPr>
              <p:blipFill>
                <a:blip r:embed="rId19" cstate="print"/>
                <a:srcRect l="-47244" t="-51633" r="-47244" b="-51633"/>
                <a:stretch>
                  <a:fillRect/>
                </a:stretch>
              </p:blipFill>
              <p:spPr bwMode="auto">
                <a:xfrm>
                  <a:off x="1634281" y="1442260"/>
                  <a:ext cx="401399" cy="383857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190500" dist="228599" dir="2700007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18" name="Łącznik prosty 17"/>
                <p:cNvCxnSpPr/>
                <p:nvPr/>
              </p:nvCxnSpPr>
              <p:spPr bwMode="auto">
                <a:xfrm>
                  <a:off x="2141238" y="1570768"/>
                  <a:ext cx="325281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1" name="Obraz 20" descr="TP_tmp.emf"/>
                <p:cNvPicPr>
                  <a:picLocks noChangeAspect="1"/>
                </p:cNvPicPr>
                <p:nvPr>
                  <p:custDataLst>
                    <p:tags r:id="rId11"/>
                  </p:custDataLst>
                </p:nvPr>
              </p:nvPicPr>
              <p:blipFill>
                <a:blip r:embed="rId20" cstate="print"/>
                <a:stretch>
                  <a:fillRect/>
                </a:stretch>
              </p:blipFill>
              <p:spPr bwMode="auto">
                <a:xfrm>
                  <a:off x="811623" y="2136545"/>
                  <a:ext cx="257992" cy="224282"/>
                </a:xfrm>
                <a:prstGeom prst="rect">
                  <a:avLst/>
                </a:prstGeom>
                <a:noFill/>
                <a:ln/>
                <a:effectLst/>
              </p:spPr>
            </p:pic>
            <p:cxnSp>
              <p:nvCxnSpPr>
                <p:cNvPr id="22" name="Łącznik prosty 21"/>
                <p:cNvCxnSpPr/>
                <p:nvPr/>
              </p:nvCxnSpPr>
              <p:spPr bwMode="auto">
                <a:xfrm>
                  <a:off x="1351273" y="2908059"/>
                  <a:ext cx="278811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3" name="Obraz 22" descr="TP_tmp.emf"/>
                <p:cNvPicPr>
                  <a:picLocks noChangeAspect="1"/>
                </p:cNvPicPr>
                <p:nvPr>
                  <p:custDataLst>
                    <p:tags r:id="rId12"/>
                  </p:custDataLst>
                </p:nvPr>
              </p:nvPicPr>
              <p:blipFill>
                <a:blip r:embed="rId19" cstate="print"/>
                <a:srcRect l="-47244" t="-51633" r="-47244" b="-51633"/>
                <a:stretch>
                  <a:fillRect/>
                </a:stretch>
              </p:blipFill>
              <p:spPr bwMode="auto">
                <a:xfrm>
                  <a:off x="1663014" y="2649568"/>
                  <a:ext cx="401400" cy="383857"/>
                </a:xfrm>
                <a:prstGeom prst="rect">
                  <a:avLst/>
                </a:prstGeom>
                <a:solidFill>
                  <a:schemeClr val="bg1"/>
                </a:solidFill>
                <a:ln w="9525" cap="flat" cmpd="sng" algn="ctr">
                  <a:solidFill>
                    <a:schemeClr val="tx1"/>
                  </a:solidFill>
                  <a:prstDash val="solid"/>
                  <a:round/>
                  <a:headEnd type="none" w="med" len="med"/>
                  <a:tailEnd type="none" w="med" len="med"/>
                </a:ln>
                <a:effectLst>
                  <a:outerShdw blurRad="190500" dist="228599" dir="2700007">
                    <a:srgbClr val="000000">
                      <a:alpha val="30000"/>
                    </a:srgbClr>
                  </a:outerShdw>
                </a:effectLst>
                <a:scene3d>
                  <a:camera prst="orthographicFront">
                    <a:rot lat="0" lon="0" rev="0"/>
                  </a:camera>
                  <a:lightRig rig="glow" dir="t">
                    <a:rot lat="0" lon="0" rev="4800000"/>
                  </a:lightRig>
                </a:scene3d>
                <a:sp3d extrusionH="76200" prstMaterial="matte">
                  <a:bevelT w="127000" h="63500"/>
                  <a:contourClr>
                    <a:srgbClr val="000000"/>
                  </a:contourClr>
                </a:sp3d>
              </p:spPr>
            </p:pic>
            <p:cxnSp>
              <p:nvCxnSpPr>
                <p:cNvPr id="24" name="Łącznik prosty 23"/>
                <p:cNvCxnSpPr/>
                <p:nvPr/>
              </p:nvCxnSpPr>
              <p:spPr bwMode="auto">
                <a:xfrm>
                  <a:off x="2141238" y="2908059"/>
                  <a:ext cx="325281" cy="0"/>
                </a:xfrm>
                <a:prstGeom prst="line">
                  <a:avLst/>
                </a:prstGeom>
                <a:ln>
                  <a:solidFill>
                    <a:srgbClr val="000000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" name="Łącznik prosty 24"/>
                <p:cNvCxnSpPr/>
                <p:nvPr/>
              </p:nvCxnSpPr>
              <p:spPr bwMode="auto">
                <a:xfrm>
                  <a:off x="1815958" y="1982242"/>
                  <a:ext cx="0" cy="514343"/>
                </a:xfrm>
                <a:prstGeom prst="line">
                  <a:avLst/>
                </a:prstGeom>
                <a:ln w="28575">
                  <a:solidFill>
                    <a:schemeClr val="tx1"/>
                  </a:solidFill>
                  <a:prstDash val="sysDot"/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pic>
              <p:nvPicPr>
                <p:cNvPr id="26" name="Obraz 25" descr="TP_tmp.emf"/>
                <p:cNvPicPr>
                  <a:picLocks noChangeAspect="1"/>
                </p:cNvPicPr>
                <p:nvPr>
                  <p:custDataLst>
                    <p:tags r:id="rId13"/>
                  </p:custDataLst>
                </p:nvPr>
              </p:nvPicPr>
              <p:blipFill>
                <a:blip r:embed="rId21" cstate="print"/>
                <a:stretch>
                  <a:fillRect/>
                </a:stretch>
              </p:blipFill>
              <p:spPr bwMode="auto">
                <a:xfrm>
                  <a:off x="1862427" y="2136545"/>
                  <a:ext cx="166217" cy="163128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</p:grpSp>
      </p:grpSp>
      <p:pic>
        <p:nvPicPr>
          <p:cNvPr id="28" name="Picture 1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4490174" y="3331404"/>
            <a:ext cx="4418278" cy="2800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9" name="Obraz 28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rcRect l="-3456" t="-11329" r="-3456" b="-11329"/>
          <a:stretch>
            <a:fillRect/>
          </a:stretch>
        </p:blipFill>
        <p:spPr bwMode="auto">
          <a:xfrm>
            <a:off x="5219572" y="2083685"/>
            <a:ext cx="2674280" cy="935938"/>
          </a:xfrm>
          <a:prstGeom prst="rect">
            <a:avLst/>
          </a:prstGeom>
          <a:solidFill>
            <a:srgbClr val="FFFF00"/>
          </a:solidFill>
          <a:ln>
            <a:solidFill>
              <a:srgbClr val="000000"/>
            </a:solidFill>
          </a:ln>
          <a:effectLst/>
        </p:spPr>
      </p:pic>
      <p:grpSp>
        <p:nvGrpSpPr>
          <p:cNvPr id="30" name="Grupa 29"/>
          <p:cNvGrpSpPr/>
          <p:nvPr/>
        </p:nvGrpSpPr>
        <p:grpSpPr>
          <a:xfrm>
            <a:off x="6204805" y="1717966"/>
            <a:ext cx="1518364" cy="883985"/>
            <a:chOff x="1933209" y="3373107"/>
            <a:chExt cx="1518364" cy="883985"/>
          </a:xfrm>
        </p:grpSpPr>
        <p:sp>
          <p:nvSpPr>
            <p:cNvPr id="31" name="Elipsa 30"/>
            <p:cNvSpPr/>
            <p:nvPr/>
          </p:nvSpPr>
          <p:spPr>
            <a:xfrm>
              <a:off x="1992361" y="3789040"/>
              <a:ext cx="1355503" cy="468052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32" name="Prostokąt 31"/>
            <p:cNvSpPr/>
            <p:nvPr/>
          </p:nvSpPr>
          <p:spPr>
            <a:xfrm>
              <a:off x="1933209" y="3373107"/>
              <a:ext cx="1518364" cy="369332"/>
            </a:xfrm>
            <a:prstGeom prst="rect">
              <a:avLst/>
            </a:prstGeom>
            <a:ln>
              <a:noFill/>
            </a:ln>
          </p:spPr>
          <p:txBody>
            <a:bodyPr wrap="none">
              <a:spAutoFit/>
            </a:bodyPr>
            <a:lstStyle/>
            <a:p>
              <a:r>
                <a:rPr lang="pl-PL" dirty="0" smtClean="0">
                  <a:solidFill>
                    <a:srgbClr val="FF0000"/>
                  </a:solidFill>
                </a:rPr>
                <a:t>Quantum </a:t>
              </a:r>
              <a:r>
                <a:rPr lang="pl-PL" dirty="0" err="1" smtClean="0">
                  <a:solidFill>
                    <a:srgbClr val="FF0000"/>
                  </a:solidFill>
                </a:rPr>
                <a:t>gain</a:t>
              </a:r>
              <a:endParaRPr lang="en-GB" dirty="0">
                <a:solidFill>
                  <a:srgbClr val="FF0000"/>
                </a:solidFill>
              </a:endParaRPr>
            </a:p>
          </p:txBody>
        </p:sp>
      </p:grpSp>
      <p:sp>
        <p:nvSpPr>
          <p:cNvPr id="53" name="pole tekstowe 52"/>
          <p:cNvSpPr txBox="1"/>
          <p:nvPr/>
        </p:nvSpPr>
        <p:spPr>
          <a:xfrm>
            <a:off x="1080593" y="3746330"/>
            <a:ext cx="212635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 smtClean="0"/>
              <a:t>Lossy</a:t>
            </a:r>
            <a:r>
              <a:rPr lang="pl-PL" dirty="0" smtClean="0"/>
              <a:t> </a:t>
            </a:r>
            <a:r>
              <a:rPr lang="pl-PL" dirty="0" err="1" smtClean="0"/>
              <a:t>interferometer</a:t>
            </a:r>
            <a:endParaRPr lang="en-US" dirty="0"/>
          </a:p>
        </p:txBody>
      </p:sp>
      <p:grpSp>
        <p:nvGrpSpPr>
          <p:cNvPr id="54" name="Grupa 53"/>
          <p:cNvGrpSpPr/>
          <p:nvPr/>
        </p:nvGrpSpPr>
        <p:grpSpPr>
          <a:xfrm>
            <a:off x="1944716" y="4179846"/>
            <a:ext cx="2161558" cy="891069"/>
            <a:chOff x="1173244" y="4752710"/>
            <a:chExt cx="2952328" cy="1217052"/>
          </a:xfrm>
        </p:grpSpPr>
        <p:cxnSp>
          <p:nvCxnSpPr>
            <p:cNvPr id="56" name="Łącznik prosty 55"/>
            <p:cNvCxnSpPr/>
            <p:nvPr/>
          </p:nvCxnSpPr>
          <p:spPr>
            <a:xfrm>
              <a:off x="1173244" y="5184756"/>
              <a:ext cx="360040" cy="288032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7" name="Łącznik prosty 56"/>
            <p:cNvCxnSpPr/>
            <p:nvPr/>
          </p:nvCxnSpPr>
          <p:spPr>
            <a:xfrm>
              <a:off x="1965332" y="5832828"/>
              <a:ext cx="1296144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58" name="Łącznik prosty 57"/>
            <p:cNvCxnSpPr/>
            <p:nvPr/>
          </p:nvCxnSpPr>
          <p:spPr>
            <a:xfrm>
              <a:off x="2109348" y="5184756"/>
              <a:ext cx="1224136" cy="0"/>
            </a:xfrm>
            <a:prstGeom prst="line">
              <a:avLst/>
            </a:prstGeom>
            <a:ln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59" name="Prostokąt 58"/>
            <p:cNvSpPr/>
            <p:nvPr/>
          </p:nvSpPr>
          <p:spPr>
            <a:xfrm>
              <a:off x="2757420" y="4968732"/>
              <a:ext cx="504056" cy="432048"/>
            </a:xfrm>
            <a:prstGeom prst="rect">
              <a:avLst/>
            </a:prstGeom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6"/>
            </a:lnRef>
            <a:fillRef idx="1">
              <a:schemeClr val="lt1"/>
            </a:fillRef>
            <a:effectRef idx="0">
              <a:schemeClr val="accent6"/>
            </a:effectRef>
            <a:fontRef idx="minor">
              <a:schemeClr val="dk1"/>
            </a:fontRef>
          </p:style>
          <p:txBody>
            <a:bodyPr anchor="ctr"/>
            <a:lstStyle/>
            <a:p>
              <a:pPr algn="ctr">
                <a:defRPr/>
              </a:pPr>
              <a:endParaRPr lang="pl-PL" dirty="0"/>
            </a:p>
          </p:txBody>
        </p:sp>
        <p:pic>
          <p:nvPicPr>
            <p:cNvPr id="60" name="Obraz 53" descr="TP_tmp.emf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2899253" y="5074524"/>
              <a:ext cx="167640" cy="196139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cxnSp>
          <p:nvCxnSpPr>
            <p:cNvPr id="61" name="Łącznik prosty 60"/>
            <p:cNvCxnSpPr/>
            <p:nvPr/>
          </p:nvCxnSpPr>
          <p:spPr>
            <a:xfrm rot="5400000" flipH="1">
              <a:off x="2056926" y="5021157"/>
              <a:ext cx="545451" cy="855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2" name="Łącznik prosty 61"/>
            <p:cNvCxnSpPr/>
            <p:nvPr/>
          </p:nvCxnSpPr>
          <p:spPr>
            <a:xfrm rot="5400000" flipH="1" flipV="1">
              <a:off x="2035863" y="5680253"/>
              <a:ext cx="568980" cy="10037"/>
            </a:xfrm>
            <a:prstGeom prst="line">
              <a:avLst/>
            </a:prstGeom>
            <a:ln>
              <a:prstDash val="dash"/>
              <a:headEnd type="none"/>
              <a:tailEnd type="triangle"/>
            </a:ln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3" name="Łącznik prosty 62"/>
            <p:cNvCxnSpPr/>
            <p:nvPr/>
          </p:nvCxnSpPr>
          <p:spPr>
            <a:xfrm flipH="1" flipV="1">
              <a:off x="378024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4" name="Łącznik prosty 63"/>
            <p:cNvCxnSpPr/>
            <p:nvPr/>
          </p:nvCxnSpPr>
          <p:spPr>
            <a:xfrm flipV="1">
              <a:off x="3621516" y="5184756"/>
              <a:ext cx="504056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65" name="Łącznik prosty 64"/>
            <p:cNvCxnSpPr/>
            <p:nvPr/>
          </p:nvCxnSpPr>
          <p:spPr>
            <a:xfrm flipV="1">
              <a:off x="3261476" y="5559761"/>
              <a:ext cx="395695" cy="273067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66" name="Prostokąt 65"/>
            <p:cNvSpPr/>
            <p:nvPr/>
          </p:nvSpPr>
          <p:spPr>
            <a:xfrm>
              <a:off x="3491880" y="54452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cxnSp>
          <p:nvCxnSpPr>
            <p:cNvPr id="67" name="Łącznik prosty 66"/>
            <p:cNvCxnSpPr/>
            <p:nvPr/>
          </p:nvCxnSpPr>
          <p:spPr>
            <a:xfrm>
              <a:off x="3333484" y="5184756"/>
              <a:ext cx="288032" cy="216024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8" name="Prostokąt 67"/>
            <p:cNvSpPr/>
            <p:nvPr/>
          </p:nvSpPr>
          <p:spPr>
            <a:xfrm rot="-2700000">
              <a:off x="2086448" y="5125852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69" name="Obraz 68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112748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70" name="Prostokąt 69"/>
            <p:cNvSpPr/>
            <p:nvPr/>
          </p:nvSpPr>
          <p:spPr>
            <a:xfrm rot="-2700000">
              <a:off x="2086448" y="5773924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5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2281938" y="5760820"/>
              <a:ext cx="114300" cy="133731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72" name="Łącznik prosty 71"/>
            <p:cNvCxnSpPr/>
            <p:nvPr/>
          </p:nvCxnSpPr>
          <p:spPr>
            <a:xfrm flipH="1" flipV="1">
              <a:off x="1620002" y="5593438"/>
              <a:ext cx="345330" cy="23939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3" name="Łącznik prosty 72"/>
            <p:cNvCxnSpPr/>
            <p:nvPr/>
          </p:nvCxnSpPr>
          <p:spPr>
            <a:xfrm flipV="1">
              <a:off x="1533284" y="5184756"/>
              <a:ext cx="576064" cy="382910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74" name="Łącznik prosty 73"/>
            <p:cNvCxnSpPr/>
            <p:nvPr/>
          </p:nvCxnSpPr>
          <p:spPr>
            <a:xfrm flipV="1">
              <a:off x="1245252" y="5616804"/>
              <a:ext cx="281062" cy="216024"/>
            </a:xfrm>
            <a:prstGeom prst="line">
              <a:avLst/>
            </a:prstGeom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sp>
          <p:nvSpPr>
            <p:cNvPr id="75" name="Prostokąt 74"/>
            <p:cNvSpPr/>
            <p:nvPr/>
          </p:nvSpPr>
          <p:spPr>
            <a:xfrm>
              <a:off x="1317260" y="5472788"/>
              <a:ext cx="504056" cy="144016"/>
            </a:xfrm>
            <a:prstGeom prst="rect">
              <a:avLst/>
            </a:prstGeom>
            <a:solidFill>
              <a:srgbClr val="FFFFFF"/>
            </a:solidFill>
            <a:ln>
              <a:solidFill>
                <a:schemeClr val="tx1"/>
              </a:solidFill>
            </a:ln>
            <a:effectLst>
              <a:outerShdw blurRad="190500" dist="228600" dir="2700000" algn="ctr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prstMaterial="matte">
              <a:bevelT w="127000" h="63500"/>
            </a:sp3d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pl-PL"/>
            </a:p>
          </p:txBody>
        </p:sp>
      </p:grpSp>
      <p:sp>
        <p:nvSpPr>
          <p:cNvPr id="7" name="Prostokąt 6"/>
          <p:cNvSpPr/>
          <p:nvPr/>
        </p:nvSpPr>
        <p:spPr>
          <a:xfrm>
            <a:off x="2699447" y="5907583"/>
            <a:ext cx="622818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J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en-GB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K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olodyński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en-GB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400" dirty="0" err="1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Demkowicz</a:t>
            </a:r>
            <a:r>
              <a:rPr lang="pl-PL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-Dobrzański,</a:t>
            </a:r>
            <a:r>
              <a:rPr lang="en-GB" sz="1400" i="1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 </a:t>
            </a:r>
            <a:r>
              <a:rPr lang="en-GB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PRA </a:t>
            </a:r>
            <a:r>
              <a:rPr lang="en-GB" sz="1400" b="1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82</a:t>
            </a:r>
            <a:r>
              <a:rPr lang="en-GB" sz="14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,053804 (2010</a:t>
            </a:r>
            <a:r>
              <a:rPr lang="pl-PL" sz="14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</a:t>
            </a:r>
            <a:endParaRPr lang="pl-PL" sz="1400" dirty="0" smtClean="0">
              <a:latin typeface="Times" pitchFamily="18" charset="0"/>
            </a:endParaRPr>
          </a:p>
          <a:p>
            <a:r>
              <a:rPr lang="pt-BR" sz="1400" dirty="0" smtClean="0">
                <a:latin typeface="Times" pitchFamily="18" charset="0"/>
              </a:rPr>
              <a:t>B. M. Escher, R. L. de Matos Filho, L. Davidovich </a:t>
            </a:r>
            <a:r>
              <a:rPr lang="en-US" sz="1400" dirty="0" smtClean="0">
                <a:latin typeface="Times" pitchFamily="18" charset="0"/>
              </a:rPr>
              <a:t>Nature Phys.</a:t>
            </a:r>
            <a:r>
              <a:rPr lang="pl-PL" sz="1400" dirty="0" smtClean="0">
                <a:latin typeface="Times" pitchFamily="18" charset="0"/>
              </a:rPr>
              <a:t> </a:t>
            </a:r>
            <a:r>
              <a:rPr lang="en-US" sz="1400" dirty="0" smtClean="0">
                <a:latin typeface="Times" pitchFamily="18" charset="0"/>
              </a:rPr>
              <a:t>7, 406–411 (2011)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  <a:p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RDD,</a:t>
            </a:r>
            <a:r>
              <a:rPr lang="en-US" sz="1400" dirty="0" smtClean="0">
                <a:solidFill>
                  <a:prstClr val="black"/>
                </a:solidFill>
                <a:latin typeface="Times" pitchFamily="18" charset="0"/>
              </a:rPr>
              <a:t> 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J. </a:t>
            </a:r>
            <a:r>
              <a:rPr lang="pl-PL" sz="1400" dirty="0" err="1" smtClean="0">
                <a:solidFill>
                  <a:prstClr val="black"/>
                </a:solidFill>
                <a:latin typeface="Times" pitchFamily="18" charset="0"/>
              </a:rPr>
              <a:t>Kolodynski</a:t>
            </a:r>
            <a:r>
              <a:rPr lang="pl-PL" sz="1400" dirty="0" smtClean="0">
                <a:solidFill>
                  <a:prstClr val="black"/>
                </a:solidFill>
                <a:latin typeface="Times" pitchFamily="18" charset="0"/>
              </a:rPr>
              <a:t>, M. Guta, </a:t>
            </a:r>
            <a:r>
              <a:rPr lang="fr-FR" sz="1400" dirty="0" smtClean="0">
                <a:latin typeface="Times" pitchFamily="18" charset="0"/>
              </a:rPr>
              <a:t>Nature Communications 3, 1063 (2012)</a:t>
            </a:r>
            <a:endParaRPr lang="pl-PL" sz="1400" dirty="0" smtClean="0">
              <a:latin typeface="Times" pitchFamily="18" charset="0"/>
            </a:endParaRPr>
          </a:p>
          <a:p>
            <a:r>
              <a:rPr lang="pl-PL" sz="1400" dirty="0" smtClean="0">
                <a:latin typeface="Times" pitchFamily="18" charset="0"/>
              </a:rPr>
              <a:t>S. I </a:t>
            </a:r>
            <a:r>
              <a:rPr lang="en-US" sz="1400" dirty="0" err="1" smtClean="0">
                <a:latin typeface="Times" pitchFamily="18" charset="0"/>
              </a:rPr>
              <a:t>Knysh</a:t>
            </a:r>
            <a:r>
              <a:rPr lang="en-US" sz="1400" dirty="0" smtClean="0">
                <a:latin typeface="Times" pitchFamily="18" charset="0"/>
              </a:rPr>
              <a:t>, E. H. Chen, and G. A. Durkin  arXiv:1402.0495 </a:t>
            </a:r>
            <a:r>
              <a:rPr lang="pl-PL" sz="1400" dirty="0" smtClean="0">
                <a:latin typeface="Times" pitchFamily="18" charset="0"/>
              </a:rPr>
              <a:t> </a:t>
            </a:r>
            <a:r>
              <a:rPr lang="en-US" sz="1400" dirty="0" smtClean="0">
                <a:latin typeface="Times" pitchFamily="18" charset="0"/>
              </a:rPr>
              <a:t>(2014)</a:t>
            </a:r>
            <a:endParaRPr lang="pl-PL" sz="1400" dirty="0" smtClean="0">
              <a:solidFill>
                <a:prstClr val="black"/>
              </a:solidFill>
              <a:latin typeface="Times" pitchFamily="18" charset="0"/>
            </a:endParaRPr>
          </a:p>
        </p:txBody>
      </p:sp>
      <p:pic>
        <p:nvPicPr>
          <p:cNvPr id="88" name="Obraz 87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/>
          <a:srcRect l="-47244" t="-51633" r="-47244" b="-51633"/>
          <a:stretch>
            <a:fillRect/>
          </a:stretch>
        </p:blipFill>
        <p:spPr bwMode="auto">
          <a:xfrm>
            <a:off x="807511" y="4428204"/>
            <a:ext cx="549642" cy="525620"/>
          </a:xfrm>
          <a:prstGeom prst="rect">
            <a:avLst/>
          </a:prstGeom>
          <a:solidFill>
            <a:schemeClr val="bg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>
            <a:outerShdw blurRad="190500" dist="228599" dir="2700007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extrusionH="76200" prstMaterial="matte">
            <a:bevelT w="127000" h="63500"/>
            <a:contourClr>
              <a:srgbClr val="000000"/>
            </a:contourClr>
          </a:sp3d>
        </p:spPr>
      </p:pic>
      <p:pic>
        <p:nvPicPr>
          <p:cNvPr id="90" name="Obraz 89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37524" y="4645274"/>
            <a:ext cx="175059" cy="61780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6482004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7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>
            <a:normAutofit/>
          </a:bodyPr>
          <a:lstStyle/>
          <a:p>
            <a:r>
              <a:rPr lang="pl-PL" b="1" dirty="0" err="1" smtClean="0"/>
              <a:t>Generic</a:t>
            </a:r>
            <a:r>
              <a:rPr lang="pl-PL" b="1" dirty="0" smtClean="0"/>
              <a:t> </a:t>
            </a:r>
            <a:r>
              <a:rPr lang="pl-PL" b="1" dirty="0" err="1" smtClean="0"/>
              <a:t>impact</a:t>
            </a:r>
            <a:r>
              <a:rPr lang="pl-PL" b="1" dirty="0" smtClean="0"/>
              <a:t> of </a:t>
            </a:r>
            <a:r>
              <a:rPr lang="pl-PL" b="1" dirty="0" err="1" smtClean="0"/>
              <a:t>decoherence</a:t>
            </a:r>
            <a:r>
              <a:rPr lang="pl-PL" b="1" dirty="0" smtClean="0"/>
              <a:t>…</a:t>
            </a:r>
            <a:endParaRPr lang="en-US" b="1" dirty="0"/>
          </a:p>
        </p:txBody>
      </p:sp>
      <p:grpSp>
        <p:nvGrpSpPr>
          <p:cNvPr id="169" name="Grupa 168"/>
          <p:cNvGrpSpPr/>
          <p:nvPr/>
        </p:nvGrpSpPr>
        <p:grpSpPr>
          <a:xfrm>
            <a:off x="931750" y="4702808"/>
            <a:ext cx="1962152" cy="1324497"/>
            <a:chOff x="1259632" y="2134298"/>
            <a:chExt cx="1962152" cy="1324497"/>
          </a:xfrm>
        </p:grpSpPr>
        <p:pic>
          <p:nvPicPr>
            <p:cNvPr id="170" name="Obraz 169" descr="spheres.tif"/>
            <p:cNvPicPr>
              <a:picLocks noChangeAspect="1"/>
            </p:cNvPicPr>
            <p:nvPr/>
          </p:nvPicPr>
          <p:blipFill>
            <a:blip r:embed="rId16" cstate="print"/>
            <a:srcRect l="69897"/>
            <a:stretch>
              <a:fillRect/>
            </a:stretch>
          </p:blipFill>
          <p:spPr>
            <a:xfrm>
              <a:off x="1259632" y="2134298"/>
              <a:ext cx="1962152" cy="1324497"/>
            </a:xfrm>
            <a:prstGeom prst="rect">
              <a:avLst/>
            </a:prstGeom>
          </p:spPr>
        </p:pic>
        <p:sp>
          <p:nvSpPr>
            <p:cNvPr id="171" name="Prostokąt 170"/>
            <p:cNvSpPr/>
            <p:nvPr/>
          </p:nvSpPr>
          <p:spPr>
            <a:xfrm>
              <a:off x="1388762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2" name="Grupa 171"/>
          <p:cNvGrpSpPr/>
          <p:nvPr/>
        </p:nvGrpSpPr>
        <p:grpSpPr>
          <a:xfrm>
            <a:off x="7052430" y="4702808"/>
            <a:ext cx="1496741" cy="1324497"/>
            <a:chOff x="7380312" y="2134298"/>
            <a:chExt cx="1496741" cy="1324497"/>
          </a:xfrm>
        </p:grpSpPr>
        <p:pic>
          <p:nvPicPr>
            <p:cNvPr id="173" name="Obraz 172" descr="spheres.tif"/>
            <p:cNvPicPr>
              <a:picLocks noChangeAspect="1"/>
            </p:cNvPicPr>
            <p:nvPr/>
          </p:nvPicPr>
          <p:blipFill>
            <a:blip r:embed="rId16" cstate="print"/>
            <a:srcRect l="46974" r="30063"/>
            <a:stretch>
              <a:fillRect/>
            </a:stretch>
          </p:blipFill>
          <p:spPr>
            <a:xfrm>
              <a:off x="7380312" y="2134298"/>
              <a:ext cx="1496741" cy="1324497"/>
            </a:xfrm>
            <a:prstGeom prst="rect">
              <a:avLst/>
            </a:prstGeom>
          </p:spPr>
        </p:pic>
        <p:sp>
          <p:nvSpPr>
            <p:cNvPr id="174" name="Prostokąt 173"/>
            <p:cNvSpPr/>
            <p:nvPr/>
          </p:nvSpPr>
          <p:spPr>
            <a:xfrm>
              <a:off x="7380312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5" name="Grupa 174"/>
          <p:cNvGrpSpPr/>
          <p:nvPr/>
        </p:nvGrpSpPr>
        <p:grpSpPr>
          <a:xfrm>
            <a:off x="5180222" y="4702808"/>
            <a:ext cx="1438724" cy="1324497"/>
            <a:chOff x="5508104" y="2134298"/>
            <a:chExt cx="1438724" cy="1324497"/>
          </a:xfrm>
        </p:grpSpPr>
        <p:pic>
          <p:nvPicPr>
            <p:cNvPr id="176" name="Obraz 175" descr="spheres.tif"/>
            <p:cNvPicPr>
              <a:picLocks noChangeAspect="1"/>
            </p:cNvPicPr>
            <p:nvPr/>
          </p:nvPicPr>
          <p:blipFill>
            <a:blip r:embed="rId16" cstate="print"/>
            <a:srcRect r="78916"/>
            <a:stretch>
              <a:fillRect/>
            </a:stretch>
          </p:blipFill>
          <p:spPr>
            <a:xfrm>
              <a:off x="5572669" y="2134298"/>
              <a:ext cx="1374159" cy="1324497"/>
            </a:xfrm>
            <a:prstGeom prst="rect">
              <a:avLst/>
            </a:prstGeom>
          </p:spPr>
        </p:pic>
        <p:sp>
          <p:nvSpPr>
            <p:cNvPr id="177" name="Prostokąt 176"/>
            <p:cNvSpPr/>
            <p:nvPr/>
          </p:nvSpPr>
          <p:spPr>
            <a:xfrm>
              <a:off x="5508104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178" name="Grupa 177"/>
          <p:cNvGrpSpPr/>
          <p:nvPr/>
        </p:nvGrpSpPr>
        <p:grpSpPr>
          <a:xfrm>
            <a:off x="3163998" y="4702808"/>
            <a:ext cx="1561204" cy="1324497"/>
            <a:chOff x="3491880" y="2134298"/>
            <a:chExt cx="1561204" cy="1324497"/>
          </a:xfrm>
        </p:grpSpPr>
        <p:pic>
          <p:nvPicPr>
            <p:cNvPr id="179" name="Obraz 178" descr="spheres.tif"/>
            <p:cNvPicPr>
              <a:picLocks noChangeAspect="1"/>
            </p:cNvPicPr>
            <p:nvPr/>
          </p:nvPicPr>
          <p:blipFill>
            <a:blip r:embed="rId16" cstate="print"/>
            <a:srcRect l="24426" r="52610"/>
            <a:stretch>
              <a:fillRect/>
            </a:stretch>
          </p:blipFill>
          <p:spPr>
            <a:xfrm>
              <a:off x="3556445" y="2134298"/>
              <a:ext cx="1496639" cy="1324497"/>
            </a:xfrm>
            <a:prstGeom prst="rect">
              <a:avLst/>
            </a:prstGeom>
          </p:spPr>
        </p:pic>
        <p:sp>
          <p:nvSpPr>
            <p:cNvPr id="180" name="Prostokąt 179"/>
            <p:cNvSpPr/>
            <p:nvPr/>
          </p:nvSpPr>
          <p:spPr>
            <a:xfrm>
              <a:off x="3491880" y="2134298"/>
              <a:ext cx="322825" cy="18061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pic>
        <p:nvPicPr>
          <p:cNvPr id="181" name="Obraz 180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3419872" y="6021288"/>
            <a:ext cx="1123175" cy="502932"/>
          </a:xfrm>
          <a:prstGeom prst="rect">
            <a:avLst/>
          </a:prstGeom>
          <a:noFill/>
          <a:ln/>
          <a:effectLst/>
        </p:spPr>
      </p:pic>
      <p:pic>
        <p:nvPicPr>
          <p:cNvPr id="182" name="Obraz 18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5004048" y="6021288"/>
            <a:ext cx="1858406" cy="502932"/>
          </a:xfrm>
          <a:prstGeom prst="rect">
            <a:avLst/>
          </a:prstGeom>
          <a:noFill/>
          <a:ln/>
          <a:effectLst/>
        </p:spPr>
      </p:pic>
      <p:pic>
        <p:nvPicPr>
          <p:cNvPr id="183" name="Obraz 182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1331640" y="6021288"/>
            <a:ext cx="1025963" cy="484516"/>
          </a:xfrm>
          <a:prstGeom prst="rect">
            <a:avLst/>
          </a:prstGeom>
          <a:noFill/>
          <a:ln/>
          <a:effectLst/>
        </p:spPr>
      </p:pic>
      <p:pic>
        <p:nvPicPr>
          <p:cNvPr id="184" name="Obraz 183" descr="TP_tmp.emf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2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7236296" y="6093296"/>
            <a:ext cx="1181215" cy="484333"/>
          </a:xfrm>
          <a:prstGeom prst="rect">
            <a:avLst/>
          </a:prstGeom>
          <a:noFill/>
          <a:ln/>
          <a:effectLst/>
        </p:spPr>
      </p:pic>
      <p:pic>
        <p:nvPicPr>
          <p:cNvPr id="185" name="Obraz 184" descr="TP_tmp.emf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/>
          <a:stretch>
            <a:fillRect/>
          </a:stretch>
        </p:blipFill>
        <p:spPr bwMode="auto">
          <a:xfrm>
            <a:off x="395536" y="5157192"/>
            <a:ext cx="584590" cy="279320"/>
          </a:xfrm>
          <a:prstGeom prst="rect">
            <a:avLst/>
          </a:prstGeom>
          <a:noFill/>
          <a:ln/>
          <a:effectLst/>
        </p:spPr>
      </p:pic>
      <p:pic>
        <p:nvPicPr>
          <p:cNvPr id="186" name="Obraz 185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22" cstate="print"/>
          <a:stretch>
            <a:fillRect/>
          </a:stretch>
        </p:blipFill>
        <p:spPr bwMode="auto">
          <a:xfrm>
            <a:off x="251520" y="6165304"/>
            <a:ext cx="635935" cy="254678"/>
          </a:xfrm>
          <a:prstGeom prst="rect">
            <a:avLst/>
          </a:prstGeom>
          <a:noFill/>
          <a:ln/>
          <a:effectLst/>
        </p:spPr>
      </p:pic>
      <p:graphicFrame>
        <p:nvGraphicFramePr>
          <p:cNvPr id="187" name="Tabela 186"/>
          <p:cNvGraphicFramePr>
            <a:graphicFrameLocks noGrp="1"/>
          </p:cNvGraphicFramePr>
          <p:nvPr/>
        </p:nvGraphicFramePr>
        <p:xfrm>
          <a:off x="1003758" y="4126744"/>
          <a:ext cx="7812360" cy="246779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1953090"/>
                <a:gridCol w="1985373"/>
                <a:gridCol w="1920807"/>
                <a:gridCol w="1953090"/>
              </a:tblGrid>
              <a:tr h="526392"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Lossy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interferometer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Dephasing</a:t>
                      </a:r>
                      <a:endParaRPr lang="en-US" sz="1600" b="0" i="0" dirty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Depolarization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Spontaneous</a:t>
                      </a:r>
                      <a:r>
                        <a:rPr lang="pl-PL" sz="1600" b="0" i="0" dirty="0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 </a:t>
                      </a:r>
                      <a:r>
                        <a:rPr lang="pl-PL" sz="1600" b="0" i="0" dirty="0" err="1" smtClean="0">
                          <a:ln>
                            <a:solidFill>
                              <a:sysClr val="windowText" lastClr="000000"/>
                            </a:solidFill>
                          </a:ln>
                          <a:latin typeface="Calibri" pitchFamily="34" charset="0"/>
                          <a:cs typeface="Calibri" pitchFamily="34" charset="0"/>
                        </a:rPr>
                        <a:t>emission</a:t>
                      </a:r>
                      <a:endParaRPr lang="en-US" sz="1600" b="0" i="0" dirty="0" smtClean="0">
                        <a:ln>
                          <a:solidFill>
                            <a:sysClr val="windowText" lastClr="000000"/>
                          </a:solidFill>
                        </a:ln>
                        <a:latin typeface="Calibri" pitchFamily="34" charset="0"/>
                        <a:cs typeface="Calibri" pitchFamily="34" charset="0"/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71408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7262"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endParaRPr lang="en-US" dirty="0">
                        <a:ln>
                          <a:solidFill>
                            <a:sysClr val="windowText" lastClr="000000"/>
                          </a:solidFill>
                        </a:ln>
                      </a:endParaRPr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grpSp>
        <p:nvGrpSpPr>
          <p:cNvPr id="190" name="Grupa 189"/>
          <p:cNvGrpSpPr/>
          <p:nvPr/>
        </p:nvGrpSpPr>
        <p:grpSpPr>
          <a:xfrm>
            <a:off x="611560" y="1309816"/>
            <a:ext cx="7603441" cy="2723591"/>
            <a:chOff x="120058" y="1309816"/>
            <a:chExt cx="7603441" cy="2723591"/>
          </a:xfrm>
        </p:grpSpPr>
        <p:sp>
          <p:nvSpPr>
            <p:cNvPr id="122" name="Prostokąt 121"/>
            <p:cNvSpPr/>
            <p:nvPr/>
          </p:nvSpPr>
          <p:spPr>
            <a:xfrm>
              <a:off x="120058" y="3294743"/>
              <a:ext cx="6228184" cy="73866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pt-BR" sz="1400" dirty="0" smtClean="0">
                  <a:latin typeface="Times" pitchFamily="18" charset="0"/>
                </a:rPr>
                <a:t>B. M. Escher, R. L. de Matos Filho, L. Davidovich </a:t>
              </a:r>
              <a:r>
                <a:rPr lang="en-US" sz="1400" dirty="0" smtClean="0">
                  <a:latin typeface="Times" pitchFamily="18" charset="0"/>
                </a:rPr>
                <a:t>Nature Phys.</a:t>
              </a:r>
              <a:r>
                <a:rPr lang="pl-PL" sz="1400" dirty="0" smtClean="0">
                  <a:latin typeface="Times" pitchFamily="18" charset="0"/>
                </a:rPr>
                <a:t> </a:t>
              </a:r>
              <a:r>
                <a:rPr lang="en-US" sz="1400" dirty="0" smtClean="0">
                  <a:latin typeface="Times" pitchFamily="18" charset="0"/>
                </a:rPr>
                <a:t>7, 406–411 (2011)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  <a:p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RDD,</a:t>
              </a:r>
              <a:r>
                <a:rPr lang="en-US" sz="1400" dirty="0" smtClean="0">
                  <a:solidFill>
                    <a:prstClr val="black"/>
                  </a:solidFill>
                  <a:latin typeface="Times" pitchFamily="18" charset="0"/>
                </a:rPr>
                <a:t> 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J. </a:t>
              </a:r>
              <a:r>
                <a:rPr lang="pl-PL" sz="1400" dirty="0" err="1" smtClean="0">
                  <a:solidFill>
                    <a:prstClr val="black"/>
                  </a:solidFill>
                  <a:latin typeface="Times" pitchFamily="18" charset="0"/>
                </a:rPr>
                <a:t>Kolodynski</a:t>
              </a:r>
              <a:r>
                <a:rPr lang="pl-PL" sz="1400" dirty="0" smtClean="0">
                  <a:solidFill>
                    <a:prstClr val="black"/>
                  </a:solidFill>
                  <a:latin typeface="Times" pitchFamily="18" charset="0"/>
                </a:rPr>
                <a:t>, M. Guta, </a:t>
              </a:r>
              <a:r>
                <a:rPr lang="fr-FR" sz="1400" dirty="0" smtClean="0">
                  <a:latin typeface="Times" pitchFamily="18" charset="0"/>
                </a:rPr>
                <a:t>Nature Communications 3, 1063 (2012)</a:t>
              </a:r>
              <a:endParaRPr lang="pl-PL" sz="1400" dirty="0" smtClean="0">
                <a:latin typeface="Times" pitchFamily="18" charset="0"/>
              </a:endParaRPr>
            </a:p>
            <a:p>
              <a:r>
                <a:rPr lang="pl-PL" sz="1400" dirty="0" smtClean="0">
                  <a:latin typeface="Times" pitchFamily="18" charset="0"/>
                </a:rPr>
                <a:t>S. I </a:t>
              </a:r>
              <a:r>
                <a:rPr lang="en-US" sz="1400" dirty="0" err="1" smtClean="0">
                  <a:latin typeface="Times" pitchFamily="18" charset="0"/>
                </a:rPr>
                <a:t>Knysh</a:t>
              </a:r>
              <a:r>
                <a:rPr lang="en-US" sz="1400" dirty="0" smtClean="0">
                  <a:latin typeface="Times" pitchFamily="18" charset="0"/>
                </a:rPr>
                <a:t>, E. H. Chen, and G. A. Durkin  arXiv:1402.0495 </a:t>
              </a:r>
              <a:r>
                <a:rPr lang="pl-PL" sz="1400" dirty="0" smtClean="0">
                  <a:latin typeface="Times" pitchFamily="18" charset="0"/>
                </a:rPr>
                <a:t> </a:t>
              </a:r>
              <a:r>
                <a:rPr lang="en-US" sz="1400" dirty="0" smtClean="0">
                  <a:latin typeface="Times" pitchFamily="18" charset="0"/>
                </a:rPr>
                <a:t>(2014)</a:t>
              </a:r>
              <a:endParaRPr lang="pl-PL" sz="1400" dirty="0" smtClean="0">
                <a:solidFill>
                  <a:prstClr val="black"/>
                </a:solidFill>
                <a:latin typeface="Times" pitchFamily="18" charset="0"/>
              </a:endParaRPr>
            </a:p>
          </p:txBody>
        </p:sp>
        <p:sp>
          <p:nvSpPr>
            <p:cNvPr id="125" name="pole tekstowe 124"/>
            <p:cNvSpPr txBox="1"/>
            <p:nvPr/>
          </p:nvSpPr>
          <p:spPr bwMode="auto">
            <a:xfrm>
              <a:off x="323528" y="1556791"/>
              <a:ext cx="2957168" cy="1800200"/>
            </a:xfrm>
            <a:prstGeom prst="rect">
              <a:avLst/>
            </a:prstGeom>
            <a:noFill/>
          </p:spPr>
          <p:txBody>
            <a:bodyPr vert="horz" rtlCol="0">
              <a:spAutoFit/>
            </a:bodyPr>
            <a:lstStyle/>
            <a:p>
              <a:endParaRPr lang="en-US"/>
            </a:p>
          </p:txBody>
        </p:sp>
        <p:grpSp>
          <p:nvGrpSpPr>
            <p:cNvPr id="133" name="Grupa 132"/>
            <p:cNvGrpSpPr/>
            <p:nvPr/>
          </p:nvGrpSpPr>
          <p:grpSpPr bwMode="auto">
            <a:xfrm>
              <a:off x="323528" y="1412776"/>
              <a:ext cx="2957169" cy="1748764"/>
              <a:chOff x="323528" y="1608228"/>
              <a:chExt cx="2957169" cy="1748764"/>
            </a:xfrm>
          </p:grpSpPr>
          <p:cxnSp>
            <p:nvCxnSpPr>
              <p:cNvPr id="126" name="Łącznik prosty 125"/>
              <p:cNvCxnSpPr/>
              <p:nvPr/>
            </p:nvCxnSpPr>
            <p:spPr bwMode="auto">
              <a:xfrm>
                <a:off x="863178" y="1762530"/>
                <a:ext cx="27881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3" name="Obraz 142" descr="TP_tmp.emf"/>
              <p:cNvPicPr>
                <a:picLocks noChangeAspect="1"/>
              </p:cNvPicPr>
              <p:nvPr>
                <p:custDataLst>
                  <p:tags r:id="rId10"/>
                </p:custDataLst>
              </p:nvPr>
            </p:nvPicPr>
            <p:blipFill>
              <a:blip r:embed="rId23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146186" y="1634022"/>
                <a:ext cx="401399" cy="3838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28" name="Łącznik prosty 127"/>
              <p:cNvCxnSpPr/>
              <p:nvPr/>
            </p:nvCxnSpPr>
            <p:spPr bwMode="auto">
              <a:xfrm>
                <a:off x="1653143" y="1762530"/>
                <a:ext cx="32528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9" name="Schemat blokowy: opóźnienie 128"/>
              <p:cNvSpPr/>
              <p:nvPr/>
            </p:nvSpPr>
            <p:spPr bwMode="auto">
              <a:xfrm>
                <a:off x="2907795" y="1608228"/>
                <a:ext cx="372902" cy="1748764"/>
              </a:xfrm>
              <a:prstGeom prst="flowChartDelay">
                <a:avLst/>
              </a:prstGeom>
              <a:solidFill>
                <a:schemeClr val="bg1"/>
              </a:solidFill>
              <a:ln>
                <a:solidFill>
                  <a:schemeClr val="tx1"/>
                </a:solidFill>
              </a:ln>
              <a:effectLst>
                <a:outerShdw blurRad="190500" dist="228600" dir="2700000" algn="ctr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prstMaterial="matte">
                <a:bevelT w="127000" h="63500"/>
              </a:sp3d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anchor="ctr"/>
              <a:lstStyle/>
              <a:p>
                <a:pPr algn="ctr">
                  <a:defRPr/>
                </a:pPr>
                <a:endParaRPr lang="pl-PL"/>
              </a:p>
            </p:txBody>
          </p:sp>
          <p:pic>
            <p:nvPicPr>
              <p:cNvPr id="130" name="Obraz 129" descr="TP_tmp.emf"/>
              <p:cNvPicPr>
                <a:picLocks noChangeAspect="1"/>
              </p:cNvPicPr>
              <p:nvPr>
                <p:custDataLst>
                  <p:tags r:id="rId11"/>
                </p:custDataLst>
              </p:nvPr>
            </p:nvPicPr>
            <p:blipFill>
              <a:blip r:embed="rId24" cstate="print"/>
              <a:stretch>
                <a:fillRect/>
              </a:stretch>
            </p:blipFill>
            <p:spPr bwMode="auto">
              <a:xfrm>
                <a:off x="2981880" y="2276873"/>
                <a:ext cx="185710" cy="20555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31" name="Obraz 130" descr="TP_tmp.emf"/>
              <p:cNvPicPr>
                <a:picLocks noChangeAspect="1"/>
              </p:cNvPicPr>
              <p:nvPr>
                <p:custDataLst>
                  <p:tags r:id="rId12"/>
                </p:custDataLst>
              </p:nvPr>
            </p:nvPicPr>
            <p:blipFill>
              <a:blip r:embed="rId25" cstate="print"/>
              <a:stretch>
                <a:fillRect/>
              </a:stretch>
            </p:blipFill>
            <p:spPr bwMode="auto">
              <a:xfrm>
                <a:off x="323528" y="2328307"/>
                <a:ext cx="257992" cy="224282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132" name="Łącznik prosty 131"/>
              <p:cNvCxnSpPr/>
              <p:nvPr/>
            </p:nvCxnSpPr>
            <p:spPr bwMode="auto">
              <a:xfrm>
                <a:off x="863178" y="3099821"/>
                <a:ext cx="27881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46" name="Obraz 145" descr="TP_tmp.emf"/>
              <p:cNvPicPr>
                <a:picLocks noChangeAspect="1"/>
              </p:cNvPicPr>
              <p:nvPr>
                <p:custDataLst>
                  <p:tags r:id="rId13"/>
                </p:custDataLst>
              </p:nvPr>
            </p:nvPicPr>
            <p:blipFill>
              <a:blip r:embed="rId23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174919" y="2841330"/>
                <a:ext cx="401400" cy="383857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134" name="Łącznik prosty 133"/>
              <p:cNvCxnSpPr/>
              <p:nvPr/>
            </p:nvCxnSpPr>
            <p:spPr bwMode="auto">
              <a:xfrm>
                <a:off x="1653143" y="3099821"/>
                <a:ext cx="32528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35" name="Łącznik prosty 134"/>
              <p:cNvCxnSpPr/>
              <p:nvPr/>
            </p:nvCxnSpPr>
            <p:spPr bwMode="auto">
              <a:xfrm>
                <a:off x="1327863" y="2174004"/>
                <a:ext cx="0" cy="514343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6" name="Obraz 135" descr="TP_tmp.emf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26" cstate="print"/>
              <a:stretch>
                <a:fillRect/>
              </a:stretch>
            </p:blipFill>
            <p:spPr bwMode="auto">
              <a:xfrm>
                <a:off x="1374332" y="2328307"/>
                <a:ext cx="166217" cy="163128"/>
              </a:xfrm>
              <a:prstGeom prst="rect">
                <a:avLst/>
              </a:prstGeom>
              <a:noFill/>
              <a:ln/>
              <a:effectLst/>
            </p:spPr>
          </p:pic>
        </p:grpSp>
        <p:pic>
          <p:nvPicPr>
            <p:cNvPr id="140" name="Obraz 139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267744" y="2276872"/>
              <a:ext cx="202842" cy="14742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37" name="Picture 3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676150" y="1309816"/>
              <a:ext cx="241619" cy="174876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38" name="Picture 3"/>
            <p:cNvPicPr>
              <a:picLocks noChangeAspect="1" noChangeArrowheads="1"/>
            </p:cNvPicPr>
            <p:nvPr/>
          </p:nvPicPr>
          <p:blipFill>
            <a:blip r:embed="rId28" cstate="print"/>
            <a:srcRect/>
            <a:stretch>
              <a:fillRect/>
            </a:stretch>
          </p:blipFill>
          <p:spPr bwMode="auto">
            <a:xfrm>
              <a:off x="1969733" y="1322292"/>
              <a:ext cx="241619" cy="1697331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67" name="Obraz 166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427984" y="1412776"/>
              <a:ext cx="2951545" cy="506233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68" name="Prostokąt 167"/>
            <p:cNvSpPr/>
            <p:nvPr/>
          </p:nvSpPr>
          <p:spPr>
            <a:xfrm>
              <a:off x="4283968" y="2780928"/>
              <a:ext cx="3439531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/>
                <a:t>Heisenberg </a:t>
              </a:r>
              <a:r>
                <a:rPr lang="pl-PL" b="1" dirty="0" err="1" smtClean="0"/>
                <a:t>scaling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generically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lost</a:t>
              </a:r>
              <a:endParaRPr lang="en-US" dirty="0"/>
            </a:p>
          </p:txBody>
        </p:sp>
        <p:pic>
          <p:nvPicPr>
            <p:cNvPr id="189" name="Obraz 188" descr="TP_tmp.emf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5113993" y="2060848"/>
              <a:ext cx="1579526" cy="68511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Elipsa 1"/>
          <p:cNvSpPr/>
          <p:nvPr/>
        </p:nvSpPr>
        <p:spPr>
          <a:xfrm>
            <a:off x="6295135" y="2052212"/>
            <a:ext cx="1080120" cy="296289"/>
          </a:xfrm>
          <a:prstGeom prst="ellipse">
            <a:avLst/>
          </a:prstGeom>
          <a:noFill/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24840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upa 51"/>
          <p:cNvGrpSpPr/>
          <p:nvPr/>
        </p:nvGrpSpPr>
        <p:grpSpPr>
          <a:xfrm>
            <a:off x="179512" y="4365104"/>
            <a:ext cx="5717236" cy="1304925"/>
            <a:chOff x="395536" y="5229200"/>
            <a:chExt cx="5717236" cy="1304925"/>
          </a:xfrm>
        </p:grpSpPr>
        <p:pic>
          <p:nvPicPr>
            <p:cNvPr id="25" name="Picture 2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395536" y="5229200"/>
              <a:ext cx="4305300" cy="130492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27" name="Obraz 26" descr="TP_tmp.emf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4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4283968" y="5949280"/>
              <a:ext cx="1828804" cy="431292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" name="Tytuł 11"/>
          <p:cNvSpPr txBox="1">
            <a:spLocks/>
          </p:cNvSpPr>
          <p:nvPr/>
        </p:nvSpPr>
        <p:spPr>
          <a:xfrm>
            <a:off x="0" y="0"/>
            <a:ext cx="9144000" cy="1224136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75000" lnSpcReduction="20000"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l-PL" sz="6000" b="1" dirty="0" smtClean="0">
                <a:latin typeface="+mj-lt"/>
                <a:ea typeface="+mj-ea"/>
                <a:cs typeface="+mj-cs"/>
              </a:rPr>
              <a:t>GEO600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interferometer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at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the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fundamental</a:t>
            </a:r>
            <a:r>
              <a:rPr lang="pl-PL" sz="6000" b="1" dirty="0" smtClean="0">
                <a:latin typeface="+mj-lt"/>
                <a:ea typeface="+mj-ea"/>
                <a:cs typeface="+mj-cs"/>
              </a:rPr>
              <a:t> quantum </a:t>
            </a:r>
            <a:r>
              <a:rPr lang="pl-PL" sz="6000" b="1" dirty="0" err="1" smtClean="0">
                <a:latin typeface="+mj-lt"/>
                <a:ea typeface="+mj-ea"/>
                <a:cs typeface="+mj-cs"/>
              </a:rPr>
              <a:t>bound</a:t>
            </a:r>
            <a:endParaRPr kumimoji="0" lang="en-GB" sz="3100" b="1" i="0" u="none" strike="noStrike" kern="1200" cap="none" spc="0" normalizeH="0" baseline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j-lt"/>
              <a:ea typeface="+mj-ea"/>
              <a:cs typeface="+mj-cs"/>
            </a:endParaRPr>
          </a:p>
        </p:txBody>
      </p:sp>
      <p:pic>
        <p:nvPicPr>
          <p:cNvPr id="4" name="Picture 4" descr="GEO 600 Site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0" y="1556792"/>
            <a:ext cx="4125265" cy="2520280"/>
          </a:xfrm>
          <a:prstGeom prst="rect">
            <a:avLst/>
          </a:prstGeom>
          <a:noFill/>
        </p:spPr>
      </p:pic>
      <p:sp>
        <p:nvSpPr>
          <p:cNvPr id="15" name="pole tekstowe 14"/>
          <p:cNvSpPr txBox="1"/>
          <p:nvPr/>
        </p:nvSpPr>
        <p:spPr>
          <a:xfrm>
            <a:off x="6876256" y="4797152"/>
            <a:ext cx="186981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smtClean="0"/>
              <a:t>+10dB </a:t>
            </a:r>
            <a:r>
              <a:rPr lang="pl-PL" dirty="0" err="1" smtClean="0"/>
              <a:t>squeezed</a:t>
            </a:r>
            <a:endParaRPr lang="en-US" dirty="0"/>
          </a:p>
        </p:txBody>
      </p:sp>
      <p:sp>
        <p:nvSpPr>
          <p:cNvPr id="21" name="pole tekstowe 20"/>
          <p:cNvSpPr txBox="1"/>
          <p:nvPr/>
        </p:nvSpPr>
        <p:spPr>
          <a:xfrm>
            <a:off x="6876256" y="4437112"/>
            <a:ext cx="1493166" cy="369332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pl-PL" dirty="0" err="1" smtClean="0"/>
              <a:t>coherent</a:t>
            </a:r>
            <a:r>
              <a:rPr lang="pl-PL" dirty="0" smtClean="0"/>
              <a:t> </a:t>
            </a:r>
            <a:r>
              <a:rPr lang="pl-PL" dirty="0" err="1" smtClean="0"/>
              <a:t>light</a:t>
            </a:r>
            <a:endParaRPr lang="en-US" dirty="0"/>
          </a:p>
        </p:txBody>
      </p:sp>
      <p:cxnSp>
        <p:nvCxnSpPr>
          <p:cNvPr id="23" name="Łącznik prosty 22"/>
          <p:cNvCxnSpPr/>
          <p:nvPr/>
        </p:nvCxnSpPr>
        <p:spPr>
          <a:xfrm>
            <a:off x="6084168" y="501317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49" name="Picture 1"/>
          <p:cNvPicPr>
            <a:picLocks noChangeAspect="1" noChangeArrowheads="1"/>
          </p:cNvPicPr>
          <p:nvPr/>
        </p:nvPicPr>
        <p:blipFill>
          <a:blip r:embed="rId6" cstate="print"/>
          <a:srcRect l="615" r="1229" b="1853"/>
          <a:stretch>
            <a:fillRect/>
          </a:stretch>
        </p:blipFill>
        <p:spPr bwMode="auto">
          <a:xfrm>
            <a:off x="4283968" y="1412776"/>
            <a:ext cx="4382130" cy="290691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14" name="Łącznik prosty 13"/>
          <p:cNvCxnSpPr/>
          <p:nvPr/>
        </p:nvCxnSpPr>
        <p:spPr>
          <a:xfrm>
            <a:off x="6084168" y="4653136"/>
            <a:ext cx="504056" cy="0"/>
          </a:xfrm>
          <a:prstGeom prst="line">
            <a:avLst/>
          </a:prstGeom>
          <a:ln w="28575">
            <a:solidFill>
              <a:schemeClr val="bg1">
                <a:lumMod val="75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pole tekstowe 15"/>
          <p:cNvSpPr txBox="1"/>
          <p:nvPr/>
        </p:nvSpPr>
        <p:spPr>
          <a:xfrm>
            <a:off x="6876256" y="5157192"/>
            <a:ext cx="226774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dirty="0" err="1" smtClean="0"/>
              <a:t>fundamental</a:t>
            </a:r>
            <a:r>
              <a:rPr lang="pl-PL" dirty="0" smtClean="0"/>
              <a:t> </a:t>
            </a:r>
            <a:r>
              <a:rPr lang="pl-PL" dirty="0" err="1" smtClean="0"/>
              <a:t>bound</a:t>
            </a:r>
            <a:endParaRPr lang="en-US" dirty="0"/>
          </a:p>
        </p:txBody>
      </p:sp>
      <p:sp>
        <p:nvSpPr>
          <p:cNvPr id="17" name="Prostokąt 16"/>
          <p:cNvSpPr/>
          <p:nvPr/>
        </p:nvSpPr>
        <p:spPr>
          <a:xfrm>
            <a:off x="683568" y="6488668"/>
            <a:ext cx="846043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RDD, K. Banaszek,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Schnabel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A, </a:t>
            </a:r>
            <a:r>
              <a:rPr lang="pl-PL" sz="1600" dirty="0" smtClean="0">
                <a:latin typeface="Times New Roman" pitchFamily="18" charset="0"/>
                <a:cs typeface="Times New Roman" pitchFamily="18" charset="0"/>
              </a:rPr>
              <a:t>041802(R) (2013)</a:t>
            </a:r>
            <a:endParaRPr lang="en-US" sz="1600" dirty="0">
              <a:latin typeface="Times New Roman" pitchFamily="18" charset="0"/>
              <a:cs typeface="Times New Roman" pitchFamily="18" charset="0"/>
            </a:endParaRPr>
          </a:p>
        </p:txBody>
      </p:sp>
      <p:cxnSp>
        <p:nvCxnSpPr>
          <p:cNvPr id="30" name="Łącznik prosty 29"/>
          <p:cNvCxnSpPr/>
          <p:nvPr/>
        </p:nvCxnSpPr>
        <p:spPr>
          <a:xfrm>
            <a:off x="6084168" y="5373216"/>
            <a:ext cx="504056" cy="0"/>
          </a:xfrm>
          <a:prstGeom prst="line">
            <a:avLst/>
          </a:prstGeom>
          <a:ln w="28575">
            <a:solidFill>
              <a:srgbClr val="FF0000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Prostokąt 30"/>
          <p:cNvSpPr/>
          <p:nvPr/>
        </p:nvSpPr>
        <p:spPr>
          <a:xfrm>
            <a:off x="1115616" y="5661248"/>
            <a:ext cx="6624736" cy="830997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r>
              <a:rPr lang="pl-PL" sz="2400" b="1" dirty="0" err="1" smtClean="0"/>
              <a:t>The</a:t>
            </a:r>
            <a:r>
              <a:rPr lang="pl-PL" sz="2400" b="1" dirty="0" smtClean="0"/>
              <a:t> most general quantum </a:t>
            </a:r>
            <a:r>
              <a:rPr lang="pl-PL" sz="2400" b="1" dirty="0" err="1" smtClean="0"/>
              <a:t>strategies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could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additionally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improve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the</a:t>
            </a:r>
            <a:r>
              <a:rPr lang="pl-PL" sz="2400" b="1" dirty="0" smtClean="0"/>
              <a:t> precision by </a:t>
            </a:r>
            <a:r>
              <a:rPr lang="pl-PL" sz="2400" b="1" dirty="0" err="1" smtClean="0"/>
              <a:t>at</a:t>
            </a:r>
            <a:r>
              <a:rPr lang="pl-PL" sz="2400" b="1" dirty="0" smtClean="0"/>
              <a:t> most  8%</a:t>
            </a:r>
            <a:endParaRPr 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53038334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21" grpId="0"/>
      <p:bldP spid="16" grpId="0"/>
      <p:bldP spid="17" grpId="0"/>
      <p:bldP spid="3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391291" y="-102612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pl-PL" b="1" dirty="0" smtClean="0"/>
              <a:t>Matrix </a:t>
            </a:r>
            <a:r>
              <a:rPr lang="pl-PL" b="1" dirty="0" err="1" smtClean="0"/>
              <a:t>product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and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grpSp>
        <p:nvGrpSpPr>
          <p:cNvPr id="53" name="Grupa 52"/>
          <p:cNvGrpSpPr/>
          <p:nvPr>
            <p:custDataLst>
              <p:tags r:id="rId1"/>
            </p:custDataLst>
          </p:nvPr>
        </p:nvGrpSpPr>
        <p:grpSpPr>
          <a:xfrm>
            <a:off x="638571" y="805969"/>
            <a:ext cx="3112017" cy="2394605"/>
            <a:chOff x="625938" y="1417025"/>
            <a:chExt cx="3112017" cy="2394605"/>
          </a:xfrm>
        </p:grpSpPr>
        <p:pic>
          <p:nvPicPr>
            <p:cNvPr id="25" name="Picture 3 1 1"/>
            <p:cNvPicPr>
              <a:picLocks noChangeAspect="1" noChangeArrowheads="1"/>
            </p:cNvPicPr>
            <p:nvPr/>
          </p:nvPicPr>
          <p:blipFill>
            <a:blip r:embed="rId24" cstate="print"/>
            <a:srcRect/>
            <a:stretch>
              <a:fillRect/>
            </a:stretch>
          </p:blipFill>
          <p:spPr bwMode="auto">
            <a:xfrm>
              <a:off x="1108788" y="1417025"/>
              <a:ext cx="330852" cy="239460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grpSp>
          <p:nvGrpSpPr>
            <p:cNvPr id="52" name="Grupa 51"/>
            <p:cNvGrpSpPr/>
            <p:nvPr>
              <p:custDataLst>
                <p:tags r:id="rId16"/>
              </p:custDataLst>
            </p:nvPr>
          </p:nvGrpSpPr>
          <p:grpSpPr>
            <a:xfrm>
              <a:off x="625938" y="1434109"/>
              <a:ext cx="3112017" cy="2338024"/>
              <a:chOff x="625938" y="1434109"/>
              <a:chExt cx="3112017" cy="2338024"/>
            </a:xfrm>
          </p:grpSpPr>
          <p:pic>
            <p:nvPicPr>
              <p:cNvPr id="51" name="Obraz 50"/>
              <p:cNvPicPr>
                <a:picLocks noChangeAspect="1"/>
              </p:cNvPicPr>
              <p:nvPr>
                <p:custDataLst>
                  <p:tags r:id="rId17"/>
                </p:custDataLst>
              </p:nvPr>
            </p:nvPicPr>
            <p:blipFill>
              <a:blip r:embed="rId2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302778" y="2596198"/>
                <a:ext cx="435177" cy="328745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28" name="Picture 3 2 1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2880108" y="1434109"/>
                <a:ext cx="330852" cy="2324178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cxnSp>
            <p:nvCxnSpPr>
              <p:cNvPr id="29" name="Łącznik prosty 28"/>
              <p:cNvCxnSpPr/>
              <p:nvPr/>
            </p:nvCxnSpPr>
            <p:spPr bwMode="auto">
              <a:xfrm>
                <a:off x="1364888" y="1769298"/>
                <a:ext cx="38177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3" name="Obraz 32" descr="TP_tmp.emf"/>
              <p:cNvPicPr>
                <a:picLocks noChangeAspect="1"/>
              </p:cNvPicPr>
              <p:nvPr>
                <p:custDataLst>
                  <p:tags r:id="rId18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752414" y="1593330"/>
                <a:ext cx="549641" cy="52562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35" name="Łącznik prosty 34"/>
              <p:cNvCxnSpPr/>
              <p:nvPr/>
            </p:nvCxnSpPr>
            <p:spPr bwMode="auto">
              <a:xfrm>
                <a:off x="2446597" y="1769298"/>
                <a:ext cx="44541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13" name="Obraz 12"/>
              <p:cNvPicPr>
                <a:picLocks noChangeAspect="1"/>
              </p:cNvPicPr>
              <p:nvPr>
                <p:custDataLst>
                  <p:tags r:id="rId19"/>
                </p:custDataLst>
              </p:nvPr>
            </p:nvPicPr>
            <p:blipFill>
              <a:blip r:embed="rId2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5938" y="2544023"/>
                <a:ext cx="507743" cy="257729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38" name="Łącznik prosty 37"/>
              <p:cNvCxnSpPr/>
              <p:nvPr/>
            </p:nvCxnSpPr>
            <p:spPr bwMode="auto">
              <a:xfrm>
                <a:off x="1364888" y="3600468"/>
                <a:ext cx="381779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39" name="Obraz 38" descr="TP_tmp.emf"/>
              <p:cNvPicPr>
                <a:picLocks noChangeAspect="1"/>
              </p:cNvPicPr>
              <p:nvPr>
                <p:custDataLst>
                  <p:tags r:id="rId20"/>
                </p:custDataLst>
              </p:nvPr>
            </p:nvPicPr>
            <p:blipFill>
              <a:blip r:embed="rId26" cstate="print"/>
              <a:srcRect l="-47244" t="-51633" r="-47244" b="-51633"/>
              <a:stretch>
                <a:fillRect/>
              </a:stretch>
            </p:blipFill>
            <p:spPr bwMode="auto">
              <a:xfrm>
                <a:off x="1791759" y="3246513"/>
                <a:ext cx="549642" cy="525620"/>
              </a:xfrm>
              <a:prstGeom prst="rect">
                <a:avLst/>
              </a:prstGeom>
              <a:solidFill>
                <a:schemeClr val="bg1"/>
              </a:solidFill>
              <a:ln w="9525" cap="flat" cmpd="sng" algn="ctr">
                <a:solidFill>
                  <a:schemeClr val="tx1"/>
                </a:solidFill>
                <a:prstDash val="solid"/>
                <a:round/>
                <a:headEnd type="none" w="med" len="med"/>
                <a:tailEnd type="none" w="med" len="med"/>
              </a:ln>
              <a:effectLst>
                <a:outerShdw blurRad="190500" dist="228599" dir="2700007">
                  <a:srgbClr val="000000">
                    <a:alpha val="30000"/>
                  </a:srgbClr>
                </a:outerShdw>
              </a:effectLst>
              <a:scene3d>
                <a:camera prst="orthographicFront">
                  <a:rot lat="0" lon="0" rev="0"/>
                </a:camera>
                <a:lightRig rig="glow" dir="t">
                  <a:rot lat="0" lon="0" rev="4800000"/>
                </a:lightRig>
              </a:scene3d>
              <a:sp3d extrusionH="76200" prstMaterial="matte">
                <a:bevelT w="127000" h="63500"/>
                <a:contourClr>
                  <a:srgbClr val="000000"/>
                </a:contourClr>
              </a:sp3d>
            </p:spPr>
          </p:pic>
          <p:cxnSp>
            <p:nvCxnSpPr>
              <p:cNvPr id="40" name="Łącznik prosty 39"/>
              <p:cNvCxnSpPr/>
              <p:nvPr/>
            </p:nvCxnSpPr>
            <p:spPr bwMode="auto">
              <a:xfrm>
                <a:off x="2446597" y="3600468"/>
                <a:ext cx="445411" cy="0"/>
              </a:xfrm>
              <a:prstGeom prst="line">
                <a:avLst/>
              </a:prstGeom>
              <a:ln>
                <a:solidFill>
                  <a:srgbClr val="00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1" name="Łącznik prosty 40"/>
              <p:cNvCxnSpPr/>
              <p:nvPr/>
            </p:nvCxnSpPr>
            <p:spPr bwMode="auto">
              <a:xfrm>
                <a:off x="2001187" y="2332734"/>
                <a:ext cx="0" cy="704297"/>
              </a:xfrm>
              <a:prstGeom prst="line">
                <a:avLst/>
              </a:prstGeom>
              <a:ln w="28575">
                <a:solidFill>
                  <a:schemeClr val="tx1"/>
                </a:solidFill>
                <a:prstDash val="sysDot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pic>
            <p:nvPicPr>
              <p:cNvPr id="42" name="Obraz 41" descr="TP_tmp.emf"/>
              <p:cNvPicPr>
                <a:picLocks noChangeAspect="1"/>
              </p:cNvPicPr>
              <p:nvPr>
                <p:custDataLst>
                  <p:tags r:id="rId21"/>
                </p:custDataLst>
              </p:nvPr>
            </p:nvPicPr>
            <p:blipFill>
              <a:blip r:embed="rId28" cstate="print"/>
              <a:stretch>
                <a:fillRect/>
              </a:stretch>
            </p:blipFill>
            <p:spPr bwMode="auto">
              <a:xfrm>
                <a:off x="2064817" y="2544024"/>
                <a:ext cx="227603" cy="223373"/>
              </a:xfrm>
              <a:prstGeom prst="rect">
                <a:avLst/>
              </a:prstGeom>
              <a:noFill/>
              <a:ln/>
              <a:effectLst/>
            </p:spPr>
          </p:pic>
        </p:grpSp>
      </p:grpSp>
      <p:pic>
        <p:nvPicPr>
          <p:cNvPr id="18" name="Obraz 17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2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560" y="5818669"/>
            <a:ext cx="3576948" cy="612000"/>
          </a:xfrm>
          <a:prstGeom prst="rect">
            <a:avLst/>
          </a:prstGeom>
          <a:noFill/>
          <a:ln/>
          <a:effectLst/>
        </p:spPr>
      </p:pic>
      <p:cxnSp>
        <p:nvCxnSpPr>
          <p:cNvPr id="111" name="Łącznik prosty ze strzałką 110"/>
          <p:cNvCxnSpPr/>
          <p:nvPr/>
        </p:nvCxnSpPr>
        <p:spPr>
          <a:xfrm>
            <a:off x="3992269" y="2085788"/>
            <a:ext cx="936104" cy="0"/>
          </a:xfrm>
          <a:prstGeom prst="straightConnector1">
            <a:avLst/>
          </a:prstGeom>
          <a:ln w="381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7" name="Grupa 16"/>
          <p:cNvGrpSpPr/>
          <p:nvPr/>
        </p:nvGrpSpPr>
        <p:grpSpPr>
          <a:xfrm>
            <a:off x="5251662" y="850874"/>
            <a:ext cx="3191856" cy="5584974"/>
            <a:chOff x="5251662" y="850874"/>
            <a:chExt cx="3191856" cy="5584974"/>
          </a:xfrm>
        </p:grpSpPr>
        <p:grpSp>
          <p:nvGrpSpPr>
            <p:cNvPr id="96" name="Grupa 95"/>
            <p:cNvGrpSpPr/>
            <p:nvPr/>
          </p:nvGrpSpPr>
          <p:grpSpPr>
            <a:xfrm>
              <a:off x="5251662" y="850874"/>
              <a:ext cx="837247" cy="1590042"/>
              <a:chOff x="5364088" y="1698281"/>
              <a:chExt cx="837247" cy="1590042"/>
            </a:xfrm>
          </p:grpSpPr>
          <p:pic>
            <p:nvPicPr>
              <p:cNvPr id="97" name="Obraz 96"/>
              <p:cNvPicPr>
                <a:picLocks noChangeAspect="1"/>
              </p:cNvPicPr>
              <p:nvPr>
                <p:custDataLst>
                  <p:tags r:id="rId15"/>
                </p:custDataLst>
              </p:nvPr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64088" y="2032141"/>
                <a:ext cx="455054" cy="258212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98" name="Grupa 97"/>
              <p:cNvGrpSpPr/>
              <p:nvPr/>
            </p:nvGrpSpPr>
            <p:grpSpPr>
              <a:xfrm>
                <a:off x="5864234" y="1698281"/>
                <a:ext cx="337101" cy="1590042"/>
                <a:chOff x="5864234" y="1698281"/>
                <a:chExt cx="337101" cy="1590042"/>
              </a:xfrm>
            </p:grpSpPr>
            <p:pic>
              <p:nvPicPr>
                <p:cNvPr id="99" name="Picture 3 1 2 1 1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/>
                <a:stretch>
                  <a:fillRect/>
                </a:stretch>
              </p:blipFill>
              <p:spPr bwMode="auto">
                <a:xfrm>
                  <a:off x="5891083" y="1698281"/>
                  <a:ext cx="201773" cy="14603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100" name="Prostokąt 99"/>
                <p:cNvSpPr/>
                <p:nvPr/>
              </p:nvSpPr>
              <p:spPr>
                <a:xfrm>
                  <a:off x="5864234" y="2374544"/>
                  <a:ext cx="337101" cy="913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pic>
          <p:nvPicPr>
            <p:cNvPr id="108" name="Obraz 10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38870" y="1174532"/>
              <a:ext cx="383489" cy="329205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63" name="Łącznik prosty 62"/>
            <p:cNvCxnSpPr/>
            <p:nvPr/>
          </p:nvCxnSpPr>
          <p:spPr bwMode="auto">
            <a:xfrm>
              <a:off x="6094936" y="1087689"/>
              <a:ext cx="38177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4" name="Obraz 63" descr="TP_tmp.emf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26" cstate="print"/>
            <a:srcRect l="-47244" t="-51633" r="-47244" b="-51633"/>
            <a:stretch>
              <a:fillRect/>
            </a:stretch>
          </p:blipFill>
          <p:spPr bwMode="auto">
            <a:xfrm>
              <a:off x="6482462" y="911721"/>
              <a:ext cx="549641" cy="5256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65" name="Łącznik prosty 64"/>
            <p:cNvCxnSpPr/>
            <p:nvPr/>
          </p:nvCxnSpPr>
          <p:spPr bwMode="auto">
            <a:xfrm>
              <a:off x="7176645" y="1087689"/>
              <a:ext cx="44541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Łącznik prosty 66"/>
            <p:cNvCxnSpPr/>
            <p:nvPr/>
          </p:nvCxnSpPr>
          <p:spPr bwMode="auto">
            <a:xfrm>
              <a:off x="6094936" y="2918859"/>
              <a:ext cx="381779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68" name="Obraz 67" descr="TP_tmp.emf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26" cstate="print"/>
            <a:srcRect l="-47244" t="-51633" r="-47244" b="-51633"/>
            <a:stretch>
              <a:fillRect/>
            </a:stretch>
          </p:blipFill>
          <p:spPr bwMode="auto">
            <a:xfrm>
              <a:off x="6521807" y="2564904"/>
              <a:ext cx="549642" cy="525620"/>
            </a:xfrm>
            <a:prstGeom prst="rect">
              <a:avLst/>
            </a:prstGeom>
            <a:solidFill>
              <a:schemeClr val="bg1"/>
            </a:solidFill>
            <a:ln w="9525" cap="flat" cmpd="sng" algn="ctr">
              <a:solidFill>
                <a:schemeClr val="tx1"/>
              </a:solidFill>
              <a:prstDash val="solid"/>
              <a:round/>
              <a:headEnd type="none" w="med" len="med"/>
              <a:tailEnd type="none" w="med" len="med"/>
            </a:ln>
            <a:effectLst>
              <a:outerShdw blurRad="190500" dist="228599" dir="2700007">
                <a:srgbClr val="000000">
                  <a:alpha val="30000"/>
                </a:srgbClr>
              </a:outerShdw>
            </a:effectLst>
            <a:scene3d>
              <a:camera prst="orthographicFront">
                <a:rot lat="0" lon="0" rev="0"/>
              </a:camera>
              <a:lightRig rig="glow" dir="t">
                <a:rot lat="0" lon="0" rev="4800000"/>
              </a:lightRig>
            </a:scene3d>
            <a:sp3d extrusionH="76200" prstMaterial="matte">
              <a:bevelT w="127000" h="63500"/>
              <a:contourClr>
                <a:srgbClr val="000000"/>
              </a:contourClr>
            </a:sp3d>
          </p:spPr>
        </p:pic>
        <p:cxnSp>
          <p:nvCxnSpPr>
            <p:cNvPr id="69" name="Łącznik prosty 68"/>
            <p:cNvCxnSpPr/>
            <p:nvPr/>
          </p:nvCxnSpPr>
          <p:spPr bwMode="auto">
            <a:xfrm>
              <a:off x="7176645" y="2918859"/>
              <a:ext cx="445411" cy="0"/>
            </a:xfrm>
            <a:prstGeom prst="line">
              <a:avLst/>
            </a:prstGeom>
            <a:ln>
              <a:solidFill>
                <a:srgbClr val="00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70" name="Łącznik prosty 69"/>
            <p:cNvCxnSpPr/>
            <p:nvPr/>
          </p:nvCxnSpPr>
          <p:spPr bwMode="auto">
            <a:xfrm>
              <a:off x="6731235" y="1651125"/>
              <a:ext cx="0" cy="704297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71" name="Obraz 70" descr="TP_tmp.emf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6794865" y="1862415"/>
              <a:ext cx="227603" cy="22337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83" name="Grupa 82"/>
            <p:cNvGrpSpPr/>
            <p:nvPr/>
          </p:nvGrpSpPr>
          <p:grpSpPr>
            <a:xfrm>
              <a:off x="7673609" y="892017"/>
              <a:ext cx="337101" cy="1590042"/>
              <a:chOff x="5864234" y="1698281"/>
              <a:chExt cx="337101" cy="1590042"/>
            </a:xfrm>
          </p:grpSpPr>
          <p:pic>
            <p:nvPicPr>
              <p:cNvPr id="84" name="Picture 3 1 2 1 2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5891083" y="1698281"/>
                <a:ext cx="201773" cy="1460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85" name="Prostokąt 84"/>
              <p:cNvSpPr/>
              <p:nvPr/>
            </p:nvSpPr>
            <p:spPr>
              <a:xfrm>
                <a:off x="5864234" y="2374544"/>
                <a:ext cx="337101" cy="9137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grpSp>
          <p:nvGrpSpPr>
            <p:cNvPr id="79" name="Grupa 78"/>
            <p:cNvGrpSpPr/>
            <p:nvPr/>
          </p:nvGrpSpPr>
          <p:grpSpPr>
            <a:xfrm>
              <a:off x="5359194" y="2311067"/>
              <a:ext cx="837247" cy="1622018"/>
              <a:chOff x="5364088" y="1666305"/>
              <a:chExt cx="837247" cy="1622018"/>
            </a:xfrm>
          </p:grpSpPr>
          <p:pic>
            <p:nvPicPr>
              <p:cNvPr id="73" name="Obraz 72"/>
              <p:cNvPicPr>
                <a:picLocks noChangeAspect="1"/>
              </p:cNvPicPr>
              <p:nvPr>
                <p:custDataLst>
                  <p:tags r:id="rId14"/>
                </p:custDataLst>
              </p:nvPr>
            </p:nvPicPr>
            <p:blipFill>
              <a:blip r:embed="rId30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5364088" y="2032141"/>
                <a:ext cx="455054" cy="258212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78" name="Grupa 77"/>
              <p:cNvGrpSpPr/>
              <p:nvPr/>
            </p:nvGrpSpPr>
            <p:grpSpPr>
              <a:xfrm>
                <a:off x="5864234" y="1666305"/>
                <a:ext cx="337101" cy="1622018"/>
                <a:chOff x="5864234" y="1666305"/>
                <a:chExt cx="337101" cy="1622018"/>
              </a:xfrm>
            </p:grpSpPr>
            <p:pic>
              <p:nvPicPr>
                <p:cNvPr id="59" name="Picture 3 1 2 2 1"/>
                <p:cNvPicPr>
                  <a:picLocks noChangeAspect="1" noChangeArrowheads="1"/>
                </p:cNvPicPr>
                <p:nvPr/>
              </p:nvPicPr>
              <p:blipFill>
                <a:blip r:embed="rId24" cstate="print"/>
                <a:srcRect/>
                <a:stretch>
                  <a:fillRect/>
                </a:stretch>
              </p:blipFill>
              <p:spPr bwMode="auto">
                <a:xfrm>
                  <a:off x="5890395" y="1666305"/>
                  <a:ext cx="201773" cy="1460370"/>
                </a:xfrm>
                <a:prstGeom prst="rect">
                  <a:avLst/>
                </a:prstGeom>
                <a:noFill/>
                <a:ln w="9525">
                  <a:noFill/>
                  <a:miter lim="800000"/>
                  <a:headEnd/>
                  <a:tailEnd/>
                </a:ln>
              </p:spPr>
            </p:pic>
            <p:sp>
              <p:nvSpPr>
                <p:cNvPr id="77" name="Prostokąt 76"/>
                <p:cNvSpPr/>
                <p:nvPr/>
              </p:nvSpPr>
              <p:spPr>
                <a:xfrm>
                  <a:off x="5864234" y="2374544"/>
                  <a:ext cx="337101" cy="913779"/>
                </a:xfrm>
                <a:prstGeom prst="rect">
                  <a:avLst/>
                </a:prstGeom>
                <a:solidFill>
                  <a:schemeClr val="bg1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GB"/>
                </a:p>
              </p:txBody>
            </p:sp>
          </p:grpSp>
        </p:grpSp>
        <p:cxnSp>
          <p:nvCxnSpPr>
            <p:cNvPr id="86" name="Łącznik prosty 85"/>
            <p:cNvCxnSpPr/>
            <p:nvPr/>
          </p:nvCxnSpPr>
          <p:spPr bwMode="auto">
            <a:xfrm flipH="1">
              <a:off x="5635394" y="1788134"/>
              <a:ext cx="11995" cy="430277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2" name="Obraz 9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794206" y="1914589"/>
              <a:ext cx="136053" cy="2094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12" name="Obraz 111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3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901506" y="5821125"/>
              <a:ext cx="2066021" cy="614723"/>
            </a:xfrm>
            <a:prstGeom prst="rect">
              <a:avLst/>
            </a:prstGeom>
            <a:noFill/>
            <a:ln/>
            <a:effectLst/>
          </p:spPr>
        </p:pic>
        <p:grpSp>
          <p:nvGrpSpPr>
            <p:cNvPr id="103" name="Grupa 102"/>
            <p:cNvGrpSpPr/>
            <p:nvPr/>
          </p:nvGrpSpPr>
          <p:grpSpPr>
            <a:xfrm>
              <a:off x="7713307" y="2311067"/>
              <a:ext cx="337101" cy="1590042"/>
              <a:chOff x="5864234" y="1698281"/>
              <a:chExt cx="337101" cy="1590042"/>
            </a:xfrm>
          </p:grpSpPr>
          <p:pic>
            <p:nvPicPr>
              <p:cNvPr id="104" name="Picture 3 1 2 2 2"/>
              <p:cNvPicPr>
                <a:picLocks noChangeAspect="1" noChangeArrowheads="1"/>
              </p:cNvPicPr>
              <p:nvPr/>
            </p:nvPicPr>
            <p:blipFill>
              <a:blip r:embed="rId24" cstate="print"/>
              <a:srcRect/>
              <a:stretch>
                <a:fillRect/>
              </a:stretch>
            </p:blipFill>
            <p:spPr bwMode="auto">
              <a:xfrm>
                <a:off x="5891083" y="1698281"/>
                <a:ext cx="201773" cy="1460370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105" name="Prostokąt 104"/>
              <p:cNvSpPr/>
              <p:nvPr/>
            </p:nvSpPr>
            <p:spPr>
              <a:xfrm>
                <a:off x="5864234" y="2374544"/>
                <a:ext cx="337101" cy="913779"/>
              </a:xfrm>
              <a:prstGeom prst="rect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/>
              </a:p>
            </p:txBody>
          </p:sp>
        </p:grpSp>
        <p:cxnSp>
          <p:nvCxnSpPr>
            <p:cNvPr id="106" name="Łącznik prosty 105"/>
            <p:cNvCxnSpPr/>
            <p:nvPr/>
          </p:nvCxnSpPr>
          <p:spPr bwMode="auto">
            <a:xfrm flipH="1">
              <a:off x="7812032" y="1788134"/>
              <a:ext cx="11995" cy="430277"/>
            </a:xfrm>
            <a:prstGeom prst="line">
              <a:avLst/>
            </a:prstGeom>
            <a:ln w="28575">
              <a:solidFill>
                <a:schemeClr val="tx1"/>
              </a:solidFill>
              <a:prstDash val="sysDot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07" name="Obraz 106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3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970844" y="1914589"/>
              <a:ext cx="136053" cy="20944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9" name="Obraz 108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3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8060029" y="2589654"/>
              <a:ext cx="383489" cy="3292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90" name="Obraz 89"/>
            <p:cNvPicPr>
              <a:picLocks noChangeAspect="1"/>
            </p:cNvPicPr>
            <p:nvPr>
              <p:custDataLst>
                <p:tags r:id="rId13"/>
              </p:custDataLst>
            </p:nvPr>
          </p:nvPicPr>
          <p:blipFill>
            <a:blip r:embed="rId3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59580" y="3260554"/>
              <a:ext cx="822414" cy="381068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16" name="Grupa 15"/>
          <p:cNvGrpSpPr/>
          <p:nvPr/>
        </p:nvGrpSpPr>
        <p:grpSpPr>
          <a:xfrm>
            <a:off x="2904641" y="3410127"/>
            <a:ext cx="3507056" cy="2853217"/>
            <a:chOff x="1402618" y="3513505"/>
            <a:chExt cx="3507056" cy="2853217"/>
          </a:xfrm>
        </p:grpSpPr>
        <p:grpSp>
          <p:nvGrpSpPr>
            <p:cNvPr id="14" name="Grupa 13"/>
            <p:cNvGrpSpPr/>
            <p:nvPr/>
          </p:nvGrpSpPr>
          <p:grpSpPr>
            <a:xfrm>
              <a:off x="1402618" y="3513505"/>
              <a:ext cx="3507056" cy="2853217"/>
              <a:chOff x="-90052" y="3031941"/>
              <a:chExt cx="3507056" cy="2853217"/>
            </a:xfrm>
          </p:grpSpPr>
          <p:pic>
            <p:nvPicPr>
              <p:cNvPr id="114" name="Obraz 113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35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627210" y="5506126"/>
                <a:ext cx="737291" cy="37903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54" name="Picture 1"/>
              <p:cNvPicPr>
                <a:picLocks noChangeAspect="1" noChangeArrowheads="1"/>
              </p:cNvPicPr>
              <p:nvPr/>
            </p:nvPicPr>
            <p:blipFill>
              <a:blip r:embed="rId36" cstate="print"/>
              <a:srcRect/>
              <a:stretch>
                <a:fillRect/>
              </a:stretch>
            </p:blipFill>
            <p:spPr bwMode="auto">
              <a:xfrm>
                <a:off x="-90052" y="3031941"/>
                <a:ext cx="3507056" cy="2223275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pic>
            <p:nvPicPr>
              <p:cNvPr id="3" name="Obraz 2"/>
              <p:cNvPicPr>
                <a:picLocks noChangeAspect="1"/>
              </p:cNvPicPr>
              <p:nvPr>
                <p:custDataLst>
                  <p:tags r:id="rId4"/>
                </p:custDataLst>
              </p:nvPr>
            </p:nvPicPr>
            <p:blipFill>
              <a:blip r:embed="rId3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055167" y="4615429"/>
                <a:ext cx="141607" cy="219964"/>
              </a:xfrm>
              <a:prstGeom prst="rect">
                <a:avLst/>
              </a:prstGeom>
              <a:noFill/>
              <a:ln/>
              <a:effectLst/>
            </p:spPr>
          </p:pic>
          <p:cxnSp>
            <p:nvCxnSpPr>
              <p:cNvPr id="7" name="Łącznik prosty 6"/>
              <p:cNvCxnSpPr/>
              <p:nvPr/>
            </p:nvCxnSpPr>
            <p:spPr>
              <a:xfrm flipV="1">
                <a:off x="2197396" y="4143578"/>
                <a:ext cx="0" cy="800405"/>
              </a:xfrm>
              <a:prstGeom prst="line">
                <a:avLst/>
              </a:prstGeom>
              <a:ln w="19050">
                <a:solidFill>
                  <a:srgbClr val="FF0000"/>
                </a:solidFill>
                <a:prstDash val="dash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9" name="Łącznik prosty 8"/>
            <p:cNvCxnSpPr/>
            <p:nvPr/>
          </p:nvCxnSpPr>
          <p:spPr>
            <a:xfrm>
              <a:off x="3689444" y="4599304"/>
              <a:ext cx="833790" cy="258276"/>
            </a:xfrm>
            <a:prstGeom prst="line">
              <a:avLst/>
            </a:prstGeom>
            <a:ln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39072145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Grupa 30"/>
          <p:cNvGrpSpPr/>
          <p:nvPr/>
        </p:nvGrpSpPr>
        <p:grpSpPr>
          <a:xfrm>
            <a:off x="611560" y="3645024"/>
            <a:ext cx="8532440" cy="2971800"/>
            <a:chOff x="611560" y="3645024"/>
            <a:chExt cx="8532440" cy="2971800"/>
          </a:xfrm>
        </p:grpSpPr>
        <p:sp>
          <p:nvSpPr>
            <p:cNvPr id="8" name="Prostokąt 7"/>
            <p:cNvSpPr/>
            <p:nvPr/>
          </p:nvSpPr>
          <p:spPr>
            <a:xfrm>
              <a:off x="5076056" y="5157191"/>
              <a:ext cx="1728192" cy="982351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" name="Prostokąt 8"/>
            <p:cNvSpPr/>
            <p:nvPr/>
          </p:nvSpPr>
          <p:spPr>
            <a:xfrm>
              <a:off x="5076056" y="4941168"/>
              <a:ext cx="1080120" cy="1054359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" name="pole tekstowe 9"/>
            <p:cNvSpPr txBox="1"/>
            <p:nvPr/>
          </p:nvSpPr>
          <p:spPr>
            <a:xfrm>
              <a:off x="611560" y="5373216"/>
              <a:ext cx="3168352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pl-PL" dirty="0" err="1" smtClean="0"/>
                <a:t>Low</a:t>
              </a:r>
              <a:r>
                <a:rPr lang="pl-PL" dirty="0" smtClean="0"/>
                <a:t> </a:t>
              </a:r>
              <a:r>
                <a:rPr lang="pl-PL" dirty="0" err="1" smtClean="0"/>
                <a:t>bond</a:t>
              </a:r>
              <a:r>
                <a:rPr lang="pl-PL" dirty="0" smtClean="0"/>
                <a:t> </a:t>
              </a:r>
              <a:r>
                <a:rPr lang="pl-PL" dirty="0" err="1" smtClean="0"/>
                <a:t>dimension</a:t>
              </a:r>
              <a:r>
                <a:rPr lang="pl-PL" dirty="0" smtClean="0"/>
                <a:t>  </a:t>
              </a:r>
              <a:r>
                <a:rPr lang="pl-PL" dirty="0" err="1" smtClean="0"/>
                <a:t>matrix</a:t>
              </a:r>
              <a:r>
                <a:rPr lang="pl-PL" dirty="0" smtClean="0"/>
                <a:t> </a:t>
              </a:r>
              <a:r>
                <a:rPr lang="pl-PL" dirty="0" err="1" smtClean="0"/>
                <a:t>product</a:t>
              </a:r>
              <a:r>
                <a:rPr lang="pl-PL" dirty="0" smtClean="0"/>
                <a:t> </a:t>
              </a:r>
              <a:r>
                <a:rPr lang="pl-PL" dirty="0" err="1" smtClean="0"/>
                <a:t>states</a:t>
              </a:r>
              <a:r>
                <a:rPr lang="pl-PL" dirty="0" smtClean="0"/>
                <a:t> </a:t>
              </a:r>
              <a:r>
                <a:rPr lang="pl-PL" dirty="0" err="1" smtClean="0"/>
                <a:t>are</a:t>
              </a:r>
              <a:r>
                <a:rPr lang="pl-PL" dirty="0" smtClean="0"/>
                <a:t> </a:t>
              </a:r>
              <a:r>
                <a:rPr lang="pl-PL" dirty="0" err="1" smtClean="0"/>
                <a:t>sufficient</a:t>
              </a:r>
              <a:r>
                <a:rPr lang="pl-PL" dirty="0" smtClean="0"/>
                <a:t>. </a:t>
              </a:r>
              <a:endParaRPr lang="en-US" dirty="0"/>
            </a:p>
          </p:txBody>
        </p:sp>
        <p:cxnSp>
          <p:nvCxnSpPr>
            <p:cNvPr id="12" name="Łącznik prosty 11"/>
            <p:cNvCxnSpPr/>
            <p:nvPr/>
          </p:nvCxnSpPr>
          <p:spPr>
            <a:xfrm>
              <a:off x="5642811" y="5074816"/>
              <a:ext cx="288032" cy="0"/>
            </a:xfrm>
            <a:prstGeom prst="line">
              <a:avLst/>
            </a:prstGeom>
            <a:ln w="28575">
              <a:solidFill>
                <a:srgbClr val="92D05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ole tekstowe 13"/>
            <p:cNvSpPr txBox="1"/>
            <p:nvPr/>
          </p:nvSpPr>
          <p:spPr>
            <a:xfrm>
              <a:off x="5076056" y="486916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D=1</a:t>
              </a:r>
              <a:endParaRPr lang="en-US" dirty="0"/>
            </a:p>
          </p:txBody>
        </p:sp>
        <p:cxnSp>
          <p:nvCxnSpPr>
            <p:cNvPr id="15" name="Łącznik prosty 14"/>
            <p:cNvCxnSpPr/>
            <p:nvPr/>
          </p:nvCxnSpPr>
          <p:spPr>
            <a:xfrm>
              <a:off x="5657890" y="5411462"/>
              <a:ext cx="317624" cy="0"/>
            </a:xfrm>
            <a:prstGeom prst="line">
              <a:avLst/>
            </a:prstGeom>
            <a:ln w="28575">
              <a:solidFill>
                <a:schemeClr val="accent4">
                  <a:lumMod val="60000"/>
                  <a:lumOff val="40000"/>
                </a:schemeClr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6" name="Łącznik prosty 15"/>
            <p:cNvCxnSpPr/>
            <p:nvPr/>
          </p:nvCxnSpPr>
          <p:spPr>
            <a:xfrm>
              <a:off x="5628297" y="5748108"/>
              <a:ext cx="327766" cy="450"/>
            </a:xfrm>
            <a:prstGeom prst="line">
              <a:avLst/>
            </a:prstGeom>
            <a:ln w="28575">
              <a:solidFill>
                <a:srgbClr val="FF0000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pole tekstowe 16"/>
            <p:cNvSpPr txBox="1"/>
            <p:nvPr/>
          </p:nvSpPr>
          <p:spPr>
            <a:xfrm>
              <a:off x="5076056" y="522920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D=2</a:t>
              </a:r>
              <a:endParaRPr lang="en-US" dirty="0"/>
            </a:p>
          </p:txBody>
        </p:sp>
        <p:sp>
          <p:nvSpPr>
            <p:cNvPr id="18" name="pole tekstowe 17"/>
            <p:cNvSpPr txBox="1"/>
            <p:nvPr/>
          </p:nvSpPr>
          <p:spPr>
            <a:xfrm>
              <a:off x="5076056" y="5589240"/>
              <a:ext cx="648072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dirty="0" smtClean="0"/>
                <a:t>D=3</a:t>
              </a:r>
              <a:endParaRPr lang="en-US" dirty="0"/>
            </a:p>
          </p:txBody>
        </p:sp>
        <p:pic>
          <p:nvPicPr>
            <p:cNvPr id="5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/>
            <a:stretch>
              <a:fillRect/>
            </a:stretch>
          </p:blipFill>
          <p:spPr bwMode="auto">
            <a:xfrm>
              <a:off x="4333875" y="3645024"/>
              <a:ext cx="4810125" cy="2971800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</p:grpSp>
      <p:sp>
        <p:nvSpPr>
          <p:cNvPr id="2" name="Tytuł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b="1" dirty="0" smtClean="0"/>
              <a:t>Matrix </a:t>
            </a:r>
            <a:r>
              <a:rPr lang="pl-PL" b="1" dirty="0" err="1" smtClean="0"/>
              <a:t>product</a:t>
            </a:r>
            <a:r>
              <a:rPr lang="pl-PL" b="1" dirty="0" smtClean="0"/>
              <a:t> </a:t>
            </a:r>
            <a:r>
              <a:rPr lang="pl-PL" b="1" dirty="0" err="1" smtClean="0"/>
              <a:t>states</a:t>
            </a:r>
            <a:r>
              <a:rPr lang="pl-PL" b="1" dirty="0" smtClean="0"/>
              <a:t> and </a:t>
            </a:r>
            <a:r>
              <a:rPr lang="pl-PL" b="1" dirty="0" err="1" smtClean="0"/>
              <a:t>metrology</a:t>
            </a:r>
            <a:endParaRPr lang="en-US" b="1" dirty="0"/>
          </a:p>
        </p:txBody>
      </p:sp>
      <p:sp>
        <p:nvSpPr>
          <p:cNvPr id="21" name="Prostokąt 20"/>
          <p:cNvSpPr/>
          <p:nvPr/>
        </p:nvSpPr>
        <p:spPr>
          <a:xfrm>
            <a:off x="2178618" y="6536607"/>
            <a:ext cx="6890362" cy="3385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M.Jarzyna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R.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Demkowicz-Dobrzanski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,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Phys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Rev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</a:t>
            </a:r>
            <a:r>
              <a:rPr lang="pl-PL" sz="1600" dirty="0" err="1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Lett</a:t>
            </a:r>
            <a:r>
              <a:rPr lang="pl-PL" sz="16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. 110, </a:t>
            </a:r>
            <a:r>
              <a:rPr lang="pl-PL" sz="1600" dirty="0" smtClean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240405 (2013</a:t>
            </a:r>
            <a:r>
              <a:rPr lang="pl-PL" sz="1600" dirty="0">
                <a:latin typeface="Times New Roman" pitchFamily="18" charset="0"/>
                <a:ea typeface="Microsoft Himalaya" pitchFamily="2" charset="0"/>
                <a:cs typeface="Times New Roman" pitchFamily="18" charset="0"/>
              </a:rPr>
              <a:t>) </a:t>
            </a:r>
            <a:endParaRPr lang="pl-PL" sz="1600" dirty="0" smtClean="0">
              <a:latin typeface="Times New Roman" pitchFamily="18" charset="0"/>
              <a:ea typeface="Microsoft Himalaya" pitchFamily="2" charset="0"/>
              <a:cs typeface="Times New Roman" pitchFamily="18" charset="0"/>
            </a:endParaRPr>
          </a:p>
        </p:txBody>
      </p:sp>
      <p:sp>
        <p:nvSpPr>
          <p:cNvPr id="3" name="Prostokąt 2"/>
          <p:cNvSpPr/>
          <p:nvPr/>
        </p:nvSpPr>
        <p:spPr>
          <a:xfrm>
            <a:off x="5076056" y="5373216"/>
            <a:ext cx="1872208" cy="766326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2" name="Prostokąt 21"/>
          <p:cNvSpPr/>
          <p:nvPr/>
        </p:nvSpPr>
        <p:spPr>
          <a:xfrm>
            <a:off x="5051565" y="5146824"/>
            <a:ext cx="1536659" cy="645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3" name="Prostokąt 22"/>
          <p:cNvSpPr/>
          <p:nvPr/>
        </p:nvSpPr>
        <p:spPr>
          <a:xfrm>
            <a:off x="5748620" y="4963567"/>
            <a:ext cx="251386" cy="64570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grpSp>
        <p:nvGrpSpPr>
          <p:cNvPr id="13" name="Grupa 12"/>
          <p:cNvGrpSpPr/>
          <p:nvPr/>
        </p:nvGrpSpPr>
        <p:grpSpPr>
          <a:xfrm>
            <a:off x="483455" y="1211016"/>
            <a:ext cx="5472608" cy="3860002"/>
            <a:chOff x="483455" y="1211016"/>
            <a:chExt cx="5472608" cy="3860002"/>
          </a:xfrm>
        </p:grpSpPr>
        <p:grpSp>
          <p:nvGrpSpPr>
            <p:cNvPr id="36" name="Grupa 35"/>
            <p:cNvGrpSpPr/>
            <p:nvPr/>
          </p:nvGrpSpPr>
          <p:grpSpPr>
            <a:xfrm>
              <a:off x="483455" y="1211016"/>
              <a:ext cx="5472608" cy="3860002"/>
              <a:chOff x="393865" y="831743"/>
              <a:chExt cx="5472608" cy="3860002"/>
            </a:xfrm>
          </p:grpSpPr>
          <p:pic>
            <p:nvPicPr>
              <p:cNvPr id="4" name="Picture 1"/>
              <p:cNvPicPr>
                <a:picLocks noChangeAspect="1" noChangeArrowheads="1"/>
              </p:cNvPicPr>
              <p:nvPr/>
            </p:nvPicPr>
            <p:blipFill>
              <a:blip r:embed="rId5" cstate="print"/>
              <a:srcRect/>
              <a:stretch>
                <a:fillRect/>
              </a:stretch>
            </p:blipFill>
            <p:spPr bwMode="auto">
              <a:xfrm>
                <a:off x="393865" y="831743"/>
                <a:ext cx="5472608" cy="2600459"/>
              </a:xfrm>
              <a:prstGeom prst="rect">
                <a:avLst/>
              </a:prstGeom>
              <a:noFill/>
              <a:ln w="9525">
                <a:noFill/>
                <a:miter lim="800000"/>
                <a:headEnd/>
                <a:tailEnd/>
              </a:ln>
            </p:spPr>
          </p:pic>
          <p:sp>
            <p:nvSpPr>
              <p:cNvPr id="32" name="pole tekstowe 31"/>
              <p:cNvSpPr txBox="1"/>
              <p:nvPr/>
            </p:nvSpPr>
            <p:spPr>
              <a:xfrm>
                <a:off x="593978" y="4045414"/>
                <a:ext cx="316835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pl-PL" dirty="0" err="1" smtClean="0"/>
                  <a:t>Matrix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product</a:t>
                </a:r>
                <a:r>
                  <a:rPr lang="pl-PL" dirty="0" smtClean="0"/>
                  <a:t> state </a:t>
                </a:r>
                <a:r>
                  <a:rPr lang="pl-PL" dirty="0" err="1" smtClean="0"/>
                  <a:t>with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bond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dimension</a:t>
                </a:r>
                <a:r>
                  <a:rPr lang="pl-PL" dirty="0" smtClean="0"/>
                  <a:t> D</a:t>
                </a:r>
                <a:endParaRPr lang="en-US" dirty="0"/>
              </a:p>
            </p:txBody>
          </p:sp>
        </p:grpSp>
        <p:pic>
          <p:nvPicPr>
            <p:cNvPr id="6" name="Obraz 5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683568" y="3636251"/>
              <a:ext cx="4064927" cy="554102"/>
            </a:xfrm>
            <a:prstGeom prst="rect">
              <a:avLst/>
            </a:prstGeom>
          </p:spPr>
        </p:pic>
      </p:grpSp>
      <p:pic>
        <p:nvPicPr>
          <p:cNvPr id="24" name="Obraz 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07952" y="1600519"/>
            <a:ext cx="3078848" cy="526777"/>
          </a:xfrm>
          <a:prstGeom prst="rect">
            <a:avLst/>
          </a:prstGeom>
          <a:noFill/>
          <a:ln/>
          <a:effectLst/>
        </p:spPr>
      </p:pic>
      <p:sp>
        <p:nvSpPr>
          <p:cNvPr id="7" name="pole tekstowe 6"/>
          <p:cNvSpPr txBox="1"/>
          <p:nvPr/>
        </p:nvSpPr>
        <p:spPr>
          <a:xfrm>
            <a:off x="5436096" y="2276872"/>
            <a:ext cx="349188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dirty="0" smtClean="0"/>
              <a:t>No </a:t>
            </a:r>
            <a:r>
              <a:rPr lang="pl-PL" dirty="0" err="1" smtClean="0"/>
              <a:t>need</a:t>
            </a:r>
            <a:r>
              <a:rPr lang="pl-PL" dirty="0" smtClean="0"/>
              <a:t> to </a:t>
            </a:r>
            <a:r>
              <a:rPr lang="pl-PL" dirty="0" err="1" smtClean="0"/>
              <a:t>entangle</a:t>
            </a:r>
            <a:r>
              <a:rPr lang="pl-PL" dirty="0" smtClean="0"/>
              <a:t> </a:t>
            </a:r>
            <a:r>
              <a:rPr lang="pl-PL" dirty="0" err="1" smtClean="0"/>
              <a:t>large</a:t>
            </a:r>
            <a:r>
              <a:rPr lang="pl-PL" dirty="0" smtClean="0"/>
              <a:t> </a:t>
            </a:r>
            <a:r>
              <a:rPr lang="pl-PL" dirty="0" err="1" smtClean="0"/>
              <a:t>number</a:t>
            </a:r>
            <a:r>
              <a:rPr lang="pl-PL" dirty="0" smtClean="0"/>
              <a:t> of </a:t>
            </a:r>
            <a:r>
              <a:rPr lang="pl-PL" dirty="0" err="1" smtClean="0"/>
              <a:t>probes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66841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ytuł 3"/>
          <p:cNvSpPr>
            <a:spLocks noGrp="1"/>
          </p:cNvSpPr>
          <p:nvPr>
            <p:ph type="title"/>
          </p:nvPr>
        </p:nvSpPr>
        <p:spPr>
          <a:xfrm>
            <a:off x="457200" y="522972"/>
            <a:ext cx="82296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</a:rPr>
              <a:t>Basic </a:t>
            </a:r>
            <a:r>
              <a:rPr lang="pl-PL" sz="3600" b="1" dirty="0" err="1" smtClean="0">
                <a:solidFill>
                  <a:prstClr val="black"/>
                </a:solidFill>
              </a:rPr>
              <a:t>scheme</a:t>
            </a:r>
            <a:r>
              <a:rPr lang="pl-PL" sz="3600" b="1" dirty="0" smtClean="0">
                <a:solidFill>
                  <a:prstClr val="black"/>
                </a:solidFill>
              </a:rPr>
              <a:t> of </a:t>
            </a:r>
            <a:r>
              <a:rPr lang="pl-PL" sz="3600" b="1" dirty="0" err="1" smtClean="0">
                <a:solidFill>
                  <a:prstClr val="black"/>
                </a:solidFill>
              </a:rPr>
              <a:t>atomic</a:t>
            </a:r>
            <a:r>
              <a:rPr lang="pl-PL" sz="3600" b="1" dirty="0" smtClean="0">
                <a:solidFill>
                  <a:prstClr val="black"/>
                </a:solidFill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</a:rPr>
              <a:t>clock</a:t>
            </a:r>
            <a:r>
              <a:rPr lang="pl-PL" sz="3600" b="1" dirty="0" smtClean="0">
                <a:solidFill>
                  <a:prstClr val="black"/>
                </a:solidFill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</a:rPr>
              <a:t>operation</a:t>
            </a:r>
            <a:endParaRPr lang="pl-PL" sz="3600" b="1" dirty="0" smtClean="0">
              <a:solidFill>
                <a:prstClr val="black"/>
              </a:solidFill>
              <a:ea typeface="+mj-ea"/>
              <a:cs typeface="+mj-cs"/>
            </a:endParaRPr>
          </a:p>
        </p:txBody>
      </p:sp>
      <p:grpSp>
        <p:nvGrpSpPr>
          <p:cNvPr id="28" name="Grupa 27"/>
          <p:cNvGrpSpPr/>
          <p:nvPr/>
        </p:nvGrpSpPr>
        <p:grpSpPr>
          <a:xfrm>
            <a:off x="5148064" y="4005064"/>
            <a:ext cx="3456384" cy="2721669"/>
            <a:chOff x="5148064" y="4005064"/>
            <a:chExt cx="3456384" cy="2721669"/>
          </a:xfrm>
        </p:grpSpPr>
        <p:pic>
          <p:nvPicPr>
            <p:cNvPr id="36868" name="Picture 4"/>
            <p:cNvPicPr>
              <a:picLocks noChangeAspect="1" noChangeArrowheads="1"/>
            </p:cNvPicPr>
            <p:nvPr/>
          </p:nvPicPr>
          <p:blipFill>
            <a:blip r:embed="rId2" cstate="print"/>
            <a:srcRect/>
            <a:stretch>
              <a:fillRect/>
            </a:stretch>
          </p:blipFill>
          <p:spPr bwMode="auto">
            <a:xfrm>
              <a:off x="5148064" y="4005064"/>
              <a:ext cx="3456384" cy="237535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9" name="Prostokąt 8"/>
            <p:cNvSpPr/>
            <p:nvPr/>
          </p:nvSpPr>
          <p:spPr>
            <a:xfrm>
              <a:off x="5698885" y="6388179"/>
              <a:ext cx="1933543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optical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atomic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endParaRPr lang="pl-PL" sz="16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</p:grpSp>
      <p:grpSp>
        <p:nvGrpSpPr>
          <p:cNvPr id="27" name="Grupa 26"/>
          <p:cNvGrpSpPr/>
          <p:nvPr/>
        </p:nvGrpSpPr>
        <p:grpSpPr>
          <a:xfrm>
            <a:off x="467545" y="4005064"/>
            <a:ext cx="4320479" cy="2721669"/>
            <a:chOff x="467545" y="4005064"/>
            <a:chExt cx="4320479" cy="2721669"/>
          </a:xfrm>
        </p:grpSpPr>
        <p:sp>
          <p:nvSpPr>
            <p:cNvPr id="10" name="Prostokąt 9"/>
            <p:cNvSpPr/>
            <p:nvPr/>
          </p:nvSpPr>
          <p:spPr>
            <a:xfrm>
              <a:off x="972930" y="6388179"/>
              <a:ext cx="2293705" cy="338554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m</a:t>
              </a:r>
              <a:r>
                <a:rPr lang="pl-PL" sz="1600" b="1" smtClean="0">
                  <a:solidFill>
                    <a:srgbClr val="000000"/>
                  </a:solidFill>
                  <a:latin typeface="Times New Roman"/>
                </a:rPr>
                <a:t>icrowave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atomic</a:t>
              </a:r>
              <a:r>
                <a:rPr lang="pl-PL" sz="1600" b="1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600" b="1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endParaRPr lang="pl-PL" sz="1600" b="1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7" name="Picture 2" descr="http://tf.nist.gov/images/nistf1-comp.jpg"/>
            <p:cNvPicPr>
              <a:picLocks noChangeAspect="1" noChangeArrowheads="1"/>
            </p:cNvPicPr>
            <p:nvPr/>
          </p:nvPicPr>
          <p:blipFill>
            <a:blip r:embed="rId3" cstate="print"/>
            <a:srcRect/>
            <a:stretch>
              <a:fillRect/>
            </a:stretch>
          </p:blipFill>
          <p:spPr bwMode="auto">
            <a:xfrm>
              <a:off x="467545" y="4293097"/>
              <a:ext cx="1080120" cy="1824586"/>
            </a:xfrm>
            <a:prstGeom prst="rect">
              <a:avLst/>
            </a:prstGeom>
            <a:noFill/>
          </p:spPr>
        </p:pic>
        <p:pic>
          <p:nvPicPr>
            <p:cNvPr id="8" name="Picture 2"/>
            <p:cNvPicPr>
              <a:picLocks noChangeAspect="1" noChangeArrowheads="1"/>
            </p:cNvPicPr>
            <p:nvPr/>
          </p:nvPicPr>
          <p:blipFill>
            <a:blip r:embed="rId4" cstate="print"/>
            <a:srcRect l="13815" t="8872" b="7098"/>
            <a:stretch>
              <a:fillRect/>
            </a:stretch>
          </p:blipFill>
          <p:spPr bwMode="auto">
            <a:xfrm rot="10800000" flipV="1">
              <a:off x="2915816" y="5229200"/>
              <a:ext cx="1427365" cy="801795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11" name="Prostokąt 10"/>
            <p:cNvSpPr/>
            <p:nvPr/>
          </p:nvSpPr>
          <p:spPr>
            <a:xfrm>
              <a:off x="2627784" y="6021288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crystal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oscillator</a:t>
              </a:r>
              <a:endParaRPr lang="en-US" sz="1200" dirty="0"/>
            </a:p>
          </p:txBody>
        </p:sp>
        <p:cxnSp>
          <p:nvCxnSpPr>
            <p:cNvPr id="12" name="Łącznik łamany 11"/>
            <p:cNvCxnSpPr/>
            <p:nvPr/>
          </p:nvCxnSpPr>
          <p:spPr>
            <a:xfrm rot="10800000" flipV="1">
              <a:off x="971600" y="4653136"/>
              <a:ext cx="936104" cy="535188"/>
            </a:xfrm>
            <a:prstGeom prst="bentConnector3">
              <a:avLst>
                <a:gd name="adj1" fmla="val 50000"/>
              </a:avLst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Kształt 12"/>
            <p:cNvCxnSpPr/>
            <p:nvPr/>
          </p:nvCxnSpPr>
          <p:spPr>
            <a:xfrm>
              <a:off x="1547664" y="5795558"/>
              <a:ext cx="1368152" cy="9706"/>
            </a:xfrm>
            <a:prstGeom prst="bentConnector3">
              <a:avLst>
                <a:gd name="adj1" fmla="val -3043"/>
              </a:avLst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Prostokąt 13"/>
            <p:cNvSpPr/>
            <p:nvPr/>
          </p:nvSpPr>
          <p:spPr>
            <a:xfrm>
              <a:off x="1043608" y="5949280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feedback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correction</a:t>
              </a:r>
              <a:endParaRPr lang="en-US" sz="1200" dirty="0"/>
            </a:p>
          </p:txBody>
        </p:sp>
        <p:cxnSp>
          <p:nvCxnSpPr>
            <p:cNvPr id="18" name="Kształt 12"/>
            <p:cNvCxnSpPr>
              <a:stCxn id="8" idx="0"/>
              <a:endCxn id="20482" idx="3"/>
            </p:cNvCxnSpPr>
            <p:nvPr/>
          </p:nvCxnSpPr>
          <p:spPr>
            <a:xfrm rot="16200000" flipV="1">
              <a:off x="3112989" y="4712691"/>
              <a:ext cx="498849" cy="534170"/>
            </a:xfrm>
            <a:prstGeom prst="bentConnector2">
              <a:avLst/>
            </a:prstGeom>
            <a:ln w="19050">
              <a:solidFill>
                <a:srgbClr val="000000"/>
              </a:solidFill>
              <a:prstDash val="sysDot"/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0482" name="Picture 2" descr="http://www.e-opthos.com/GMP.7.15.10%20004.crop.jpg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1763688" y="4293096"/>
              <a:ext cx="1331640" cy="874510"/>
            </a:xfrm>
            <a:prstGeom prst="rect">
              <a:avLst/>
            </a:prstGeom>
            <a:noFill/>
          </p:spPr>
        </p:pic>
        <p:sp>
          <p:nvSpPr>
            <p:cNvPr id="25" name="Prostokąt 24"/>
            <p:cNvSpPr/>
            <p:nvPr/>
          </p:nvSpPr>
          <p:spPr>
            <a:xfrm>
              <a:off x="1475656" y="4005064"/>
              <a:ext cx="2160240" cy="27699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pl-PL" sz="1200" dirty="0" err="1" smtClean="0">
                  <a:solidFill>
                    <a:prstClr val="black"/>
                  </a:solidFill>
                </a:rPr>
                <a:t>microwave</a:t>
              </a:r>
              <a:r>
                <a:rPr lang="pl-PL" sz="1200" dirty="0" smtClean="0">
                  <a:solidFill>
                    <a:prstClr val="black"/>
                  </a:solidFill>
                </a:rPr>
                <a:t> generator</a:t>
              </a:r>
              <a:endParaRPr lang="en-US" sz="1200" dirty="0"/>
            </a:p>
          </p:txBody>
        </p:sp>
      </p:grpSp>
      <p:pic>
        <p:nvPicPr>
          <p:cNvPr id="19" name="Obraz 18" descr="Figure 1.bmp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899592" y="1340768"/>
            <a:ext cx="7236296" cy="2337304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8" name="Łącznik prosty 67"/>
          <p:cNvCxnSpPr/>
          <p:nvPr/>
        </p:nvCxnSpPr>
        <p:spPr>
          <a:xfrm>
            <a:off x="5940152" y="4077074"/>
            <a:ext cx="864096" cy="0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4" name="Picture 2 1" descr="http://tf.nist.gov/images/nistf1-comp.jpg"/>
          <p:cNvPicPr>
            <a:picLocks noChangeAspect="1" noChangeArrowheads="1"/>
          </p:cNvPicPr>
          <p:nvPr/>
        </p:nvPicPr>
        <p:blipFill>
          <a:blip r:embed="rId22" cstate="print"/>
          <a:srcRect/>
          <a:stretch>
            <a:fillRect/>
          </a:stretch>
        </p:blipFill>
        <p:spPr bwMode="auto">
          <a:xfrm>
            <a:off x="525838" y="902567"/>
            <a:ext cx="2390775" cy="4038601"/>
          </a:xfrm>
          <a:prstGeom prst="rect">
            <a:avLst/>
          </a:prstGeom>
          <a:noFill/>
        </p:spPr>
      </p:pic>
      <p:sp>
        <p:nvSpPr>
          <p:cNvPr id="5" name="Prostokąt 4"/>
          <p:cNvSpPr/>
          <p:nvPr/>
        </p:nvSpPr>
        <p:spPr>
          <a:xfrm>
            <a:off x="251520" y="5085184"/>
            <a:ext cx="3377848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Cs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atomic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fountain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clock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(NIST)</a:t>
            </a:r>
          </a:p>
        </p:txBody>
      </p:sp>
      <p:pic>
        <p:nvPicPr>
          <p:cNvPr id="6" name="Obraz 5" descr="TP_tmp.emf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23" cstate="print"/>
          <a:stretch>
            <a:fillRect/>
          </a:stretch>
        </p:blipFill>
        <p:spPr bwMode="auto">
          <a:xfrm>
            <a:off x="2771800" y="1340768"/>
            <a:ext cx="1165864" cy="297638"/>
          </a:xfrm>
          <a:prstGeom prst="rect">
            <a:avLst/>
          </a:prstGeom>
          <a:noFill/>
          <a:ln/>
          <a:effectLst/>
        </p:spPr>
      </p:pic>
      <p:grpSp>
        <p:nvGrpSpPr>
          <p:cNvPr id="7" name="Grupa 6"/>
          <p:cNvGrpSpPr/>
          <p:nvPr/>
        </p:nvGrpSpPr>
        <p:grpSpPr>
          <a:xfrm>
            <a:off x="179512" y="5589241"/>
            <a:ext cx="3985220" cy="1051790"/>
            <a:chOff x="179512" y="5589241"/>
            <a:chExt cx="3985220" cy="1051790"/>
          </a:xfrm>
        </p:grpSpPr>
        <p:cxnSp>
          <p:nvCxnSpPr>
            <p:cNvPr id="8" name="Łącznik prosty 7"/>
            <p:cNvCxnSpPr/>
            <p:nvPr/>
          </p:nvCxnSpPr>
          <p:spPr>
            <a:xfrm>
              <a:off x="179512" y="6093296"/>
              <a:ext cx="108012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9" name="Obraz 8" descr="TP_tmp.emf"/>
            <p:cNvPicPr>
              <a:picLocks noChangeAspect="1"/>
            </p:cNvPicPr>
            <p:nvPr>
              <p:custDataLst>
                <p:tags r:id="rId15"/>
              </p:custDataLst>
            </p:nvPr>
          </p:nvPicPr>
          <p:blipFill>
            <a:blip r:embed="rId24" cstate="print"/>
            <a:stretch>
              <a:fillRect/>
            </a:stretch>
          </p:blipFill>
          <p:spPr bwMode="auto">
            <a:xfrm>
              <a:off x="395536" y="5805264"/>
              <a:ext cx="514352" cy="2663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0" name="Łącznik prosty 9"/>
            <p:cNvCxnSpPr/>
            <p:nvPr/>
          </p:nvCxnSpPr>
          <p:spPr>
            <a:xfrm flipV="1">
              <a:off x="1187624" y="5805264"/>
              <a:ext cx="792088" cy="288032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" name="Łącznik prosty 10"/>
            <p:cNvCxnSpPr/>
            <p:nvPr/>
          </p:nvCxnSpPr>
          <p:spPr>
            <a:xfrm>
              <a:off x="1187624" y="6093296"/>
              <a:ext cx="792088" cy="36004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Łącznik prosty 11"/>
            <p:cNvCxnSpPr/>
            <p:nvPr/>
          </p:nvCxnSpPr>
          <p:spPr>
            <a:xfrm>
              <a:off x="1979712" y="5805264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" name="Łącznik prosty 12"/>
            <p:cNvCxnSpPr/>
            <p:nvPr/>
          </p:nvCxnSpPr>
          <p:spPr>
            <a:xfrm>
              <a:off x="1979712" y="6453336"/>
              <a:ext cx="720080" cy="0"/>
            </a:xfrm>
            <a:prstGeom prst="line">
              <a:avLst/>
            </a:prstGeom>
            <a:ln w="28575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4" name="Obraz 13" descr="TP_tmp.emf"/>
            <p:cNvPicPr>
              <a:picLocks noChangeAspect="1"/>
            </p:cNvPicPr>
            <p:nvPr>
              <p:custDataLst>
                <p:tags r:id="rId16"/>
              </p:custDataLst>
            </p:nvPr>
          </p:nvPicPr>
          <p:blipFill>
            <a:blip r:embed="rId25" cstate="print"/>
            <a:stretch>
              <a:fillRect/>
            </a:stretch>
          </p:blipFill>
          <p:spPr bwMode="auto">
            <a:xfrm>
              <a:off x="1979712" y="5589241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5" name="Obraz 14" descr="TP_tmp.emf"/>
            <p:cNvPicPr>
              <a:picLocks noChangeAspect="1"/>
            </p:cNvPicPr>
            <p:nvPr>
              <p:custDataLst>
                <p:tags r:id="rId17"/>
              </p:custDataLst>
            </p:nvPr>
          </p:nvPicPr>
          <p:blipFill>
            <a:blip r:embed="rId26" cstate="print"/>
            <a:stretch>
              <a:fillRect/>
            </a:stretch>
          </p:blipFill>
          <p:spPr bwMode="auto">
            <a:xfrm>
              <a:off x="1977094" y="6489012"/>
              <a:ext cx="476633" cy="152019"/>
            </a:xfrm>
            <a:prstGeom prst="rect">
              <a:avLst/>
            </a:prstGeom>
            <a:noFill/>
            <a:ln/>
            <a:effectLst/>
          </p:spPr>
        </p:pic>
        <p:cxnSp>
          <p:nvCxnSpPr>
            <p:cNvPr id="16" name="Łącznik prosty ze strzałką 15"/>
            <p:cNvCxnSpPr/>
            <p:nvPr/>
          </p:nvCxnSpPr>
          <p:spPr>
            <a:xfrm>
              <a:off x="2627784" y="5877272"/>
              <a:ext cx="0" cy="504056"/>
            </a:xfrm>
            <a:prstGeom prst="straightConnector1">
              <a:avLst/>
            </a:prstGeom>
            <a:ln>
              <a:solidFill>
                <a:schemeClr val="tx1"/>
              </a:solidFill>
              <a:headEnd type="triangle" w="med" len="med"/>
              <a:tailEnd type="triangl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7" name="Obraz 16" descr="TP_tmp.emf"/>
            <p:cNvPicPr>
              <a:picLocks noChangeAspect="1"/>
            </p:cNvPicPr>
            <p:nvPr>
              <p:custDataLst>
                <p:tags r:id="rId18"/>
              </p:custDataLst>
            </p:nvPr>
          </p:nvPicPr>
          <p:blipFill>
            <a:blip r:embed="rId27" cstate="print"/>
            <a:stretch>
              <a:fillRect/>
            </a:stretch>
          </p:blipFill>
          <p:spPr bwMode="auto">
            <a:xfrm>
              <a:off x="2699792" y="6021288"/>
              <a:ext cx="1464940" cy="19068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18" name="Prostokąt 17"/>
            <p:cNvSpPr/>
            <p:nvPr/>
          </p:nvSpPr>
          <p:spPr>
            <a:xfrm>
              <a:off x="1403648" y="5949280"/>
              <a:ext cx="1297150" cy="30777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clock</a:t>
              </a:r>
              <a:r>
                <a:rPr lang="pl-PL" sz="1400" dirty="0" smtClean="0">
                  <a:solidFill>
                    <a:srgbClr val="000000"/>
                  </a:solidFill>
                  <a:latin typeface="Times New Roman"/>
                </a:rPr>
                <a:t> </a:t>
              </a:r>
              <a:r>
                <a:rPr lang="pl-PL" sz="1400" dirty="0" err="1" smtClean="0">
                  <a:solidFill>
                    <a:srgbClr val="000000"/>
                  </a:solidFill>
                  <a:latin typeface="Times New Roman"/>
                </a:rPr>
                <a:t>transition</a:t>
              </a:r>
              <a:endParaRPr lang="pl-PL" sz="1400" dirty="0" smtClean="0">
                <a:solidFill>
                  <a:srgbClr val="000000"/>
                </a:solidFill>
                <a:latin typeface="Times New Roman"/>
              </a:endParaRPr>
            </a:p>
          </p:txBody>
        </p:sp>
        <p:pic>
          <p:nvPicPr>
            <p:cNvPr id="19" name="Obraz 18" descr="TP_tmp.emf"/>
            <p:cNvPicPr>
              <a:picLocks noChangeAspect="1"/>
            </p:cNvPicPr>
            <p:nvPr>
              <p:custDataLst>
                <p:tags r:id="rId19"/>
              </p:custDataLst>
            </p:nvPr>
          </p:nvPicPr>
          <p:blipFill>
            <a:blip r:embed="rId28" cstate="print"/>
            <a:stretch>
              <a:fillRect/>
            </a:stretch>
          </p:blipFill>
          <p:spPr bwMode="auto">
            <a:xfrm>
              <a:off x="2771800" y="6381328"/>
              <a:ext cx="209169" cy="20916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0" name="Obraz 19" descr="TP_tmp.emf"/>
            <p:cNvPicPr>
              <a:picLocks noChangeAspect="1"/>
            </p:cNvPicPr>
            <p:nvPr>
              <p:custDataLst>
                <p:tags r:id="rId20"/>
              </p:custDataLst>
            </p:nvPr>
          </p:nvPicPr>
          <p:blipFill>
            <a:blip r:embed="rId29" cstate="print"/>
            <a:stretch>
              <a:fillRect/>
            </a:stretch>
          </p:blipFill>
          <p:spPr bwMode="auto">
            <a:xfrm>
              <a:off x="2798315" y="5690727"/>
              <a:ext cx="190533" cy="208788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21" name="Elipsa 20"/>
          <p:cNvSpPr/>
          <p:nvPr/>
        </p:nvSpPr>
        <p:spPr>
          <a:xfrm>
            <a:off x="1547664" y="4005064"/>
            <a:ext cx="360040" cy="360040"/>
          </a:xfrm>
          <a:prstGeom prst="ellipse">
            <a:avLst/>
          </a:prstGeom>
          <a:solidFill>
            <a:srgbClr val="FF00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30" cstate="print"/>
          <a:stretch>
            <a:fillRect/>
          </a:stretch>
        </p:blipFill>
        <p:spPr bwMode="auto">
          <a:xfrm>
            <a:off x="4365126" y="1238065"/>
            <a:ext cx="1806406" cy="503380"/>
          </a:xfrm>
          <a:prstGeom prst="rect">
            <a:avLst/>
          </a:prstGeom>
          <a:noFill/>
          <a:ln/>
          <a:effectLst/>
        </p:spPr>
      </p:pic>
      <p:sp>
        <p:nvSpPr>
          <p:cNvPr id="26" name="Prostokąt 25"/>
          <p:cNvSpPr/>
          <p:nvPr/>
        </p:nvSpPr>
        <p:spPr>
          <a:xfrm>
            <a:off x="4355976" y="2996952"/>
            <a:ext cx="432907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Exactly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same as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in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the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Mach-Zehnder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</a:p>
        </p:txBody>
      </p:sp>
      <p:cxnSp>
        <p:nvCxnSpPr>
          <p:cNvPr id="40" name="Łącznik prosty ze strzałką 39"/>
          <p:cNvCxnSpPr>
            <a:stCxn id="6" idx="3"/>
            <a:endCxn id="22" idx="1"/>
          </p:cNvCxnSpPr>
          <p:nvPr/>
        </p:nvCxnSpPr>
        <p:spPr>
          <a:xfrm>
            <a:off x="3937664" y="1489587"/>
            <a:ext cx="427462" cy="168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Łącznik prosty ze strzałką 40"/>
          <p:cNvCxnSpPr>
            <a:stCxn id="22" idx="3"/>
          </p:cNvCxnSpPr>
          <p:nvPr/>
        </p:nvCxnSpPr>
        <p:spPr>
          <a:xfrm>
            <a:off x="6171532" y="1489755"/>
            <a:ext cx="419515" cy="4290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Łącznik prosty ze strzałką 42"/>
          <p:cNvCxnSpPr/>
          <p:nvPr/>
        </p:nvCxnSpPr>
        <p:spPr>
          <a:xfrm flipV="1">
            <a:off x="2796039" y="2100752"/>
            <a:ext cx="494827" cy="2492"/>
          </a:xfrm>
          <a:prstGeom prst="straightConnector1">
            <a:avLst/>
          </a:prstGeom>
          <a:ln>
            <a:solidFill>
              <a:schemeClr val="tx1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5" name="Prostokąt 44"/>
          <p:cNvSpPr/>
          <p:nvPr/>
        </p:nvSpPr>
        <p:spPr>
          <a:xfrm>
            <a:off x="0" y="0"/>
            <a:ext cx="9144000" cy="212365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Ramsey </a:t>
            </a:r>
            <a:r>
              <a:rPr lang="pl-PL" sz="4400" b="1" dirty="0" err="1" smtClean="0">
                <a:solidFill>
                  <a:prstClr val="black"/>
                </a:solidFill>
              </a:rPr>
              <a:t>interrogation</a:t>
            </a: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r>
              <a:rPr lang="pl-PL" sz="4400" b="1" dirty="0" smtClean="0">
                <a:solidFill>
                  <a:prstClr val="black"/>
                </a:solidFill>
              </a:rPr>
              <a:t/>
            </a:r>
            <a:br>
              <a:rPr lang="pl-PL" sz="4400" b="1" dirty="0" smtClean="0">
                <a:solidFill>
                  <a:prstClr val="black"/>
                </a:solidFill>
              </a:rPr>
            </a:br>
            <a:endParaRPr lang="en-US" sz="4400" b="1" dirty="0" smtClean="0">
              <a:solidFill>
                <a:prstClr val="black"/>
              </a:solidFill>
            </a:endParaRPr>
          </a:p>
        </p:txBody>
      </p:sp>
      <p:cxnSp>
        <p:nvCxnSpPr>
          <p:cNvPr id="47" name="Łącznik prosty 46"/>
          <p:cNvCxnSpPr/>
          <p:nvPr/>
        </p:nvCxnSpPr>
        <p:spPr>
          <a:xfrm>
            <a:off x="5004048" y="4077072"/>
            <a:ext cx="360040" cy="288032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8" name="Łącznik prosty 47"/>
          <p:cNvCxnSpPr/>
          <p:nvPr/>
        </p:nvCxnSpPr>
        <p:spPr>
          <a:xfrm>
            <a:off x="5796136" y="4725144"/>
            <a:ext cx="936104" cy="2"/>
          </a:xfrm>
          <a:prstGeom prst="line">
            <a:avLst/>
          </a:prstGeom>
          <a:ln/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0" name="Prostokąt 49"/>
          <p:cNvSpPr/>
          <p:nvPr/>
        </p:nvSpPr>
        <p:spPr>
          <a:xfrm>
            <a:off x="6156176" y="3861050"/>
            <a:ext cx="504056" cy="432048"/>
          </a:xfrm>
          <a:prstGeom prst="rect">
            <a:avLst/>
          </a:prstGeom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pl-PL" dirty="0"/>
          </a:p>
        </p:txBody>
      </p:sp>
      <p:pic>
        <p:nvPicPr>
          <p:cNvPr id="51" name="Obraz 53" descr="TP_tmp.emf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31" cstate="print"/>
          <a:srcRect/>
          <a:stretch>
            <a:fillRect/>
          </a:stretch>
        </p:blipFill>
        <p:spPr bwMode="auto">
          <a:xfrm>
            <a:off x="6298009" y="3966842"/>
            <a:ext cx="167640" cy="1961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cxnSp>
        <p:nvCxnSpPr>
          <p:cNvPr id="54" name="Łącznik prosty 53"/>
          <p:cNvCxnSpPr/>
          <p:nvPr/>
        </p:nvCxnSpPr>
        <p:spPr>
          <a:xfrm flipH="1" flipV="1">
            <a:off x="7251006" y="4470789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pic>
        <p:nvPicPr>
          <p:cNvPr id="3" name="Picture 2 2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28390" y="1772816"/>
            <a:ext cx="158627" cy="153308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3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6828" y="1263947"/>
            <a:ext cx="2127048" cy="418476"/>
          </a:xfrm>
          <a:prstGeom prst="rect">
            <a:avLst/>
          </a:prstGeom>
          <a:noFill/>
          <a:ln/>
          <a:effectLst/>
        </p:spPr>
      </p:pic>
      <p:pic>
        <p:nvPicPr>
          <p:cNvPr id="59" name="Obraz 58" descr="TP_tmp.emf"/>
          <p:cNvPicPr>
            <a:picLocks noChangeAspect="1"/>
          </p:cNvPicPr>
          <p:nvPr>
            <p:custDataLst>
              <p:tags r:id="rId6"/>
            </p:custDataLst>
          </p:nvPr>
        </p:nvPicPr>
        <p:blipFill>
          <a:blip r:embed="rId34" cstate="print"/>
          <a:stretch>
            <a:fillRect/>
          </a:stretch>
        </p:blipFill>
        <p:spPr bwMode="auto">
          <a:xfrm>
            <a:off x="2017819" y="2820756"/>
            <a:ext cx="435908" cy="160887"/>
          </a:xfrm>
          <a:prstGeom prst="rect">
            <a:avLst/>
          </a:prstGeom>
          <a:noFill/>
          <a:ln/>
          <a:effectLst/>
        </p:spPr>
      </p:pic>
      <p:pic>
        <p:nvPicPr>
          <p:cNvPr id="27" name="Obraz 26"/>
          <p:cNvPicPr>
            <a:picLocks noChangeAspect="1"/>
          </p:cNvPicPr>
          <p:nvPr>
            <p:custDataLst>
              <p:tags r:id="rId7"/>
            </p:custDataLst>
          </p:nvPr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3679" y="1880119"/>
            <a:ext cx="4738032" cy="419251"/>
          </a:xfrm>
          <a:prstGeom prst="rect">
            <a:avLst/>
          </a:prstGeom>
          <a:noFill/>
          <a:ln/>
          <a:effectLst/>
        </p:spPr>
      </p:pic>
      <p:pic>
        <p:nvPicPr>
          <p:cNvPr id="28" name="Obraz 27"/>
          <p:cNvPicPr>
            <a:picLocks noChangeAspect="1"/>
          </p:cNvPicPr>
          <p:nvPr>
            <p:custDataLst>
              <p:tags r:id="rId8"/>
            </p:custDataLst>
          </p:nvPr>
        </p:nvPicPr>
        <p:blipFill>
          <a:blip r:embed="rId3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9261" y="2451050"/>
            <a:ext cx="2373429" cy="370190"/>
          </a:xfrm>
          <a:prstGeom prst="rect">
            <a:avLst/>
          </a:prstGeom>
          <a:noFill/>
          <a:ln/>
          <a:effectLst/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9"/>
            </p:custDataLst>
          </p:nvPr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96169" y="2420888"/>
            <a:ext cx="2323905" cy="370190"/>
          </a:xfrm>
          <a:prstGeom prst="rect">
            <a:avLst/>
          </a:prstGeom>
          <a:noFill/>
          <a:ln/>
          <a:effectLst/>
        </p:spPr>
      </p:pic>
      <p:pic>
        <p:nvPicPr>
          <p:cNvPr id="30" name="Obraz 29"/>
          <p:cNvPicPr>
            <a:picLocks noChangeAspect="1"/>
          </p:cNvPicPr>
          <p:nvPr>
            <p:custDataLst>
              <p:tags r:id="rId10"/>
            </p:custDataLst>
          </p:nvPr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3625" y="3429000"/>
            <a:ext cx="2437143" cy="235714"/>
          </a:xfrm>
          <a:prstGeom prst="rect">
            <a:avLst/>
          </a:prstGeom>
          <a:noFill/>
          <a:ln/>
          <a:effectLst/>
        </p:spPr>
      </p:pic>
      <p:cxnSp>
        <p:nvCxnSpPr>
          <p:cNvPr id="55" name="Łącznik prosty 54"/>
          <p:cNvCxnSpPr/>
          <p:nvPr/>
        </p:nvCxnSpPr>
        <p:spPr>
          <a:xfrm flipV="1">
            <a:off x="7092280" y="4062107"/>
            <a:ext cx="504056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56" name="Łącznik prosty 55"/>
          <p:cNvCxnSpPr/>
          <p:nvPr/>
        </p:nvCxnSpPr>
        <p:spPr>
          <a:xfrm flipV="1">
            <a:off x="6732240" y="4437112"/>
            <a:ext cx="395695" cy="273067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Prostokąt 56"/>
          <p:cNvSpPr/>
          <p:nvPr/>
        </p:nvSpPr>
        <p:spPr>
          <a:xfrm>
            <a:off x="6962644" y="4322575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cxnSp>
        <p:nvCxnSpPr>
          <p:cNvPr id="58" name="Łącznik prosty 57"/>
          <p:cNvCxnSpPr/>
          <p:nvPr/>
        </p:nvCxnSpPr>
        <p:spPr>
          <a:xfrm>
            <a:off x="6804248" y="4062107"/>
            <a:ext cx="288032" cy="216024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Łącznik prosty 62"/>
          <p:cNvCxnSpPr/>
          <p:nvPr/>
        </p:nvCxnSpPr>
        <p:spPr>
          <a:xfrm flipH="1" flipV="1">
            <a:off x="5450806" y="4485754"/>
            <a:ext cx="345330" cy="23939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4" name="Łącznik prosty 63"/>
          <p:cNvCxnSpPr/>
          <p:nvPr/>
        </p:nvCxnSpPr>
        <p:spPr>
          <a:xfrm flipV="1">
            <a:off x="5364088" y="4077072"/>
            <a:ext cx="576064" cy="382910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5" name="Łącznik prosty 64"/>
          <p:cNvCxnSpPr/>
          <p:nvPr/>
        </p:nvCxnSpPr>
        <p:spPr>
          <a:xfrm flipV="1">
            <a:off x="5076056" y="4509120"/>
            <a:ext cx="281062" cy="216024"/>
          </a:xfrm>
          <a:prstGeom prst="line">
            <a:avLst/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66" name="Prostokąt 65"/>
          <p:cNvSpPr/>
          <p:nvPr/>
        </p:nvSpPr>
        <p:spPr>
          <a:xfrm>
            <a:off x="5148064" y="4365104"/>
            <a:ext cx="504056" cy="144016"/>
          </a:xfrm>
          <a:prstGeom prst="rect">
            <a:avLst/>
          </a:prstGeom>
          <a:solidFill>
            <a:srgbClr val="FFFFFF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pl-PL"/>
          </a:p>
        </p:txBody>
      </p:sp>
      <p:pic>
        <p:nvPicPr>
          <p:cNvPr id="71" name="Obraz 70" descr="TP_tmp.emf"/>
          <p:cNvPicPr>
            <a:picLocks noChangeAspect="1"/>
          </p:cNvPicPr>
          <p:nvPr>
            <p:custDataLst>
              <p:tags r:id="rId11"/>
            </p:custDataLst>
          </p:nvPr>
        </p:nvPicPr>
        <p:blipFill>
          <a:blip r:embed="rId39" cstate="print"/>
          <a:stretch>
            <a:fillRect/>
          </a:stretch>
        </p:blipFill>
        <p:spPr bwMode="auto">
          <a:xfrm>
            <a:off x="4644008" y="4653136"/>
            <a:ext cx="342901" cy="251004"/>
          </a:xfrm>
          <a:prstGeom prst="rect">
            <a:avLst/>
          </a:prstGeom>
          <a:noFill/>
          <a:ln/>
          <a:effectLst/>
        </p:spPr>
      </p:pic>
      <p:sp>
        <p:nvSpPr>
          <p:cNvPr id="72" name="Schemat blokowy: opóźnienie 71"/>
          <p:cNvSpPr/>
          <p:nvPr/>
        </p:nvSpPr>
        <p:spPr>
          <a:xfrm>
            <a:off x="7740352" y="3861048"/>
            <a:ext cx="576064" cy="43204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80" name="Obraz 79" descr="TP_tmp.emf"/>
          <p:cNvPicPr>
            <a:picLocks noChangeAspect="1"/>
          </p:cNvPicPr>
          <p:nvPr>
            <p:custDataLst>
              <p:tags r:id="rId12"/>
            </p:custDataLst>
          </p:nvPr>
        </p:nvPicPr>
        <p:blipFill>
          <a:blip r:embed="rId40" cstate="print"/>
          <a:stretch>
            <a:fillRect/>
          </a:stretch>
        </p:blipFill>
        <p:spPr bwMode="auto">
          <a:xfrm>
            <a:off x="7850773" y="3933056"/>
            <a:ext cx="276981" cy="177086"/>
          </a:xfrm>
          <a:prstGeom prst="rect">
            <a:avLst/>
          </a:prstGeom>
          <a:noFill/>
          <a:ln/>
          <a:effectLst/>
        </p:spPr>
      </p:pic>
      <p:sp>
        <p:nvSpPr>
          <p:cNvPr id="78" name="Schemat blokowy: opóźnienie 77"/>
          <p:cNvSpPr/>
          <p:nvPr/>
        </p:nvSpPr>
        <p:spPr>
          <a:xfrm>
            <a:off x="7740352" y="4509120"/>
            <a:ext cx="576064" cy="432048"/>
          </a:xfrm>
          <a:prstGeom prst="flowChartDelay">
            <a:avLst/>
          </a:prstGeom>
          <a:solidFill>
            <a:schemeClr val="bg1"/>
          </a:solidFill>
          <a:ln>
            <a:solidFill>
              <a:schemeClr val="tx1"/>
            </a:solidFill>
          </a:ln>
          <a:effectLst>
            <a:outerShdw blurRad="190500" dist="228600" dir="2700000" algn="ctr">
              <a:srgbClr val="000000">
                <a:alpha val="30000"/>
              </a:srgbClr>
            </a:outerShdw>
          </a:effectLst>
          <a:scene3d>
            <a:camera prst="orthographicFront">
              <a:rot lat="0" lon="0" rev="0"/>
            </a:camera>
            <a:lightRig rig="glow" dir="t">
              <a:rot lat="0" lon="0" rev="4800000"/>
            </a:lightRig>
          </a:scene3d>
          <a:sp3d prstMaterial="matte">
            <a:bevelT w="127000" h="63500"/>
          </a:sp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en-US"/>
          </a:p>
        </p:txBody>
      </p:sp>
      <p:pic>
        <p:nvPicPr>
          <p:cNvPr id="79" name="Obraz 78" descr="TP_tmp.emf"/>
          <p:cNvPicPr>
            <a:picLocks noChangeAspect="1"/>
          </p:cNvPicPr>
          <p:nvPr>
            <p:custDataLst>
              <p:tags r:id="rId13"/>
            </p:custDataLst>
          </p:nvPr>
        </p:nvPicPr>
        <p:blipFill>
          <a:blip r:embed="rId41" cstate="print"/>
          <a:stretch>
            <a:fillRect/>
          </a:stretch>
        </p:blipFill>
        <p:spPr bwMode="auto">
          <a:xfrm>
            <a:off x="7850521" y="4581128"/>
            <a:ext cx="277486" cy="201670"/>
          </a:xfrm>
          <a:prstGeom prst="rect">
            <a:avLst/>
          </a:prstGeom>
          <a:noFill/>
          <a:ln/>
          <a:effectLst/>
        </p:spPr>
      </p:pic>
      <p:sp>
        <p:nvSpPr>
          <p:cNvPr id="84" name="Prostokąt 83"/>
          <p:cNvSpPr/>
          <p:nvPr/>
        </p:nvSpPr>
        <p:spPr>
          <a:xfrm>
            <a:off x="4355975" y="5132541"/>
            <a:ext cx="4307911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Frequency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difference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</a:t>
            </a:r>
            <a:r>
              <a:rPr lang="pl-PL" b="1" dirty="0" err="1" smtClean="0">
                <a:solidFill>
                  <a:srgbClr val="000000"/>
                </a:solidFill>
                <a:latin typeface="Times New Roman"/>
              </a:rPr>
              <a:t>estimation</a:t>
            </a:r>
            <a:r>
              <a:rPr lang="pl-PL" b="1" dirty="0" smtClean="0">
                <a:solidFill>
                  <a:srgbClr val="000000"/>
                </a:solidFill>
                <a:latin typeface="Times New Roman"/>
              </a:rPr>
              <a:t> precision</a:t>
            </a:r>
          </a:p>
        </p:txBody>
      </p:sp>
      <p:pic>
        <p:nvPicPr>
          <p:cNvPr id="23" name="Obraz 22"/>
          <p:cNvPicPr>
            <a:picLocks noChangeAspect="1"/>
          </p:cNvPicPr>
          <p:nvPr>
            <p:custDataLst>
              <p:tags r:id="rId14"/>
            </p:custDataLst>
          </p:nvPr>
        </p:nvPicPr>
        <p:blipFill>
          <a:blip r:embed="rId4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3709" y="5786744"/>
            <a:ext cx="1208571" cy="334286"/>
          </a:xfrm>
          <a:prstGeom prst="rect">
            <a:avLst/>
          </a:prstGeom>
          <a:noFill/>
          <a:ln/>
          <a:effectLst/>
        </p:spPr>
      </p:pic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4" presetClass="path" presetSubtype="0" accel="50000" decel="5000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5.55556E-7 -2.31214E-6 L 0.00382 -0.22821 " pathEditMode="relative" rAng="0" ptsTypes="AA">
                                      <p:cBhvr>
                                        <p:cTn id="2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" y="-11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0" presetClass="path" presetSubtype="0" accel="50000" decel="50000" fill="hold" grpId="2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382 -0.22821 C 0.00434 -0.24925 0.00434 -0.27052 0.00538 -0.29156 C 0.00573 -0.29734 0.00903 -0.30705 0.01024 -0.3126 C 0.01111 -0.31676 0.01337 -0.32532 0.01337 -0.32509 C 0.01285 -0.33804 0.01267 -0.35075 0.01181 -0.36347 C 0.01163 -0.36624 0.01042 -0.36902 0.01024 -0.37179 C 0.00885 -0.38729 0.01111 -0.40809 0.00226 -0.42058 C 0.00122 -0.41642 0.00017 -0.41202 -0.00087 -0.40786 C -0.00139 -0.40578 -0.00243 -0.40139 -0.00243 -0.40116 C -0.00851 -0.32809 0.00069 -0.25665 0.00069 -0.18382 " pathEditMode="relative" rAng="0" ptsTypes="fffffffffA">
                                      <p:cBhvr>
                                        <p:cTn id="3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" y="-7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42" presetClass="path" presetSubtype="0" accel="50000" decel="50000" fill="hold" grpId="3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.00069 -0.18382 L 0.00069 -0.12093 " pathEditMode="relative" rAng="0" ptsTypes="AA">
                                      <p:cBhvr>
                                        <p:cTn id="4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1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000"/>
                            </p:stCondLst>
                            <p:childTnLst>
                              <p:par>
                                <p:cTn id="46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6" fill="hold">
                      <p:stCondLst>
                        <p:cond delay="indefinite"/>
                      </p:stCondLst>
                      <p:childTnLst>
                        <p:par>
                          <p:cTn id="57" fill="hold">
                            <p:stCondLst>
                              <p:cond delay="0"/>
                            </p:stCondLst>
                            <p:childTnLst>
                              <p:par>
                                <p:cTn id="5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0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6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8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0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2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6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8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0" fill="hold">
                      <p:stCondLst>
                        <p:cond delay="indefinite"/>
                      </p:stCondLst>
                      <p:childTnLst>
                        <p:par>
                          <p:cTn id="101" fill="hold">
                            <p:stCondLst>
                              <p:cond delay="0"/>
                            </p:stCondLst>
                            <p:childTnLst>
                              <p:par>
                                <p:cTn id="102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04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1" grpId="0" animBg="1"/>
      <p:bldP spid="21" grpId="1" animBg="1"/>
      <p:bldP spid="21" grpId="2" animBg="1"/>
      <p:bldP spid="21" grpId="3" animBg="1"/>
      <p:bldP spid="26" grpId="0"/>
      <p:bldP spid="50" grpId="0" animBg="1"/>
      <p:bldP spid="57" grpId="0" animBg="1"/>
      <p:bldP spid="66" grpId="0" animBg="1"/>
      <p:bldP spid="72" grpId="0" animBg="1"/>
      <p:bldP spid="78" grpId="0" animBg="1"/>
      <p:bldP spid="8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179512" y="332656"/>
            <a:ext cx="8964488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Why</a:t>
            </a:r>
            <a:r>
              <a:rPr lang="pl-PL" sz="4400" b="1" dirty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atomic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clocks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are</a:t>
            </a:r>
            <a:r>
              <a:rPr lang="pl-PL" sz="4400" b="1" dirty="0" smtClean="0">
                <a:solidFill>
                  <a:prstClr val="black"/>
                </a:solidFill>
              </a:rPr>
              <a:t> not </a:t>
            </a:r>
            <a:r>
              <a:rPr lang="pl-PL" sz="4400" b="1" dirty="0" err="1" smtClean="0">
                <a:solidFill>
                  <a:prstClr val="black"/>
                </a:solidFill>
              </a:rPr>
              <a:t>just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optical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interferometers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divided</a:t>
            </a:r>
            <a:r>
              <a:rPr lang="pl-PL" sz="4400" b="1" dirty="0" smtClean="0">
                <a:solidFill>
                  <a:prstClr val="black"/>
                </a:solidFill>
              </a:rPr>
              <a:t> by „T”</a:t>
            </a:r>
            <a:endParaRPr lang="en-US" sz="4400" b="1" dirty="0" smtClean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341276" y="2152504"/>
            <a:ext cx="8424936" cy="34778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err="1" smtClean="0"/>
              <a:t>Freedom</a:t>
            </a:r>
            <a:r>
              <a:rPr lang="pl-PL" sz="2000" dirty="0" smtClean="0"/>
              <a:t> </a:t>
            </a:r>
            <a:r>
              <a:rPr lang="pl-PL" sz="2000" dirty="0"/>
              <a:t>in </a:t>
            </a:r>
            <a:r>
              <a:rPr lang="pl-PL" sz="2000" dirty="0" err="1"/>
              <a:t>choosing</a:t>
            </a:r>
            <a:r>
              <a:rPr lang="pl-PL" sz="2000" dirty="0"/>
              <a:t> </a:t>
            </a:r>
            <a:r>
              <a:rPr lang="pl-PL" sz="2000" dirty="0" err="1"/>
              <a:t>time</a:t>
            </a:r>
            <a:r>
              <a:rPr lang="pl-PL" sz="2000" dirty="0"/>
              <a:t> of </a:t>
            </a:r>
            <a:r>
              <a:rPr lang="pl-PL" sz="2000" dirty="0" err="1"/>
              <a:t>evolution</a:t>
            </a:r>
            <a:r>
              <a:rPr lang="pl-PL" sz="2000" dirty="0"/>
              <a:t> </a:t>
            </a:r>
            <a:r>
              <a:rPr lang="pl-PL" sz="2000" dirty="0" err="1"/>
              <a:t>makes</a:t>
            </a:r>
            <a:r>
              <a:rPr lang="pl-PL" sz="2000" dirty="0"/>
              <a:t> „</a:t>
            </a:r>
            <a:r>
              <a:rPr lang="pl-PL" sz="2000" dirty="0" err="1"/>
              <a:t>local</a:t>
            </a:r>
            <a:r>
              <a:rPr lang="pl-PL" sz="2000" dirty="0"/>
              <a:t> </a:t>
            </a:r>
            <a:r>
              <a:rPr lang="pl-PL" sz="2000" dirty="0" err="1"/>
              <a:t>sensing</a:t>
            </a:r>
            <a:r>
              <a:rPr lang="pl-PL" sz="2000" dirty="0"/>
              <a:t>” regime not </a:t>
            </a:r>
            <a:r>
              <a:rPr lang="pl-PL" sz="2000" dirty="0" err="1"/>
              <a:t>well</a:t>
            </a:r>
            <a:r>
              <a:rPr lang="pl-PL" sz="2000" dirty="0"/>
              <a:t> </a:t>
            </a:r>
            <a:r>
              <a:rPr lang="pl-PL" sz="2000" dirty="0" err="1"/>
              <a:t>defined</a:t>
            </a:r>
            <a:r>
              <a:rPr lang="pl-PL" sz="2000" dirty="0"/>
              <a:t> </a:t>
            </a:r>
            <a:r>
              <a:rPr lang="pl-PL" sz="2000" dirty="0" err="1" smtClean="0"/>
              <a:t>apriori</a:t>
            </a:r>
            <a:r>
              <a:rPr lang="pl-PL" sz="2000" dirty="0" smtClean="0"/>
              <a:t> – </a:t>
            </a:r>
            <a:r>
              <a:rPr lang="pl-PL" sz="2000" dirty="0" err="1" smtClean="0"/>
              <a:t>e.g</a:t>
            </a:r>
            <a:r>
              <a:rPr lang="pl-PL" sz="2000" dirty="0" smtClean="0"/>
              <a:t>. </a:t>
            </a:r>
            <a:r>
              <a:rPr lang="pl-PL" sz="2000" dirty="0" err="1" smtClean="0"/>
              <a:t>when</a:t>
            </a:r>
            <a:r>
              <a:rPr lang="pl-PL" sz="2000" dirty="0" smtClean="0"/>
              <a:t> we </a:t>
            </a:r>
            <a:r>
              <a:rPr lang="pl-PL" sz="2000" dirty="0" err="1" smtClean="0"/>
              <a:t>can</a:t>
            </a:r>
            <a:r>
              <a:rPr lang="pl-PL" sz="2000" dirty="0" smtClean="0"/>
              <a:t> </a:t>
            </a:r>
            <a:r>
              <a:rPr lang="pl-PL" sz="2000" dirty="0" err="1" smtClean="0"/>
              <a:t>use</a:t>
            </a:r>
            <a:r>
              <a:rPr lang="pl-PL" sz="2000" dirty="0" smtClean="0"/>
              <a:t> quantum Fisher </a:t>
            </a:r>
            <a:r>
              <a:rPr lang="pl-PL" sz="2000" dirty="0" err="1" smtClean="0"/>
              <a:t>information</a:t>
            </a:r>
            <a:r>
              <a:rPr lang="pl-PL" sz="2000" dirty="0" smtClean="0"/>
              <a:t>?</a:t>
            </a:r>
            <a:br>
              <a:rPr lang="pl-PL" sz="2000" dirty="0" smtClean="0"/>
            </a:br>
            <a:endParaRPr lang="pl-PL" sz="2000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dirty="0" smtClean="0">
                <a:solidFill>
                  <a:prstClr val="black"/>
                </a:solidFill>
              </a:rPr>
              <a:t>In </a:t>
            </a:r>
            <a:r>
              <a:rPr lang="pl-PL" sz="2000" dirty="0" err="1">
                <a:solidFill>
                  <a:prstClr val="black"/>
                </a:solidFill>
              </a:rPr>
              <a:t>atomic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clocks</a:t>
            </a:r>
            <a:r>
              <a:rPr lang="pl-PL" sz="2000" dirty="0">
                <a:solidFill>
                  <a:prstClr val="black"/>
                </a:solidFill>
              </a:rPr>
              <a:t> we </a:t>
            </a:r>
            <a:r>
              <a:rPr lang="pl-PL" sz="2000" dirty="0" err="1">
                <a:solidFill>
                  <a:prstClr val="black"/>
                </a:solidFill>
              </a:rPr>
              <a:t>are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interested</a:t>
            </a:r>
            <a:r>
              <a:rPr lang="pl-PL" sz="2000" dirty="0">
                <a:solidFill>
                  <a:prstClr val="black"/>
                </a:solidFill>
              </a:rPr>
              <a:t> in  </a:t>
            </a:r>
            <a:r>
              <a:rPr lang="pl-PL" sz="2000" dirty="0" err="1">
                <a:solidFill>
                  <a:prstClr val="black"/>
                </a:solidFill>
              </a:rPr>
              <a:t>stabilizing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fluctuating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</a:rPr>
              <a:t>frequency</a:t>
            </a:r>
            <a:r>
              <a:rPr lang="pl-PL" sz="2000" dirty="0" smtClean="0">
                <a:solidFill>
                  <a:prstClr val="black"/>
                </a:solidFill>
              </a:rPr>
              <a:t> </a:t>
            </a:r>
            <a:r>
              <a:rPr lang="pl-PL" sz="2000" dirty="0">
                <a:solidFill>
                  <a:prstClr val="black"/>
                </a:solidFill>
              </a:rPr>
              <a:t>and not </a:t>
            </a:r>
            <a:r>
              <a:rPr lang="pl-PL" sz="2000" dirty="0" err="1">
                <a:solidFill>
                  <a:prstClr val="black"/>
                </a:solidFill>
              </a:rPr>
              <a:t>measuring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unknown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fixed</a:t>
            </a:r>
            <a:r>
              <a:rPr lang="pl-PL" sz="2000" dirty="0">
                <a:solidFill>
                  <a:prstClr val="black"/>
                </a:solidFill>
              </a:rPr>
              <a:t> </a:t>
            </a:r>
            <a:r>
              <a:rPr lang="pl-PL" sz="2000" dirty="0" err="1">
                <a:solidFill>
                  <a:prstClr val="black"/>
                </a:solidFill>
              </a:rPr>
              <a:t>frequency</a:t>
            </a:r>
            <a:r>
              <a:rPr lang="pl-PL" sz="2000" dirty="0">
                <a:solidFill>
                  <a:prstClr val="black"/>
                </a:solidFill>
              </a:rPr>
              <a:t>!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pl-PL" sz="2000" b="1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US" sz="2000" b="1" dirty="0"/>
          </a:p>
        </p:txBody>
      </p:sp>
      <p:pic>
        <p:nvPicPr>
          <p:cNvPr id="14" name="Obraz 13" descr="Figure 1.bmp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99592" y="4077072"/>
            <a:ext cx="7133978" cy="23042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767944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Allan </a:t>
            </a:r>
            <a:r>
              <a:rPr lang="pl-PL" sz="4400" b="1" dirty="0" err="1" smtClean="0">
                <a:solidFill>
                  <a:prstClr val="black"/>
                </a:solidFill>
              </a:rPr>
              <a:t>variance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2401" y="3855033"/>
            <a:ext cx="5432913" cy="768546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7" name="Picture 2 1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532781" y="4621492"/>
            <a:ext cx="2957873" cy="2090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Picture 2 2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539552" y="908720"/>
            <a:ext cx="7934325" cy="29241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2" name="Obraz 21" descr="TP_tmp.emf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</a:blip>
          <a:stretch>
            <a:fillRect/>
          </a:stretch>
        </p:blipFill>
        <p:spPr bwMode="auto">
          <a:xfrm>
            <a:off x="417390" y="4078086"/>
            <a:ext cx="2129486" cy="278354"/>
          </a:xfrm>
          <a:prstGeom prst="rect">
            <a:avLst/>
          </a:prstGeom>
          <a:noFill/>
          <a:ln/>
          <a:effectLst/>
        </p:spPr>
      </p:pic>
    </p:spTree>
    <p:extLst>
      <p:ext uri="{BB962C8B-B14F-4D97-AF65-F5344CB8AC3E}">
        <p14:creationId xmlns:p14="http://schemas.microsoft.com/office/powerpoint/2010/main" val="7064378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Looking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for the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fundamental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stability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bound</a:t>
            </a:r>
            <a:endParaRPr lang="pl-PL" sz="36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  <p:sp>
        <p:nvSpPr>
          <p:cNvPr id="9" name="Prostokąt 8"/>
          <p:cNvSpPr/>
          <p:nvPr/>
        </p:nvSpPr>
        <p:spPr>
          <a:xfrm>
            <a:off x="323528" y="3631175"/>
            <a:ext cx="8089308" cy="1015663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 smtClean="0">
                <a:solidFill>
                  <a:prstClr val="black"/>
                </a:solidFill>
              </a:rPr>
              <a:t>Given</a:t>
            </a:r>
            <a:r>
              <a:rPr lang="pl-PL" sz="2000" b="1" dirty="0" smtClean="0">
                <a:solidFill>
                  <a:prstClr val="black"/>
                </a:solidFill>
              </a:rPr>
              <a:t>:</a:t>
            </a:r>
            <a:r>
              <a:rPr lang="pl-PL" sz="2000" dirty="0" smtClean="0">
                <a:solidFill>
                  <a:prstClr val="black"/>
                </a:solidFill>
              </a:rPr>
              <a:t> LO </a:t>
            </a:r>
            <a:r>
              <a:rPr lang="pl-PL" sz="2000" dirty="0" err="1" smtClean="0">
                <a:solidFill>
                  <a:prstClr val="black"/>
                </a:solidFill>
              </a:rPr>
              <a:t>noise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pl-PL" sz="2000" dirty="0" err="1" smtClean="0">
                <a:solidFill>
                  <a:prstClr val="black"/>
                </a:solidFill>
              </a:rPr>
              <a:t>atomic</a:t>
            </a:r>
            <a:r>
              <a:rPr lang="pl-PL" sz="2000" dirty="0" smtClean="0">
                <a:solidFill>
                  <a:prstClr val="black"/>
                </a:solidFill>
              </a:rPr>
              <a:t> </a:t>
            </a:r>
            <a:r>
              <a:rPr lang="pl-PL" sz="2000" dirty="0" err="1" smtClean="0">
                <a:solidFill>
                  <a:prstClr val="black"/>
                </a:solidFill>
              </a:rPr>
              <a:t>decoherence</a:t>
            </a:r>
            <a:r>
              <a:rPr lang="pl-PL" sz="2000" dirty="0" smtClean="0">
                <a:solidFill>
                  <a:prstClr val="black"/>
                </a:solidFill>
              </a:rPr>
              <a:t>, </a:t>
            </a:r>
            <a:r>
              <a:rPr lang="pl-PL" sz="2000" dirty="0" err="1" smtClean="0">
                <a:solidFill>
                  <a:prstClr val="black"/>
                </a:solidFill>
              </a:rPr>
              <a:t>number</a:t>
            </a:r>
            <a:r>
              <a:rPr lang="pl-PL" sz="2000" dirty="0" smtClean="0">
                <a:solidFill>
                  <a:prstClr val="black"/>
                </a:solidFill>
              </a:rPr>
              <a:t> of </a:t>
            </a:r>
            <a:r>
              <a:rPr lang="pl-PL" sz="2000" dirty="0" err="1" smtClean="0">
                <a:solidFill>
                  <a:prstClr val="black"/>
                </a:solidFill>
              </a:rPr>
              <a:t>atoms</a:t>
            </a:r>
            <a:endParaRPr lang="pl-PL" sz="2000" dirty="0" smtClean="0">
              <a:solidFill>
                <a:prstClr val="black"/>
              </a:solidFill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pl-PL" sz="2000" b="1" dirty="0" err="1" smtClean="0">
                <a:solidFill>
                  <a:prstClr val="black"/>
                </a:solidFill>
              </a:rPr>
              <a:t>Find</a:t>
            </a:r>
            <a:r>
              <a:rPr lang="pl-PL" sz="2000" b="1" dirty="0" smtClean="0">
                <a:solidFill>
                  <a:prstClr val="black"/>
                </a:solidFill>
              </a:rPr>
              <a:t>: </a:t>
            </a:r>
            <a:r>
              <a:rPr lang="pl-PL" sz="2000" dirty="0" err="1" smtClean="0"/>
              <a:t>optimal</a:t>
            </a:r>
            <a:r>
              <a:rPr lang="pl-PL" sz="2000" dirty="0" smtClean="0"/>
              <a:t> </a:t>
            </a:r>
            <a:r>
              <a:rPr lang="pl-PL" sz="2000" dirty="0" err="1"/>
              <a:t>states</a:t>
            </a:r>
            <a:r>
              <a:rPr lang="pl-PL" sz="2000" dirty="0"/>
              <a:t>, </a:t>
            </a:r>
            <a:r>
              <a:rPr lang="pl-PL" sz="2000" dirty="0" err="1"/>
              <a:t>interrogation</a:t>
            </a:r>
            <a:r>
              <a:rPr lang="pl-PL" sz="2000" dirty="0"/>
              <a:t> </a:t>
            </a:r>
            <a:r>
              <a:rPr lang="pl-PL" sz="2000" dirty="0" err="1"/>
              <a:t>times</a:t>
            </a:r>
            <a:r>
              <a:rPr lang="pl-PL" sz="2000" dirty="0"/>
              <a:t>, </a:t>
            </a:r>
            <a:r>
              <a:rPr lang="pl-PL" sz="2000" dirty="0" err="1"/>
              <a:t>measurements</a:t>
            </a:r>
            <a:r>
              <a:rPr lang="pl-PL" sz="2000" dirty="0"/>
              <a:t>, </a:t>
            </a:r>
            <a:r>
              <a:rPr lang="pl-PL" sz="2000" dirty="0" err="1"/>
              <a:t>feedbacks</a:t>
            </a:r>
            <a:r>
              <a:rPr lang="pl-PL" sz="2000" dirty="0"/>
              <a:t> </a:t>
            </a:r>
            <a:r>
              <a:rPr lang="pl-PL" sz="2000" dirty="0" smtClean="0"/>
              <a:t>to </a:t>
            </a:r>
            <a:r>
              <a:rPr lang="pl-PL" sz="2000" dirty="0" err="1"/>
              <a:t>minimize</a:t>
            </a:r>
            <a:r>
              <a:rPr lang="pl-PL" sz="2000" dirty="0"/>
              <a:t> the Allan </a:t>
            </a:r>
            <a:r>
              <a:rPr lang="pl-PL" sz="2000" dirty="0" err="1"/>
              <a:t>variance</a:t>
            </a:r>
            <a:r>
              <a:rPr lang="pl-PL" sz="2000" dirty="0"/>
              <a:t>! </a:t>
            </a:r>
            <a:endParaRPr lang="en-US" sz="2000" dirty="0"/>
          </a:p>
        </p:txBody>
      </p:sp>
      <p:grpSp>
        <p:nvGrpSpPr>
          <p:cNvPr id="11" name="Grupa 10"/>
          <p:cNvGrpSpPr/>
          <p:nvPr/>
        </p:nvGrpSpPr>
        <p:grpSpPr>
          <a:xfrm>
            <a:off x="632900" y="4626304"/>
            <a:ext cx="7726927" cy="1887018"/>
            <a:chOff x="632900" y="4626304"/>
            <a:chExt cx="7726927" cy="1887018"/>
          </a:xfrm>
        </p:grpSpPr>
        <p:pic>
          <p:nvPicPr>
            <p:cNvPr id="17" name="Picture 2 1"/>
            <p:cNvPicPr>
              <a:picLocks noChangeAspect="1" noChangeArrowheads="1"/>
            </p:cNvPicPr>
            <p:nvPr/>
          </p:nvPicPr>
          <p:blipFill>
            <a:blip r:embed="rId5" cstate="print"/>
            <a:srcRect/>
            <a:stretch>
              <a:fillRect/>
            </a:stretch>
          </p:blipFill>
          <p:spPr bwMode="auto">
            <a:xfrm>
              <a:off x="5689985" y="4626304"/>
              <a:ext cx="2669842" cy="1887018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pic>
          <p:nvPicPr>
            <p:cNvPr id="1024" name="Obraz 1023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2900" y="4710839"/>
              <a:ext cx="4730000" cy="570000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grpSp>
          <p:nvGrpSpPr>
            <p:cNvPr id="10" name="Grupa 9"/>
            <p:cNvGrpSpPr/>
            <p:nvPr/>
          </p:nvGrpSpPr>
          <p:grpSpPr>
            <a:xfrm>
              <a:off x="1840736" y="5638700"/>
              <a:ext cx="6204898" cy="572742"/>
              <a:chOff x="1840736" y="5638700"/>
              <a:chExt cx="6204898" cy="572742"/>
            </a:xfrm>
          </p:grpSpPr>
          <p:sp>
            <p:nvSpPr>
              <p:cNvPr id="19" name="Dowolny kształt 18"/>
              <p:cNvSpPr/>
              <p:nvPr/>
            </p:nvSpPr>
            <p:spPr>
              <a:xfrm>
                <a:off x="6303920" y="5778432"/>
                <a:ext cx="1741714" cy="433010"/>
              </a:xfrm>
              <a:custGeom>
                <a:avLst/>
                <a:gdLst>
                  <a:gd name="connsiteX0" fmla="*/ 0 w 1741714"/>
                  <a:gd name="connsiteY0" fmla="*/ 229810 h 433010"/>
                  <a:gd name="connsiteX1" fmla="*/ 290285 w 1741714"/>
                  <a:gd name="connsiteY1" fmla="*/ 12095 h 433010"/>
                  <a:gd name="connsiteX2" fmla="*/ 696685 w 1741714"/>
                  <a:gd name="connsiteY2" fmla="*/ 302381 h 433010"/>
                  <a:gd name="connsiteX3" fmla="*/ 1335314 w 1741714"/>
                  <a:gd name="connsiteY3" fmla="*/ 244324 h 433010"/>
                  <a:gd name="connsiteX4" fmla="*/ 1741714 w 1741714"/>
                  <a:gd name="connsiteY4" fmla="*/ 433010 h 4330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41714" h="433010">
                    <a:moveTo>
                      <a:pt x="0" y="229810"/>
                    </a:moveTo>
                    <a:cubicBezTo>
                      <a:pt x="87085" y="114905"/>
                      <a:pt x="174171" y="0"/>
                      <a:pt x="290285" y="12095"/>
                    </a:cubicBezTo>
                    <a:cubicBezTo>
                      <a:pt x="406399" y="24190"/>
                      <a:pt x="522514" y="263676"/>
                      <a:pt x="696685" y="302381"/>
                    </a:cubicBezTo>
                    <a:cubicBezTo>
                      <a:pt x="870856" y="341086"/>
                      <a:pt x="1161143" y="222553"/>
                      <a:pt x="1335314" y="244324"/>
                    </a:cubicBezTo>
                    <a:cubicBezTo>
                      <a:pt x="1509485" y="266095"/>
                      <a:pt x="1625599" y="349552"/>
                      <a:pt x="1741714" y="433010"/>
                    </a:cubicBezTo>
                  </a:path>
                </a:pathLst>
              </a:custGeom>
              <a:ln w="28575">
                <a:solidFill>
                  <a:srgbClr val="FF0000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  <p:txBody>
              <a:bodyPr rtlCol="0" anchor="ctr"/>
              <a:lstStyle/>
              <a:p>
                <a:pPr algn="ctr"/>
                <a:endParaRPr lang="en-US"/>
              </a:p>
            </p:txBody>
          </p:sp>
          <p:pic>
            <p:nvPicPr>
              <p:cNvPr id="13" name="Obraz 12"/>
              <p:cNvPicPr>
                <a:picLocks noChangeAspect="1"/>
              </p:cNvPicPr>
              <p:nvPr>
                <p:custDataLst>
                  <p:tags r:id="rId3"/>
                </p:custDataLst>
              </p:nvPr>
            </p:nvPicPr>
            <p:blipFill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1840736" y="5638700"/>
                <a:ext cx="1755476" cy="358689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</p:spPr>
          </p:pic>
        </p:grpSp>
      </p:grpSp>
      <p:grpSp>
        <p:nvGrpSpPr>
          <p:cNvPr id="6" name="Grupa 5"/>
          <p:cNvGrpSpPr/>
          <p:nvPr/>
        </p:nvGrpSpPr>
        <p:grpSpPr>
          <a:xfrm>
            <a:off x="3330549" y="5949877"/>
            <a:ext cx="3330495" cy="790907"/>
            <a:chOff x="3330549" y="5949877"/>
            <a:chExt cx="3330495" cy="790907"/>
          </a:xfrm>
        </p:grpSpPr>
        <p:sp>
          <p:nvSpPr>
            <p:cNvPr id="14" name="Prostokąt 13"/>
            <p:cNvSpPr/>
            <p:nvPr/>
          </p:nvSpPr>
          <p:spPr>
            <a:xfrm>
              <a:off x="3330549" y="6371452"/>
              <a:ext cx="2864182" cy="369332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r>
                <a:rPr lang="pl-PL" b="1" dirty="0" smtClean="0">
                  <a:solidFill>
                    <a:prstClr val="black"/>
                  </a:solidFill>
                </a:rPr>
                <a:t>The quantum Allan </a:t>
              </a:r>
              <a:r>
                <a:rPr lang="pl-PL" b="1" dirty="0" err="1" smtClean="0">
                  <a:solidFill>
                    <a:prstClr val="black"/>
                  </a:solidFill>
                </a:rPr>
                <a:t>variance</a:t>
              </a:r>
              <a:endParaRPr lang="pl-PL" b="1" dirty="0"/>
            </a:p>
          </p:txBody>
        </p:sp>
        <p:cxnSp>
          <p:nvCxnSpPr>
            <p:cNvPr id="16" name="Łącznik prosty ze strzałką 15"/>
            <p:cNvCxnSpPr/>
            <p:nvPr/>
          </p:nvCxnSpPr>
          <p:spPr>
            <a:xfrm flipV="1">
              <a:off x="5572449" y="5949877"/>
              <a:ext cx="1088595" cy="43551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1" name="Łącznik prosty ze strzałką 20"/>
            <p:cNvCxnSpPr/>
            <p:nvPr/>
          </p:nvCxnSpPr>
          <p:spPr>
            <a:xfrm flipH="1" flipV="1">
              <a:off x="3375712" y="5994937"/>
              <a:ext cx="686308" cy="28619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8" name="Obraz 27"/>
          <p:cNvPicPr>
            <a:picLocks noChangeAspect="1"/>
          </p:cNvPicPr>
          <p:nvPr/>
        </p:nvPicPr>
        <p:blipFill rotWithShape="1">
          <a:blip r:embed="rId8"/>
          <a:srcRect l="1267" t="1098" r="2312" b="-1098"/>
          <a:stretch/>
        </p:blipFill>
        <p:spPr>
          <a:xfrm>
            <a:off x="1839041" y="725787"/>
            <a:ext cx="5148000" cy="2652991"/>
          </a:xfrm>
          <a:prstGeom prst="rect">
            <a:avLst/>
          </a:prstGeom>
        </p:spPr>
      </p:pic>
      <p:pic>
        <p:nvPicPr>
          <p:cNvPr id="29" name="Obraz 28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89127" y="3074170"/>
            <a:ext cx="1514190" cy="205524"/>
          </a:xfrm>
          <a:prstGeom prst="rect">
            <a:avLst/>
          </a:prstGeom>
          <a:solidFill>
            <a:schemeClr val="bg1"/>
          </a:solidFill>
          <a:ln/>
          <a:effectLst/>
        </p:spPr>
      </p:pic>
      <p:sp>
        <p:nvSpPr>
          <p:cNvPr id="31" name="Prostokąt 30"/>
          <p:cNvSpPr/>
          <p:nvPr/>
        </p:nvSpPr>
        <p:spPr>
          <a:xfrm>
            <a:off x="6012160" y="3248124"/>
            <a:ext cx="281699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dirty="0" smtClean="0">
                <a:solidFill>
                  <a:prstClr val="black"/>
                </a:solidFill>
              </a:rPr>
              <a:t>      </a:t>
            </a:r>
            <a:r>
              <a:rPr lang="pl-PL" dirty="0" err="1" smtClean="0">
                <a:solidFill>
                  <a:prstClr val="black"/>
                </a:solidFill>
              </a:rPr>
              <a:t>adaptiveness</a:t>
            </a:r>
            <a:r>
              <a:rPr lang="pl-PL" dirty="0" smtClean="0">
                <a:solidFill>
                  <a:prstClr val="black"/>
                </a:solidFill>
              </a:rPr>
              <a:t> </a:t>
            </a:r>
            <a:r>
              <a:rPr lang="pl-PL" dirty="0" err="1">
                <a:solidFill>
                  <a:prstClr val="black"/>
                </a:solidFill>
              </a:rPr>
              <a:t>allowed</a:t>
            </a:r>
            <a:r>
              <a:rPr lang="pl-PL" dirty="0" smtClean="0">
                <a:solidFill>
                  <a:prstClr val="black"/>
                </a:solidFill>
              </a:rPr>
              <a:t>!!!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987073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31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First step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towards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fundamental</a:t>
            </a:r>
            <a:r>
              <a:rPr lang="pl-PL" sz="3600" b="1" dirty="0" smtClean="0">
                <a:solidFill>
                  <a:prstClr val="black"/>
                </a:solidFill>
                <a:ea typeface="+mj-ea"/>
                <a:cs typeface="+mj-cs"/>
              </a:rPr>
              <a:t> </a:t>
            </a:r>
            <a:r>
              <a:rPr lang="pl-PL" sz="3600" b="1" dirty="0" err="1" smtClean="0">
                <a:solidFill>
                  <a:prstClr val="black"/>
                </a:solidFill>
                <a:ea typeface="+mj-ea"/>
                <a:cs typeface="+mj-cs"/>
              </a:rPr>
              <a:t>bounds</a:t>
            </a:r>
            <a:endParaRPr lang="pl-PL" sz="3600" b="1" dirty="0">
              <a:solidFill>
                <a:prstClr val="black"/>
              </a:solidFill>
              <a:ea typeface="+mj-ea"/>
              <a:cs typeface="+mj-cs"/>
            </a:endParaRPr>
          </a:p>
        </p:txBody>
      </p:sp>
      <p:pic>
        <p:nvPicPr>
          <p:cNvPr id="1024" name="Obraz 1023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3608" y="3645024"/>
            <a:ext cx="4730000" cy="570000"/>
          </a:xfrm>
          <a:prstGeom prst="rect">
            <a:avLst/>
          </a:prstGeom>
          <a:solidFill>
            <a:schemeClr val="bg1"/>
          </a:solidFill>
          <a:ln/>
          <a:effectLst/>
        </p:spPr>
      </p:pic>
      <p:pic>
        <p:nvPicPr>
          <p:cNvPr id="18" name="Obraz 17"/>
          <p:cNvPicPr>
            <a:picLocks noChangeAspect="1"/>
          </p:cNvPicPr>
          <p:nvPr/>
        </p:nvPicPr>
        <p:blipFill rotWithShape="1">
          <a:blip r:embed="rId5"/>
          <a:srcRect l="1267" t="1098" r="2312" b="-1098"/>
          <a:stretch/>
        </p:blipFill>
        <p:spPr>
          <a:xfrm>
            <a:off x="1475656" y="678092"/>
            <a:ext cx="5148000" cy="2652991"/>
          </a:xfrm>
          <a:prstGeom prst="rect">
            <a:avLst/>
          </a:prstGeom>
        </p:spPr>
      </p:pic>
      <p:grpSp>
        <p:nvGrpSpPr>
          <p:cNvPr id="1025" name="Grupa 1024"/>
          <p:cNvGrpSpPr/>
          <p:nvPr/>
        </p:nvGrpSpPr>
        <p:grpSpPr>
          <a:xfrm>
            <a:off x="-252536" y="2716513"/>
            <a:ext cx="9523312" cy="4062905"/>
            <a:chOff x="-252536" y="2716513"/>
            <a:chExt cx="9523312" cy="4062905"/>
          </a:xfrm>
        </p:grpSpPr>
        <p:sp>
          <p:nvSpPr>
            <p:cNvPr id="5" name="Prostokąt 4"/>
            <p:cNvSpPr/>
            <p:nvPr/>
          </p:nvSpPr>
          <p:spPr>
            <a:xfrm>
              <a:off x="-252536" y="6440864"/>
              <a:ext cx="9358733" cy="33855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lvl="0" algn="r"/>
              <a:r>
                <a:rPr lang="pl-PL" sz="1600" dirty="0" smtClean="0">
                  <a:solidFill>
                    <a:prstClr val="black"/>
                  </a:solidFill>
                </a:rPr>
                <a:t>E. Kessler, P. Komar, M.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Bishof</a:t>
              </a:r>
              <a:r>
                <a:rPr lang="pl-PL" sz="1600" dirty="0" smtClean="0">
                  <a:solidFill>
                    <a:prstClr val="black"/>
                  </a:solidFill>
                </a:rPr>
                <a:t>, L.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Jiang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A.S.Sorensen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J.Ye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M.D.Lukin</a:t>
              </a:r>
              <a:r>
                <a:rPr lang="pl-PL" sz="1600" dirty="0" smtClean="0">
                  <a:solidFill>
                    <a:prstClr val="black"/>
                  </a:solidFill>
                </a:rPr>
                <a:t>,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Phys</a:t>
              </a:r>
              <a:r>
                <a:rPr lang="pl-PL" sz="1600" dirty="0" smtClean="0">
                  <a:solidFill>
                    <a:prstClr val="black"/>
                  </a:solidFill>
                </a:rPr>
                <a:t>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Rev</a:t>
              </a:r>
              <a:r>
                <a:rPr lang="pl-PL" sz="1600" dirty="0" smtClean="0">
                  <a:solidFill>
                    <a:prstClr val="black"/>
                  </a:solidFill>
                </a:rPr>
                <a:t>. </a:t>
              </a:r>
              <a:r>
                <a:rPr lang="pl-PL" sz="1600" dirty="0" err="1" smtClean="0">
                  <a:solidFill>
                    <a:prstClr val="black"/>
                  </a:solidFill>
                </a:rPr>
                <a:t>Lett</a:t>
              </a:r>
              <a:r>
                <a:rPr lang="pl-PL" sz="1600" dirty="0" smtClean="0">
                  <a:solidFill>
                    <a:prstClr val="black"/>
                  </a:solidFill>
                </a:rPr>
                <a:t>. 112, 190403</a:t>
              </a:r>
              <a:r>
                <a:rPr lang="en-US" sz="1600" dirty="0" smtClean="0">
                  <a:solidFill>
                    <a:prstClr val="black"/>
                  </a:solidFill>
                </a:rPr>
                <a:t> </a:t>
              </a:r>
              <a:r>
                <a:rPr lang="en-US" sz="1600" dirty="0">
                  <a:solidFill>
                    <a:prstClr val="black"/>
                  </a:solidFill>
                </a:rPr>
                <a:t>(2014)</a:t>
              </a:r>
              <a:endParaRPr lang="pl-PL" sz="1600" dirty="0">
                <a:solidFill>
                  <a:prstClr val="black"/>
                </a:solidFill>
              </a:endParaRPr>
            </a:p>
          </p:txBody>
        </p:sp>
        <p:grpSp>
          <p:nvGrpSpPr>
            <p:cNvPr id="27" name="Grupa 26"/>
            <p:cNvGrpSpPr/>
            <p:nvPr/>
          </p:nvGrpSpPr>
          <p:grpSpPr>
            <a:xfrm>
              <a:off x="-90264" y="2716513"/>
              <a:ext cx="9361040" cy="2072233"/>
              <a:chOff x="-90264" y="2716513"/>
              <a:chExt cx="9361040" cy="2072233"/>
            </a:xfrm>
          </p:grpSpPr>
          <p:pic>
            <p:nvPicPr>
              <p:cNvPr id="15" name="Obraz 14"/>
              <p:cNvPicPr>
                <a:picLocks noChangeAspect="1"/>
              </p:cNvPicPr>
              <p:nvPr>
                <p:custDataLst>
                  <p:tags r:id="rId2"/>
                </p:custDataLst>
              </p:nvPr>
            </p:nvPicPr>
            <p:blipFill>
              <a:blip r:embed="rId6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6228184" y="3647076"/>
                <a:ext cx="1361634" cy="581714"/>
              </a:xfrm>
              <a:prstGeom prst="rect">
                <a:avLst/>
              </a:prstGeom>
              <a:solidFill>
                <a:schemeClr val="bg1"/>
              </a:solidFill>
              <a:ln/>
              <a:effectLst/>
            </p:spPr>
          </p:pic>
          <p:sp>
            <p:nvSpPr>
              <p:cNvPr id="24" name="pole tekstowe 23"/>
              <p:cNvSpPr txBox="1"/>
              <p:nvPr/>
            </p:nvSpPr>
            <p:spPr>
              <a:xfrm>
                <a:off x="-90264" y="4419414"/>
                <a:ext cx="9361040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 marL="285750" indent="-285750" algn="ctr">
                  <a:buFont typeface="Arial" panose="020B0604020202020204" pitchFamily="34" charset="0"/>
                  <a:buChar char="•"/>
                </a:pPr>
                <a:r>
                  <a:rPr lang="pl-PL" dirty="0" err="1" smtClean="0"/>
                  <a:t>Assuming</a:t>
                </a:r>
                <a:r>
                  <a:rPr lang="pl-PL" dirty="0" smtClean="0"/>
                  <a:t> no </a:t>
                </a:r>
                <a:r>
                  <a:rPr lang="pl-PL" dirty="0" err="1" smtClean="0"/>
                  <a:t>correlations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between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corrected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frequnecy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fluctuations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at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subsequent</a:t>
                </a:r>
                <a:r>
                  <a:rPr lang="pl-PL" dirty="0" smtClean="0"/>
                  <a:t> </a:t>
                </a:r>
                <a:r>
                  <a:rPr lang="pl-PL" dirty="0" err="1" smtClean="0"/>
                  <a:t>steps</a:t>
                </a:r>
                <a:endParaRPr lang="pl-PL" dirty="0"/>
              </a:p>
            </p:txBody>
          </p:sp>
          <p:sp>
            <p:nvSpPr>
              <p:cNvPr id="25" name="Prostokąt 24"/>
              <p:cNvSpPr/>
              <p:nvPr/>
            </p:nvSpPr>
            <p:spPr>
              <a:xfrm>
                <a:off x="6212192" y="2716513"/>
                <a:ext cx="2755252" cy="646331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algn="ctr"/>
                <a:r>
                  <a:rPr lang="pl-PL" dirty="0" smtClean="0">
                    <a:solidFill>
                      <a:prstClr val="black"/>
                    </a:solidFill>
                  </a:rPr>
                  <a:t>single step </a:t>
                </a:r>
                <a:r>
                  <a:rPr lang="pl-PL" dirty="0" err="1" smtClean="0">
                    <a:solidFill>
                      <a:prstClr val="black"/>
                    </a:solidFill>
                  </a:rPr>
                  <a:t>corrected</a:t>
                </a:r>
                <a:r>
                  <a:rPr lang="pl-PL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dirty="0" err="1" smtClean="0">
                    <a:solidFill>
                      <a:prstClr val="black"/>
                    </a:solidFill>
                  </a:rPr>
                  <a:t>frequency</a:t>
                </a:r>
                <a:r>
                  <a:rPr lang="pl-PL" dirty="0" smtClean="0">
                    <a:solidFill>
                      <a:prstClr val="black"/>
                    </a:solidFill>
                  </a:rPr>
                  <a:t> </a:t>
                </a:r>
                <a:r>
                  <a:rPr lang="pl-PL" dirty="0" err="1" smtClean="0">
                    <a:solidFill>
                      <a:prstClr val="black"/>
                    </a:solidFill>
                  </a:rPr>
                  <a:t>fluctuations</a:t>
                </a:r>
                <a:r>
                  <a:rPr lang="pl-PL" dirty="0" smtClean="0">
                    <a:solidFill>
                      <a:prstClr val="black"/>
                    </a:solidFill>
                  </a:rPr>
                  <a:t> </a:t>
                </a:r>
                <a:endParaRPr lang="en-US" dirty="0"/>
              </a:p>
            </p:txBody>
          </p:sp>
          <p:cxnSp>
            <p:nvCxnSpPr>
              <p:cNvPr id="8" name="Łącznik prosty ze strzałką 7"/>
              <p:cNvCxnSpPr>
                <a:stCxn id="25" idx="2"/>
              </p:cNvCxnSpPr>
              <p:nvPr/>
            </p:nvCxnSpPr>
            <p:spPr>
              <a:xfrm flipH="1">
                <a:off x="7218710" y="3362844"/>
                <a:ext cx="371108" cy="166249"/>
              </a:xfrm>
              <a:prstGeom prst="straightConnector1">
                <a:avLst/>
              </a:prstGeom>
              <a:ln>
                <a:solidFill>
                  <a:schemeClr val="tx1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0" name="pole tekstowe 29"/>
          <p:cNvSpPr txBox="1"/>
          <p:nvPr/>
        </p:nvSpPr>
        <p:spPr>
          <a:xfrm>
            <a:off x="251520" y="4921986"/>
            <a:ext cx="9361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pl-PL" dirty="0" err="1" smtClean="0"/>
              <a:t>If</a:t>
            </a:r>
            <a:r>
              <a:rPr lang="pl-PL" dirty="0" smtClean="0"/>
              <a:t> the </a:t>
            </a:r>
            <a:r>
              <a:rPr lang="pl-PL" dirty="0" err="1" smtClean="0"/>
              <a:t>optimal</a:t>
            </a:r>
            <a:r>
              <a:rPr lang="pl-PL" dirty="0" smtClean="0"/>
              <a:t> </a:t>
            </a:r>
            <a:r>
              <a:rPr lang="pl-PL" dirty="0" err="1" smtClean="0"/>
              <a:t>interrogation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determined</a:t>
            </a:r>
            <a:r>
              <a:rPr lang="pl-PL" dirty="0" smtClean="0"/>
              <a:t> by </a:t>
            </a:r>
            <a:r>
              <a:rPr lang="pl-PL" dirty="0" err="1" smtClean="0"/>
              <a:t>atomic</a:t>
            </a:r>
            <a:r>
              <a:rPr lang="pl-PL" dirty="0" smtClean="0"/>
              <a:t> </a:t>
            </a:r>
            <a:r>
              <a:rPr lang="pl-PL" dirty="0" err="1" smtClean="0"/>
              <a:t>decoherence</a:t>
            </a:r>
            <a:r>
              <a:rPr lang="pl-PL" dirty="0" smtClean="0"/>
              <a:t> and the </a:t>
            </a:r>
            <a:r>
              <a:rPr lang="pl-PL" dirty="0" err="1" smtClean="0"/>
              <a:t>resulting</a:t>
            </a:r>
            <a:r>
              <a:rPr lang="pl-PL" dirty="0" smtClean="0"/>
              <a:t> </a:t>
            </a:r>
            <a:r>
              <a:rPr lang="pl-PL" dirty="0" err="1" smtClean="0"/>
              <a:t>interrogation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longer</a:t>
            </a:r>
            <a:r>
              <a:rPr lang="pl-PL" dirty="0" smtClean="0"/>
              <a:t> </a:t>
            </a:r>
            <a:r>
              <a:rPr lang="pl-PL" dirty="0" err="1" smtClean="0"/>
              <a:t>than</a:t>
            </a:r>
            <a:r>
              <a:rPr lang="pl-PL" dirty="0" smtClean="0"/>
              <a:t> LO </a:t>
            </a:r>
            <a:r>
              <a:rPr lang="pl-PL" dirty="0" err="1" smtClean="0"/>
              <a:t>correlation</a:t>
            </a:r>
            <a:r>
              <a:rPr lang="pl-PL" dirty="0" smtClean="0"/>
              <a:t> </a:t>
            </a:r>
            <a:r>
              <a:rPr lang="pl-PL" dirty="0" err="1" smtClean="0"/>
              <a:t>time</a:t>
            </a:r>
            <a:r>
              <a:rPr lang="pl-PL" dirty="0" smtClean="0"/>
              <a:t> </a:t>
            </a:r>
            <a:r>
              <a:rPr lang="pl-PL" dirty="0" err="1" smtClean="0"/>
              <a:t>then</a:t>
            </a:r>
            <a:r>
              <a:rPr lang="pl-PL" dirty="0" smtClean="0"/>
              <a:t> OK</a:t>
            </a:r>
          </a:p>
          <a:p>
            <a:endParaRPr lang="pl-PL" dirty="0"/>
          </a:p>
        </p:txBody>
      </p:sp>
      <p:sp>
        <p:nvSpPr>
          <p:cNvPr id="26" name="Prostokąt 25"/>
          <p:cNvSpPr/>
          <p:nvPr/>
        </p:nvSpPr>
        <p:spPr>
          <a:xfrm>
            <a:off x="1563850" y="5786979"/>
            <a:ext cx="6536541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pl-PL" sz="2400" b="1" dirty="0" smtClean="0"/>
              <a:t>We </a:t>
            </a:r>
            <a:r>
              <a:rPr lang="pl-PL" sz="2400" b="1" dirty="0" err="1" smtClean="0"/>
              <a:t>are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looking</a:t>
            </a:r>
            <a:r>
              <a:rPr lang="pl-PL" sz="2400" b="1" dirty="0" smtClean="0"/>
              <a:t> for a </a:t>
            </a:r>
            <a:r>
              <a:rPr lang="pl-PL" sz="2400" b="1" dirty="0" err="1" smtClean="0"/>
              <a:t>completel</a:t>
            </a:r>
            <a:r>
              <a:rPr lang="pl-PL" sz="2400" b="1" dirty="0" err="1"/>
              <a:t>y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general</a:t>
            </a:r>
            <a:r>
              <a:rPr lang="pl-PL" sz="2400" b="1" dirty="0" smtClean="0"/>
              <a:t> </a:t>
            </a:r>
            <a:r>
              <a:rPr lang="pl-PL" sz="2400" b="1" dirty="0" err="1" smtClean="0"/>
              <a:t>method</a:t>
            </a:r>
            <a:r>
              <a:rPr lang="pl-PL" sz="2400" b="1" dirty="0" smtClean="0"/>
              <a:t>…</a:t>
            </a:r>
            <a:endParaRPr lang="en-GB" sz="2400" b="1" dirty="0"/>
          </a:p>
        </p:txBody>
      </p:sp>
    </p:spTree>
    <p:extLst>
      <p:ext uri="{BB962C8B-B14F-4D97-AF65-F5344CB8AC3E}">
        <p14:creationId xmlns:p14="http://schemas.microsoft.com/office/powerpoint/2010/main" val="4826105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2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Calculating</a:t>
            </a:r>
            <a:r>
              <a:rPr lang="pl-PL" sz="4000" b="1" dirty="0" smtClean="0">
                <a:solidFill>
                  <a:prstClr val="black"/>
                </a:solidFill>
              </a:rPr>
              <a:t> the Quantum Allan </a:t>
            </a:r>
            <a:r>
              <a:rPr lang="pl-PL" sz="4000" b="1" dirty="0" err="1">
                <a:solidFill>
                  <a:prstClr val="black"/>
                </a:solidFill>
              </a:rPr>
              <a:t>V</a:t>
            </a:r>
            <a:r>
              <a:rPr lang="pl-PL" sz="4000" b="1" dirty="0" err="1" smtClean="0">
                <a:solidFill>
                  <a:prstClr val="black"/>
                </a:solidFill>
              </a:rPr>
              <a:t>ariance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pic>
        <p:nvPicPr>
          <p:cNvPr id="57" name="Obraz 56"/>
          <p:cNvPicPr>
            <a:picLocks noChangeAspect="1"/>
          </p:cNvPicPr>
          <p:nvPr/>
        </p:nvPicPr>
        <p:blipFill rotWithShape="1">
          <a:blip r:embed="rId10"/>
          <a:srcRect l="1267" t="1098" r="2312" b="-1098"/>
          <a:stretch/>
        </p:blipFill>
        <p:spPr>
          <a:xfrm>
            <a:off x="1259632" y="836712"/>
            <a:ext cx="3813079" cy="1965047"/>
          </a:xfrm>
          <a:prstGeom prst="rect">
            <a:avLst/>
          </a:prstGeom>
        </p:spPr>
      </p:pic>
      <p:pic>
        <p:nvPicPr>
          <p:cNvPr id="3" name="Obraz 2"/>
          <p:cNvPicPr>
            <a:picLocks noChangeAspect="1"/>
          </p:cNvPicPr>
          <p:nvPr/>
        </p:nvPicPr>
        <p:blipFill rotWithShape="1">
          <a:blip r:embed="rId11"/>
          <a:srcRect t="7726" r="6561" b="-7726"/>
          <a:stretch/>
        </p:blipFill>
        <p:spPr>
          <a:xfrm>
            <a:off x="5072711" y="843345"/>
            <a:ext cx="2772000" cy="353217"/>
          </a:xfrm>
          <a:prstGeom prst="rect">
            <a:avLst/>
          </a:prstGeom>
        </p:spPr>
      </p:pic>
      <p:grpSp>
        <p:nvGrpSpPr>
          <p:cNvPr id="2" name="Grupa 1"/>
          <p:cNvGrpSpPr/>
          <p:nvPr/>
        </p:nvGrpSpPr>
        <p:grpSpPr>
          <a:xfrm>
            <a:off x="246771" y="2976177"/>
            <a:ext cx="8428482" cy="1003575"/>
            <a:chOff x="246771" y="2976177"/>
            <a:chExt cx="8428482" cy="1003575"/>
          </a:xfrm>
        </p:grpSpPr>
        <p:pic>
          <p:nvPicPr>
            <p:cNvPr id="39" name="Obraz 38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3608" y="3042241"/>
              <a:ext cx="4940000" cy="616571"/>
            </a:xfrm>
            <a:prstGeom prst="rect">
              <a:avLst/>
            </a:prstGeom>
          </p:spPr>
        </p:pic>
        <p:cxnSp>
          <p:nvCxnSpPr>
            <p:cNvPr id="11" name="Łącznik prosty ze strzałką 10"/>
            <p:cNvCxnSpPr/>
            <p:nvPr/>
          </p:nvCxnSpPr>
          <p:spPr>
            <a:xfrm flipV="1">
              <a:off x="1186267" y="3484451"/>
              <a:ext cx="429127" cy="29568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36" name="Obraz 35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332777" y="2976177"/>
              <a:ext cx="2342476" cy="689619"/>
            </a:xfrm>
            <a:prstGeom prst="rect">
              <a:avLst/>
            </a:prstGeom>
          </p:spPr>
        </p:pic>
        <p:sp>
          <p:nvSpPr>
            <p:cNvPr id="44" name="pole tekstowe 43"/>
            <p:cNvSpPr txBox="1"/>
            <p:nvPr/>
          </p:nvSpPr>
          <p:spPr>
            <a:xfrm>
              <a:off x="246771" y="3673587"/>
              <a:ext cx="178933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/>
                <a:t>u</a:t>
              </a:r>
              <a:r>
                <a:rPr lang="pl-PL" sz="1200" dirty="0" err="1" smtClean="0"/>
                <a:t>nitary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frequency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sensing</a:t>
              </a:r>
              <a:endParaRPr lang="pl-PL" sz="1200" dirty="0"/>
            </a:p>
          </p:txBody>
        </p:sp>
        <p:sp>
          <p:nvSpPr>
            <p:cNvPr id="87" name="pole tekstowe 86"/>
            <p:cNvSpPr txBox="1"/>
            <p:nvPr/>
          </p:nvSpPr>
          <p:spPr>
            <a:xfrm>
              <a:off x="2271082" y="3702753"/>
              <a:ext cx="1459246" cy="27699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200" dirty="0" err="1"/>
                <a:t>a</a:t>
              </a:r>
              <a:r>
                <a:rPr lang="pl-PL" sz="1200" dirty="0" err="1" smtClean="0"/>
                <a:t>tomic</a:t>
              </a:r>
              <a:r>
                <a:rPr lang="pl-PL" sz="1200" dirty="0" smtClean="0"/>
                <a:t> </a:t>
              </a:r>
              <a:r>
                <a:rPr lang="pl-PL" sz="1200" dirty="0" err="1" smtClean="0"/>
                <a:t>decoherence</a:t>
              </a:r>
              <a:endParaRPr lang="pl-PL" sz="1200" dirty="0"/>
            </a:p>
          </p:txBody>
        </p:sp>
        <p:cxnSp>
          <p:nvCxnSpPr>
            <p:cNvPr id="88" name="Łącznik prosty ze strzałką 87"/>
            <p:cNvCxnSpPr/>
            <p:nvPr/>
          </p:nvCxnSpPr>
          <p:spPr>
            <a:xfrm flipH="1" flipV="1">
              <a:off x="2242274" y="3484450"/>
              <a:ext cx="432047" cy="275001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upa 4"/>
          <p:cNvGrpSpPr/>
          <p:nvPr/>
        </p:nvGrpSpPr>
        <p:grpSpPr>
          <a:xfrm>
            <a:off x="332956" y="4006542"/>
            <a:ext cx="8877411" cy="1424602"/>
            <a:chOff x="332956" y="4006542"/>
            <a:chExt cx="8877411" cy="1424602"/>
          </a:xfrm>
        </p:grpSpPr>
        <p:pic>
          <p:nvPicPr>
            <p:cNvPr id="9" name="Obraz 8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2956" y="5077547"/>
              <a:ext cx="4370286" cy="169143"/>
            </a:xfrm>
            <a:prstGeom prst="rect">
              <a:avLst/>
            </a:prstGeom>
          </p:spPr>
        </p:pic>
        <p:pic>
          <p:nvPicPr>
            <p:cNvPr id="30" name="Obraz 2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615394" y="4071906"/>
              <a:ext cx="5675428" cy="657429"/>
            </a:xfrm>
            <a:prstGeom prst="rect">
              <a:avLst/>
            </a:prstGeom>
          </p:spPr>
        </p:pic>
        <p:pic>
          <p:nvPicPr>
            <p:cNvPr id="15" name="Obraz 14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080042" y="5051716"/>
              <a:ext cx="1563429" cy="189714"/>
            </a:xfrm>
            <a:prstGeom prst="rect">
              <a:avLst/>
            </a:prstGeom>
            <a:solidFill>
              <a:schemeClr val="bg1"/>
            </a:solidFill>
            <a:ln/>
            <a:effectLst/>
          </p:spPr>
        </p:pic>
        <p:pic>
          <p:nvPicPr>
            <p:cNvPr id="21" name="Obraz 20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76256" y="4862001"/>
              <a:ext cx="2165714" cy="569143"/>
            </a:xfrm>
            <a:prstGeom prst="rect">
              <a:avLst/>
            </a:prstGeom>
          </p:spPr>
        </p:pic>
        <p:sp>
          <p:nvSpPr>
            <p:cNvPr id="90" name="Prostokąt 89"/>
            <p:cNvSpPr/>
            <p:nvPr/>
          </p:nvSpPr>
          <p:spPr>
            <a:xfrm>
              <a:off x="7277850" y="4006542"/>
              <a:ext cx="1932517" cy="461665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lvl="0"/>
              <a:r>
                <a:rPr lang="pl-PL" sz="1200" dirty="0" err="1" smtClean="0">
                  <a:solidFill>
                    <a:prstClr val="black"/>
                  </a:solidFill>
                </a:rPr>
                <a:t>stochastic</a:t>
              </a:r>
              <a:r>
                <a:rPr lang="pl-PL" sz="1200" dirty="0" smtClean="0">
                  <a:solidFill>
                    <a:prstClr val="black"/>
                  </a:solidFill>
                </a:rPr>
                <a:t> proces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describing</a:t>
              </a:r>
              <a:endParaRPr lang="pl-PL" sz="1200" dirty="0" smtClean="0">
                <a:solidFill>
                  <a:prstClr val="black"/>
                </a:solidFill>
              </a:endParaRPr>
            </a:p>
            <a:p>
              <a:pPr lvl="0"/>
              <a:r>
                <a:rPr lang="pl-PL" sz="1200" dirty="0" smtClean="0">
                  <a:solidFill>
                    <a:prstClr val="black"/>
                  </a:solidFill>
                </a:rPr>
                <a:t>LO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frequency</a:t>
              </a:r>
              <a:r>
                <a:rPr lang="pl-PL" sz="1200" dirty="0" smtClean="0">
                  <a:solidFill>
                    <a:prstClr val="black"/>
                  </a:solidFill>
                </a:rPr>
                <a:t> </a:t>
              </a:r>
              <a:r>
                <a:rPr lang="pl-PL" sz="1200" dirty="0" err="1" smtClean="0">
                  <a:solidFill>
                    <a:prstClr val="black"/>
                  </a:solidFill>
                </a:rPr>
                <a:t>fluctuations</a:t>
              </a:r>
              <a:endParaRPr lang="pl-PL" sz="1200" dirty="0">
                <a:solidFill>
                  <a:prstClr val="black"/>
                </a:solidFill>
              </a:endParaRPr>
            </a:p>
          </p:txBody>
        </p:sp>
        <p:cxnSp>
          <p:nvCxnSpPr>
            <p:cNvPr id="95" name="Łącznik prosty ze strzałką 94"/>
            <p:cNvCxnSpPr>
              <a:stCxn id="90" idx="2"/>
            </p:cNvCxnSpPr>
            <p:nvPr/>
          </p:nvCxnSpPr>
          <p:spPr>
            <a:xfrm flipH="1">
              <a:off x="7380312" y="4468207"/>
              <a:ext cx="863797" cy="184929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6" name="Grupa 5"/>
          <p:cNvGrpSpPr/>
          <p:nvPr/>
        </p:nvGrpSpPr>
        <p:grpSpPr>
          <a:xfrm>
            <a:off x="1248557" y="5753525"/>
            <a:ext cx="6409101" cy="667557"/>
            <a:chOff x="1094914" y="5728747"/>
            <a:chExt cx="6409101" cy="667557"/>
          </a:xfrm>
        </p:grpSpPr>
        <p:pic>
          <p:nvPicPr>
            <p:cNvPr id="94" name="Obraz 93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20611" y="5728747"/>
              <a:ext cx="2683404" cy="667557"/>
            </a:xfrm>
            <a:prstGeom prst="rect">
              <a:avLst/>
            </a:prstGeom>
          </p:spPr>
        </p:pic>
        <p:sp>
          <p:nvSpPr>
            <p:cNvPr id="101" name="pole tekstowe 100"/>
            <p:cNvSpPr txBox="1"/>
            <p:nvPr/>
          </p:nvSpPr>
          <p:spPr>
            <a:xfrm>
              <a:off x="1094914" y="5808501"/>
              <a:ext cx="321690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b="1" dirty="0" err="1" smtClean="0"/>
                <a:t>Assume</a:t>
              </a:r>
              <a:r>
                <a:rPr lang="pl-PL" b="1" dirty="0" smtClean="0"/>
                <a:t> the </a:t>
              </a:r>
              <a:r>
                <a:rPr lang="pl-PL" b="1" dirty="0" err="1" smtClean="0"/>
                <a:t>input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state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is</a:t>
              </a:r>
              <a:r>
                <a:rPr lang="pl-PL" b="1" dirty="0" smtClean="0"/>
                <a:t> </a:t>
              </a:r>
              <a:r>
                <a:rPr lang="pl-PL" b="1" dirty="0" err="1" smtClean="0"/>
                <a:t>given</a:t>
              </a:r>
              <a:r>
                <a:rPr lang="pl-PL" b="1" dirty="0" smtClean="0"/>
                <a:t>:</a:t>
              </a:r>
              <a:endParaRPr lang="pl-PL" b="1" dirty="0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Optimal</a:t>
            </a:r>
            <a:r>
              <a:rPr lang="pl-PL" sz="4000" b="1" dirty="0" smtClean="0">
                <a:solidFill>
                  <a:prstClr val="black"/>
                </a:solidFill>
              </a:rPr>
              <a:t> Quantum </a:t>
            </a:r>
            <a:r>
              <a:rPr lang="pl-PL" sz="4000" b="1" dirty="0" err="1" smtClean="0">
                <a:solidFill>
                  <a:prstClr val="black"/>
                </a:solidFill>
              </a:rPr>
              <a:t>Bayesian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parameter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000" b="1" dirty="0" smtClean="0">
                <a:solidFill>
                  <a:prstClr val="black"/>
                </a:solidFill>
              </a:rPr>
              <a:t> for </a:t>
            </a:r>
            <a:r>
              <a:rPr lang="pl-PL" sz="4000" b="1" dirty="0" err="1" smtClean="0">
                <a:solidFill>
                  <a:prstClr val="black"/>
                </a:solidFill>
              </a:rPr>
              <a:t>variance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cost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function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879359" y="3041396"/>
            <a:ext cx="6524762" cy="400110"/>
            <a:chOff x="879359" y="3041396"/>
            <a:chExt cx="6524762" cy="400110"/>
          </a:xfrm>
        </p:grpSpPr>
        <p:sp>
          <p:nvSpPr>
            <p:cNvPr id="24" name="pole tekstowe 23"/>
            <p:cNvSpPr txBox="1"/>
            <p:nvPr/>
          </p:nvSpPr>
          <p:spPr>
            <a:xfrm>
              <a:off x="879359" y="3041396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/>
                <a:t>a</a:t>
              </a:r>
              <a:r>
                <a:rPr lang="pl-PL" sz="2000" dirty="0" err="1" smtClean="0"/>
                <a:t>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3140968"/>
              <a:ext cx="4632321" cy="2894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" name="Grupa 1"/>
          <p:cNvGrpSpPr/>
          <p:nvPr/>
        </p:nvGrpSpPr>
        <p:grpSpPr>
          <a:xfrm>
            <a:off x="467288" y="1701931"/>
            <a:ext cx="8964488" cy="992340"/>
            <a:chOff x="467288" y="1701931"/>
            <a:chExt cx="8964488" cy="992340"/>
          </a:xfrm>
        </p:grpSpPr>
        <p:grpSp>
          <p:nvGrpSpPr>
            <p:cNvPr id="19" name="Grupa 18"/>
            <p:cNvGrpSpPr/>
            <p:nvPr/>
          </p:nvGrpSpPr>
          <p:grpSpPr>
            <a:xfrm>
              <a:off x="467288" y="1734256"/>
              <a:ext cx="3312368" cy="400110"/>
              <a:chOff x="611560" y="2636912"/>
              <a:chExt cx="3312368" cy="400110"/>
            </a:xfrm>
          </p:grpSpPr>
          <p:pic>
            <p:nvPicPr>
              <p:cNvPr id="20" name="Obraz 19" descr="TP_tmp.emf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11" cstate="print"/>
              <a:stretch>
                <a:fillRect/>
              </a:stretch>
            </p:blipFill>
            <p:spPr bwMode="auto">
              <a:xfrm>
                <a:off x="611560" y="2708920"/>
                <a:ext cx="506816" cy="27851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ole tekstowe 21"/>
              <p:cNvSpPr txBox="1"/>
              <p:nvPr/>
            </p:nvSpPr>
            <p:spPr>
              <a:xfrm>
                <a:off x="1187624" y="2636912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 err="1" smtClean="0"/>
                  <a:t>prior</a:t>
                </a:r>
                <a:r>
                  <a:rPr lang="pl-PL" sz="2000" dirty="0" smtClean="0"/>
                  <a:t>  </a:t>
                </a:r>
                <a:r>
                  <a:rPr lang="pl-PL" sz="2000" dirty="0" err="1" smtClean="0"/>
                  <a:t>distribution</a:t>
                </a:r>
                <a:endParaRPr lang="en-US" sz="2000" dirty="0"/>
              </a:p>
            </p:txBody>
          </p:sp>
        </p:grpSp>
        <p:sp>
          <p:nvSpPr>
            <p:cNvPr id="27" name="pole tekstowe 26"/>
            <p:cNvSpPr txBox="1"/>
            <p:nvPr/>
          </p:nvSpPr>
          <p:spPr>
            <a:xfrm>
              <a:off x="6695472" y="170193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138" y="1806264"/>
              <a:ext cx="320571" cy="2400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3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440" y="2409700"/>
              <a:ext cx="2338286" cy="28457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601" y="2352787"/>
              <a:ext cx="541714" cy="282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pole tekstowe 31"/>
            <p:cNvSpPr txBox="1"/>
            <p:nvPr/>
          </p:nvSpPr>
          <p:spPr>
            <a:xfrm>
              <a:off x="5435840" y="229416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531" y="1856454"/>
              <a:ext cx="277714" cy="186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>
              <a:off x="4067688" y="1734256"/>
              <a:ext cx="1763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/>
                <a:t>f</a:t>
              </a:r>
              <a:r>
                <a:rPr lang="pl-PL" sz="2000" dirty="0" smtClean="0"/>
                <a:t>amily of </a:t>
              </a:r>
              <a:r>
                <a:rPr lang="pl-PL" sz="2000" dirty="0" err="1" smtClean="0"/>
                <a:t>states</a:t>
              </a:r>
              <a:endParaRPr lang="en-US" sz="2000" dirty="0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004583" y="4614605"/>
            <a:ext cx="3168250" cy="1089715"/>
            <a:chOff x="3004583" y="4614605"/>
            <a:chExt cx="3168250" cy="1089715"/>
          </a:xfrm>
        </p:grpSpPr>
        <p:pic>
          <p:nvPicPr>
            <p:cNvPr id="16" name="Obraz 15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235424" y="4783390"/>
              <a:ext cx="2593822" cy="75327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61" name="Prostokąt 60"/>
            <p:cNvSpPr/>
            <p:nvPr/>
          </p:nvSpPr>
          <p:spPr>
            <a:xfrm>
              <a:off x="3004583" y="4614605"/>
              <a:ext cx="3168250" cy="1089715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6655899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440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000" b="1" dirty="0" err="1" smtClean="0">
                <a:solidFill>
                  <a:prstClr val="black"/>
                </a:solidFill>
              </a:rPr>
              <a:t>Optimal</a:t>
            </a:r>
            <a:r>
              <a:rPr lang="pl-PL" sz="4000" b="1" dirty="0" smtClean="0">
                <a:solidFill>
                  <a:prstClr val="black"/>
                </a:solidFill>
              </a:rPr>
              <a:t> Quantum </a:t>
            </a:r>
            <a:r>
              <a:rPr lang="pl-PL" sz="4000" b="1" dirty="0" err="1" smtClean="0">
                <a:solidFill>
                  <a:prstClr val="black"/>
                </a:solidFill>
              </a:rPr>
              <a:t>Bayesian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parameter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estimation</a:t>
            </a:r>
            <a:r>
              <a:rPr lang="pl-PL" sz="4000" b="1" dirty="0" smtClean="0">
                <a:solidFill>
                  <a:prstClr val="black"/>
                </a:solidFill>
              </a:rPr>
              <a:t> for </a:t>
            </a:r>
            <a:r>
              <a:rPr lang="pl-PL" sz="4000" b="1" dirty="0" err="1" smtClean="0">
                <a:solidFill>
                  <a:prstClr val="black"/>
                </a:solidFill>
              </a:rPr>
              <a:t>variance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cost</a:t>
            </a:r>
            <a:r>
              <a:rPr lang="pl-PL" sz="4000" b="1" dirty="0" smtClean="0">
                <a:solidFill>
                  <a:prstClr val="black"/>
                </a:solidFill>
              </a:rPr>
              <a:t> </a:t>
            </a:r>
            <a:r>
              <a:rPr lang="pl-PL" sz="4000" b="1" dirty="0" err="1" smtClean="0">
                <a:solidFill>
                  <a:prstClr val="black"/>
                </a:solidFill>
              </a:rPr>
              <a:t>function</a:t>
            </a:r>
            <a:endParaRPr lang="en-US" sz="4000" b="1" dirty="0" smtClean="0">
              <a:solidFill>
                <a:prstClr val="black"/>
              </a:solidFill>
            </a:endParaRPr>
          </a:p>
        </p:txBody>
      </p:sp>
      <p:grpSp>
        <p:nvGrpSpPr>
          <p:cNvPr id="3" name="Grupa 2"/>
          <p:cNvGrpSpPr/>
          <p:nvPr/>
        </p:nvGrpSpPr>
        <p:grpSpPr>
          <a:xfrm>
            <a:off x="879359" y="3041396"/>
            <a:ext cx="6524762" cy="400110"/>
            <a:chOff x="879359" y="3041396"/>
            <a:chExt cx="6524762" cy="400110"/>
          </a:xfrm>
        </p:grpSpPr>
        <p:sp>
          <p:nvSpPr>
            <p:cNvPr id="24" name="pole tekstowe 23"/>
            <p:cNvSpPr txBox="1"/>
            <p:nvPr/>
          </p:nvSpPr>
          <p:spPr>
            <a:xfrm>
              <a:off x="879359" y="3041396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/>
                <a:t>a</a:t>
              </a:r>
              <a:r>
                <a:rPr lang="pl-PL" sz="2000" dirty="0" err="1" smtClean="0"/>
                <a:t>verage</a:t>
              </a:r>
              <a:r>
                <a:rPr lang="pl-PL" sz="2000" dirty="0" smtClean="0"/>
                <a:t> </a:t>
              </a:r>
              <a:r>
                <a:rPr lang="pl-PL" sz="2000" dirty="0" err="1" smtClean="0"/>
                <a:t>cost</a:t>
              </a:r>
              <a:r>
                <a:rPr lang="pl-PL" sz="2000" dirty="0" smtClean="0"/>
                <a:t>:</a:t>
              </a:r>
              <a:endParaRPr lang="en-US" sz="2000" dirty="0"/>
            </a:p>
          </p:txBody>
        </p:sp>
        <p:pic>
          <p:nvPicPr>
            <p:cNvPr id="14" name="Obraz 13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13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771800" y="3140968"/>
              <a:ext cx="4632321" cy="289496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</p:grpSp>
      <p:grpSp>
        <p:nvGrpSpPr>
          <p:cNvPr id="2" name="Grupa 1"/>
          <p:cNvGrpSpPr/>
          <p:nvPr/>
        </p:nvGrpSpPr>
        <p:grpSpPr>
          <a:xfrm>
            <a:off x="467288" y="1701931"/>
            <a:ext cx="8964488" cy="992340"/>
            <a:chOff x="467288" y="1701931"/>
            <a:chExt cx="8964488" cy="992340"/>
          </a:xfrm>
        </p:grpSpPr>
        <p:grpSp>
          <p:nvGrpSpPr>
            <p:cNvPr id="19" name="Grupa 18"/>
            <p:cNvGrpSpPr/>
            <p:nvPr/>
          </p:nvGrpSpPr>
          <p:grpSpPr>
            <a:xfrm>
              <a:off x="467288" y="1734256"/>
              <a:ext cx="3312368" cy="400110"/>
              <a:chOff x="611560" y="2636912"/>
              <a:chExt cx="3312368" cy="400110"/>
            </a:xfrm>
          </p:grpSpPr>
          <p:pic>
            <p:nvPicPr>
              <p:cNvPr id="20" name="Obraz 19" descr="TP_tmp.emf"/>
              <p:cNvPicPr>
                <a:picLocks noChangeAspect="1"/>
              </p:cNvPicPr>
              <p:nvPr>
                <p:custDataLst>
                  <p:tags r:id="rId9"/>
                </p:custDataLst>
              </p:nvPr>
            </p:nvPicPr>
            <p:blipFill>
              <a:blip r:embed="rId14" cstate="print"/>
              <a:stretch>
                <a:fillRect/>
              </a:stretch>
            </p:blipFill>
            <p:spPr bwMode="auto">
              <a:xfrm>
                <a:off x="611560" y="2708920"/>
                <a:ext cx="506816" cy="278519"/>
              </a:xfrm>
              <a:prstGeom prst="rect">
                <a:avLst/>
              </a:prstGeom>
              <a:noFill/>
              <a:ln/>
              <a:effectLst/>
            </p:spPr>
          </p:pic>
          <p:sp>
            <p:nvSpPr>
              <p:cNvPr id="22" name="pole tekstowe 21"/>
              <p:cNvSpPr txBox="1"/>
              <p:nvPr/>
            </p:nvSpPr>
            <p:spPr>
              <a:xfrm>
                <a:off x="1187624" y="2636912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pl-PL" sz="2000" dirty="0" err="1" smtClean="0"/>
                  <a:t>prior</a:t>
                </a:r>
                <a:r>
                  <a:rPr lang="pl-PL" sz="2000" dirty="0" smtClean="0"/>
                  <a:t>  </a:t>
                </a:r>
                <a:r>
                  <a:rPr lang="pl-PL" sz="2000" dirty="0" err="1" smtClean="0"/>
                  <a:t>distribution</a:t>
                </a:r>
                <a:endParaRPr lang="en-US" sz="2000" dirty="0"/>
              </a:p>
            </p:txBody>
          </p:sp>
        </p:grpSp>
        <p:sp>
          <p:nvSpPr>
            <p:cNvPr id="27" name="pole tekstowe 26"/>
            <p:cNvSpPr txBox="1"/>
            <p:nvPr/>
          </p:nvSpPr>
          <p:spPr>
            <a:xfrm>
              <a:off x="6695472" y="170193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measurement</a:t>
              </a:r>
              <a:endParaRPr lang="en-US" sz="2000" dirty="0"/>
            </a:p>
          </p:txBody>
        </p:sp>
        <p:pic>
          <p:nvPicPr>
            <p:cNvPr id="8" name="Obraz 7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299138" y="1806264"/>
              <a:ext cx="320571" cy="240000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10" name="Obraz 9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835440" y="2409700"/>
              <a:ext cx="2338286" cy="284571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7" name="Obraz 6"/>
            <p:cNvPicPr>
              <a:picLocks noChangeAspect="1"/>
            </p:cNvPicPr>
            <p:nvPr>
              <p:custDataLst>
                <p:tags r:id="rId7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858601" y="2352787"/>
              <a:ext cx="541714" cy="282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2" name="pole tekstowe 31"/>
            <p:cNvSpPr txBox="1"/>
            <p:nvPr/>
          </p:nvSpPr>
          <p:spPr>
            <a:xfrm>
              <a:off x="5435840" y="2294161"/>
              <a:ext cx="2736304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 err="1" smtClean="0"/>
                <a:t>estimator</a:t>
              </a:r>
              <a:endParaRPr lang="en-US" sz="2000" dirty="0"/>
            </a:p>
          </p:txBody>
        </p:sp>
        <p:pic>
          <p:nvPicPr>
            <p:cNvPr id="5" name="Obraz 4"/>
            <p:cNvPicPr>
              <a:picLocks noChangeAspect="1"/>
            </p:cNvPicPr>
            <p:nvPr>
              <p:custDataLst>
                <p:tags r:id="rId8"/>
              </p:custDataLst>
            </p:nvPr>
          </p:nvPicPr>
          <p:blipFill>
            <a:blip r:embed="rId1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612531" y="1856454"/>
              <a:ext cx="277714" cy="18685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35" name="pole tekstowe 34"/>
            <p:cNvSpPr txBox="1"/>
            <p:nvPr/>
          </p:nvSpPr>
          <p:spPr>
            <a:xfrm>
              <a:off x="4067688" y="1734256"/>
              <a:ext cx="1763687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pl-PL" sz="2000" dirty="0"/>
                <a:t>f</a:t>
              </a:r>
              <a:r>
                <a:rPr lang="pl-PL" sz="2000" dirty="0" smtClean="0"/>
                <a:t>amily of </a:t>
              </a:r>
              <a:r>
                <a:rPr lang="pl-PL" sz="2000" dirty="0" err="1" smtClean="0"/>
                <a:t>states</a:t>
              </a:r>
              <a:endParaRPr lang="en-US" sz="2000" dirty="0"/>
            </a:p>
          </p:txBody>
        </p:sp>
      </p:grpSp>
      <p:grpSp>
        <p:nvGrpSpPr>
          <p:cNvPr id="12" name="Grupa 11"/>
          <p:cNvGrpSpPr/>
          <p:nvPr/>
        </p:nvGrpSpPr>
        <p:grpSpPr>
          <a:xfrm>
            <a:off x="467288" y="4448108"/>
            <a:ext cx="7632848" cy="1828642"/>
            <a:chOff x="467288" y="4448108"/>
            <a:chExt cx="7632848" cy="1828642"/>
          </a:xfrm>
        </p:grpSpPr>
        <p:sp>
          <p:nvSpPr>
            <p:cNvPr id="23" name="Prostokąt 22"/>
            <p:cNvSpPr/>
            <p:nvPr/>
          </p:nvSpPr>
          <p:spPr>
            <a:xfrm>
              <a:off x="467288" y="4448108"/>
              <a:ext cx="7632848" cy="1828642"/>
            </a:xfrm>
            <a:prstGeom prst="rect">
              <a:avLst/>
            </a:prstGeom>
            <a:noFill/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pic>
          <p:nvPicPr>
            <p:cNvPr id="11" name="Obraz 10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03712" y="4582948"/>
              <a:ext cx="5760000" cy="79142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6" name="Obraz 25" descr="TP_tmp.emf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 bwMode="auto">
            <a:xfrm>
              <a:off x="1089257" y="5564800"/>
              <a:ext cx="1691186" cy="480062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8" name="Obraz 27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2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3311250" y="5742532"/>
              <a:ext cx="1724952" cy="281905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29" name="Obraz 28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67009" y="5716909"/>
              <a:ext cx="2044952" cy="281905"/>
            </a:xfrm>
            <a:prstGeom prst="rect">
              <a:avLst/>
            </a:prstGeom>
            <a:noFill/>
            <a:ln/>
            <a:effectLst/>
          </p:spPr>
        </p:pic>
      </p:grpSp>
      <p:sp>
        <p:nvSpPr>
          <p:cNvPr id="30" name="pole tekstowe 29"/>
          <p:cNvSpPr txBox="1"/>
          <p:nvPr/>
        </p:nvSpPr>
        <p:spPr>
          <a:xfrm>
            <a:off x="3407915" y="3699307"/>
            <a:ext cx="210874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 err="1"/>
              <a:t>s</a:t>
            </a:r>
            <a:r>
              <a:rPr lang="pl-PL" sz="3200" b="1" dirty="0" err="1" smtClean="0"/>
              <a:t>olution</a:t>
            </a:r>
            <a:r>
              <a:rPr lang="pl-PL" sz="3200" b="1" dirty="0" smtClean="0"/>
              <a:t>:</a:t>
            </a:r>
            <a:endParaRPr lang="en-US" sz="3200" b="1" dirty="0"/>
          </a:p>
        </p:txBody>
      </p:sp>
      <p:sp>
        <p:nvSpPr>
          <p:cNvPr id="31" name="Prostokąt 30"/>
          <p:cNvSpPr/>
          <p:nvPr/>
        </p:nvSpPr>
        <p:spPr>
          <a:xfrm>
            <a:off x="143508" y="6380894"/>
            <a:ext cx="885698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sz="1400" dirty="0" err="1" smtClean="0">
                <a:solidFill>
                  <a:prstClr val="black"/>
                </a:solidFill>
              </a:rPr>
              <a:t>Helstrom</a:t>
            </a:r>
            <a:r>
              <a:rPr lang="pl-PL" sz="1400" dirty="0" smtClean="0">
                <a:solidFill>
                  <a:prstClr val="black"/>
                </a:solidFill>
              </a:rPr>
              <a:t>, </a:t>
            </a:r>
            <a:r>
              <a:rPr lang="pl-PL" sz="1400" i="1" dirty="0" smtClean="0">
                <a:solidFill>
                  <a:prstClr val="black"/>
                </a:solidFill>
              </a:rPr>
              <a:t>Quantum </a:t>
            </a:r>
            <a:r>
              <a:rPr lang="pl-PL" sz="1400" i="1" dirty="0" err="1" smtClean="0">
                <a:solidFill>
                  <a:prstClr val="black"/>
                </a:solidFill>
              </a:rPr>
              <a:t>Detection</a:t>
            </a:r>
            <a:r>
              <a:rPr lang="pl-PL" sz="1400" i="1" dirty="0" smtClean="0">
                <a:solidFill>
                  <a:prstClr val="black"/>
                </a:solidFill>
              </a:rPr>
              <a:t> and </a:t>
            </a:r>
            <a:r>
              <a:rPr lang="pl-PL" sz="1400" i="1" dirty="0" err="1" smtClean="0">
                <a:solidFill>
                  <a:prstClr val="black"/>
                </a:solidFill>
              </a:rPr>
              <a:t>Estimation</a:t>
            </a:r>
            <a:r>
              <a:rPr lang="pl-PL" sz="1400" i="1" dirty="0" smtClean="0">
                <a:solidFill>
                  <a:prstClr val="black"/>
                </a:solidFill>
              </a:rPr>
              <a:t> </a:t>
            </a:r>
            <a:r>
              <a:rPr lang="pl-PL" sz="1400" i="1" dirty="0" err="1" smtClean="0">
                <a:solidFill>
                  <a:prstClr val="black"/>
                </a:solidFill>
              </a:rPr>
              <a:t>Theory</a:t>
            </a:r>
            <a:r>
              <a:rPr lang="pl-PL" sz="1400" i="1" dirty="0" smtClean="0">
                <a:solidFill>
                  <a:prstClr val="black"/>
                </a:solidFill>
              </a:rPr>
              <a:t>, </a:t>
            </a:r>
            <a:r>
              <a:rPr lang="pl-PL" sz="1400" dirty="0" smtClean="0">
                <a:solidFill>
                  <a:prstClr val="black"/>
                </a:solidFill>
              </a:rPr>
              <a:t>(1976)</a:t>
            </a:r>
          </a:p>
          <a:p>
            <a:pPr algn="r"/>
            <a:r>
              <a:rPr lang="pl-PL" sz="1400" dirty="0"/>
              <a:t>K. </a:t>
            </a:r>
            <a:r>
              <a:rPr lang="pl-PL" sz="1400" dirty="0" err="1"/>
              <a:t>Macieszczak</a:t>
            </a:r>
            <a:r>
              <a:rPr lang="pl-PL" sz="1400" dirty="0"/>
              <a:t>, M. </a:t>
            </a:r>
            <a:r>
              <a:rPr lang="pl-PL" sz="1400" dirty="0" err="1"/>
              <a:t>Fraas</a:t>
            </a:r>
            <a:r>
              <a:rPr lang="pl-PL" sz="1400" dirty="0"/>
              <a:t>, RDD</a:t>
            </a:r>
            <a:r>
              <a:rPr lang="pl-PL" sz="1400" dirty="0" smtClean="0"/>
              <a:t>, </a:t>
            </a:r>
            <a:r>
              <a:rPr lang="en-US" sz="1400" dirty="0"/>
              <a:t>New J. Phys. 16, 113002 (2014) </a:t>
            </a:r>
            <a:r>
              <a:rPr lang="pl-PL" sz="1400" dirty="0" smtClean="0"/>
              <a:t> </a:t>
            </a:r>
            <a:endParaRPr lang="en-US" sz="1400" dirty="0"/>
          </a:p>
          <a:p>
            <a:pPr algn="r"/>
            <a:endParaRPr lang="en-US" sz="1400" dirty="0"/>
          </a:p>
        </p:txBody>
      </p:sp>
    </p:spTree>
    <p:extLst>
      <p:ext uri="{BB962C8B-B14F-4D97-AF65-F5344CB8AC3E}">
        <p14:creationId xmlns:p14="http://schemas.microsoft.com/office/powerpoint/2010/main" val="5544071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upa 1"/>
          <p:cNvGrpSpPr/>
          <p:nvPr/>
        </p:nvGrpSpPr>
        <p:grpSpPr>
          <a:xfrm>
            <a:off x="524256" y="1040351"/>
            <a:ext cx="8132000" cy="1364638"/>
            <a:chOff x="538000" y="985465"/>
            <a:chExt cx="8132000" cy="1364638"/>
          </a:xfrm>
        </p:grpSpPr>
        <p:pic>
          <p:nvPicPr>
            <p:cNvPr id="7" name="Obraz 6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276968" y="1769936"/>
              <a:ext cx="3859428" cy="569143"/>
            </a:xfrm>
            <a:prstGeom prst="rect">
              <a:avLst/>
            </a:prstGeom>
          </p:spPr>
        </p:pic>
        <p:pic>
          <p:nvPicPr>
            <p:cNvPr id="67" name="Obraz 66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463341" y="1780960"/>
              <a:ext cx="2165714" cy="569143"/>
            </a:xfrm>
            <a:prstGeom prst="rect">
              <a:avLst/>
            </a:prstGeom>
          </p:spPr>
        </p:pic>
        <p:pic>
          <p:nvPicPr>
            <p:cNvPr id="69" name="Obraz 68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38000" y="985465"/>
              <a:ext cx="8132000" cy="708000"/>
            </a:xfrm>
            <a:prstGeom prst="rect">
              <a:avLst/>
            </a:prstGeom>
          </p:spPr>
        </p:pic>
      </p:grpSp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Minimizing</a:t>
            </a:r>
            <a:r>
              <a:rPr lang="pl-PL" sz="4400" b="1" dirty="0" smtClean="0">
                <a:solidFill>
                  <a:prstClr val="black"/>
                </a:solidFill>
              </a:rPr>
              <a:t> the Allan </a:t>
            </a:r>
            <a:r>
              <a:rPr lang="pl-PL" sz="4400" b="1" dirty="0" err="1" smtClean="0">
                <a:solidFill>
                  <a:prstClr val="black"/>
                </a:solidFill>
              </a:rPr>
              <a:t>Variance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sp>
        <p:nvSpPr>
          <p:cNvPr id="36" name="pole tekstowe 35"/>
          <p:cNvSpPr txBox="1"/>
          <p:nvPr/>
        </p:nvSpPr>
        <p:spPr>
          <a:xfrm>
            <a:off x="273077" y="4437112"/>
            <a:ext cx="8522119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pl-PL" sz="2400" dirty="0" err="1" smtClean="0"/>
              <a:t>Allowing</a:t>
            </a:r>
            <a:r>
              <a:rPr lang="pl-PL" sz="2400" dirty="0" smtClean="0"/>
              <a:t> for </a:t>
            </a:r>
            <a:r>
              <a:rPr lang="pl-PL" sz="2400" dirty="0" err="1" smtClean="0"/>
              <a:t>collective</a:t>
            </a:r>
            <a:r>
              <a:rPr lang="pl-PL" sz="2400" dirty="0" smtClean="0"/>
              <a:t> </a:t>
            </a:r>
            <a:r>
              <a:rPr lang="pl-PL" sz="2400" dirty="0" err="1" smtClean="0"/>
              <a:t>measurements</a:t>
            </a:r>
            <a:r>
              <a:rPr lang="pl-PL" sz="2400" dirty="0" smtClean="0"/>
              <a:t>, and </a:t>
            </a:r>
            <a:r>
              <a:rPr lang="pl-PL" sz="2400" dirty="0" err="1" smtClean="0"/>
              <a:t>arbitrary</a:t>
            </a:r>
            <a:r>
              <a:rPr lang="pl-PL" sz="2400" dirty="0" smtClean="0"/>
              <a:t> </a:t>
            </a:r>
            <a:r>
              <a:rPr lang="pl-PL" sz="2400" dirty="0" err="1" smtClean="0"/>
              <a:t>correction</a:t>
            </a:r>
            <a:r>
              <a:rPr lang="pl-PL" sz="2400" dirty="0" smtClean="0"/>
              <a:t> </a:t>
            </a:r>
            <a:r>
              <a:rPr lang="pl-PL" sz="2400" dirty="0" err="1" smtClean="0"/>
              <a:t>function</a:t>
            </a:r>
            <a:r>
              <a:rPr lang="pl-PL" sz="2400" dirty="0" smtClean="0"/>
              <a:t> we </a:t>
            </a:r>
            <a:r>
              <a:rPr lang="pl-PL" sz="2400" dirty="0" err="1" smtClean="0"/>
              <a:t>can</a:t>
            </a:r>
            <a:r>
              <a:rPr lang="pl-PL" sz="2400" dirty="0" smtClean="0"/>
              <a:t> </a:t>
            </a:r>
            <a:r>
              <a:rPr lang="pl-PL" sz="2400" dirty="0" err="1" smtClean="0"/>
              <a:t>solve</a:t>
            </a:r>
            <a:r>
              <a:rPr lang="pl-PL" sz="2400" dirty="0" smtClean="0"/>
              <a:t> </a:t>
            </a:r>
            <a:r>
              <a:rPr lang="pl-PL" sz="2400" dirty="0" err="1" smtClean="0"/>
              <a:t>the</a:t>
            </a:r>
            <a:r>
              <a:rPr lang="pl-PL" sz="2400" dirty="0" smtClean="0"/>
              <a:t> problem!!!</a:t>
            </a:r>
            <a:endParaRPr lang="en-US" sz="2400" dirty="0"/>
          </a:p>
        </p:txBody>
      </p:sp>
      <p:sp>
        <p:nvSpPr>
          <p:cNvPr id="41" name="Prostokąt 40"/>
          <p:cNvSpPr/>
          <p:nvPr/>
        </p:nvSpPr>
        <p:spPr>
          <a:xfrm>
            <a:off x="269079" y="2973242"/>
            <a:ext cx="8542085" cy="720080"/>
          </a:xfrm>
          <a:prstGeom prst="rect">
            <a:avLst/>
          </a:prstGeom>
          <a:noFill/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2" name="Grupa 11"/>
          <p:cNvGrpSpPr/>
          <p:nvPr>
            <p:custDataLst>
              <p:tags r:id="rId1"/>
            </p:custDataLst>
          </p:nvPr>
        </p:nvGrpSpPr>
        <p:grpSpPr>
          <a:xfrm>
            <a:off x="347695" y="3132862"/>
            <a:ext cx="8422327" cy="369332"/>
            <a:chOff x="398145" y="4465636"/>
            <a:chExt cx="8422327" cy="369332"/>
          </a:xfrm>
        </p:grpSpPr>
        <p:pic>
          <p:nvPicPr>
            <p:cNvPr id="11" name="Obraz 10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1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89615" y="4543251"/>
              <a:ext cx="4630857" cy="288000"/>
            </a:xfrm>
            <a:prstGeom prst="rect">
              <a:avLst/>
            </a:prstGeom>
            <a:noFill/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</p:pic>
        <p:sp>
          <p:nvSpPr>
            <p:cNvPr id="39" name="pole tekstowe 38"/>
            <p:cNvSpPr txBox="1"/>
            <p:nvPr/>
          </p:nvSpPr>
          <p:spPr>
            <a:xfrm>
              <a:off x="398145" y="4465636"/>
              <a:ext cx="318503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 smtClean="0"/>
                <a:t>Bayesian</a:t>
              </a:r>
              <a:r>
                <a:rPr lang="pl-PL" dirty="0" smtClean="0"/>
                <a:t> </a:t>
              </a:r>
              <a:r>
                <a:rPr lang="pl-PL" dirty="0" err="1" smtClean="0"/>
                <a:t>variance</a:t>
              </a:r>
              <a:r>
                <a:rPr lang="pl-PL" dirty="0" smtClean="0"/>
                <a:t> </a:t>
              </a:r>
              <a:r>
                <a:rPr lang="pl-PL" dirty="0" err="1" smtClean="0"/>
                <a:t>minimization</a:t>
              </a:r>
              <a:r>
                <a:rPr lang="pl-PL" dirty="0" smtClean="0"/>
                <a:t>:</a:t>
              </a:r>
              <a:endParaRPr lang="en-US" i="1" dirty="0"/>
            </a:p>
          </p:txBody>
        </p:sp>
      </p:grpSp>
      <p:grpSp>
        <p:nvGrpSpPr>
          <p:cNvPr id="3" name="Grupa 2"/>
          <p:cNvGrpSpPr/>
          <p:nvPr/>
        </p:nvGrpSpPr>
        <p:grpSpPr>
          <a:xfrm>
            <a:off x="4811690" y="1337097"/>
            <a:ext cx="3958332" cy="2309068"/>
            <a:chOff x="4811690" y="1337097"/>
            <a:chExt cx="3958332" cy="2309068"/>
          </a:xfrm>
        </p:grpSpPr>
        <p:sp>
          <p:nvSpPr>
            <p:cNvPr id="44" name="Elipsa 43"/>
            <p:cNvSpPr/>
            <p:nvPr/>
          </p:nvSpPr>
          <p:spPr>
            <a:xfrm>
              <a:off x="4811690" y="3070101"/>
              <a:ext cx="1152128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5" name="Elipsa 44"/>
            <p:cNvSpPr/>
            <p:nvPr/>
          </p:nvSpPr>
          <p:spPr>
            <a:xfrm>
              <a:off x="8265966" y="1337097"/>
              <a:ext cx="504056" cy="576064"/>
            </a:xfrm>
            <a:prstGeom prst="ellipse">
              <a:avLst/>
            </a:prstGeom>
            <a:noFill/>
            <a:ln>
              <a:solidFill>
                <a:srgbClr val="FF000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5" name="Grupa 4"/>
          <p:cNvGrpSpPr/>
          <p:nvPr/>
        </p:nvGrpSpPr>
        <p:grpSpPr>
          <a:xfrm>
            <a:off x="2807095" y="1106319"/>
            <a:ext cx="4698280" cy="2496098"/>
            <a:chOff x="2807095" y="1106319"/>
            <a:chExt cx="4698280" cy="2496098"/>
          </a:xfrm>
        </p:grpSpPr>
        <p:sp>
          <p:nvSpPr>
            <p:cNvPr id="48" name="Elipsa 47"/>
            <p:cNvSpPr/>
            <p:nvPr/>
          </p:nvSpPr>
          <p:spPr>
            <a:xfrm>
              <a:off x="6250241" y="3026353"/>
              <a:ext cx="1255134" cy="57606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9" name="Elipsa 48"/>
            <p:cNvSpPr/>
            <p:nvPr/>
          </p:nvSpPr>
          <p:spPr>
            <a:xfrm>
              <a:off x="2807095" y="1106319"/>
              <a:ext cx="792088" cy="576064"/>
            </a:xfrm>
            <a:prstGeom prst="ellipse">
              <a:avLst/>
            </a:prstGeom>
            <a:noFill/>
            <a:ln>
              <a:solidFill>
                <a:srgbClr val="92D05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6" name="Grupa 5"/>
          <p:cNvGrpSpPr/>
          <p:nvPr/>
        </p:nvGrpSpPr>
        <p:grpSpPr>
          <a:xfrm>
            <a:off x="3627148" y="935237"/>
            <a:ext cx="4390634" cy="2616180"/>
            <a:chOff x="3612918" y="995752"/>
            <a:chExt cx="4390634" cy="2616180"/>
          </a:xfrm>
        </p:grpSpPr>
        <p:sp>
          <p:nvSpPr>
            <p:cNvPr id="51" name="Elipsa 50"/>
            <p:cNvSpPr/>
            <p:nvPr/>
          </p:nvSpPr>
          <p:spPr>
            <a:xfrm>
              <a:off x="7499496" y="3179884"/>
              <a:ext cx="504056" cy="432048"/>
            </a:xfrm>
            <a:prstGeom prst="ellipse">
              <a:avLst/>
            </a:prstGeom>
            <a:noFill/>
            <a:ln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2" name="Elipsa 51"/>
            <p:cNvSpPr/>
            <p:nvPr/>
          </p:nvSpPr>
          <p:spPr>
            <a:xfrm>
              <a:off x="3612918" y="995752"/>
              <a:ext cx="3276364" cy="936104"/>
            </a:xfrm>
            <a:prstGeom prst="ellipse">
              <a:avLst/>
            </a:prstGeom>
            <a:noFill/>
            <a:ln>
              <a:solidFill>
                <a:srgbClr val="FF9966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8" name="Grupa 7"/>
          <p:cNvGrpSpPr/>
          <p:nvPr/>
        </p:nvGrpSpPr>
        <p:grpSpPr>
          <a:xfrm>
            <a:off x="7017278" y="1085069"/>
            <a:ext cx="1567691" cy="2508207"/>
            <a:chOff x="7017278" y="1085069"/>
            <a:chExt cx="1567691" cy="2508207"/>
          </a:xfrm>
        </p:grpSpPr>
        <p:sp>
          <p:nvSpPr>
            <p:cNvPr id="55" name="Elipsa 54"/>
            <p:cNvSpPr/>
            <p:nvPr/>
          </p:nvSpPr>
          <p:spPr>
            <a:xfrm>
              <a:off x="8080913" y="3161228"/>
              <a:ext cx="504056" cy="432048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8" name="Elipsa 57"/>
            <p:cNvSpPr/>
            <p:nvPr/>
          </p:nvSpPr>
          <p:spPr>
            <a:xfrm>
              <a:off x="7017278" y="1085069"/>
              <a:ext cx="867089" cy="504056"/>
            </a:xfrm>
            <a:prstGeom prst="ellipse">
              <a:avLst/>
            </a:prstGeom>
            <a:noFill/>
            <a:ln>
              <a:solidFill>
                <a:srgbClr val="00B0F0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rostokąt 2"/>
          <p:cNvSpPr/>
          <p:nvPr/>
        </p:nvSpPr>
        <p:spPr>
          <a:xfrm>
            <a:off x="323528" y="1412776"/>
            <a:ext cx="8373616" cy="3528392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l-PL"/>
          </a:p>
        </p:txBody>
      </p:sp>
      <p:sp>
        <p:nvSpPr>
          <p:cNvPr id="2" name="Tytuł 1"/>
          <p:cNvSpPr>
            <a:spLocks noGrp="1"/>
          </p:cNvSpPr>
          <p:nvPr>
            <p:ph type="title"/>
          </p:nvPr>
        </p:nvSpPr>
        <p:spPr>
          <a:xfrm>
            <a:off x="467544" y="332656"/>
            <a:ext cx="8229600" cy="769441"/>
          </a:xfrm>
        </p:spPr>
        <p:txBody>
          <a:bodyPr wrap="square">
            <a:spAutoFit/>
          </a:bodyPr>
          <a:lstStyle/>
          <a:p>
            <a:r>
              <a:rPr lang="pl-PL" b="1" dirty="0">
                <a:solidFill>
                  <a:prstClr val="black"/>
                </a:solidFill>
                <a:latin typeface="+mn-lt"/>
                <a:ea typeface="+mn-ea"/>
                <a:cs typeface="+mn-cs"/>
              </a:rPr>
              <a:t>The Quantum Allan </a:t>
            </a:r>
            <a:r>
              <a:rPr lang="pl-PL" b="1" dirty="0" err="1">
                <a:solidFill>
                  <a:prstClr val="black"/>
                </a:solidFill>
                <a:latin typeface="+mn-lt"/>
                <a:ea typeface="+mn-ea"/>
                <a:cs typeface="+mn-cs"/>
              </a:rPr>
              <a:t>Variance</a:t>
            </a:r>
            <a:endParaRPr lang="pl-PL" b="1" dirty="0">
              <a:solidFill>
                <a:prstClr val="black"/>
              </a:solidFill>
              <a:latin typeface="+mn-lt"/>
              <a:ea typeface="+mn-ea"/>
              <a:cs typeface="+mn-cs"/>
            </a:endParaRPr>
          </a:p>
        </p:txBody>
      </p:sp>
      <p:grpSp>
        <p:nvGrpSpPr>
          <p:cNvPr id="4" name="Grupa 3"/>
          <p:cNvGrpSpPr/>
          <p:nvPr/>
        </p:nvGrpSpPr>
        <p:grpSpPr>
          <a:xfrm>
            <a:off x="1136898" y="1829605"/>
            <a:ext cx="6757143" cy="1205711"/>
            <a:chOff x="1180050" y="3920802"/>
            <a:chExt cx="6757143" cy="1205711"/>
          </a:xfrm>
        </p:grpSpPr>
        <p:pic>
          <p:nvPicPr>
            <p:cNvPr id="5" name="Obraz 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7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80050" y="3920802"/>
              <a:ext cx="6757143" cy="578572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6" name="pole tekstowe 5"/>
            <p:cNvSpPr txBox="1"/>
            <p:nvPr/>
          </p:nvSpPr>
          <p:spPr>
            <a:xfrm>
              <a:off x="4852458" y="4757181"/>
              <a:ext cx="286584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1600" dirty="0" err="1" smtClean="0"/>
                <a:t>uncorrected</a:t>
              </a:r>
              <a:r>
                <a:rPr lang="pl-PL" dirty="0" smtClean="0"/>
                <a:t> LO Allan </a:t>
              </a:r>
              <a:r>
                <a:rPr lang="pl-PL" dirty="0" err="1" smtClean="0"/>
                <a:t>variance</a:t>
              </a:r>
              <a:endParaRPr lang="en-US" dirty="0"/>
            </a:p>
          </p:txBody>
        </p:sp>
        <p:cxnSp>
          <p:nvCxnSpPr>
            <p:cNvPr id="7" name="Łącznik prosty ze strzałką 6"/>
            <p:cNvCxnSpPr/>
            <p:nvPr/>
          </p:nvCxnSpPr>
          <p:spPr>
            <a:xfrm flipH="1" flipV="1">
              <a:off x="4721998" y="4506844"/>
              <a:ext cx="394592" cy="242867"/>
            </a:xfrm>
            <a:prstGeom prst="straightConnector1">
              <a:avLst/>
            </a:prstGeom>
            <a:ln>
              <a:solidFill>
                <a:schemeClr val="tx1"/>
              </a:solidFill>
              <a:tailEnd type="arrow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1" name="Obraz 10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471" y="3407555"/>
            <a:ext cx="2738667" cy="403619"/>
          </a:xfrm>
          <a:prstGeom prst="rect">
            <a:avLst/>
          </a:prstGeom>
          <a:noFill/>
          <a:ln/>
          <a:effectLst/>
        </p:spPr>
      </p:pic>
      <p:pic>
        <p:nvPicPr>
          <p:cNvPr id="13" name="Obraz 12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9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85805" y="3471449"/>
            <a:ext cx="3276000" cy="370190"/>
          </a:xfrm>
          <a:prstGeom prst="rect">
            <a:avLst/>
          </a:prstGeom>
          <a:noFill/>
          <a:ln/>
          <a:effectLst/>
        </p:spPr>
      </p:pic>
      <p:pic>
        <p:nvPicPr>
          <p:cNvPr id="15" name="Obraz 14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0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3013" y="4164555"/>
            <a:ext cx="1452286" cy="247619"/>
          </a:xfrm>
          <a:prstGeom prst="rect">
            <a:avLst/>
          </a:prstGeom>
          <a:noFill/>
          <a:ln/>
          <a:effectLst/>
        </p:spPr>
      </p:pic>
      <p:pic>
        <p:nvPicPr>
          <p:cNvPr id="17" name="Obraz 16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25130" y="4098588"/>
            <a:ext cx="5305238" cy="403619"/>
          </a:xfrm>
          <a:prstGeom prst="rect">
            <a:avLst/>
          </a:prstGeom>
          <a:noFill/>
          <a:ln/>
          <a:effectLst/>
        </p:spPr>
      </p:pic>
      <p:sp>
        <p:nvSpPr>
          <p:cNvPr id="8" name="Prostokąt 7"/>
          <p:cNvSpPr/>
          <p:nvPr/>
        </p:nvSpPr>
        <p:spPr>
          <a:xfrm>
            <a:off x="3455811" y="6387445"/>
            <a:ext cx="568818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r"/>
            <a:r>
              <a:rPr lang="pl-PL" dirty="0">
                <a:solidFill>
                  <a:prstClr val="black"/>
                </a:solidFill>
              </a:rPr>
              <a:t>K. </a:t>
            </a:r>
            <a:r>
              <a:rPr lang="pl-PL" dirty="0" err="1">
                <a:solidFill>
                  <a:prstClr val="black"/>
                </a:solidFill>
              </a:rPr>
              <a:t>Chabuda</a:t>
            </a:r>
            <a:r>
              <a:rPr lang="pl-PL" dirty="0">
                <a:solidFill>
                  <a:prstClr val="black"/>
                </a:solidFill>
              </a:rPr>
              <a:t>, I. </a:t>
            </a:r>
            <a:r>
              <a:rPr lang="pl-PL" dirty="0" err="1">
                <a:solidFill>
                  <a:prstClr val="black"/>
                </a:solidFill>
              </a:rPr>
              <a:t>Leroux</a:t>
            </a:r>
            <a:r>
              <a:rPr lang="pl-PL" dirty="0">
                <a:solidFill>
                  <a:prstClr val="black"/>
                </a:solidFill>
              </a:rPr>
              <a:t>, RDD, New J. </a:t>
            </a:r>
            <a:r>
              <a:rPr lang="pl-PL" dirty="0" err="1">
                <a:solidFill>
                  <a:prstClr val="black"/>
                </a:solidFill>
              </a:rPr>
              <a:t>Phys</a:t>
            </a:r>
            <a:r>
              <a:rPr lang="pl-PL" dirty="0">
                <a:solidFill>
                  <a:prstClr val="black"/>
                </a:solidFill>
              </a:rPr>
              <a:t>. 18, 083035 (</a:t>
            </a:r>
            <a:r>
              <a:rPr lang="pl-PL" dirty="0"/>
              <a:t>2016)</a:t>
            </a:r>
          </a:p>
        </p:txBody>
      </p:sp>
    </p:spTree>
    <p:extLst>
      <p:ext uri="{BB962C8B-B14F-4D97-AF65-F5344CB8AC3E}">
        <p14:creationId xmlns:p14="http://schemas.microsoft.com/office/powerpoint/2010/main" val="20886737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rostokąt 4"/>
          <p:cNvSpPr/>
          <p:nvPr/>
        </p:nvSpPr>
        <p:spPr>
          <a:xfrm>
            <a:off x="0" y="0"/>
            <a:ext cx="9180512" cy="144655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smtClean="0">
                <a:solidFill>
                  <a:prstClr val="black"/>
                </a:solidFill>
              </a:rPr>
              <a:t>Using Matrix Product </a:t>
            </a:r>
            <a:r>
              <a:rPr lang="pl-PL" sz="4400" b="1" dirty="0" err="1" smtClean="0">
                <a:solidFill>
                  <a:prstClr val="black"/>
                </a:solidFill>
              </a:rPr>
              <a:t>Operators</a:t>
            </a:r>
            <a:r>
              <a:rPr lang="pl-PL" sz="4400" b="1" dirty="0" smtClean="0">
                <a:solidFill>
                  <a:prstClr val="black"/>
                </a:solidFill>
              </a:rPr>
              <a:t> to </a:t>
            </a:r>
            <a:r>
              <a:rPr lang="pl-PL" sz="4400" b="1" dirty="0" err="1" smtClean="0">
                <a:solidFill>
                  <a:prstClr val="black"/>
                </a:solidFill>
              </a:rPr>
              <a:t>improve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numerical</a:t>
            </a:r>
            <a:r>
              <a:rPr lang="pl-PL" sz="4400" b="1" dirty="0" smtClean="0">
                <a:solidFill>
                  <a:prstClr val="black"/>
                </a:solidFill>
              </a:rPr>
              <a:t> </a:t>
            </a:r>
            <a:r>
              <a:rPr lang="pl-PL" sz="4400" b="1" dirty="0" err="1" smtClean="0">
                <a:solidFill>
                  <a:prstClr val="black"/>
                </a:solidFill>
              </a:rPr>
              <a:t>efficiency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36" name="Grupa 35"/>
          <p:cNvGrpSpPr/>
          <p:nvPr/>
        </p:nvGrpSpPr>
        <p:grpSpPr>
          <a:xfrm>
            <a:off x="611560" y="1556792"/>
            <a:ext cx="8564132" cy="1707009"/>
            <a:chOff x="611560" y="1556792"/>
            <a:chExt cx="8564132" cy="1707009"/>
          </a:xfrm>
        </p:grpSpPr>
        <p:pic>
          <p:nvPicPr>
            <p:cNvPr id="11" name="Obraz 10"/>
            <p:cNvPicPr>
              <a:picLocks noChangeAspect="1"/>
            </p:cNvPicPr>
            <p:nvPr/>
          </p:nvPicPr>
          <p:blipFill rotWithShape="1">
            <a:blip r:embed="rId9"/>
            <a:srcRect l="1267" t="1098" r="2312" b="-1098"/>
            <a:stretch/>
          </p:blipFill>
          <p:spPr>
            <a:xfrm>
              <a:off x="611560" y="1556792"/>
              <a:ext cx="3312368" cy="1707009"/>
            </a:xfrm>
            <a:prstGeom prst="rect">
              <a:avLst/>
            </a:prstGeom>
          </p:spPr>
        </p:pic>
        <p:pic>
          <p:nvPicPr>
            <p:cNvPr id="21" name="Obraz 20"/>
            <p:cNvPicPr>
              <a:picLocks noChangeAspect="1"/>
            </p:cNvPicPr>
            <p:nvPr>
              <p:custDataLst>
                <p:tags r:id="rId4"/>
              </p:custDataLst>
            </p:nvPr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838" y="1776616"/>
              <a:ext cx="5142854" cy="227546"/>
            </a:xfrm>
            <a:prstGeom prst="rect">
              <a:avLst/>
            </a:prstGeom>
          </p:spPr>
        </p:pic>
        <p:pic>
          <p:nvPicPr>
            <p:cNvPr id="25" name="Obraz 24"/>
            <p:cNvPicPr>
              <a:picLocks noChangeAspect="1"/>
            </p:cNvPicPr>
            <p:nvPr>
              <p:custDataLst>
                <p:tags r:id="rId5"/>
              </p:custDataLst>
            </p:nvPr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59822" y="2294484"/>
              <a:ext cx="3397316" cy="184017"/>
            </a:xfrm>
            <a:prstGeom prst="rect">
              <a:avLst/>
            </a:prstGeom>
          </p:spPr>
        </p:pic>
        <p:pic>
          <p:nvPicPr>
            <p:cNvPr id="24" name="Obraz 23"/>
            <p:cNvPicPr>
              <a:picLocks noChangeAspect="1"/>
            </p:cNvPicPr>
            <p:nvPr>
              <p:custDataLst>
                <p:tags r:id="rId6"/>
              </p:custDataLst>
            </p:nvPr>
          </p:nvPicPr>
          <p:blipFill>
            <a:blip r:embed="rId1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032838" y="2816431"/>
              <a:ext cx="4670542" cy="281813"/>
            </a:xfrm>
            <a:prstGeom prst="rect">
              <a:avLst/>
            </a:prstGeom>
          </p:spPr>
        </p:pic>
      </p:grpSp>
      <p:sp>
        <p:nvSpPr>
          <p:cNvPr id="20" name="Prostokąt 19"/>
          <p:cNvSpPr/>
          <p:nvPr/>
        </p:nvSpPr>
        <p:spPr>
          <a:xfrm>
            <a:off x="269092" y="3550625"/>
            <a:ext cx="8861465" cy="43088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Noise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correlations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are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only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local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 </a:t>
            </a:r>
            <a:r>
              <a:rPr lang="pl-PL" sz="22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P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ossibility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of a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more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efficient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pl-PL" sz="22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description</a:t>
            </a:r>
            <a:r>
              <a:rPr lang="pl-PL" sz="22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?</a:t>
            </a:r>
            <a:endParaRPr lang="pl-PL" sz="2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pSp>
        <p:nvGrpSpPr>
          <p:cNvPr id="37" name="Grupa 36"/>
          <p:cNvGrpSpPr/>
          <p:nvPr/>
        </p:nvGrpSpPr>
        <p:grpSpPr>
          <a:xfrm>
            <a:off x="0" y="4076067"/>
            <a:ext cx="3457575" cy="1717618"/>
            <a:chOff x="0" y="4076067"/>
            <a:chExt cx="3457575" cy="1717618"/>
          </a:xfrm>
        </p:grpSpPr>
        <p:pic>
          <p:nvPicPr>
            <p:cNvPr id="26" name="Obraz 25"/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0" y="4076067"/>
              <a:ext cx="3457575" cy="1285875"/>
            </a:xfrm>
            <a:prstGeom prst="rect">
              <a:avLst/>
            </a:prstGeom>
          </p:spPr>
        </p:pic>
        <p:pic>
          <p:nvPicPr>
            <p:cNvPr id="31" name="Obraz 30"/>
            <p:cNvPicPr>
              <a:picLocks noChangeAspect="1"/>
            </p:cNvPicPr>
            <p:nvPr>
              <p:custDataLst>
                <p:tags r:id="rId3"/>
              </p:custDataLst>
            </p:nvPr>
          </p:nvPicPr>
          <p:blipFill>
            <a:blip r:embed="rId1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755576" y="5509804"/>
              <a:ext cx="2441346" cy="283881"/>
            </a:xfrm>
            <a:prstGeom prst="rect">
              <a:avLst/>
            </a:prstGeom>
          </p:spPr>
        </p:pic>
      </p:grpSp>
      <p:grpSp>
        <p:nvGrpSpPr>
          <p:cNvPr id="38" name="Grupa 37"/>
          <p:cNvGrpSpPr/>
          <p:nvPr/>
        </p:nvGrpSpPr>
        <p:grpSpPr>
          <a:xfrm>
            <a:off x="3763917" y="4199893"/>
            <a:ext cx="5369645" cy="1777263"/>
            <a:chOff x="3763917" y="4199893"/>
            <a:chExt cx="5369645" cy="1777263"/>
          </a:xfrm>
        </p:grpSpPr>
        <p:cxnSp>
          <p:nvCxnSpPr>
            <p:cNvPr id="28" name="Łącznik prosty ze strzałką 27"/>
            <p:cNvCxnSpPr/>
            <p:nvPr/>
          </p:nvCxnSpPr>
          <p:spPr>
            <a:xfrm>
              <a:off x="3763917" y="4700525"/>
              <a:ext cx="537841" cy="0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29" name="Obraz 28"/>
            <p:cNvPicPr>
              <a:picLocks noChangeAspect="1"/>
            </p:cNvPicPr>
            <p:nvPr/>
          </p:nvPicPr>
          <p:blipFill>
            <a:blip r:embed="rId15"/>
            <a:stretch>
              <a:fillRect/>
            </a:stretch>
          </p:blipFill>
          <p:spPr>
            <a:xfrm>
              <a:off x="4409162" y="4199893"/>
              <a:ext cx="4724400" cy="1038225"/>
            </a:xfrm>
            <a:prstGeom prst="rect">
              <a:avLst/>
            </a:prstGeom>
          </p:spPr>
        </p:pic>
        <p:pic>
          <p:nvPicPr>
            <p:cNvPr id="33" name="Obraz 32"/>
            <p:cNvPicPr>
              <a:picLocks noChangeAspect="1"/>
            </p:cNvPicPr>
            <p:nvPr>
              <p:custDataLst>
                <p:tags r:id="rId1"/>
              </p:custDataLst>
            </p:nvPr>
          </p:nvPicPr>
          <p:blipFill>
            <a:blip r:embed="rId16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155114" y="5361942"/>
              <a:ext cx="3232496" cy="284375"/>
            </a:xfrm>
            <a:prstGeom prst="rect">
              <a:avLst/>
            </a:prstGeom>
          </p:spPr>
        </p:pic>
        <p:pic>
          <p:nvPicPr>
            <p:cNvPr id="35" name="Obraz 34"/>
            <p:cNvPicPr>
              <a:picLocks noChangeAspect="1"/>
            </p:cNvPicPr>
            <p:nvPr>
              <p:custDataLst>
                <p:tags r:id="rId2"/>
              </p:custDataLst>
            </p:nvPr>
          </p:nvPicPr>
          <p:blipFill>
            <a:blip r:embed="rId1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5542609" y="5793685"/>
              <a:ext cx="2123311" cy="183471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6987688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Prostokąt 18"/>
          <p:cNvSpPr/>
          <p:nvPr/>
        </p:nvSpPr>
        <p:spPr>
          <a:xfrm>
            <a:off x="1331640" y="769441"/>
            <a:ext cx="6480720" cy="1801318"/>
          </a:xfrm>
          <a:prstGeom prst="rect">
            <a:avLst/>
          </a:prstGeom>
          <a:solidFill>
            <a:srgbClr val="FFFF00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5" name="Prostokąt 4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Issues</a:t>
            </a:r>
            <a:r>
              <a:rPr lang="pl-PL" sz="4400" b="1" dirty="0" smtClean="0">
                <a:solidFill>
                  <a:prstClr val="black"/>
                </a:solidFill>
              </a:rPr>
              <a:t> with </a:t>
            </a:r>
            <a:r>
              <a:rPr lang="pl-PL" sz="4400" b="1" dirty="0" err="1" smtClean="0">
                <a:solidFill>
                  <a:prstClr val="black"/>
                </a:solidFill>
              </a:rPr>
              <a:t>implementation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1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858538"/>
            <a:ext cx="5288677" cy="579294"/>
          </a:xfrm>
          <a:prstGeom prst="rect">
            <a:avLst/>
          </a:prstGeom>
          <a:noFill/>
          <a:ln/>
          <a:effectLst/>
        </p:spPr>
      </p:pic>
      <p:pic>
        <p:nvPicPr>
          <p:cNvPr id="34" name="Obraz 33"/>
          <p:cNvPicPr>
            <a:picLocks noChangeAspect="1"/>
          </p:cNvPicPr>
          <p:nvPr>
            <p:custDataLst>
              <p:tags r:id="rId2"/>
            </p:custDataLst>
          </p:nvPr>
        </p:nvPicPr>
        <p:blipFill>
          <a:blip r:embed="rId16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36096" y="1610283"/>
            <a:ext cx="1452286" cy="247619"/>
          </a:xfrm>
          <a:prstGeom prst="rect">
            <a:avLst/>
          </a:prstGeom>
          <a:noFill/>
          <a:ln/>
          <a:effectLst/>
        </p:spPr>
      </p:pic>
      <p:pic>
        <p:nvPicPr>
          <p:cNvPr id="40" name="Obraz 39"/>
          <p:cNvPicPr>
            <a:picLocks noChangeAspect="1"/>
          </p:cNvPicPr>
          <p:nvPr>
            <p:custDataLst>
              <p:tags r:id="rId3"/>
            </p:custDataLst>
          </p:nvPr>
        </p:nvPicPr>
        <p:blipFill>
          <a:blip r:embed="rId17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92771" y="2043975"/>
            <a:ext cx="5305238" cy="403619"/>
          </a:xfrm>
          <a:prstGeom prst="rect">
            <a:avLst/>
          </a:prstGeom>
          <a:noFill/>
          <a:ln/>
          <a:effectLst/>
        </p:spPr>
      </p:pic>
      <p:pic>
        <p:nvPicPr>
          <p:cNvPr id="24" name="Obraz 23"/>
          <p:cNvPicPr>
            <a:picLocks noChangeAspect="1"/>
          </p:cNvPicPr>
          <p:nvPr>
            <p:custDataLst>
              <p:tags r:id="rId4"/>
            </p:custDataLst>
          </p:nvPr>
        </p:nvPicPr>
        <p:blipFill>
          <a:blip r:embed="rId18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7704" y="1506521"/>
            <a:ext cx="2738667" cy="403619"/>
          </a:xfrm>
          <a:prstGeom prst="rect">
            <a:avLst/>
          </a:prstGeom>
          <a:noFill/>
          <a:ln/>
          <a:effectLst/>
        </p:spPr>
      </p:pic>
      <p:grpSp>
        <p:nvGrpSpPr>
          <p:cNvPr id="47" name="Grupa 46"/>
          <p:cNvGrpSpPr/>
          <p:nvPr/>
        </p:nvGrpSpPr>
        <p:grpSpPr>
          <a:xfrm>
            <a:off x="320213" y="3728751"/>
            <a:ext cx="7514878" cy="926522"/>
            <a:chOff x="320213" y="3728751"/>
            <a:chExt cx="7514878" cy="926522"/>
          </a:xfrm>
        </p:grpSpPr>
        <p:sp>
          <p:nvSpPr>
            <p:cNvPr id="15" name="pole tekstowe 14"/>
            <p:cNvSpPr txBox="1"/>
            <p:nvPr/>
          </p:nvSpPr>
          <p:spPr>
            <a:xfrm>
              <a:off x="320213" y="3728751"/>
              <a:ext cx="7514878" cy="92333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marL="285750" indent="-285750">
                <a:buFontTx/>
                <a:buChar char="-"/>
              </a:pPr>
              <a:r>
                <a:rPr lang="pl-PL" dirty="0" smtClean="0"/>
                <a:t>How big </a:t>
              </a:r>
              <a:r>
                <a:rPr lang="pl-PL" dirty="0" err="1" smtClean="0"/>
                <a:t>reduced</a:t>
              </a:r>
              <a:r>
                <a:rPr lang="pl-PL" dirty="0" smtClean="0"/>
                <a:t> </a:t>
              </a:r>
              <a:r>
                <a:rPr lang="pl-PL" dirty="0" err="1" smtClean="0"/>
                <a:t>matrices</a:t>
              </a:r>
              <a:r>
                <a:rPr lang="pl-PL" dirty="0" smtClean="0"/>
                <a:t> </a:t>
              </a:r>
              <a:r>
                <a:rPr lang="pl-PL" dirty="0" err="1" smtClean="0"/>
                <a:t>need</a:t>
              </a:r>
              <a:r>
                <a:rPr lang="pl-PL" dirty="0" smtClean="0"/>
                <a:t> to </a:t>
              </a:r>
              <a:r>
                <a:rPr lang="pl-PL" dirty="0" err="1" smtClean="0"/>
                <a:t>consider</a:t>
              </a:r>
              <a:r>
                <a:rPr lang="pl-PL" dirty="0" smtClean="0"/>
                <a:t> (</a:t>
              </a:r>
              <a:r>
                <a:rPr lang="pl-PL" dirty="0" err="1" smtClean="0"/>
                <a:t>length</a:t>
              </a:r>
              <a:r>
                <a:rPr lang="pl-PL" dirty="0" smtClean="0"/>
                <a:t> of </a:t>
              </a:r>
              <a:r>
                <a:rPr lang="pl-PL" dirty="0" err="1" smtClean="0"/>
                <a:t>correlations</a:t>
              </a:r>
              <a:r>
                <a:rPr lang="pl-PL" dirty="0" smtClean="0"/>
                <a:t>)</a:t>
              </a:r>
            </a:p>
            <a:p>
              <a:pPr marL="285750" indent="-285750">
                <a:buFontTx/>
                <a:buChar char="-"/>
              </a:pPr>
              <a:r>
                <a:rPr lang="pl-PL" dirty="0" smtClean="0"/>
                <a:t>Take </a:t>
              </a:r>
              <a:r>
                <a:rPr lang="pl-PL" dirty="0" err="1" smtClean="0"/>
                <a:t>translationally</a:t>
              </a:r>
              <a:r>
                <a:rPr lang="pl-PL" dirty="0" smtClean="0"/>
                <a:t> </a:t>
              </a:r>
              <a:r>
                <a:rPr lang="pl-PL" dirty="0" err="1" smtClean="0"/>
                <a:t>invariant</a:t>
              </a:r>
              <a:r>
                <a:rPr lang="pl-PL" dirty="0" smtClean="0"/>
                <a:t> </a:t>
              </a:r>
              <a:r>
                <a:rPr lang="pl-PL" dirty="0" err="1" smtClean="0"/>
                <a:t>correlations</a:t>
              </a:r>
              <a:r>
                <a:rPr lang="pl-PL" dirty="0" smtClean="0"/>
                <a:t>? </a:t>
              </a:r>
              <a:r>
                <a:rPr lang="pl-PL" dirty="0" err="1" smtClean="0"/>
                <a:t>Impose</a:t>
              </a:r>
              <a:r>
                <a:rPr lang="pl-PL" dirty="0" smtClean="0"/>
                <a:t> </a:t>
              </a:r>
              <a:r>
                <a:rPr lang="pl-PL" dirty="0" err="1" smtClean="0"/>
                <a:t>translational</a:t>
              </a:r>
              <a:r>
                <a:rPr lang="pl-PL" dirty="0" smtClean="0"/>
                <a:t> </a:t>
              </a:r>
              <a:r>
                <a:rPr lang="pl-PL" dirty="0" err="1" smtClean="0"/>
                <a:t>invariance</a:t>
              </a:r>
              <a:r>
                <a:rPr lang="pl-PL" dirty="0" smtClean="0"/>
                <a:t>?</a:t>
              </a:r>
            </a:p>
            <a:p>
              <a:pPr marL="285750" indent="-285750">
                <a:buFontTx/>
                <a:buChar char="-"/>
              </a:pPr>
              <a:r>
                <a:rPr lang="pl-PL" dirty="0" err="1" smtClean="0"/>
                <a:t>Impose</a:t>
              </a:r>
              <a:r>
                <a:rPr lang="pl-PL" dirty="0" smtClean="0"/>
                <a:t> </a:t>
              </a:r>
              <a:r>
                <a:rPr lang="pl-PL" dirty="0" err="1" smtClean="0"/>
                <a:t>positive</a:t>
              </a:r>
              <a:r>
                <a:rPr lang="pl-PL" dirty="0" smtClean="0"/>
                <a:t> </a:t>
              </a:r>
              <a:r>
                <a:rPr lang="pl-PL" dirty="0" err="1" smtClean="0"/>
                <a:t>semidefinitness</a:t>
              </a:r>
              <a:r>
                <a:rPr lang="pl-PL" dirty="0"/>
                <a:t>?</a:t>
              </a:r>
              <a:endParaRPr lang="en-GB" dirty="0"/>
            </a:p>
          </p:txBody>
        </p:sp>
        <p:pic>
          <p:nvPicPr>
            <p:cNvPr id="25" name="Obraz 24"/>
            <p:cNvPicPr>
              <a:picLocks noChangeAspect="1"/>
            </p:cNvPicPr>
            <p:nvPr>
              <p:custDataLst>
                <p:tags r:id="rId12"/>
              </p:custDataLst>
            </p:nvPr>
          </p:nvPicPr>
          <p:blipFill>
            <a:blip r:embed="rId19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4115752" y="4338009"/>
              <a:ext cx="2640687" cy="317264"/>
            </a:xfrm>
            <a:prstGeom prst="rect">
              <a:avLst/>
            </a:prstGeom>
            <a:noFill/>
            <a:ln/>
            <a:effectLst/>
          </p:spPr>
        </p:pic>
      </p:grpSp>
      <p:grpSp>
        <p:nvGrpSpPr>
          <p:cNvPr id="23" name="Grupa 22"/>
          <p:cNvGrpSpPr/>
          <p:nvPr/>
        </p:nvGrpSpPr>
        <p:grpSpPr>
          <a:xfrm>
            <a:off x="309118" y="4675503"/>
            <a:ext cx="2769348" cy="461665"/>
            <a:chOff x="312049" y="4736849"/>
            <a:chExt cx="2769348" cy="461665"/>
          </a:xfrm>
        </p:grpSpPr>
        <p:sp>
          <p:nvSpPr>
            <p:cNvPr id="27" name="pole tekstowe 26"/>
            <p:cNvSpPr txBox="1"/>
            <p:nvPr/>
          </p:nvSpPr>
          <p:spPr>
            <a:xfrm>
              <a:off x="312049" y="4736849"/>
              <a:ext cx="276934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b="1" dirty="0" smtClean="0"/>
                <a:t>Write     as </a:t>
              </a:r>
              <a:r>
                <a:rPr lang="pl-PL" sz="2400" b="1" dirty="0" err="1" smtClean="0"/>
                <a:t>an</a:t>
              </a:r>
              <a:r>
                <a:rPr lang="pl-PL" sz="2400" b="1" dirty="0" smtClean="0"/>
                <a:t>  MPO:</a:t>
              </a:r>
              <a:endParaRPr lang="en-GB" sz="2400" b="1" dirty="0"/>
            </a:p>
          </p:txBody>
        </p:sp>
        <p:pic>
          <p:nvPicPr>
            <p:cNvPr id="22" name="Obraz 21"/>
            <p:cNvPicPr>
              <a:picLocks noChangeAspect="1"/>
            </p:cNvPicPr>
            <p:nvPr>
              <p:custDataLst>
                <p:tags r:id="rId11"/>
              </p:custDataLst>
            </p:nvPr>
          </p:nvPicPr>
          <p:blipFill>
            <a:blip r:embed="rId20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133347" y="4825433"/>
              <a:ext cx="238931" cy="330120"/>
            </a:xfrm>
            <a:prstGeom prst="rect">
              <a:avLst/>
            </a:prstGeom>
            <a:noFill/>
            <a:ln/>
            <a:effectLst/>
          </p:spPr>
        </p:pic>
      </p:grpSp>
      <p:pic>
        <p:nvPicPr>
          <p:cNvPr id="60" name="Obraz 59"/>
          <p:cNvPicPr>
            <a:picLocks noChangeAspect="1"/>
          </p:cNvPicPr>
          <p:nvPr>
            <p:custDataLst>
              <p:tags r:id="rId5"/>
            </p:custDataLst>
          </p:nvPr>
        </p:nvPicPr>
        <p:blipFill>
          <a:blip r:embed="rId21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3076" y="5202290"/>
            <a:ext cx="5637598" cy="378526"/>
          </a:xfrm>
          <a:prstGeom prst="rect">
            <a:avLst/>
          </a:prstGeom>
          <a:noFill/>
          <a:ln/>
          <a:effectLst/>
        </p:spPr>
      </p:pic>
      <p:sp>
        <p:nvSpPr>
          <p:cNvPr id="36" name="pole tekstowe 35"/>
          <p:cNvSpPr txBox="1"/>
          <p:nvPr/>
        </p:nvSpPr>
        <p:spPr>
          <a:xfrm>
            <a:off x="6516216" y="5058101"/>
            <a:ext cx="2482859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smtClean="0"/>
              <a:t>diagonal (K x K) </a:t>
            </a:r>
            <a:r>
              <a:rPr lang="pl-PL" dirty="0" err="1" smtClean="0"/>
              <a:t>matrices</a:t>
            </a:r>
            <a:r>
              <a:rPr lang="pl-PL" dirty="0" smtClean="0"/>
              <a:t/>
            </a:r>
            <a:br>
              <a:rPr lang="pl-PL" dirty="0" smtClean="0"/>
            </a:br>
            <a:r>
              <a:rPr lang="pl-PL" dirty="0" smtClean="0"/>
              <a:t>dependent on LO </a:t>
            </a:r>
            <a:r>
              <a:rPr lang="pl-PL" dirty="0" err="1" smtClean="0"/>
              <a:t>noise</a:t>
            </a:r>
            <a:endParaRPr lang="en-GB" dirty="0"/>
          </a:p>
        </p:txBody>
      </p:sp>
      <p:cxnSp>
        <p:nvCxnSpPr>
          <p:cNvPr id="38" name="Łącznik prosty ze strzałką 37"/>
          <p:cNvCxnSpPr>
            <a:stCxn id="36" idx="1"/>
          </p:cNvCxnSpPr>
          <p:nvPr/>
        </p:nvCxnSpPr>
        <p:spPr>
          <a:xfrm flipH="1">
            <a:off x="6254648" y="5381267"/>
            <a:ext cx="261568" cy="5906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58" name="Grupa 57"/>
          <p:cNvGrpSpPr/>
          <p:nvPr/>
        </p:nvGrpSpPr>
        <p:grpSpPr>
          <a:xfrm>
            <a:off x="309118" y="5619893"/>
            <a:ext cx="5697257" cy="1203625"/>
            <a:chOff x="309118" y="5619893"/>
            <a:chExt cx="5697257" cy="1203625"/>
          </a:xfrm>
        </p:grpSpPr>
        <p:sp>
          <p:nvSpPr>
            <p:cNvPr id="41" name="pole tekstowe 40"/>
            <p:cNvSpPr txBox="1"/>
            <p:nvPr/>
          </p:nvSpPr>
          <p:spPr>
            <a:xfrm>
              <a:off x="309118" y="5619893"/>
              <a:ext cx="2274982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sz="2400" b="1" dirty="0" err="1" smtClean="0"/>
                <a:t>Find</a:t>
              </a:r>
              <a:r>
                <a:rPr lang="pl-PL" sz="2400" b="1" dirty="0" smtClean="0"/>
                <a:t> </a:t>
              </a:r>
              <a:r>
                <a:rPr lang="pl-PL" sz="2400" b="1" i="1" dirty="0" smtClean="0"/>
                <a:t>L</a:t>
              </a:r>
              <a:r>
                <a:rPr lang="pl-PL" sz="2400" b="1" dirty="0" smtClean="0"/>
                <a:t> as a  MPO</a:t>
              </a:r>
              <a:endParaRPr lang="en-GB" sz="2400" b="1" dirty="0"/>
            </a:p>
          </p:txBody>
        </p:sp>
        <p:pic>
          <p:nvPicPr>
            <p:cNvPr id="42" name="Obraz 41"/>
            <p:cNvPicPr>
              <a:picLocks noChangeAspect="1"/>
            </p:cNvPicPr>
            <p:nvPr>
              <p:custDataLst>
                <p:tags r:id="rId9"/>
              </p:custDataLst>
            </p:nvPr>
          </p:nvPicPr>
          <p:blipFill>
            <a:blip r:embed="rId16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43204" y="6163430"/>
              <a:ext cx="1452286" cy="247619"/>
            </a:xfrm>
            <a:prstGeom prst="rect">
              <a:avLst/>
            </a:prstGeom>
            <a:noFill/>
            <a:ln/>
            <a:effectLst/>
          </p:spPr>
        </p:pic>
        <p:pic>
          <p:nvPicPr>
            <p:cNvPr id="57" name="Obraz 56"/>
            <p:cNvPicPr>
              <a:picLocks noChangeAspect="1"/>
            </p:cNvPicPr>
            <p:nvPr>
              <p:custDataLst>
                <p:tags r:id="rId10"/>
              </p:custDataLst>
            </p:nvPr>
          </p:nvPicPr>
          <p:blipFill>
            <a:blip r:embed="rId22" cstate="print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2441531" y="6081558"/>
              <a:ext cx="3179395" cy="372997"/>
            </a:xfrm>
            <a:prstGeom prst="rect">
              <a:avLst/>
            </a:prstGeom>
            <a:noFill/>
            <a:ln/>
            <a:effectLst/>
          </p:spPr>
        </p:pic>
        <p:sp>
          <p:nvSpPr>
            <p:cNvPr id="45" name="pole tekstowe 44"/>
            <p:cNvSpPr txBox="1"/>
            <p:nvPr/>
          </p:nvSpPr>
          <p:spPr>
            <a:xfrm>
              <a:off x="380091" y="6454186"/>
              <a:ext cx="562628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smtClean="0"/>
                <a:t>-   </a:t>
              </a:r>
              <a:r>
                <a:rPr lang="pl-PL" dirty="0" err="1" smtClean="0"/>
                <a:t>What</a:t>
              </a:r>
              <a:r>
                <a:rPr lang="pl-PL" dirty="0" smtClean="0"/>
                <a:t> </a:t>
              </a:r>
              <a:r>
                <a:rPr lang="pl-PL" dirty="0" err="1" smtClean="0"/>
                <a:t>bond</a:t>
              </a:r>
              <a:r>
                <a:rPr lang="pl-PL" dirty="0" smtClean="0"/>
                <a:t> </a:t>
              </a:r>
              <a:r>
                <a:rPr lang="pl-PL" dirty="0" err="1" smtClean="0"/>
                <a:t>dimension</a:t>
              </a:r>
              <a:r>
                <a:rPr lang="pl-PL" dirty="0" smtClean="0"/>
                <a:t> of </a:t>
              </a:r>
              <a:r>
                <a:rPr lang="pl-PL" i="1" dirty="0" smtClean="0"/>
                <a:t>C</a:t>
              </a:r>
              <a:r>
                <a:rPr lang="pl-PL" dirty="0" smtClean="0"/>
                <a:t> </a:t>
              </a:r>
              <a:r>
                <a:rPr lang="pl-PL" dirty="0" err="1" smtClean="0"/>
                <a:t>matrices</a:t>
              </a:r>
              <a:r>
                <a:rPr lang="pl-PL" dirty="0" smtClean="0"/>
                <a:t> </a:t>
              </a:r>
              <a:r>
                <a:rPr lang="pl-PL" dirty="0" err="1" smtClean="0"/>
                <a:t>will</a:t>
              </a:r>
              <a:r>
                <a:rPr lang="pl-PL" dirty="0" smtClean="0"/>
                <a:t> be </a:t>
              </a:r>
              <a:r>
                <a:rPr lang="pl-PL" dirty="0" err="1" smtClean="0"/>
                <a:t>sufficient</a:t>
              </a:r>
              <a:r>
                <a:rPr lang="pl-PL" dirty="0" smtClean="0"/>
                <a:t>?</a:t>
              </a:r>
              <a:endParaRPr lang="en-GB" dirty="0"/>
            </a:p>
          </p:txBody>
        </p:sp>
      </p:grpSp>
      <p:grpSp>
        <p:nvGrpSpPr>
          <p:cNvPr id="54" name="Grupa 53"/>
          <p:cNvGrpSpPr/>
          <p:nvPr/>
        </p:nvGrpSpPr>
        <p:grpSpPr>
          <a:xfrm>
            <a:off x="309118" y="2659856"/>
            <a:ext cx="7899374" cy="924759"/>
            <a:chOff x="309118" y="2659856"/>
            <a:chExt cx="7899374" cy="924759"/>
          </a:xfrm>
        </p:grpSpPr>
        <p:grpSp>
          <p:nvGrpSpPr>
            <p:cNvPr id="46" name="Grupa 45"/>
            <p:cNvGrpSpPr/>
            <p:nvPr/>
          </p:nvGrpSpPr>
          <p:grpSpPr>
            <a:xfrm>
              <a:off x="309118" y="2659856"/>
              <a:ext cx="7812475" cy="924759"/>
              <a:chOff x="309118" y="2659856"/>
              <a:chExt cx="7812475" cy="924759"/>
            </a:xfrm>
          </p:grpSpPr>
          <p:pic>
            <p:nvPicPr>
              <p:cNvPr id="16" name="Obraz 15"/>
              <p:cNvPicPr>
                <a:picLocks noChangeAspect="1"/>
              </p:cNvPicPr>
              <p:nvPr>
                <p:custDataLst>
                  <p:tags r:id="rId6"/>
                </p:custDataLst>
              </p:nvPr>
            </p:nvPicPr>
            <p:blipFill>
              <a:blip r:embed="rId23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83076" y="3212975"/>
                <a:ext cx="4120440" cy="342832"/>
              </a:xfrm>
              <a:prstGeom prst="rect">
                <a:avLst/>
              </a:prstGeom>
              <a:noFill/>
              <a:ln/>
              <a:effectLst/>
            </p:spPr>
          </p:pic>
          <p:pic>
            <p:nvPicPr>
              <p:cNvPr id="10" name="Obraz 9"/>
              <p:cNvPicPr>
                <a:picLocks noChangeAspect="1"/>
              </p:cNvPicPr>
              <p:nvPr>
                <p:custDataLst>
                  <p:tags r:id="rId7"/>
                </p:custDataLst>
              </p:nvPr>
            </p:nvPicPr>
            <p:blipFill>
              <a:blip r:embed="rId24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4716016" y="3212976"/>
                <a:ext cx="3405577" cy="371639"/>
              </a:xfrm>
              <a:prstGeom prst="rect">
                <a:avLst/>
              </a:prstGeom>
              <a:noFill/>
              <a:ln/>
              <a:effectLst/>
            </p:spPr>
          </p:pic>
          <p:grpSp>
            <p:nvGrpSpPr>
              <p:cNvPr id="18" name="Grupa 17"/>
              <p:cNvGrpSpPr/>
              <p:nvPr/>
            </p:nvGrpSpPr>
            <p:grpSpPr>
              <a:xfrm>
                <a:off x="309118" y="2659856"/>
                <a:ext cx="3846951" cy="461665"/>
                <a:chOff x="293586" y="1923080"/>
                <a:chExt cx="3846951" cy="461665"/>
              </a:xfrm>
            </p:grpSpPr>
            <p:sp>
              <p:nvSpPr>
                <p:cNvPr id="14" name="pole tekstowe 13"/>
                <p:cNvSpPr txBox="1"/>
                <p:nvPr/>
              </p:nvSpPr>
              <p:spPr>
                <a:xfrm>
                  <a:off x="293586" y="1923080"/>
                  <a:ext cx="3846951" cy="461665"/>
                </a:xfrm>
                <a:prstGeom prst="rect">
                  <a:avLst/>
                </a:prstGeom>
                <a:noFill/>
              </p:spPr>
              <p:txBody>
                <a:bodyPr wrap="none" rtlCol="0">
                  <a:spAutoFit/>
                </a:bodyPr>
                <a:lstStyle/>
                <a:p>
                  <a:r>
                    <a:rPr lang="pl-PL" sz="2400" b="1" dirty="0" err="1" smtClean="0"/>
                    <a:t>Approximate</a:t>
                  </a:r>
                  <a:r>
                    <a:rPr lang="pl-PL" sz="2400" b="1" dirty="0" smtClean="0"/>
                    <a:t>      with a MPO:</a:t>
                  </a:r>
                  <a:endParaRPr lang="en-GB" sz="2400" b="1" dirty="0"/>
                </a:p>
              </p:txBody>
            </p:sp>
            <p:pic>
              <p:nvPicPr>
                <p:cNvPr id="17" name="Obraz 16"/>
                <p:cNvPicPr>
                  <a:picLocks noChangeAspect="1"/>
                </p:cNvPicPr>
                <p:nvPr>
                  <p:custDataLst>
                    <p:tags r:id="rId8"/>
                  </p:custDataLst>
                </p:nvPr>
              </p:nvPicPr>
              <p:blipFill>
                <a:blip r:embed="rId25" cstate="print">
                  <a:clrChange>
                    <a:clrFrom>
                      <a:srgbClr val="FFFFFF"/>
                    </a:clrFrom>
                    <a:clrTo>
                      <a:srgbClr val="FFFFFF">
                        <a:alpha val="0"/>
                      </a:srgbClr>
                    </a:clrTo>
                  </a:clrChange>
                  <a:extLst>
                    <a:ext uri="{28A0092B-C50C-407E-A947-70E740481C1C}">
                      <a14:useLocalDpi xmlns:a14="http://schemas.microsoft.com/office/drawing/2010/main" val="0"/>
                    </a:ext>
                  </a:extLst>
                </a:blip>
                <a:stretch>
                  <a:fillRect/>
                </a:stretch>
              </p:blipFill>
              <p:spPr>
                <a:xfrm>
                  <a:off x="2108196" y="2043449"/>
                  <a:ext cx="172879" cy="279969"/>
                </a:xfrm>
                <a:prstGeom prst="rect">
                  <a:avLst/>
                </a:prstGeom>
                <a:noFill/>
                <a:ln/>
                <a:effectLst/>
              </p:spPr>
            </p:pic>
          </p:grpSp>
        </p:grpSp>
        <p:sp>
          <p:nvSpPr>
            <p:cNvPr id="50" name="pole tekstowe 49"/>
            <p:cNvSpPr txBox="1"/>
            <p:nvPr/>
          </p:nvSpPr>
          <p:spPr>
            <a:xfrm>
              <a:off x="4111217" y="2890688"/>
              <a:ext cx="409727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pl-PL" dirty="0" err="1"/>
                <a:t>c</a:t>
              </a:r>
              <a:r>
                <a:rPr lang="pl-PL" dirty="0" err="1" smtClean="0"/>
                <a:t>orrelation</a:t>
              </a:r>
              <a:r>
                <a:rPr lang="pl-PL" dirty="0" smtClean="0"/>
                <a:t> matrix dependent on LO </a:t>
              </a:r>
              <a:r>
                <a:rPr lang="pl-PL" dirty="0" err="1" smtClean="0"/>
                <a:t>noise</a:t>
              </a:r>
              <a:endParaRPr lang="en-GB" dirty="0"/>
            </a:p>
          </p:txBody>
        </p:sp>
        <p:cxnSp>
          <p:nvCxnSpPr>
            <p:cNvPr id="52" name="Łącznik prosty ze strzałką 51"/>
            <p:cNvCxnSpPr/>
            <p:nvPr/>
          </p:nvCxnSpPr>
          <p:spPr>
            <a:xfrm flipH="1">
              <a:off x="3707904" y="3131999"/>
              <a:ext cx="460603" cy="161035"/>
            </a:xfrm>
            <a:prstGeom prst="straightConnector1">
              <a:avLst/>
            </a:prstGeom>
            <a:ln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2591752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rostokąt 3"/>
          <p:cNvSpPr/>
          <p:nvPr/>
        </p:nvSpPr>
        <p:spPr>
          <a:xfrm>
            <a:off x="0" y="0"/>
            <a:ext cx="9180512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>
              <a:spcBef>
                <a:spcPct val="0"/>
              </a:spcBef>
              <a:defRPr/>
            </a:pPr>
            <a:r>
              <a:rPr lang="pl-PL" sz="4400" b="1" dirty="0" err="1" smtClean="0">
                <a:solidFill>
                  <a:prstClr val="black"/>
                </a:solidFill>
              </a:rPr>
              <a:t>Summary</a:t>
            </a:r>
            <a:r>
              <a:rPr lang="pl-PL" sz="4400" b="1" dirty="0" smtClean="0">
                <a:solidFill>
                  <a:prstClr val="black"/>
                </a:solidFill>
              </a:rPr>
              <a:t> and </a:t>
            </a:r>
            <a:r>
              <a:rPr lang="pl-PL" sz="4400" b="1" dirty="0" err="1" smtClean="0">
                <a:solidFill>
                  <a:prstClr val="black"/>
                </a:solidFill>
              </a:rPr>
              <a:t>outlook</a:t>
            </a:r>
            <a:endParaRPr lang="en-US" sz="2800" b="1" dirty="0" smtClean="0">
              <a:solidFill>
                <a:prstClr val="black"/>
              </a:solidFill>
            </a:endParaRPr>
          </a:p>
        </p:txBody>
      </p:sp>
      <p:grpSp>
        <p:nvGrpSpPr>
          <p:cNvPr id="12" name="Grupa 11"/>
          <p:cNvGrpSpPr/>
          <p:nvPr/>
        </p:nvGrpSpPr>
        <p:grpSpPr>
          <a:xfrm>
            <a:off x="6688325" y="3789040"/>
            <a:ext cx="1671004" cy="1800200"/>
            <a:chOff x="5868144" y="2060848"/>
            <a:chExt cx="1671004" cy="1800200"/>
          </a:xfrm>
        </p:grpSpPr>
        <p:pic>
          <p:nvPicPr>
            <p:cNvPr id="13" name="Picture 10" descr="http://scient1fy.files.wordpress.com/2012/09/a1-cartoon-expanding-universe.jpg"/>
            <p:cNvPicPr>
              <a:picLocks noChangeAspect="1" noChangeArrowheads="1"/>
            </p:cNvPicPr>
            <p:nvPr/>
          </p:nvPicPr>
          <p:blipFill>
            <a:blip r:embed="rId3" cstate="print"/>
            <a:srcRect l="39830" t="16753" r="39830" b="16753"/>
            <a:stretch>
              <a:fillRect/>
            </a:stretch>
          </p:blipFill>
          <p:spPr bwMode="auto">
            <a:xfrm>
              <a:off x="6084168" y="2060848"/>
              <a:ext cx="1454980" cy="1741739"/>
            </a:xfrm>
            <a:prstGeom prst="rect">
              <a:avLst/>
            </a:prstGeom>
            <a:noFill/>
          </p:spPr>
        </p:pic>
        <p:sp>
          <p:nvSpPr>
            <p:cNvPr id="14" name="Prostokąt 13"/>
            <p:cNvSpPr/>
            <p:nvPr/>
          </p:nvSpPr>
          <p:spPr>
            <a:xfrm>
              <a:off x="5868144" y="2852936"/>
              <a:ext cx="504056" cy="1008112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6" name="Objaśnienie w chmurce 15"/>
          <p:cNvSpPr/>
          <p:nvPr/>
        </p:nvSpPr>
        <p:spPr>
          <a:xfrm>
            <a:off x="4456077" y="2708920"/>
            <a:ext cx="2736304" cy="1584176"/>
          </a:xfrm>
          <a:prstGeom prst="cloudCallout">
            <a:avLst>
              <a:gd name="adj1" fmla="val 63173"/>
              <a:gd name="adj2" fmla="val 14259"/>
            </a:avLst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9" name="Picture 2" descr="Wzorzec atomowy, jeden z g&amp;lstrok;ównych elementów optycznego zegara atomowego, dzia&amp;lstrok;aj&amp;aogon;cy w Krajowym Laboratorium Fizyki Atomowej, Molekularnej i Optycznej (KL FAMO) w Toruniu. (&amp;Zacute;ród&amp;lstrok;o: UMK, Anna Bielawiec-Osi&amp;nacute;ska)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99693" y="2852936"/>
            <a:ext cx="3000375" cy="2276475"/>
          </a:xfrm>
          <a:prstGeom prst="rect">
            <a:avLst/>
          </a:prstGeom>
          <a:noFill/>
        </p:spPr>
      </p:pic>
      <p:pic>
        <p:nvPicPr>
          <p:cNvPr id="2" name="Obraz 1"/>
          <p:cNvPicPr>
            <a:picLocks noChangeAspect="1"/>
          </p:cNvPicPr>
          <p:nvPr>
            <p:custDataLst>
              <p:tags r:id="rId1"/>
            </p:custDataLst>
          </p:nvPr>
        </p:nvPicPr>
        <p:blipFill>
          <a:blip r:embed="rId5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8702" y="3346157"/>
            <a:ext cx="2326381" cy="230286"/>
          </a:xfrm>
          <a:prstGeom prst="rect">
            <a:avLst/>
          </a:prstGeom>
          <a:noFill/>
          <a:ln/>
          <a:effectLst/>
        </p:spPr>
      </p:pic>
      <p:sp>
        <p:nvSpPr>
          <p:cNvPr id="11" name="Prostokąt 10"/>
          <p:cNvSpPr/>
          <p:nvPr/>
        </p:nvSpPr>
        <p:spPr>
          <a:xfrm>
            <a:off x="521804" y="1202022"/>
            <a:ext cx="8136904" cy="1077218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ctr"/>
            <a:r>
              <a:rPr lang="pl-PL" sz="3200" dirty="0" smtClean="0"/>
              <a:t>Tell me </a:t>
            </a:r>
            <a:r>
              <a:rPr lang="pl-PL" sz="3200" dirty="0" err="1" smtClean="0"/>
              <a:t>your</a:t>
            </a:r>
            <a:r>
              <a:rPr lang="pl-PL" sz="3200" dirty="0" smtClean="0"/>
              <a:t> LO </a:t>
            </a:r>
            <a:r>
              <a:rPr lang="pl-PL" sz="3200" dirty="0" err="1" smtClean="0"/>
              <a:t>noise</a:t>
            </a:r>
            <a:r>
              <a:rPr lang="pl-PL" sz="3200" dirty="0" smtClean="0"/>
              <a:t> spectrum and the </a:t>
            </a:r>
            <a:r>
              <a:rPr lang="pl-PL" sz="3200" dirty="0" err="1" smtClean="0"/>
              <a:t>number</a:t>
            </a:r>
            <a:r>
              <a:rPr lang="pl-PL" sz="3200" dirty="0" smtClean="0"/>
              <a:t> of </a:t>
            </a:r>
            <a:r>
              <a:rPr lang="pl-PL" sz="3200" dirty="0" err="1" smtClean="0"/>
              <a:t>atoms</a:t>
            </a:r>
            <a:r>
              <a:rPr lang="pl-PL" sz="3200" dirty="0" smtClean="0"/>
              <a:t> and I </a:t>
            </a:r>
            <a:r>
              <a:rPr lang="pl-PL" sz="3200" dirty="0" err="1" smtClean="0"/>
              <a:t>will</a:t>
            </a:r>
            <a:r>
              <a:rPr lang="pl-PL" sz="3200" dirty="0" smtClean="0"/>
              <a:t> </a:t>
            </a:r>
            <a:r>
              <a:rPr lang="pl-PL" sz="3200" dirty="0" err="1" smtClean="0"/>
              <a:t>tell</a:t>
            </a:r>
            <a:r>
              <a:rPr lang="pl-PL" sz="3200" dirty="0" smtClean="0"/>
              <a:t> </a:t>
            </a:r>
            <a:r>
              <a:rPr lang="pl-PL" sz="3200" dirty="0" err="1" smtClean="0"/>
              <a:t>you</a:t>
            </a:r>
            <a:r>
              <a:rPr lang="pl-PL" sz="3200" dirty="0" smtClean="0"/>
              <a:t> </a:t>
            </a:r>
            <a:r>
              <a:rPr lang="pl-PL" sz="3200" dirty="0" err="1" smtClean="0"/>
              <a:t>your</a:t>
            </a:r>
            <a:r>
              <a:rPr lang="pl-PL" sz="3200" dirty="0" smtClean="0"/>
              <a:t> </a:t>
            </a:r>
            <a:r>
              <a:rPr lang="pl-PL" sz="3200" dirty="0" err="1" smtClean="0"/>
              <a:t>stability</a:t>
            </a:r>
            <a:r>
              <a:rPr lang="pl-PL" sz="3200" dirty="0" smtClean="0"/>
              <a:t> </a:t>
            </a:r>
            <a:r>
              <a:rPr lang="pl-PL" sz="3200" dirty="0" err="1" smtClean="0"/>
              <a:t>limits</a:t>
            </a:r>
            <a:r>
              <a:rPr lang="pl-PL" sz="3200" dirty="0" smtClean="0"/>
              <a:t> </a:t>
            </a:r>
            <a:endParaRPr lang="en-US" sz="3200" dirty="0"/>
          </a:p>
        </p:txBody>
      </p:sp>
      <p:sp>
        <p:nvSpPr>
          <p:cNvPr id="3" name="Prostokąt 2"/>
          <p:cNvSpPr/>
          <p:nvPr/>
        </p:nvSpPr>
        <p:spPr>
          <a:xfrm>
            <a:off x="3491880" y="6178811"/>
            <a:ext cx="5482445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r"/>
            <a:r>
              <a:rPr lang="pl-PL" sz="1600" dirty="0">
                <a:solidFill>
                  <a:prstClr val="black"/>
                </a:solidFill>
              </a:rPr>
              <a:t>K. </a:t>
            </a:r>
            <a:r>
              <a:rPr lang="pl-PL" sz="1600" dirty="0" err="1">
                <a:solidFill>
                  <a:prstClr val="black"/>
                </a:solidFill>
              </a:rPr>
              <a:t>Macieszczak</a:t>
            </a:r>
            <a:r>
              <a:rPr lang="pl-PL" sz="1600" dirty="0">
                <a:solidFill>
                  <a:prstClr val="black"/>
                </a:solidFill>
              </a:rPr>
              <a:t>, M. </a:t>
            </a:r>
            <a:r>
              <a:rPr lang="pl-PL" sz="1600" dirty="0" err="1">
                <a:solidFill>
                  <a:prstClr val="black"/>
                </a:solidFill>
              </a:rPr>
              <a:t>Fraas</a:t>
            </a:r>
            <a:r>
              <a:rPr lang="pl-PL" sz="1600" dirty="0">
                <a:solidFill>
                  <a:prstClr val="black"/>
                </a:solidFill>
              </a:rPr>
              <a:t>, RDD, </a:t>
            </a:r>
            <a:r>
              <a:rPr lang="en-US" sz="1600" dirty="0">
                <a:solidFill>
                  <a:prstClr val="black"/>
                </a:solidFill>
              </a:rPr>
              <a:t>New J. Phys. 16, 113002 (2014</a:t>
            </a:r>
            <a:r>
              <a:rPr lang="en-US" sz="1600" dirty="0" smtClean="0">
                <a:solidFill>
                  <a:prstClr val="black"/>
                </a:solidFill>
              </a:rPr>
              <a:t>)</a:t>
            </a:r>
            <a:endParaRPr lang="pl-PL" sz="1600" dirty="0" smtClean="0">
              <a:solidFill>
                <a:prstClr val="black"/>
              </a:solidFill>
            </a:endParaRPr>
          </a:p>
          <a:p>
            <a:pPr algn="r"/>
            <a:r>
              <a:rPr lang="pl-PL" sz="1600" dirty="0" smtClean="0">
                <a:solidFill>
                  <a:prstClr val="black"/>
                </a:solidFill>
              </a:rPr>
              <a:t>K. </a:t>
            </a:r>
            <a:r>
              <a:rPr lang="pl-PL" sz="1600" dirty="0" err="1" smtClean="0">
                <a:solidFill>
                  <a:prstClr val="black"/>
                </a:solidFill>
              </a:rPr>
              <a:t>Chabuda</a:t>
            </a:r>
            <a:r>
              <a:rPr lang="pl-PL" sz="1600" dirty="0" smtClean="0">
                <a:solidFill>
                  <a:prstClr val="black"/>
                </a:solidFill>
              </a:rPr>
              <a:t>, I. </a:t>
            </a:r>
            <a:r>
              <a:rPr lang="pl-PL" sz="1600" dirty="0" err="1" smtClean="0">
                <a:solidFill>
                  <a:prstClr val="black"/>
                </a:solidFill>
              </a:rPr>
              <a:t>Leroux</a:t>
            </a:r>
            <a:r>
              <a:rPr lang="pl-PL" sz="1600" dirty="0" smtClean="0">
                <a:solidFill>
                  <a:prstClr val="black"/>
                </a:solidFill>
              </a:rPr>
              <a:t>, RDD, New J. </a:t>
            </a:r>
            <a:r>
              <a:rPr lang="pl-PL" sz="1600" dirty="0" err="1" smtClean="0">
                <a:solidFill>
                  <a:prstClr val="black"/>
                </a:solidFill>
              </a:rPr>
              <a:t>Phys</a:t>
            </a:r>
            <a:r>
              <a:rPr lang="pl-PL" sz="1600" dirty="0" smtClean="0">
                <a:solidFill>
                  <a:prstClr val="black"/>
                </a:solidFill>
              </a:rPr>
              <a:t>. 18, 083035 (</a:t>
            </a:r>
            <a:r>
              <a:rPr lang="pl-PL" sz="1600" dirty="0" smtClean="0"/>
              <a:t>2016)</a:t>
            </a:r>
            <a:endParaRPr lang="pl-PL" sz="1600" dirty="0"/>
          </a:p>
          <a:p>
            <a:pPr lvl="0" algn="r"/>
            <a:r>
              <a:rPr lang="en-US" sz="1600" dirty="0" smtClean="0">
                <a:solidFill>
                  <a:prstClr val="black"/>
                </a:solidFill>
              </a:rPr>
              <a:t> </a:t>
            </a:r>
            <a:r>
              <a:rPr lang="pl-PL" sz="1600" dirty="0" smtClean="0">
                <a:solidFill>
                  <a:prstClr val="black"/>
                </a:solidFill>
              </a:rPr>
              <a:t> </a:t>
            </a:r>
            <a:endParaRPr lang="en-US" sz="1600" dirty="0">
              <a:solidFill>
                <a:prstClr val="black"/>
              </a:solidFill>
            </a:endParaRPr>
          </a:p>
        </p:txBody>
      </p:sp>
      <p:sp>
        <p:nvSpPr>
          <p:cNvPr id="5" name="pole tekstowe 4"/>
          <p:cNvSpPr txBox="1"/>
          <p:nvPr/>
        </p:nvSpPr>
        <p:spPr>
          <a:xfrm>
            <a:off x="5626632" y="2205636"/>
            <a:ext cx="313149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pl-PL" dirty="0" err="1"/>
              <a:t>i</a:t>
            </a:r>
            <a:r>
              <a:rPr lang="pl-PL" dirty="0" err="1" smtClean="0"/>
              <a:t>f</a:t>
            </a:r>
            <a:r>
              <a:rPr lang="pl-PL" dirty="0" smtClean="0"/>
              <a:t> </a:t>
            </a:r>
            <a:r>
              <a:rPr lang="pl-PL" dirty="0" err="1" smtClean="0"/>
              <a:t>you</a:t>
            </a:r>
            <a:r>
              <a:rPr lang="pl-PL" dirty="0" smtClean="0"/>
              <a:t> </a:t>
            </a:r>
            <a:r>
              <a:rPr lang="pl-PL" dirty="0" err="1" smtClean="0"/>
              <a:t>help</a:t>
            </a:r>
            <a:r>
              <a:rPr lang="pl-PL" dirty="0" smtClean="0"/>
              <a:t> me with </a:t>
            </a:r>
            <a:r>
              <a:rPr lang="pl-PL" dirty="0" err="1" smtClean="0"/>
              <a:t>numerics</a:t>
            </a:r>
            <a:r>
              <a:rPr lang="pl-PL" dirty="0" smtClean="0"/>
              <a:t>….</a:t>
            </a:r>
            <a:endParaRPr lang="en-GB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 N \varphi }\ket{0}^{\otimes N}+\ket{1}^{\otimes N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6"/>
  <p:tag name="PICTUREFILESIZE" val="6942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) = N^2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2"/>
  <p:tag name="PICTUREFILESIZE" val="2723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_\varphi}=\frac{1}{\sqrt{2}}(e^{i\varphi }\ket{0}+\ket{1})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1"/>
  <p:tag name="PICTUREFILESIZE" val="472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F(\ket{\psi_\varphi}^{\otimes N}) = N F(\ket{\psi_\varphi}) = N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7"/>
  <p:tag name="PICTUREFILESIZE" val="5312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F = 4 (\braket{\Psi^\prime_\varphi}{\Psi^\prime_\varphi} - &#10;|\braket{\Psi_\varphi}{\Psi^\prime_\varphi}|^2)&#10;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31"/>
  <p:tag name="PICTUREFILESIZE" val="6053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ket{\Psi^\prime_\varphi}= \frac{d}{d \varphi} \ket{\Psi_\varphi}&#10;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7"/>
  <p:tag name="PICTUREFILESIZE" val="3476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$\Delta {\varphi} \geq \frac{1}{\sqrt{ F}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46"/>
  <p:tag name="PICTUREFILESIZE" val="2462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^{}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94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1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426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3"/>
  <p:tag name="PICTUREFILESIZE" val="837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U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92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\varph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8"/>
  <p:tag name="PICTUREFILESIZE" val="1158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_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6"/>
  <p:tag name="PICTUREFILESIZE" val="627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=e^{i \frac{\sigma_z}{2} \varphi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34"/>
  <p:tag name="PICTUREFILESIZE" val="1471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C(\tilde{\varphi},\varphi) = 4 \sin^2  \left(\frac{\tilde{\varphi} - \varphi}{2} \right)&#10; \approx (\tilde{\varphi} - \varphi)^2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52"/>
  <p:tag name="PICTUREFILESIZE" val="8068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20,21"/>
  <p:tag name="ORIGINALWIDTH" val="2379,453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^2 \varphi = &#10;\int d \varphi\  p(\varphi) \sum_k \t{Tr}&#10;( \rho_{\varphi}^{(N)} &#10;\Pi_k ) C(\tilde{\varphi}(k),\varphi)$$&#10;\end{document}&#10;"/>
  <p:tag name="IGUANATEXSIZE" val="20"/>
  <p:tag name="IGUANATEXCURSOR" val="586"/>
  <p:tag name="TRANSPARENCY" val="True"/>
  <p:tag name="FILENAME" val=""/>
  <p:tag name="INPUTTYPE" val="0"/>
  <p:tag name="LATEXENGINEID" val="0"/>
  <p:tag name="TEMPFOLDER" val="c:\temp\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336,707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k|\varphi)$$&#10;\end{document}&#10;"/>
  <p:tag name="IGUANATEXSIZE" val="20"/>
  <p:tag name="IGUANATEXCURSOR" val="535"/>
  <p:tag name="TRANSPARENCY" val="True"/>
  <p:tag name="FILENAME" val=""/>
  <p:tag name="INPUTTYPE" val="0"/>
  <p:tag name="LATEXENGINEID" val="0"/>
  <p:tag name="TEMPFOLDER" val="c:\temp\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18,2228"/>
  <p:tag name="ORIGINALWIDTH" val="644,919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k, \tilde{\varphi}, \ket{\psi}}\Delta^2 \varphi $$&#10;\end{document}&#10;"/>
  <p:tag name="IGUANATEXSIZE" val="20"/>
  <p:tag name="IGUANATEXCURSOR" val="543"/>
  <p:tag name="TRANSPARENCY" val="True"/>
  <p:tag name="FILENAME" val=""/>
  <p:tag name="INPUTTYPE" val="0"/>
  <p:tag name="LATEXENGINEID" val="0"/>
  <p:tag name="TEMPFOLDER" val="c:\temp\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1,9835"/>
  <p:tag name="ORIGINALWIDTH" val="449,193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 $\Delta \varphi  \geq \frac{\pi}{N}$&#10;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frac{\pi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767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10"/>
  <p:tag name="PICTUREFILESIZE" val="622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sum_{n=0}^N \alpha_n \ket{n,N-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9"/>
  <p:tag name="PICTUREFILESIZE" val="5788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\approx \frac{\pi}{N} \geq \frac{1}{N}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4"/>
  <p:tag name="PICTUREFILESIZE" val="3347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alpha_n = \sqrt{\frac{2}{N+2}} \sin\left[\frac{\left(n+1\right)\pi}{N+2}\right]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6"/>
  <p:tag name="PICTUREFILESIZE" val="5462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p(\varphi) = \frac{1}{2\pi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46"/>
  <p:tag name="PICTUREFILESIZE" val="2341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0,9749"/>
  <p:tag name="ORIGINALWIDTH" val="1341,582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rho_\varphi) &#10;\leq \eta N/(1-\eta) $$&#10;\end{document}&#10;"/>
  <p:tag name="IGUANATEXSIZE" val="20"/>
  <p:tag name="IGUANATEXCURSOR" val="549"/>
  <p:tag name="TRANSPARENCY" val="True"/>
  <p:tag name="FILENAME" val=""/>
  <p:tag name="INPUTTYPE" val="0"/>
  <p:tag name="LATEXENGINEID" val="0"/>
  <p:tag name="TEMPFOLDER" val="c:\temp\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Delta\tilde{\varphi}   \geq 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2"/>
  <p:tag name="PICTUREFILESIZE" val="4951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,24638"/>
  <p:tag name="ORIGINALWIDTH" val="83,2396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=$&#10;\end{document}&#10;"/>
  <p:tag name="IGUANATEXSIZE" val="20"/>
  <p:tag name="IGUANATEXCURSOR" val="502"/>
  <p:tag name="TRANSPARENCY" val="True"/>
  <p:tag name="FILENAME" val=""/>
  <p:tag name="INPUTTYPE" val="0"/>
  <p:tag name="LATEXENGINEID" val="0"/>
  <p:tag name="TEMPFOLDER" val="c:\temp\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eta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"/>
  <p:tag name="PICTUREFILESIZE" val="432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1-\eta^2}}{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8"/>
  <p:tag name="PICTUREFILESIZE" val="3302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\sqrt{(1-\eta)(1+3 \eta)}}{2 \eta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6"/>
  <p:tag name="PICTUREFILESIZE" val="5807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043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&#10;\frac{1}{2}\sqrt{\frac{1-\eta}{\eta}} \frac{1}{\sqrt{N}} &#10;$$&#10; 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61"/>
  <p:tag name="PICTUREFILESIZE" val="3621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=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3"/>
  <p:tag name="PICTUREFILESIZE" val="872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varphi \geq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1351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98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}}F(\rho_\varphi) \leq \t{const} \cdot N 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99"/>
  <p:tag name="PICTUREFILESIZE" val="5045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Delta \varphi \geq \frac{\t{const}}{\sqrt{N}}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53"/>
  <p:tag name="PICTUREFILESIZE" val="3509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Pi_{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376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4"/>
  <p:tag name="PICTUREFILESIZE" val="668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frac{{\Delta \varphi}_{\t{squeezed}}}{{\Delta \varphi}_{\t{standard}}}&#10; \approx 0.66 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2"/>
  <p:tag name="PICTUREFILESIZE" val="4631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52"/>
  <p:tag name="LAYER" val="3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5,7218"/>
  <p:tag name="ORIGINALWIDTH" val="1330,33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_N}}F(\rho_\varphi^{(N)}) = \t{const} \cdot N $$&#10;\end{document}&#10;"/>
  <p:tag name="IGUANATEXSIZE" val="20"/>
  <p:tag name="IGUANATEXCURSOR" val="540"/>
  <p:tag name="TRANSPARENCY" val="True"/>
  <p:tag name="FILENAME" val=""/>
  <p:tag name="INPUTTYPE" val="0"/>
  <p:tag name="LATEXENGINEID" val="0"/>
  <p:tag name="TEMPFOLDER" val="c:\temp\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273,715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overset{N \rightarrow\infty}{\approx}$$\end{document}&#10;"/>
  <p:tag name="IGUANATEXSIZE" val="20"/>
  <p:tag name="IGUANATEXCURSOR" val="539"/>
  <p:tag name="TRANSPARENCY" val="True"/>
  <p:tag name="FILENAME" val=""/>
  <p:tag name="INPUTTYPE" val="0"/>
  <p:tag name="LATEXENGINEID" val="0"/>
  <p:tag name="TEMPFOLDER" val="c:\temp\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56,9929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k$&#10;\end{document}&#10;"/>
  <p:tag name="IGUANATEXSIZE" val="20"/>
  <p:tag name="IGUANATEXCURSOR" val="628"/>
  <p:tag name="TRANSPARENCY" val="False"/>
  <p:tag name="FILENAME" val=""/>
  <p:tag name="INPUTTYPE" val="0"/>
  <p:tag name="LATEXENGINEID" val="0"/>
  <p:tag name="TEMPFOLDER" val="c:\temp\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,2294"/>
  <p:tag name="ORIGINALWIDTH" val="191,226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^{(n)}_\varphi$&#10;\end{document}&#10;"/>
  <p:tag name="IGUANATEXSIZE" val="20"/>
  <p:tag name="IGUANATEXCURSOR" val="634"/>
  <p:tag name="TRANSPARENCY" val="False"/>
  <p:tag name="FILENAME" val=""/>
  <p:tag name="INPUTTYPE" val="0"/>
  <p:tag name="LATEXENGINEID" val="0"/>
  <p:tag name="TEMPFOLDER" val="c:\temp\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56,9929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k$&#10;\end{document}&#10;"/>
  <p:tag name="IGUANATEXSIZE" val="20"/>
  <p:tag name="IGUANATEXCURSOR" val="627"/>
  <p:tag name="TRANSPARENCY" val="False"/>
  <p:tag name="FILENAME" val=""/>
  <p:tag name="INPUTTYPE" val="0"/>
  <p:tag name="LATEXENGINEID" val="0"/>
  <p:tag name="TEMPFOLDER" val="c:\temp\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5,7218"/>
  <p:tag name="ORIGINALWIDTH" val="767,9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frac{N}{n}\max_{\ket{\Psi_n}}F(\rho_\varphi^{(n)}) $$\end{document}&#10;"/>
  <p:tag name="IGUANATEXSIZE" val="20"/>
  <p:tag name="IGUANATEXCURSOR" val="502"/>
  <p:tag name="TRANSPARENCY" val="True"/>
  <p:tag name="FILENAME" val=""/>
  <p:tag name="INPUTTYPE" val="0"/>
  <p:tag name="LATEXENGINEID" val="0"/>
  <p:tag name="TEMPFOLDER" val="c:\temp\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56,9929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k$&#10;\end{document}&#10;"/>
  <p:tag name="IGUANATEXSIZE" val="20"/>
  <p:tag name="IGUANATEXCURSOR" val="627"/>
  <p:tag name="TRANSPARENCY" val="False"/>
  <p:tag name="FILENAME" val=""/>
  <p:tag name="INPUTTYPE" val="0"/>
  <p:tag name="LATEXENGINEID" val="0"/>
  <p:tag name="TEMPFOLDER" val="c:\temp\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,2294"/>
  <p:tag name="ORIGINALWIDTH" val="191,226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^{(n)}_\varphi$&#10;\end{document}&#10;"/>
  <p:tag name="IGUANATEXSIZE" val="20"/>
  <p:tag name="IGUANATEXCURSOR" val="634"/>
  <p:tag name="TRANSPARENCY" val="False"/>
  <p:tag name="FILENAME" val=""/>
  <p:tag name="INPUTTYPE" val="0"/>
  <p:tag name="LATEXENGINEID" val="0"/>
  <p:tag name="TEMPFOLDER" val="c:\temp\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2,9809"/>
  <p:tag name="ORIGINALWIDTH" val="331,4586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k=\frac{N}{n}$&#10;\end{document}&#10;"/>
  <p:tag name="IGUANATEXSIZE" val="20"/>
  <p:tag name="IGUANATEXCURSOR" val="639"/>
  <p:tag name="TRANSPARENCY" val="False"/>
  <p:tag name="FILENAME" val=""/>
  <p:tag name="INPUTTYPE" val="0"/>
  <p:tag name="LATEXENGINEID" val="0"/>
  <p:tag name="TEMPFOLDER" val="c:\temp\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20,47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n}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20,47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n}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51"/>
  <p:tag name="LAYER" val="2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64,2294"/>
  <p:tag name="ORIGINALWIDTH" val="217,472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rho^{(N)}_\varphi$&#10;\end{document}&#10;"/>
  <p:tag name="IGUANATEXSIZE" val="20"/>
  <p:tag name="IGUANATEXCURSOR" val="636"/>
  <p:tag name="TRANSPARENCY" val="False"/>
  <p:tag name="FILENAME" val=""/>
  <p:tag name="INPUTTYPE" val="0"/>
  <p:tag name="LATEXENGINEID" val="0"/>
  <p:tag name="TEMPFOLDER" val="c:\temp\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5,2343"/>
  <p:tag name="ORIGINALWIDTH" val="246,719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\ket{\Psi_N}$&#10;\end{document}&#10;"/>
  <p:tag name="IGUANATEXSIZE" val="20"/>
  <p:tag name="IGUANATEXCURSOR" val="637"/>
  <p:tag name="TRANSPARENCY" val="False"/>
  <p:tag name="FILENAME" val=""/>
  <p:tag name="INPUTTYPE" val="0"/>
  <p:tag name="LATEXENGINEID" val="0"/>
  <p:tag name="TEMPFOLDER" val="c:\temp\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mbda_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2"/>
  <p:tag name="PICTUREFILESIZE" val="747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mat}[2]{&#10;\left[\begin{array}{#1}&#10;#2&#10;\end{array}&#10;\right]}&#10;\begin{document}&#10;$N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9"/>
  <p:tag name="PICTUREFILESIZE" val="538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5,7218"/>
  <p:tag name="ORIGINALWIDTH" val="1330,33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ax_{\ket{\Psi_N}}F(\rho_\varphi^{(N)}) = \t{const} \cdot N $$&#10;\end{document}&#10;"/>
  <p:tag name="IGUANATEXSIZE" val="20"/>
  <p:tag name="IGUANATEXCURSOR" val="540"/>
  <p:tag name="TRANSPARENCY" val="True"/>
  <p:tag name="FILENAME" val=""/>
  <p:tag name="INPUTTYPE" val="0"/>
  <p:tag name="LATEXENGINEID" val="0"/>
  <p:tag name="TEMPFOLDER" val="c:\temp\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\psi}=\ket{g}^{\otimes 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51"/>
  <p:tag name="PICTUREFILESIZE" val="2501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\ket{e}}{\sqrt{2}}\right)^{\otimes N}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9"/>
  <p:tag name="PICTUREFILESIZE" val="4901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varphi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6"/>
  <p:tag name="PICTUREFILESIZE" val="522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3,98952"/>
  <p:tag name="ORIGINALWIDTH" val="85,4892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T $&#10;\end{document}&#10;"/>
  <p:tag name="IGUANATEXSIZE" val="20"/>
  <p:tag name="IGUANATEXCURSOR" val="558"/>
  <p:tag name="TRANSPARENCY" val="False"/>
  <p:tag name="FILENAME" val=""/>
  <p:tag name="INPUTTYPE" val="0"/>
  <p:tag name="LATEXENGINEID" val="0"/>
  <p:tag name="TEMPFOLDER" val="c:\temp\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3,4684"/>
  <p:tag name="ORIGINALWIDTH" val="1288,339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(\frac{\ket{g} + e^{-\t{i}&#10; \omega_0 T}\ket{e}}{\sqrt{2}}\right)^{\otimes N}$&#10;\end{document}&#10;"/>
  <p:tag name="IGUANATEXSIZE" val="20"/>
  <p:tag name="IGUANATEXCURSOR" val="611"/>
  <p:tag name="TRANSPARENCY" val="False"/>
  <p:tag name="FILENAME" val=""/>
  <p:tag name="INPUTTYPE" val="0"/>
  <p:tag name="LATEXENGINEID" val="0"/>
  <p:tag name="TEMPFOLDER" val="c:\temp\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 \omega_{LO}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9"/>
  <p:tag name="PICTUREFILESIZE" val="927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53,4684"/>
  <p:tag name="ORIGINALWIDTH" val="2869,141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ket{\psi}=\left[\sin \left(\frac{(\omega_0-\omega_{LO}) T}{2}\right)\ket{g} &#10;+ \cos\left(\frac{(\omega_0-\omega_{LO}) T}{2}\right)  &#10;\ket{e} \right]^{\otimes N}$&#10;\end{document}&#10;"/>
  <p:tag name="IGUANATEXSIZE" val="20"/>
  <p:tag name="IGUANATEXCURSOR" val="615"/>
  <p:tag name="TRANSPARENCY" val="False"/>
  <p:tag name="FILENAME" val=""/>
  <p:tag name="INPUTTYPE" val="0"/>
  <p:tag name="LATEXENGINEID" val="0"/>
  <p:tag name="TEMPFOLDER" val="c:\temp\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437,5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g \rangle = N \sin^2 \left( \frac{(\omega_0-\omega_{LO})T}{2} \right)$&#10;\end{document}&#10;"/>
  <p:tag name="IGUANATEXSIZE" val="20"/>
  <p:tag name="IGUANATEXCURSOR" val="623"/>
  <p:tag name="TRANSPARENCY" val="False"/>
  <p:tag name="FILENAME" val=""/>
  <p:tag name="INPUTTYPE" val="0"/>
  <p:tag name="LATEXENGINEID" val="0"/>
  <p:tag name="TEMPFOLDER" val="c:\temp\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407,57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langle n_e \rangle = N \cos^2 \left( \frac{(\omega_0-\omega_{LO}T}{2} \right)$&#10;\end{document}&#10;"/>
  <p:tag name="IGUANATEXSIZE" val="20"/>
  <p:tag name="IGUANATEXCURSOR" val="622"/>
  <p:tag name="TRANSPARENCY" val="False"/>
  <p:tag name="FILENAME" val=""/>
  <p:tag name="INPUTTYPE" val="0"/>
  <p:tag name="LATEXENGINEID" val="0"/>
  <p:tag name="TEMPFOLDER" val="c:\temp\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1279,3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varphi = (\omega_0-\omega_{LO}) T = \omega T $$&#10;\end{document}&#10;"/>
  <p:tag name="IGUANATEXSIZE" val="20"/>
  <p:tag name="IGUANATEXCURSOR" val="603"/>
  <p:tag name="TRANSPARENCY" val="False"/>
  <p:tag name="FILENAME" val=""/>
  <p:tag name="INPUTTYPE" val="0"/>
  <p:tag name="LATEXENGINEID" val="0"/>
  <p:tag name="TEMPFOLDER" val="c:\temp\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N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5"/>
  <p:tag name="PICTUREFILESIZE" val="801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e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637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n_g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08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75,478"/>
  <p:tag name="ORIGINALWIDTH" val="634,4207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 \omega \approx \frac{1}{\sqrt{N}} \frac{1}{T}$&#10;\end{document}&#10;"/>
  <p:tag name="IGUANATEXSIZE" val="20"/>
  <p:tag name="IGUANATEXCURSOR" val="607"/>
  <p:tag name="TRANSPARENCY" val="False"/>
  <p:tag name="FILENAME" val=""/>
  <p:tag name="INPUTTYPE" val="0"/>
  <p:tag name="LATEXENGINEID" val="0"/>
  <p:tag name="TEMPFOLDER" val="c:\temp\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6^2\t{S}_{1/2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7"/>
  <p:tag name="PICTUREFILESIZE" val="1645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4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549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t{F}=3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5"/>
  <p:tag name="PICTUREFILESIZE" val="730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 \omega_0 = 2\pi \cdot 9.2 \t{\,GHz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77"/>
  <p:tag name="PICTUREFILESIZE" val="2913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g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1"/>
  <p:tag name="PICTUREFILESIZE" val="717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cp1250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ket{e}$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10"/>
  <p:tag name="PICTUREFILESIZE" val="624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7,9528"/>
  <p:tag name="ORIGINALWIDTH" val="2672,666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sigma^2(\tau) = \frac{1}{2\omega_0^2} \mathbb{E} \left[\left( \frac{1}{\tau}\int_{0}^{\tau} \omega(t)&#10; \t{d}t- \frac{1}{\tau}\int_{\tau}^{2 \tau} \omega(t) \t{d} t   \right)^2\right]$$&#10;\end{document}&#10;"/>
  <p:tag name="IGUANATEXSIZE" val="20"/>
  <p:tag name="IGUANATEXCURSOR" val="744"/>
  <p:tag name="TRANSPARENCY" val="True"/>
  <p:tag name="FILENAME" val=""/>
  <p:tag name="INPUTTYPE" val="0"/>
  <p:tag name="LATEXENGINEID" val="0"/>
  <p:tag name="TEMPFOLDER" val="c:\temp\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omega(t) = \omega_{LO}(t) - \omega_0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84"/>
  <p:tag name="PICTUREFILESIZE" val="335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917,135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oldsymbol{x}_i = \{x_1,\dots,x_i\}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,2126"/>
  <p:tag name="ORIGINALWIDTH" val="2482,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 \omega_0^2} \mathbb{E} \left[\left( \frac{1}{\tau}\int_{0}^{\tau} \omega(t)&#10; \t{d}t- \frac{1}{\tau}\int_{\tau}^{2 \tau} \omega(t) \t{d} t   \right)^2\right]$&#10;\end{document}&#10;"/>
  <p:tag name="IGUANATEXSIZE" val="20"/>
  <p:tag name="IGUANATEXCURSOR" val="596"/>
  <p:tag name="TRANSPARENCY" val="True"/>
  <p:tag name="FILENAME" val=""/>
  <p:tag name="INPUTTYPE" val="0"/>
  <p:tag name="LATEXENGINEID" val="0"/>
  <p:tag name="TEMPFOLDER" val="c:\temp\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54,4807"/>
  <p:tag name="ORIGINALWIDTH" val="767,154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\geq \sigma^2_Q(\tau)$&#10;\end{document}&#10;"/>
  <p:tag name="IGUANATEXSIZE" val="20"/>
  <p:tag name="IGUANATEXCURSOR" val="577"/>
  <p:tag name="TRANSPARENCY" val="True"/>
  <p:tag name="FILENAME" val=""/>
  <p:tag name="INPUTTYPE" val="0"/>
  <p:tag name="LATEXENGINEID" val="0"/>
  <p:tag name="TEMPFOLDER" val="c:\temp\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99,2126"/>
  <p:tag name="ORIGINALWIDTH" val="2482,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= \frac{1}{2 \omega_0^2} \mathbb{E} \left[\left( \frac{1}{\tau}\int_{0}^{\tau} \omega(t)&#10; \t{d}t- \frac{1}{\tau}\int_{\tau}^{2 \tau} \omega(t) \t{d} t   \right)^2\right]$&#10;\end{document}&#10;"/>
  <p:tag name="IGUANATEXSIZE" val="20"/>
  <p:tag name="IGUANATEXCURSOR" val="596"/>
  <p:tag name="TRANSPARENCY" val="True"/>
  <p:tag name="FILENAME" val=""/>
  <p:tag name="INPUTTYPE" val="0"/>
  <p:tag name="LATEXENGINEID" val="0"/>
  <p:tag name="TEMPFOLDER" val="c:\temp\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03,712"/>
  <p:tag name="ORIGINALWIDTH" val="713,160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approx \frac{1}{\omega_0^2}  \dfrac{\Delta^2 \omega(T)}{\tau/T} $&#10;\end{document}&#10;"/>
  <p:tag name="IGUANATEXSIZE" val="20"/>
  <p:tag name="IGUANATEXCURSOR" val="590"/>
  <p:tag name="TRANSPARENCY" val="True"/>
  <p:tag name="FILENAME" val=""/>
  <p:tag name="INPUTTYPE" val="0"/>
  <p:tag name="LATEXENGINEID" val="0"/>
  <p:tag name="TEMPFOLDER" val="c:\temp\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7,9715"/>
  <p:tag name="ORIGINALWIDTH" val="916,3854"/>
  <p:tag name="OUTPUTDPI" val="1200"/>
  <p:tag name="LATEXADDIN" val="\documentclass{article}&#10;\usepackage{amsmath}&#10;\pagestyle{empty}&#10;\newcommand{\lo}{\textrm{LO}}&#10;\renewcommand{\t}[1]{\mathrm{#1}}&#10;&#10;\begin{document}&#10;&#10;&#10;$$&#10;\min_{\Pi_{\boldsymbol{x}_i,&#10; \tilde{\omega}(\boldsymbol{x}_i)}}\sigma^2(\tau) = ?&#10;$$&#10;&#10;&#10;\end{document}"/>
  <p:tag name="IGUANATEXSIZE" val="20"/>
  <p:tag name="IGUANATEXCURSOR" val="232"/>
  <p:tag name="TRANSPARENCY" val="True"/>
  <p:tag name="FILENAME" val=""/>
  <p:tag name="INPUTTYPE" val="0"/>
  <p:tag name="LATEXENGINEID" val="0"/>
  <p:tag name="TEMPFOLDER" val="c:\temp\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,9861"/>
  <p:tag name="ORIGINALWIDTH" val="2867,642"/>
  <p:tag name="OUTPUTDPI" val="1200"/>
  <p:tag name="LATEXADDIN" val="\documentclass{article}&#10;\usepackage{amsmath}&#10;\pagestyle{empty}&#10;\begin{document}&#10;$K = 2k-1$- number of measurement, feedback steps&#10;&#10;&#10;&#10;\end{document}"/>
  <p:tag name="IGUANATEXSIZE" val="20"/>
  <p:tag name="IGUANATEXCURSOR" val="113"/>
  <p:tag name="TRANSPARENCY" val="True"/>
  <p:tag name="FILENAME" val=""/>
  <p:tag name="INPUTTYPE" val="0"/>
  <p:tag name="LATEXENGINEID" val="0"/>
  <p:tag name="TEMPFOLDER" val="c:\temp\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8,2002"/>
  <p:tag name="ORIGINALWIDTH" val="3437,57"/>
  <p:tag name="OUTPUTDPI" val="1200"/>
  <p:tag name="LATEXADDIN" val="\documentclass{article}&#10;\usepackage{amsmath}&#10;\pagestyle{empty}&#10;\newcommand{\lo}{\textrm{LO}}&#10;\renewcommand{\t}[1]{\mathrm{#1}}&#10;&#10;\begin{document}&#10;&#10;&#10;$$&#10;\sigma^2(\tau) = \frac{1}{2 \omega_0^2 \tau^2} \left\langle \int \t{d}\boldsymbol{x}_K p(\boldsymbol{x}_K)&#10;\left[\int_\tau^{2\tau}\t{d}t \omega(t) - \int_0^{\tau}\t{d}t \omega(t) \right]^2&#10;\right \rangle_{\omega_{\lo}}&#10;$$&#10;&#10;&#10;\end{document}"/>
  <p:tag name="IGUANATEXSIZE" val="20"/>
  <p:tag name="IGUANATEXCURSOR" val="368"/>
  <p:tag name="TRANSPARENCY" val="True"/>
  <p:tag name="FILENAME" val=""/>
  <p:tag name="INPUTTYPE" val="0"/>
  <p:tag name="LATEXENGINEID" val="0"/>
  <p:tag name="TEMPFOLDER" val="c:\temp\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5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oldsymbol{x}_K = \{x_1,\dots,x_K\}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1421,072"/>
  <p:tag name="OUTPUTDPI" val="1200"/>
  <p:tag name="LATEXADDIN" val="\documentclass{article}&#10;\usepackage{amsmath}&#10;\pagestyle{empty}&#10;\newcommand{\lo}{\textrm{LO}}&#10;\renewcommand{\t}[1]{\mathrm{#1}}&#10;&#10;\begin{document}&#10;&#10;&#10;$$&#10;p(\boldsymbol{x}_K)= \t{Tr}\left(\bigotimes_{i=1}^K \Pi_{\boldsymbol{x}_i} \rho^{(i)}\right)&#10;$$&#10;&#10;&#10;\end{document}"/>
  <p:tag name="IGUANATEXSIZE" val="20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2992,126"/>
  <p:tag name="OUTPUTDPI" val="1200"/>
  <p:tag name="LATEXADDIN" val="\documentclass{article}&#10;\usepackage{amsmath}&#10;\pagestyle{empty}&#10;\newcommand{\lo}{\textrm{LO}}&#10;\renewcommand{\t}[1]{\mathrm{#1}}&#10;&#10;\begin{document}&#10;&#10;&#10;$$&#10;\rho^{(i)}= U_T^{(i)}[\Lambda_T(\rho_0)], \quad U_T^{(i)}= \exp\left(- \mathrm{i}  H  \int_{(i-1)T}^{iT} \t{d}t \, \omega(t)\right)&#10;$$&#10;&#10;&#10;\end{document}"/>
  <p:tag name="IGUANATEXSIZE" val="2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417,6978"/>
  <p:tag name="ORIGINALWIDTH" val="1418,823"/>
  <p:tag name="OUTPUTDPI" val="1200"/>
  <p:tag name="LATEXADDIN" val="\documentclass{article}&#10;\usepackage{amsmath}&#10;\pagestyle{empty}&#10;\newcommand{\lo}{\textrm{LO}}&#10;\renewcommand{\t}[1]{\mathrm{#1}}&#10;&#10;\begin{document}&#10;&#10;&#10;$$&#10;\omega(t) = \omega_\lo(t) - \sum_{i=1}^{\left\lfloor\frac{t}{T}\right\rfloor} \tilde{\omega}(\boldsymbol{x}_i)&#10;$$&#10;&#10;&#10;\end{document}"/>
  <p:tag name="IGUANATEXSIZE" val="20"/>
  <p:tag name="IGUANATEXCURSOR" val="150"/>
  <p:tag name="TRANSPARENCY" val="True"/>
  <p:tag name="FILENAME" val=""/>
  <p:tag name="INPUTTYPE" val="0"/>
  <p:tag name="LATEXENGINEID" val="0"/>
  <p:tag name="TEMPFOLDER" val="c:\temp\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717,660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$\min_{\Pi_x, \tilde{\omega}_x}\Delta^2 \tilde{\omega} = ?$$&#10;\end{document}&#10;"/>
  <p:tag name="IGUANATEXSIZE" val="20"/>
  <p:tag name="IGUANATEXCURSOR" val="619"/>
  <p:tag name="TRANSPARENCY" val="True"/>
  <p:tag name="FILENAME" val=""/>
  <p:tag name="INPUTTYPE" val="0"/>
  <p:tag name="LATEXENGINEID" val="0"/>
  <p:tag name="TEMPFOLDER" val="c:\temp\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40,23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x$&#10;\end{document}&#10;"/>
  <p:tag name="IGUANATEXSIZE" val="20"/>
  <p:tag name="IGUANATEXCURSOR" val="561"/>
  <p:tag name="TRANSPARENCY" val="False"/>
  <p:tag name="FILENAME" val=""/>
  <p:tag name="INPUTTYPE" val="0"/>
  <p:tag name="LATEXENGINEID" val="0"/>
  <p:tag name="TEMPFOLDER" val="c:\temp\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2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x| \omega)= \t{Tr}(\rho_{\omega} \Pi_x)$&#10;\end{document}&#10;"/>
  <p:tag name="IGUANATEXSIZE" val="20"/>
  <p:tag name="IGUANATEXCURSOR" val="599"/>
  <p:tag name="TRANSPARENCY" val="False"/>
  <p:tag name="FILENAME" val=""/>
  <p:tag name="INPUTTYPE" val="0"/>
  <p:tag name="LATEXENGINEID" val="0"/>
  <p:tag name="TEMPFOLDER" val="c:\temp\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6,97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x)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omega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\t{Tr}&#10;(\rho_{\omega} \Pi_x)&#10;[\omega - \tilde{\omega}(x) ]^2$&#10;\end{document}&#10;"/>
  <p:tag name="IGUANATEXSIZE" val="20"/>
  <p:tag name="IGUANATEXCURSOR" val="626"/>
  <p:tag name="TRANSPARENCY" val="True"/>
  <p:tag name="FILENAME" val=""/>
  <p:tag name="INPUTTYPE" val="0"/>
  <p:tag name="LATEXENGINEID" val="0"/>
  <p:tag name="TEMPFOLDER" val="c:\temp\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7,724"/>
  <p:tag name="ORIGINALWIDTH" val="1511,81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min_{\Pi_x, \tilde{\omega}_x}\Delta^2 \tilde{\omega} =\Delta^2 \omega -&#10;\t{Tr}(\bar{\rho} L^2)$$&#10;\end{document}&#10;"/>
  <p:tag name="IGUANATEXSIZE" val="20"/>
  <p:tag name="IGUANATEXCURSOR" val="632"/>
  <p:tag name="TRANSPARENCY" val="True"/>
  <p:tag name="FILENAME" val=""/>
  <p:tag name="INPUTTYPE" val="0"/>
  <p:tag name="LATEXENGINEID" val="0"/>
  <p:tag name="TEMPFOLDER" val="c:\temp\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$\bar{\rho}^\prime = \frac{1}{2}\left(\bar{\rho} L + L \bar{\rho} \right)&#10;$$&#10;\end{document}&#10;"/>
  <p:tag name="FILENAME" val="TP_tmp"/>
  <p:tag name="FORMAT" val="pngmono"/>
  <p:tag name="RES" val="1200"/>
  <p:tag name="BLEND" val="0"/>
  <p:tag name="TRANSPARENT" val="1"/>
  <p:tag name="TBUG" val="0"/>
  <p:tag name="ALLOWFS" val="0"/>
  <p:tag name="ORIGWIDTH" val="74"/>
  <p:tag name="PICTUREFILESIZE" val="3380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848,8939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 = \int \t{d} \omega &#10;p(\omega) \rho_{\omega}$ \end{document}&#10;"/>
  <p:tag name="IGUANATEXSIZE" val="20"/>
  <p:tag name="IGUANATEXCURSOR" val="612"/>
  <p:tag name="TRANSPARENCY" val="True"/>
  <p:tag name="FILENAME" val=""/>
  <p:tag name="INPUTTYPE" val="0"/>
  <p:tag name="LATEXENGINEID" val="0"/>
  <p:tag name="TEMPFOLDER" val="c:\temp\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8,7327"/>
  <p:tag name="ORIGINALWIDTH" val="1006,3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bar{\rho}^\prime = \int \t{d} \omega &#10;p(\omega) \omega\  \rho_{\omega} $ &#10;\end{document}&#10;"/>
  <p:tag name="IGUANATEXSIZE" val="20"/>
  <p:tag name="IGUANATEXCURSOR" val="628"/>
  <p:tag name="TRANSPARENCY" val="True"/>
  <p:tag name="FILENAME" val=""/>
  <p:tag name="INPUTTYPE" val="0"/>
  <p:tag name="LATEXENGINEID" val="0"/>
  <p:tag name="TEMPFOLDER" val="c:\temp\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4,9868"/>
  <p:tag name="ORIGINALWIDTH" val="140,232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Pi_x$&#10;\end{document}&#10;"/>
  <p:tag name="IGUANATEXSIZE" val="20"/>
  <p:tag name="IGUANATEXCURSOR" val="561"/>
  <p:tag name="TRANSPARENCY" val="False"/>
  <p:tag name="FILENAME" val=""/>
  <p:tag name="INPUTTYPE" val="0"/>
  <p:tag name="LATEXENGINEID" val="0"/>
  <p:tag name="TEMPFOLDER" val="c:\temp\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4,4844"/>
  <p:tag name="ORIGINALWIDTH" val="1022,87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x| \omega)= \t{Tr}(\rho_{\omega} \Pi_x)$&#10;\end{document}&#10;"/>
  <p:tag name="IGUANATEXSIZE" val="20"/>
  <p:tag name="IGUANATEXCURSOR" val="599"/>
  <p:tag name="TRANSPARENCY" val="False"/>
  <p:tag name="FILENAME" val=""/>
  <p:tag name="INPUTTYPE" val="0"/>
  <p:tag name="LATEXENGINEID" val="0"/>
  <p:tag name="TEMPFOLDER" val="c:\temp\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3,7346"/>
  <p:tag name="ORIGINALWIDTH" val="236,9704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tilde{\omega}(x)$&#10;\end{document}&#10;"/>
  <p:tag name="IGUANATEXSIZE" val="20"/>
  <p:tag name="IGUANATEXCURSOR" val="572"/>
  <p:tag name="TRANSPARENCY" val="False"/>
  <p:tag name="FILENAME" val=""/>
  <p:tag name="INPUTTYPE" val="0"/>
  <p:tag name="LATEXENGINEID" val="0"/>
  <p:tag name="TEMPFOLDER" val="c:\temp\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1,73976"/>
  <p:tag name="ORIGINALWIDTH" val="121,4848"/>
  <p:tag name="OUTPUTDPI" val="1200"/>
  <p:tag name="LATEXADDIN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rho_\omega$&#10;\end{document}&#10;"/>
  <p:tag name="IGUANATEXSIZE" val="20"/>
  <p:tag name="IGUANATEXCURSOR" val="567"/>
  <p:tag name="TRANSPARENCY" val="False"/>
  <p:tag name="FILENAME" val=""/>
  <p:tag name="INPUTTYPE" val="0"/>
  <p:tag name="LATEXENGINEID" val="0"/>
  <p:tag name="TEMPFOLDER" val="c:\temp\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EXPOINT" val="latex"/>
  <p:tag name="SOURCE" val="\documentclass{article}\pagestyle{empty}&#10;\usepackage[usenames]{color}&#10;\usepackage{revsymb}&#10;\usepackage{amsfonts}&#10;\usepackage{amscd}&#10;\usepackage{amssymb}&#10;\usepackage[polish]{babel}&#10;\usepackage[latin2]{inputenc}&#10;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p(\omega) $&#10;\end{document}&#10;"/>
  <p:tag name="FILENAME" val="TP_tmp"/>
  <p:tag name="FORMAT" val="pngmono"/>
  <p:tag name="RES" val="1200"/>
  <p:tag name="BLEND" val="0"/>
  <p:tag name="TRANSPARENT" val="0"/>
  <p:tag name="TBUG" val="0"/>
  <p:tag name="ALLOWFS" val="0"/>
  <p:tag name="ORIGWIDTH" val="20"/>
  <p:tag name="PICTUREFILESIZE" val="1271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\t{Tr}&#10;(\rho_{\omega} \Pi_x)&#10;[\omega - \tilde{\omega}(x) ]^2$&#10;\end{document}&#10;"/>
  <p:tag name="IGUANATEXSIZE" val="20"/>
  <p:tag name="IGUANATEXCURSOR" val="626"/>
  <p:tag name="TRANSPARENCY" val="True"/>
  <p:tag name="FILENAME" val=""/>
  <p:tag name="INPUTTYPE" val="0"/>
  <p:tag name="LATEXENGINEID" val="0"/>
  <p:tag name="TEMPFOLDER" val="c:\temp\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SELECTIONNAME" val="Group 11"/>
  <p:tag name="LAYER" val="2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1,7323"/>
  <p:tag name="ORIGINALWIDTH" val="2278,96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&#10;\begin{document}&#10;$\Delta^2 \tilde{\omega} = &#10;\int \t{d} \omega p(\omega) \int\t{d} x &#10;\t{Tr}(\rho_{\omega} \Pi_x)&#10;[\omega - \tilde{\omega}(x) ]^2$&#10;\end{document}&#10;"/>
  <p:tag name="IGUANATEXSIZE" val="20"/>
  <p:tag name="IGUANATEXCURSOR" val="681"/>
  <p:tag name="TRANSPARENCY" val="True"/>
  <p:tag name="FILENAME" val=""/>
  <p:tag name="INPUTTYPE" val="0"/>
  <p:tag name="LATEXENGINEID" val="0"/>
  <p:tag name="TEMPFOLDER" val="c:\temp\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2532,433"/>
  <p:tag name="OUTPUTDPI" val="1200"/>
  <p:tag name="LATEXADDIN" val="\documentclass{article}&#10;\usepackage{amsmath}&#10;\pagestyle{empty}&#10;\newcommand{\lo}{\textrm{LO}}&#10;\renewcommand{\t}[1]{\mathrm{#1}}&#10;&#10;\begin{document}&#10;&#10;&#10;$$&#10;\tilde{\omega}^K(\boldsymbol{x}_K) =  \frac{T}{\tau}\left(&#10;\sum_{i=1}^{k-1} i \tilde{\omega}(\boldsymbol{x}_i) + \sum_{i=k}^K(2k-i)\tilde{\omega}(\boldsymbol{x}_i) \right)&#10;$$&#10;&#10;&#10;\end{document}"/>
  <p:tag name="IGUANATEXSIZE" val="20"/>
  <p:tag name="IGUANATEXCURSOR" val="187"/>
  <p:tag name="TRANSPARENCY" val="True"/>
  <p:tag name="FILENAME" val=""/>
  <p:tag name="INPUTTYPE" val="0"/>
  <p:tag name="LATEXENGINEID" val="0"/>
  <p:tag name="TEMPFOLDER" val="c:\temp\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73,4533"/>
  <p:tag name="ORIGINALWIDTH" val="1421,072"/>
  <p:tag name="OUTPUTDPI" val="1200"/>
  <p:tag name="LATEXADDIN" val="\documentclass{article}&#10;\usepackage{amsmath}&#10;\pagestyle{empty}&#10;\newcommand{\lo}{\textrm{LO}}&#10;\renewcommand{\t}[1]{\mathrm{#1}}&#10;&#10;\begin{document}&#10;&#10;&#10;$$&#10;p(\boldsymbol{x}_K)= \t{Tr}\left(\bigotimes_{i=1}^K \Pi_{\boldsymbol{x}_i} \rho^{(i)}\right)&#10;$$&#10;&#10;&#10;\end{document}"/>
  <p:tag name="IGUANATEXSIZE" val="20"/>
  <p:tag name="IGUANATEXCURSOR" val="245"/>
  <p:tag name="TRANSPARENCY" val="True"/>
  <p:tag name="FILENAME" val=""/>
  <p:tag name="INPUTTYPE" val="0"/>
  <p:tag name="LATEXENGINEID" val="0"/>
  <p:tag name="TEMPFOLDER" val="c:\temp\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398,2002"/>
  <p:tag name="ORIGINALWIDTH" val="4573,678"/>
  <p:tag name="OUTPUTDPI" val="1200"/>
  <p:tag name="LATEXADDIN" val="\documentclass{article}&#10;\usepackage{amsmath}&#10;\pagestyle{empty}&#10;\newcommand{\lo}{\textrm{LO}}&#10;\renewcommand{\t}[1]{\mathrm{#1}}&#10;&#10;\begin{document}&#10;&#10;&#10;$$&#10;\sigma^2(\tau) = \frac{1}{2 \omega_0^2 \tau^2} \left\langle \int \t{d}\boldsymbol{x}_K p(\boldsymbol{x}_K)&#10;\left[\left(\int_\tau^{2\tau}\t{d}t \omega_\lo(t) - \int_0^{\tau}\t{d}t \omega_\lo(t)\right) - \tau \tilde{\omega}^K(\boldsymbol{x}_K)  \right]^2\right\rangle_{\omega_\lo}&#10;$$&#10;&#10;&#10;\end{document}"/>
  <p:tag name="IGUANATEXSIZE" val="20"/>
  <p:tag name="IGUANATEXCURSOR" val="428"/>
  <p:tag name="TRANSPARENCY" val="True"/>
  <p:tag name="FILENAME" val=""/>
  <p:tag name="INPUTTYPE" val="0"/>
  <p:tag name="LATEXENGINEID" val="0"/>
  <p:tag name="TEMPFOLDER" val="c:\temp\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1658,79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 = \left\langle \bigotimes_{i=1}^{K} U_{T,\lo}^{(i)}[\Lambda_T(\rho_0)] \right\rangle_{\omega_{\lo}}&#10;$&#10;\end{document}&#10;"/>
  <p:tag name="IGUANATEXSIZE" val="20"/>
  <p:tag name="IGUANATEXCURSOR" val="700"/>
  <p:tag name="TRANSPARENCY" val="True"/>
  <p:tag name="FILENAME" val=""/>
  <p:tag name="INPUTTYPE" val="0"/>
  <p:tag name="LATEXENGINEID" val="0"/>
  <p:tag name="TEMPFOLDER" val="c:\temp\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984,25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U_{T,\lo}^{(i)}=\exp{\left(- \mathrm{i} H\int_{(i-1)T}^{iT}\t{d}t\,&#10;\omega_{\lo}(t)\right)}$&#10;\end{document}&#10;"/>
  <p:tag name="IGUANATEXSIZE" val="20"/>
  <p:tag name="IGUANATEXCURSOR" val="675"/>
  <p:tag name="TRANSPARENCY" val="True"/>
  <p:tag name="FILENAME" val=""/>
  <p:tag name="INPUTTYPE" val="0"/>
  <p:tag name="LATEXENGINEID" val="0"/>
  <p:tag name="TEMPFOLDER" val="c:\temp\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,9813"/>
  <p:tag name="ORIGINALWIDTH" val="879,6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\frac{1}{2}(\overline{\rho} L + L \overline{\rho})&#10;$&#10;\end{document}&#10;"/>
  <p:tag name="IGUANATEXSIZE" val="20"/>
  <p:tag name="IGUANATEXCURSOR" val="659"/>
  <p:tag name="TRANSPARENCY" val="True"/>
  <p:tag name="FILENAME" val=""/>
  <p:tag name="INPUTTYPE" val="0"/>
  <p:tag name="LATEXENGINEID" val="0"/>
  <p:tag name="TEMPFOLDER" val="c:\temp\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3213,348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 \left\langle&#10;\int_0^{\tau} \frac{\t{d}t}{\tau}\, \left[\omega_\lo(t+\tau) -\omega_\lo(t)\right]&#10;\bigotimes_{i=1}^{K} U_{T,\lo}^{(i)}[\Lambda_T(\rho_0)]   \right\rangle_{\omega_{\lo}}&#10;$&#10;\end{document}&#10;"/>
  <p:tag name="IGUANATEXSIZE" val="20"/>
  <p:tag name="IGUANATEXCURSOR" val="792"/>
  <p:tag name="TRANSPARENCY" val="True"/>
  <p:tag name="FILENAME" val=""/>
  <p:tag name="INPUTTYPE" val="0"/>
  <p:tag name="LATEXENGINEID" val="0"/>
  <p:tag name="TEMPFOLDER" val="c:\temp\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2128,23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2(\tau) \geq \sigma^2_Q(\tau) = \sigma^{2}_{\lo}(\tau) - \frac{1}{2 \omega_0^2} \t{Tr}(\bar{\rho} L^2),&#10;$&#10;\end{document}&#10;"/>
  <p:tag name="IGUANATEXSIZE" val="20"/>
  <p:tag name="IGUANATEXCURSOR" val="562"/>
  <p:tag name="TRANSPARENCY" val="True"/>
  <p:tag name="FILENAME" val=""/>
  <p:tag name="INPUTTYPE" val="0"/>
  <p:tag name="LATEXENGINEID" val="0"/>
  <p:tag name="TEMPFOLDER" val="c:\temp\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,2332"/>
  <p:tag name="ORIGINALWIDTH" val="1587,552"/>
  <p:tag name="OUTPUTDPI" val="1200"/>
  <p:tag name="LATEXADDIN" val="\documentclass{article}&#10;\usepackage{amsmath}&#10;\pagestyle{empty}&#10;\begin{document}&#10;&#10;&#10;$K*(N+1)^2*d^2$ parameters&#10;&#10;\end{document}"/>
  <p:tag name="IGUANATEXSIZE" val="20"/>
  <p:tag name="IGUANATEXCURSOR" val="96"/>
  <p:tag name="TRANSPARENCY" val="True"/>
  <p:tag name="FILENAME" val=""/>
  <p:tag name="INPUTTYPE" val="0"/>
  <p:tag name="LATEXENGINEID" val="0"/>
  <p:tag name="TEMPFOLDER" val="c:\temp\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7,73905"/>
  <p:tag name="ORIGINALWIDTH" val="1043,12"/>
  <p:tag name="OUTPUTDPI" val="1200"/>
  <p:tag name="LATEXADDIN" val="\documentclass{article}&#10;\usepackage{amsmath}&#10;\pagestyle{empty}&#10;\begin{document}&#10;&#10;&#10;$d$ - bond dimension&#10;&#10;\end{document}"/>
  <p:tag name="IGUANATEXSIZE" val="20"/>
  <p:tag name="IGUANATEXCURSOR" val="102"/>
  <p:tag name="TRANSPARENCY" val="True"/>
  <p:tag name="FILENAME" val=""/>
  <p:tag name="INPUTTYPE" val="0"/>
  <p:tag name="LATEXENGINEID" val="0"/>
  <p:tag name="TEMPFOLDER" val="c:\temp\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,9832"/>
  <p:tag name="ORIGINALWIDTH" val="1199,1"/>
  <p:tag name="OUTPUTDPI" val="1200"/>
  <p:tag name="LATEXADDIN" val="\documentclass{article}&#10;\usepackage{amsmath}&#10;\pagestyle{empty}&#10;\begin{document}&#10;&#10;&#10;$(N+1)^{2K}$ parameters&#10;&#10;\end{document}"/>
  <p:tag name="IGUANATEXSIZE" val="20"/>
  <p:tag name="IGUANATEXCURSOR" val="105"/>
  <p:tag name="TRANSPARENCY" val="True"/>
  <p:tag name="FILENAME" val=""/>
  <p:tag name="INPUTTYPE" val="0"/>
  <p:tag name="LATEXENGINEID" val="0"/>
  <p:tag name="TEMPFOLDER" val="c:\temp\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10,9861"/>
  <p:tag name="ORIGINALWIDTH" val="2529,434"/>
  <p:tag name="OUTPUTDPI" val="1200"/>
  <p:tag name="LATEXADDIN" val="\documentclass{article}&#10;\usepackage{amsmath}&#10;\pagestyle{empty}&#10;\begin{document}&#10;&#10;&#10;$K= 2k-1$ - number of time steps to consider&#10;&#10;\end{document}"/>
  <p:tag name="IGUANATEXSIZE" val="20"/>
  <p:tag name="IGUANATEXCURSOR" val="126"/>
  <p:tag name="TRANSPARENCY" val="True"/>
  <p:tag name="FILENAME" val=""/>
  <p:tag name="INPUTTYPE" val="0"/>
  <p:tag name="LATEXENGINEID" val="0"/>
  <p:tag name="TEMPFOLDER" val="c:\temp\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88,48898"/>
  <p:tag name="ORIGINALWIDTH" val="1669,291"/>
  <p:tag name="OUTPUTDPI" val="1200"/>
  <p:tag name="LATEXADDIN" val="\documentclass{article}&#10;\usepackage{amsmath}&#10;\pagestyle{empty}&#10;\begin{document}&#10;&#10;&#10;$N$ - number of two-level atoms&#10;&#10;\end{document}"/>
  <p:tag name="IGUANATEXSIZE" val="20"/>
  <p:tag name="IGUANATEXCURSOR" val="108"/>
  <p:tag name="TRANSPARENCY" val="True"/>
  <p:tag name="FILENAME" val=""/>
  <p:tag name="INPUTTYPE" val="0"/>
  <p:tag name="LATEXENGINEID" val="0"/>
  <p:tag name="TEMPFOLDER" val="c:\temp\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4,9832"/>
  <p:tag name="ORIGINALWIDTH" val="2294,713"/>
  <p:tag name="OUTPUTDPI" val="1200"/>
  <p:tag name="LATEXADDIN" val="\documentclass{article}&#10;\usepackage{amsmath}&#10;\pagestyle{empty}&#10;\begin{document}&#10;&#10;&#10;$(N+1)^K$ - dimension of the Hilbert space&#10;&#10;\end{document}"/>
  <p:tag name="IGUANATEXSIZE" val="20"/>
  <p:tag name="IGUANATEXCURSOR" val="124"/>
  <p:tag name="TRANSPARENCY" val="True"/>
  <p:tag name="FILENAME" val=""/>
  <p:tag name="INPUTTYPE" val="0"/>
  <p:tag name="LATEXENGINEID" val="0"/>
  <p:tag name="TEMPFOLDER" val="c:\temp\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82,2272"/>
  <p:tag name="ORIGINALWIDTH" val="1665,54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sigma^2_Q(\tau) = \sigma^{2}_{\lo}(\tau) - \frac{1}{2 \omega_0^2} \t{Tr}(\bar{\rho} L^2),&#10;$&#10;\end{document}&#10;"/>
  <p:tag name="IGUANATEXSIZE" val="20"/>
  <p:tag name="IGUANATEXCURSOR" val="584"/>
  <p:tag name="TRANSPARENCY" val="True"/>
  <p:tag name="FILENAME" val=""/>
  <p:tag name="INPUTTYPE" val="0"/>
  <p:tag name="LATEXENGINEID" val="0"/>
  <p:tag name="TEMPFOLDER" val="c:\temp\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,9813"/>
  <p:tag name="ORIGINALWIDTH" val="879,6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\frac{1}{2}(\overline{\rho} L + L \overline{\rho})&#10;$&#10;\end{document}&#10;"/>
  <p:tag name="IGUANATEXSIZE" val="20"/>
  <p:tag name="IGUANATEXCURSOR" val="659"/>
  <p:tag name="TRANSPARENCY" val="True"/>
  <p:tag name="FILENAME" val=""/>
  <p:tag name="INPUTTYPE" val="0"/>
  <p:tag name="LATEXENGINEID" val="0"/>
  <p:tag name="TEMPFOLDER" val="c:\temp\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3213,348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 \left\langle&#10;\int_0^{\tau} \frac{\t{d}t}{\tau}\, \left[\omega_\lo(t+\tau) -\omega_\lo(t)\right]&#10;\bigotimes_{i=1}^{K} U_{T,\lo}^{(i)}[\Lambda_T(\rho_0)]   \right\rangle_{\omega_{\lo}}&#10;$&#10;\end{document}&#10;"/>
  <p:tag name="IGUANATEXSIZE" val="20"/>
  <p:tag name="IGUANATEXCURSOR" val="792"/>
  <p:tag name="TRANSPARENCY" val="True"/>
  <p:tag name="FILENAME" val=""/>
  <p:tag name="INPUTTYPE" val="0"/>
  <p:tag name="LATEXENGINEID" val="0"/>
  <p:tag name="TEMPFOLDER" val="c:\temp\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44,4695"/>
  <p:tag name="ORIGINALWIDTH" val="1658,793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 = \left\langle \bigotimes_{i=1}^{K} U_{T,\lo}^{(i)}[\Lambda_T(\rho_0)] \right\rangle_{\omega_{\lo}}&#10;$&#10;\end{document}&#10;"/>
  <p:tag name="IGUANATEXSIZE" val="20"/>
  <p:tag name="IGUANATEXCURSOR" val="700"/>
  <p:tag name="TRANSPARENCY" val="True"/>
  <p:tag name="FILENAME" val=""/>
  <p:tag name="INPUTTYPE" val="0"/>
  <p:tag name="LATEXENGINEID" val="0"/>
  <p:tag name="TEMPFOLDER" val="c:\temp\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3408,32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(\bar{\rho}_{}^{\prime})^{\mathbf{n}^\prime}_{\mathbf{n}}&#10;= \mathrm{Tr}\left[\tilde{B}_{1}^{n_{1}^{\prime}n_{1}}...\tilde{B}_{K}^{n_{K}^{\prime}n_{K}}\right]\left|\boldsymbol{n^{\prime}}\left\rangle \right\langle \boldsymbol{n}\right|,&#10;\quad \tilde{B}_{i}^{n_{i}^{\prime}n_{i}}=\tilde{A}_{i}^{n_{i}^{\prime}n_{i}}\otimes B_{i}^{n_{i}^{\prime}n_{i}}&#10;$&#10;\end{document}&#10;"/>
  <p:tag name="IGUANATEXSIZE" val="20"/>
  <p:tag name="IGUANATEXCURSOR" val="598"/>
  <p:tag name="TRANSPARENCY" val="True"/>
  <p:tag name="FILENAME" val=""/>
  <p:tag name="INPUTTYPE" val="0"/>
  <p:tag name="LATEXENGINEID" val="0"/>
  <p:tag name="TEMPFOLDER" val="c:\temp\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05,4743"/>
  <p:tag name="ORIGINALWIDTH" val="2492,688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left(\overline{\rho}\right)_{\boldsymbol{n}}^{\boldsymbol{n^\prime}} = \left(\varrho_0^{\otimes K}\right)^{\boldsymbol{n^\prime}}_{\boldsymbol{n}}&#10;\exp\left[-\frac{1}{2} (\boldsymbol{n^\prime} - \boldsymbol{n})^T C (\boldsymbol{n^\prime} - \boldsymbol{n}) \right]&#10;$&#10;\end{document}&#10;"/>
  <p:tag name="IGUANATEXSIZE" val="20"/>
  <p:tag name="IGUANATEXCURSOR" val="848"/>
  <p:tag name="TRANSPARENCY" val="True"/>
  <p:tag name="FILENAME" val=""/>
  <p:tag name="INPUTTYPE" val="0"/>
  <p:tag name="LATEXENGINEID" val="0"/>
  <p:tag name="TEMPFOLDER" val="c:\temp\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2059,992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approx \sum_{\boldsymbol{n},\boldsymbol{n^\prime}}&#10;\mathrm{Tr}\left[\tilde{A}_{1}^{n_{1}^{\prime}n_{1}}...\tilde{A}_{K}^{n_{K}^{\prime}n_{K}}\right]\left|\boldsymbol{n^{\prime}}\left\rangle \right\langle \boldsymbol{n}\right|,\label{eq:5}&#10;$&#10;\end{document}&#10;"/>
  <p:tag name="IGUANATEXSIZE" val="20"/>
  <p:tag name="IGUANATEXCURSOR" val="593"/>
  <p:tag name="TRANSPARENCY" val="True"/>
  <p:tag name="FILENAME" val=""/>
  <p:tag name="INPUTTYPE" val="0"/>
  <p:tag name="LATEXENGINEID" val="0"/>
  <p:tag name="TEMPFOLDER" val="c:\temp\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00,4874"/>
  <p:tag name="ORIGINALWIDTH" val="62,2422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bar{\rho}&#10;$&#10;\end{document}&#10;"/>
  <p:tag name="IGUANATEXSIZE" val="20"/>
  <p:tag name="IGUANATEXCURSOR" val="593"/>
  <p:tag name="TRANSPARENCY" val="True"/>
  <p:tag name="FILENAME" val=""/>
  <p:tag name="INPUTTYPE" val="0"/>
  <p:tag name="LATEXENGINEID" val="0"/>
  <p:tag name="TEMPFOLDER" val="c:\temp\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49,9813"/>
  <p:tag name="ORIGINALWIDTH" val="879,6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overline{\rho}^\prime = \frac{1}{2}(\overline{\rho} L + L \overline{\rho})&#10;$&#10;\end{document}&#10;"/>
  <p:tag name="IGUANATEXSIZE" val="20"/>
  <p:tag name="IGUANATEXCURSOR" val="659"/>
  <p:tag name="TRANSPARENCY" val="True"/>
  <p:tag name="FILENAME" val=""/>
  <p:tag name="INPUTTYPE" val="0"/>
  <p:tag name="LATEXENGINEID" val="0"/>
  <p:tag name="TEMPFOLDER" val="c:\temp\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224,222"/>
  <p:tag name="ORIGINALWIDTH" val="1923,51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L^{\mathbf{n^\prime}}_{\mathbf{n}}&#10;= \mathrm{Tr}\left[C_{1}^{n_{1}^{\prime}n_{1}}...C_{K}^{n_{K}^{\prime}n_{K}}\right]\left|\boldsymbol{n^{\prime}}\left\rangle \right\langle \boldsymbol{n}\right|.\label{eq:13}$&#10;\end{document}&#10;"/>
  <p:tag name="IGUANATEXSIZE" val="20"/>
  <p:tag name="IGUANATEXCURSOR" val="584"/>
  <p:tag name="TRANSPARENCY" val="True"/>
  <p:tag name="FILENAME" val=""/>
  <p:tag name="INPUTTYPE" val="0"/>
  <p:tag name="LATEXENGINEID" val="0"/>
  <p:tag name="TEMPFOLDER" val="c:\temp\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20,7349"/>
  <p:tag name="ORIGINALWIDTH" val="87,7390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bar{\rho}^\prime&#10;$&#10;\end{document}&#10;"/>
  <p:tag name="IGUANATEXSIZE" val="20"/>
  <p:tag name="IGUANATEXCURSOR" val="601"/>
  <p:tag name="TRANSPARENCY" val="True"/>
  <p:tag name="FILENAME" val=""/>
  <p:tag name="INPUTTYPE" val="0"/>
  <p:tag name="LATEXENGINEID" val="0"/>
  <p:tag name="TEMPFOLDER" val="c:\temp\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91,2261"/>
  <p:tag name="ORIGINALWIDTH" val="1596,55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newcommand{\lo}{\t{LO}}&#10;\begin{document}&#10;$&#10;\tilde{A}_{i}^{n_{i}^{\prime}n_{i}} = &#10;\sum_{a_i}\tilde{A}_{i}^{n_ia_i} \otimes (\tilde{A}_i^{n_i^\prime a_i})^*&#10;$&#10;\end{document}&#10;"/>
  <p:tag name="IGUANATEXSIZE" val="20"/>
  <p:tag name="IGUANATEXCURSOR" val="696"/>
  <p:tag name="TRANSPARENCY" val="True"/>
  <p:tag name="FILENAME" val=""/>
  <p:tag name="INPUTTYPE" val="0"/>
  <p:tag name="LATEXENGINEID" val="0"/>
  <p:tag name="TEMPFOLDER" val="c:\temp\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ORIGINALHEIGHT" val="139,4826"/>
  <p:tag name="ORIGINALWIDTH" val="1409,074"/>
  <p:tag name="OUTPUTDPI" val="1200"/>
  <p:tag name="LATEXADDIN" val="\documentclass{article}\pagestyle{empty}&#10;\usepackage[usenames]{color}&#10;\usepackage{revsymb}&#10;\usepackage{amsfonts}&#10;\usepackage{amscd}&#10;\usepackage{amssymb}&#10;%\usepackage[polish]{babel}&#10;%\usepackage[latin2]{inputenc}&#10;%\usepackage[T1]{fontenc}&#10;\usepackage{amsmath}&#10;\usepackage{amsthm}&#10;\usepackage{graphicx}&#10;\newcommand{\ket}[1]{|#1\rangle}&#10;\newcommand{\bra}[1]{\langle#1|}&#10;\newcommand{\braket}[2]{\langle #1 | #2 \rangle}&#10;\newcommand{\Tr}{\textrm{Tr}}&#10;\renewcommand{\t}[1]{\textrm{#1}}&#10;\newcommand{\C}{\mathcal{C}}&#10;\renewcommand{\H}{\mathcal{H}}&#10;\begin{document}&#10;$\sigma^2(\tau)  \geq \sigma_{\t{LO}}^{2 }(\tau ) &#10; - \Tr(L^2 \bar{\rho})&#10;$&#10;\end{document}&#10;"/>
  <p:tag name="IGUANATEXSIZE" val="20"/>
  <p:tag name="IGUANATEXCURSOR" val="592"/>
  <p:tag name="TRANSPARENCY" val="True"/>
  <p:tag name="FILENAME" val=""/>
  <p:tag name="INPUTTYPE" val="0"/>
  <p:tag name="LATEXENGINEID" val="0"/>
  <p:tag name="TEMPFOLDER" val="c:\temp\"/>
</p:tagLst>
</file>

<file path=ppt/theme/theme1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yw pakietu Office">
  <a:themeElements>
    <a:clrScheme name="Pakiet 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Pakiet 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Pakiet 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17953</TotalTime>
  <Words>976</Words>
  <Application>Microsoft Office PowerPoint</Application>
  <PresentationFormat>Pokaz na ekranie (4:3)</PresentationFormat>
  <Paragraphs>147</Paragraphs>
  <Slides>23</Slides>
  <Notes>9</Notes>
  <HiddenSlides>0</HiddenSlides>
  <MMClips>0</MMClips>
  <ScaleCrop>false</ScaleCrop>
  <HeadingPairs>
    <vt:vector size="6" baseType="variant">
      <vt:variant>
        <vt:lpstr>Używane czcionki</vt:lpstr>
      </vt:variant>
      <vt:variant>
        <vt:i4>6</vt:i4>
      </vt:variant>
      <vt:variant>
        <vt:lpstr>Motyw</vt:lpstr>
      </vt:variant>
      <vt:variant>
        <vt:i4>1</vt:i4>
      </vt:variant>
      <vt:variant>
        <vt:lpstr>Tytuły slajdów</vt:lpstr>
      </vt:variant>
      <vt:variant>
        <vt:i4>23</vt:i4>
      </vt:variant>
    </vt:vector>
  </HeadingPairs>
  <TitlesOfParts>
    <vt:vector size="30" baseType="lpstr">
      <vt:lpstr>Arial</vt:lpstr>
      <vt:lpstr>Calibri</vt:lpstr>
      <vt:lpstr>Microsoft Himalaya</vt:lpstr>
      <vt:lpstr>Symbol</vt:lpstr>
      <vt:lpstr>Times</vt:lpstr>
      <vt:lpstr>Times New Roman</vt:lpstr>
      <vt:lpstr>Motyw pakietu Office</vt:lpstr>
      <vt:lpstr>Prezentacja programu PowerPoint</vt:lpstr>
      <vt:lpstr>Quantum metrology as quantum channel estimation problem</vt:lpstr>
      <vt:lpstr>Is Heisenberg limit 1/N saturable? </vt:lpstr>
      <vt:lpstr>The true Heisenberg limit</vt:lpstr>
      <vt:lpstr>Quantum metrology in presence of losses</vt:lpstr>
      <vt:lpstr>Generic impact of decoherence…</vt:lpstr>
      <vt:lpstr>Prezentacja programu PowerPoint</vt:lpstr>
      <vt:lpstr>Matrix product states and metrology</vt:lpstr>
      <vt:lpstr>Matrix product states and metrology</vt:lpstr>
      <vt:lpstr>Basic scheme of atomic clock operation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Prezentacja programu PowerPoint</vt:lpstr>
      <vt:lpstr>The Quantum Allan Variance</vt:lpstr>
      <vt:lpstr>Prezentacja programu PowerPoint</vt:lpstr>
      <vt:lpstr>Prezentacja programu PowerPoint</vt:lpstr>
      <vt:lpstr>Prezentacja programu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Slajd 1</dc:title>
  <dc:creator>Rafal</dc:creator>
  <cp:lastModifiedBy>demko</cp:lastModifiedBy>
  <cp:revision>760</cp:revision>
  <dcterms:created xsi:type="dcterms:W3CDTF">2011-12-06T11:47:15Z</dcterms:created>
  <dcterms:modified xsi:type="dcterms:W3CDTF">2017-02-10T16:22:24Z</dcterms:modified>
</cp:coreProperties>
</file>