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7"/>
  </p:notesMasterIdLst>
  <p:sldIdLst>
    <p:sldId id="256" r:id="rId2"/>
    <p:sldId id="275" r:id="rId3"/>
    <p:sldId id="288" r:id="rId4"/>
    <p:sldId id="289" r:id="rId5"/>
    <p:sldId id="276" r:id="rId6"/>
    <p:sldId id="290" r:id="rId7"/>
    <p:sldId id="291" r:id="rId8"/>
    <p:sldId id="293" r:id="rId9"/>
    <p:sldId id="292" r:id="rId10"/>
    <p:sldId id="278" r:id="rId11"/>
    <p:sldId id="279" r:id="rId12"/>
    <p:sldId id="281" r:id="rId13"/>
    <p:sldId id="280" r:id="rId14"/>
    <p:sldId id="282" r:id="rId15"/>
    <p:sldId id="269" r:id="rId16"/>
    <p:sldId id="270" r:id="rId17"/>
    <p:sldId id="283" r:id="rId18"/>
    <p:sldId id="271" r:id="rId19"/>
    <p:sldId id="272" r:id="rId20"/>
    <p:sldId id="273" r:id="rId21"/>
    <p:sldId id="284" r:id="rId22"/>
    <p:sldId id="285" r:id="rId23"/>
    <p:sldId id="286" r:id="rId24"/>
    <p:sldId id="287" r:id="rId25"/>
    <p:sldId id="274" r:id="rId2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66"/>
    <a:srgbClr val="66FF99"/>
    <a:srgbClr val="C4C4C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6" autoAdjust="0"/>
    <p:restoredTop sz="93460" autoAdjust="0"/>
  </p:normalViewPr>
  <p:slideViewPr>
    <p:cSldViewPr>
      <p:cViewPr varScale="1">
        <p:scale>
          <a:sx n="70" d="100"/>
          <a:sy n="70" d="100"/>
        </p:scale>
        <p:origin x="1204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2727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49" d="100"/>
          <a:sy n="49" d="100"/>
        </p:scale>
        <p:origin x="1878" y="1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F74DD89-0188-4E33-9517-CC592F464465}" type="datetimeFigureOut">
              <a:rPr lang="en-US" smtClean="0"/>
              <a:pPr/>
              <a:t>9/22/2021</a:t>
            </a:fld>
            <a:endParaRPr lang="en-US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dirty="0" smtClean="0"/>
              <a:t>Kliknij, aby edytować style wzorca tekstu</a:t>
            </a:r>
          </a:p>
          <a:p>
            <a:pPr lvl="1"/>
            <a:r>
              <a:rPr lang="pl-PL" dirty="0" smtClean="0"/>
              <a:t>Drugi poziom</a:t>
            </a:r>
          </a:p>
          <a:p>
            <a:pPr lvl="2"/>
            <a:r>
              <a:rPr lang="pl-PL" dirty="0" smtClean="0"/>
              <a:t>Trzeci poziom</a:t>
            </a:r>
          </a:p>
          <a:p>
            <a:pPr lvl="3"/>
            <a:r>
              <a:rPr lang="pl-PL" dirty="0" smtClean="0"/>
              <a:t>Czwarty poziom</a:t>
            </a:r>
          </a:p>
          <a:p>
            <a:pPr lvl="4"/>
            <a:r>
              <a:rPr lang="pl-PL" dirty="0" smtClean="0"/>
              <a:t>Piąty poziom</a:t>
            </a:r>
            <a:endParaRPr lang="en-US" dirty="0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5D2528E-0D17-430D-AA3E-94700C82F10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28739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171450" indent="-171450">
              <a:buFontTx/>
              <a:buChar char="-"/>
            </a:pPr>
            <a:endParaRPr lang="en-US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D2528E-0D17-430D-AA3E-94700C82F102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76888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rójkąt prostokątny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ytuł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17" name="Podtytuł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pl-PL" smtClean="0"/>
              <a:t>Kliknij, aby edytować styl wzorca podtytułu</a:t>
            </a:r>
            <a:endParaRPr kumimoji="0" lang="en-US"/>
          </a:p>
        </p:txBody>
      </p:sp>
      <p:grpSp>
        <p:nvGrpSpPr>
          <p:cNvPr id="2" name="Grupa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Dowolny kształt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Dowolny kształt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Dowolny kształt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Łącznik prosty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Symbol zastępczy daty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544213AF-26F6-41FA-8D85-E2C5388D6E58}" type="datetimeFigureOut">
              <a:rPr lang="en-US" smtClean="0"/>
              <a:pPr/>
              <a:t>9/22/2021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9" name="Symbol zastępczy stopki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kumimoji="0" lang="en-US">
              <a:solidFill>
                <a:schemeClr val="accent1">
                  <a:tint val="20000"/>
                </a:schemeClr>
              </a:solidFill>
            </a:endParaRPr>
          </a:p>
        </p:txBody>
      </p:sp>
      <p:sp>
        <p:nvSpPr>
          <p:cNvPr id="27" name="Symbol zastępczy numeru slajdu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4213AF-26F6-41FA-8D85-E2C5388D6E58}" type="datetimeFigureOut">
              <a:rPr lang="en-US" smtClean="0"/>
              <a:pPr/>
              <a:t>9/22/2021</a:t>
            </a:fld>
            <a:endParaRPr lang="en-US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7" name="Tytuł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4213AF-26F6-41FA-8D85-E2C5388D6E58}" type="datetimeFigureOut">
              <a:rPr lang="en-US" smtClean="0"/>
              <a:pPr/>
              <a:t>9/22/2021</a:t>
            </a:fld>
            <a:endParaRPr lang="en-US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7" name="Pag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Pag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4213AF-26F6-41FA-8D85-E2C5388D6E58}" type="datetimeFigureOut">
              <a:rPr lang="en-US" smtClean="0"/>
              <a:pPr/>
              <a:t>9/22/2021</a:t>
            </a:fld>
            <a:endParaRPr lang="en-US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8" name="Tytuł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Porównani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5" name="Symbol zastępczy zawartości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4213AF-26F6-41FA-8D85-E2C5388D6E58}" type="datetimeFigureOut">
              <a:rPr lang="en-US" smtClean="0"/>
              <a:pPr/>
              <a:t>9/22/2021</a:t>
            </a:fld>
            <a:endParaRPr lang="en-US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4213AF-26F6-41FA-8D85-E2C5388D6E58}" type="datetimeFigureOut">
              <a:rPr lang="en-US" smtClean="0"/>
              <a:pPr/>
              <a:t>9/22/2021</a:t>
            </a:fld>
            <a:endParaRPr lang="en-US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6" name="Tytuł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4213AF-26F6-41FA-8D85-E2C5388D6E58}" type="datetimeFigureOut">
              <a:rPr lang="en-US" smtClean="0"/>
              <a:pPr/>
              <a:t>9/22/2021</a:t>
            </a:fld>
            <a:endParaRPr lang="en-US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Zawartość z podpisem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544213AF-26F6-41FA-8D85-E2C5388D6E58}" type="datetimeFigureOut">
              <a:rPr lang="en-US" smtClean="0"/>
              <a:pPr/>
              <a:t>9/22/2021</a:t>
            </a:fld>
            <a:endParaRPr lang="en-US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az z podpisem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pl-PL" smtClean="0"/>
              <a:t>Kliknij ikonę, aby dodać obraz</a:t>
            </a:r>
            <a:endParaRPr kumimoji="0" lang="en-US" dirty="0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544213AF-26F6-41FA-8D85-E2C5388D6E58}" type="datetimeFigureOut">
              <a:rPr lang="en-US" smtClean="0"/>
              <a:pPr/>
              <a:t>9/22/2021</a:t>
            </a:fld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kumimoji="0" lang="en-US">
              <a:solidFill>
                <a:schemeClr val="tx1"/>
              </a:solidFill>
            </a:endParaRPr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>
              <a:solidFill>
                <a:schemeClr val="tx1"/>
              </a:solidFill>
            </a:endParaRPr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8" name="Dowolny kształt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Dowolny kształt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Trójkąt prostokątny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Łącznik prosty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Pag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Pag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4213AF-26F6-41FA-8D85-E2C5388D6E58}" type="datetimeFigureOut">
              <a:rPr lang="en-US" smtClean="0"/>
              <a:pPr/>
              <a:t>9/22/2021</a:t>
            </a:fld>
            <a:endParaRPr lang="en-US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4213AF-26F6-41FA-8D85-E2C5388D6E58}" type="datetimeFigureOut">
              <a:rPr lang="en-US" smtClean="0"/>
              <a:pPr/>
              <a:t>9/22/2021</a:t>
            </a:fld>
            <a:endParaRPr lang="en-US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Dowolny kształt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Dowolny kształt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Trójkąt prostokątny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Łącznik prosty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Symbol zastępczy tytułu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0" name="Symbol zastępczy tekstu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  <a:p>
            <a:pPr lvl="1" eaLnBrk="1" latinLnBrk="0" hangingPunct="1"/>
            <a:r>
              <a:rPr kumimoji="0" lang="pl-PL" smtClean="0"/>
              <a:t>Drugi poziom</a:t>
            </a:r>
          </a:p>
          <a:p>
            <a:pPr lvl="2" eaLnBrk="1" latinLnBrk="0" hangingPunct="1"/>
            <a:r>
              <a:rPr kumimoji="0" lang="pl-PL" smtClean="0"/>
              <a:t>Trzeci poziom</a:t>
            </a:r>
          </a:p>
          <a:p>
            <a:pPr lvl="3" eaLnBrk="1" latinLnBrk="0" hangingPunct="1"/>
            <a:r>
              <a:rPr kumimoji="0" lang="pl-PL" smtClean="0"/>
              <a:t>Czwarty poziom</a:t>
            </a:r>
          </a:p>
          <a:p>
            <a:pPr lvl="4" eaLnBrk="1" latinLnBrk="0" hangingPunct="1"/>
            <a:r>
              <a:rPr kumimoji="0" lang="pl-PL" smtClean="0"/>
              <a:t>Piąty poziom</a:t>
            </a:r>
            <a:endParaRPr kumimoji="0" lang="en-US"/>
          </a:p>
        </p:txBody>
      </p:sp>
      <p:sp>
        <p:nvSpPr>
          <p:cNvPr id="10" name="Symbol zastępczy daty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544213AF-26F6-41FA-8D85-E2C5388D6E58}" type="datetimeFigureOut">
              <a:rPr lang="en-US" smtClean="0"/>
              <a:pPr/>
              <a:t>9/22/2021</a:t>
            </a:fld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22" name="Symbol zastępczy stopki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pPr algn="r" eaLnBrk="1" latinLnBrk="0" hangingPunct="1"/>
            <a:endParaRPr kumimoji="0" lang="en-US" sz="1000" dirty="0">
              <a:solidFill>
                <a:schemeClr val="tx1"/>
              </a:solidFill>
            </a:endParaRPr>
          </a:p>
        </p:txBody>
      </p:sp>
      <p:sp>
        <p:nvSpPr>
          <p:cNvPr id="18" name="Symbol zastępczy numeru slajdu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 sz="1000" b="0">
              <a:solidFill>
                <a:schemeClr val="tx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13" Type="http://schemas.openxmlformats.org/officeDocument/2006/relationships/image" Target="../media/image9.png"/><Relationship Id="rId3" Type="http://schemas.openxmlformats.org/officeDocument/2006/relationships/tags" Target="../tags/tag3.xml"/><Relationship Id="rId7" Type="http://schemas.openxmlformats.org/officeDocument/2006/relationships/slideLayout" Target="../slideLayouts/slideLayout2.xml"/><Relationship Id="rId12" Type="http://schemas.openxmlformats.org/officeDocument/2006/relationships/image" Target="../media/image8.png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11" Type="http://schemas.openxmlformats.org/officeDocument/2006/relationships/image" Target="../media/image7.png"/><Relationship Id="rId5" Type="http://schemas.openxmlformats.org/officeDocument/2006/relationships/tags" Target="../tags/tag5.xml"/><Relationship Id="rId10" Type="http://schemas.openxmlformats.org/officeDocument/2006/relationships/image" Target="../media/image6.png"/><Relationship Id="rId4" Type="http://schemas.openxmlformats.org/officeDocument/2006/relationships/tags" Target="../tags/tag4.xml"/><Relationship Id="rId9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tags" Target="../tags/tag14.xml"/><Relationship Id="rId13" Type="http://schemas.openxmlformats.org/officeDocument/2006/relationships/image" Target="../media/image7.png"/><Relationship Id="rId18" Type="http://schemas.openxmlformats.org/officeDocument/2006/relationships/image" Target="../media/image13.png"/><Relationship Id="rId3" Type="http://schemas.openxmlformats.org/officeDocument/2006/relationships/tags" Target="../tags/tag9.xml"/><Relationship Id="rId7" Type="http://schemas.openxmlformats.org/officeDocument/2006/relationships/tags" Target="../tags/tag13.xml"/><Relationship Id="rId12" Type="http://schemas.openxmlformats.org/officeDocument/2006/relationships/image" Target="../media/image6.png"/><Relationship Id="rId17" Type="http://schemas.openxmlformats.org/officeDocument/2006/relationships/image" Target="../media/image12.png"/><Relationship Id="rId2" Type="http://schemas.openxmlformats.org/officeDocument/2006/relationships/tags" Target="../tags/tag8.xml"/><Relationship Id="rId16" Type="http://schemas.openxmlformats.org/officeDocument/2006/relationships/image" Target="../media/image11.png"/><Relationship Id="rId20" Type="http://schemas.openxmlformats.org/officeDocument/2006/relationships/image" Target="../media/image14.png"/><Relationship Id="rId1" Type="http://schemas.openxmlformats.org/officeDocument/2006/relationships/tags" Target="../tags/tag7.xml"/><Relationship Id="rId6" Type="http://schemas.openxmlformats.org/officeDocument/2006/relationships/tags" Target="../tags/tag12.xml"/><Relationship Id="rId11" Type="http://schemas.openxmlformats.org/officeDocument/2006/relationships/image" Target="../media/image5.png"/><Relationship Id="rId5" Type="http://schemas.openxmlformats.org/officeDocument/2006/relationships/tags" Target="../tags/tag11.xml"/><Relationship Id="rId15" Type="http://schemas.openxmlformats.org/officeDocument/2006/relationships/image" Target="../media/image10.png"/><Relationship Id="rId10" Type="http://schemas.openxmlformats.org/officeDocument/2006/relationships/slideLayout" Target="../slideLayouts/slideLayout2.xml"/><Relationship Id="rId19" Type="http://schemas.openxmlformats.org/officeDocument/2006/relationships/image" Target="../media/image4.png"/><Relationship Id="rId4" Type="http://schemas.openxmlformats.org/officeDocument/2006/relationships/tags" Target="../tags/tag10.xml"/><Relationship Id="rId9" Type="http://schemas.openxmlformats.org/officeDocument/2006/relationships/tags" Target="../tags/tag15.xml"/><Relationship Id="rId1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tags" Target="../tags/tag23.xml"/><Relationship Id="rId13" Type="http://schemas.openxmlformats.org/officeDocument/2006/relationships/slideLayout" Target="../slideLayouts/slideLayout2.xml"/><Relationship Id="rId18" Type="http://schemas.openxmlformats.org/officeDocument/2006/relationships/image" Target="../media/image7.png"/><Relationship Id="rId26" Type="http://schemas.openxmlformats.org/officeDocument/2006/relationships/image" Target="../media/image22.png"/><Relationship Id="rId3" Type="http://schemas.openxmlformats.org/officeDocument/2006/relationships/tags" Target="../tags/tag18.xml"/><Relationship Id="rId21" Type="http://schemas.openxmlformats.org/officeDocument/2006/relationships/image" Target="../media/image4.png"/><Relationship Id="rId7" Type="http://schemas.openxmlformats.org/officeDocument/2006/relationships/tags" Target="../tags/tag22.xml"/><Relationship Id="rId12" Type="http://schemas.openxmlformats.org/officeDocument/2006/relationships/tags" Target="../tags/tag27.xml"/><Relationship Id="rId17" Type="http://schemas.openxmlformats.org/officeDocument/2006/relationships/image" Target="../media/image6.png"/><Relationship Id="rId25" Type="http://schemas.openxmlformats.org/officeDocument/2006/relationships/image" Target="../media/image21.png"/><Relationship Id="rId2" Type="http://schemas.openxmlformats.org/officeDocument/2006/relationships/tags" Target="../tags/tag17.xml"/><Relationship Id="rId16" Type="http://schemas.openxmlformats.org/officeDocument/2006/relationships/image" Target="../media/image5.png"/><Relationship Id="rId20" Type="http://schemas.openxmlformats.org/officeDocument/2006/relationships/image" Target="../media/image17.png"/><Relationship Id="rId1" Type="http://schemas.openxmlformats.org/officeDocument/2006/relationships/tags" Target="../tags/tag16.xml"/><Relationship Id="rId6" Type="http://schemas.openxmlformats.org/officeDocument/2006/relationships/tags" Target="../tags/tag21.xml"/><Relationship Id="rId11" Type="http://schemas.openxmlformats.org/officeDocument/2006/relationships/tags" Target="../tags/tag26.xml"/><Relationship Id="rId24" Type="http://schemas.openxmlformats.org/officeDocument/2006/relationships/image" Target="../media/image20.png"/><Relationship Id="rId5" Type="http://schemas.openxmlformats.org/officeDocument/2006/relationships/tags" Target="../tags/tag20.xml"/><Relationship Id="rId15" Type="http://schemas.openxmlformats.org/officeDocument/2006/relationships/image" Target="../media/image16.png"/><Relationship Id="rId23" Type="http://schemas.openxmlformats.org/officeDocument/2006/relationships/image" Target="../media/image19.png"/><Relationship Id="rId10" Type="http://schemas.openxmlformats.org/officeDocument/2006/relationships/tags" Target="../tags/tag25.xml"/><Relationship Id="rId19" Type="http://schemas.openxmlformats.org/officeDocument/2006/relationships/image" Target="../media/image8.png"/><Relationship Id="rId4" Type="http://schemas.openxmlformats.org/officeDocument/2006/relationships/tags" Target="../tags/tag19.xml"/><Relationship Id="rId9" Type="http://schemas.openxmlformats.org/officeDocument/2006/relationships/tags" Target="../tags/tag24.xml"/><Relationship Id="rId14" Type="http://schemas.openxmlformats.org/officeDocument/2006/relationships/image" Target="../media/image15.png"/><Relationship Id="rId22" Type="http://schemas.openxmlformats.org/officeDocument/2006/relationships/image" Target="../media/image18.png"/><Relationship Id="rId27" Type="http://schemas.openxmlformats.org/officeDocument/2006/relationships/image" Target="../media/image2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tags" Target="../tags/tag35.xml"/><Relationship Id="rId13" Type="http://schemas.openxmlformats.org/officeDocument/2006/relationships/image" Target="../media/image25.png"/><Relationship Id="rId3" Type="http://schemas.openxmlformats.org/officeDocument/2006/relationships/tags" Target="../tags/tag30.xml"/><Relationship Id="rId7" Type="http://schemas.openxmlformats.org/officeDocument/2006/relationships/tags" Target="../tags/tag34.xml"/><Relationship Id="rId12" Type="http://schemas.openxmlformats.org/officeDocument/2006/relationships/image" Target="../media/image24.png"/><Relationship Id="rId17" Type="http://schemas.openxmlformats.org/officeDocument/2006/relationships/image" Target="../media/image29.png"/><Relationship Id="rId2" Type="http://schemas.openxmlformats.org/officeDocument/2006/relationships/tags" Target="../tags/tag29.xml"/><Relationship Id="rId16" Type="http://schemas.openxmlformats.org/officeDocument/2006/relationships/image" Target="../media/image28.png"/><Relationship Id="rId1" Type="http://schemas.openxmlformats.org/officeDocument/2006/relationships/tags" Target="../tags/tag28.xml"/><Relationship Id="rId6" Type="http://schemas.openxmlformats.org/officeDocument/2006/relationships/tags" Target="../tags/tag33.xml"/><Relationship Id="rId11" Type="http://schemas.openxmlformats.org/officeDocument/2006/relationships/image" Target="../media/image5.png"/><Relationship Id="rId5" Type="http://schemas.openxmlformats.org/officeDocument/2006/relationships/tags" Target="../tags/tag32.xml"/><Relationship Id="rId15" Type="http://schemas.openxmlformats.org/officeDocument/2006/relationships/image" Target="../media/image27.png"/><Relationship Id="rId10" Type="http://schemas.openxmlformats.org/officeDocument/2006/relationships/image" Target="../media/image4.png"/><Relationship Id="rId4" Type="http://schemas.openxmlformats.org/officeDocument/2006/relationships/tags" Target="../tags/tag31.xml"/><Relationship Id="rId9" Type="http://schemas.openxmlformats.org/officeDocument/2006/relationships/slideLayout" Target="../slideLayouts/slideLayout2.xml"/><Relationship Id="rId14" Type="http://schemas.openxmlformats.org/officeDocument/2006/relationships/image" Target="../media/image26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tags" Target="../tags/tag43.xml"/><Relationship Id="rId13" Type="http://schemas.openxmlformats.org/officeDocument/2006/relationships/image" Target="../media/image5.png"/><Relationship Id="rId18" Type="http://schemas.openxmlformats.org/officeDocument/2006/relationships/image" Target="../media/image32.png"/><Relationship Id="rId3" Type="http://schemas.openxmlformats.org/officeDocument/2006/relationships/tags" Target="../tags/tag38.xml"/><Relationship Id="rId7" Type="http://schemas.openxmlformats.org/officeDocument/2006/relationships/tags" Target="../tags/tag42.xml"/><Relationship Id="rId12" Type="http://schemas.openxmlformats.org/officeDocument/2006/relationships/image" Target="../media/image4.png"/><Relationship Id="rId17" Type="http://schemas.openxmlformats.org/officeDocument/2006/relationships/image" Target="../media/image31.png"/><Relationship Id="rId2" Type="http://schemas.openxmlformats.org/officeDocument/2006/relationships/tags" Target="../tags/tag37.xml"/><Relationship Id="rId16" Type="http://schemas.openxmlformats.org/officeDocument/2006/relationships/image" Target="../media/image28.png"/><Relationship Id="rId20" Type="http://schemas.openxmlformats.org/officeDocument/2006/relationships/image" Target="../media/image34.png"/><Relationship Id="rId1" Type="http://schemas.openxmlformats.org/officeDocument/2006/relationships/tags" Target="../tags/tag36.xml"/><Relationship Id="rId6" Type="http://schemas.openxmlformats.org/officeDocument/2006/relationships/tags" Target="../tags/tag41.xml"/><Relationship Id="rId11" Type="http://schemas.openxmlformats.org/officeDocument/2006/relationships/slideLayout" Target="../slideLayouts/slideLayout2.xml"/><Relationship Id="rId5" Type="http://schemas.openxmlformats.org/officeDocument/2006/relationships/tags" Target="../tags/tag40.xml"/><Relationship Id="rId15" Type="http://schemas.openxmlformats.org/officeDocument/2006/relationships/image" Target="../media/image30.png"/><Relationship Id="rId10" Type="http://schemas.openxmlformats.org/officeDocument/2006/relationships/tags" Target="../tags/tag45.xml"/><Relationship Id="rId19" Type="http://schemas.openxmlformats.org/officeDocument/2006/relationships/image" Target="../media/image33.png"/><Relationship Id="rId4" Type="http://schemas.openxmlformats.org/officeDocument/2006/relationships/tags" Target="../tags/tag39.xml"/><Relationship Id="rId9" Type="http://schemas.openxmlformats.org/officeDocument/2006/relationships/tags" Target="../tags/tag44.xml"/><Relationship Id="rId14" Type="http://schemas.openxmlformats.org/officeDocument/2006/relationships/image" Target="../media/image26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tags" Target="../tags/tag53.xml"/><Relationship Id="rId13" Type="http://schemas.openxmlformats.org/officeDocument/2006/relationships/image" Target="../media/image36.png"/><Relationship Id="rId18" Type="http://schemas.openxmlformats.org/officeDocument/2006/relationships/image" Target="../media/image41.png"/><Relationship Id="rId3" Type="http://schemas.openxmlformats.org/officeDocument/2006/relationships/tags" Target="../tags/tag48.xml"/><Relationship Id="rId7" Type="http://schemas.openxmlformats.org/officeDocument/2006/relationships/tags" Target="../tags/tag52.xml"/><Relationship Id="rId12" Type="http://schemas.openxmlformats.org/officeDocument/2006/relationships/image" Target="../media/image35.png"/><Relationship Id="rId17" Type="http://schemas.openxmlformats.org/officeDocument/2006/relationships/image" Target="../media/image40.png"/><Relationship Id="rId2" Type="http://schemas.openxmlformats.org/officeDocument/2006/relationships/tags" Target="../tags/tag47.xml"/><Relationship Id="rId16" Type="http://schemas.openxmlformats.org/officeDocument/2006/relationships/image" Target="../media/image39.png"/><Relationship Id="rId1" Type="http://schemas.openxmlformats.org/officeDocument/2006/relationships/tags" Target="../tags/tag46.xml"/><Relationship Id="rId6" Type="http://schemas.openxmlformats.org/officeDocument/2006/relationships/tags" Target="../tags/tag51.xml"/><Relationship Id="rId11" Type="http://schemas.openxmlformats.org/officeDocument/2006/relationships/image" Target="../media/image33.png"/><Relationship Id="rId5" Type="http://schemas.openxmlformats.org/officeDocument/2006/relationships/tags" Target="../tags/tag50.xml"/><Relationship Id="rId15" Type="http://schemas.openxmlformats.org/officeDocument/2006/relationships/image" Target="../media/image38.png"/><Relationship Id="rId10" Type="http://schemas.openxmlformats.org/officeDocument/2006/relationships/slideLayout" Target="../slideLayouts/slideLayout2.xml"/><Relationship Id="rId19" Type="http://schemas.openxmlformats.org/officeDocument/2006/relationships/image" Target="../media/image42.png"/><Relationship Id="rId4" Type="http://schemas.openxmlformats.org/officeDocument/2006/relationships/tags" Target="../tags/tag49.xml"/><Relationship Id="rId9" Type="http://schemas.openxmlformats.org/officeDocument/2006/relationships/tags" Target="../tags/tag54.xml"/><Relationship Id="rId14" Type="http://schemas.openxmlformats.org/officeDocument/2006/relationships/image" Target="../media/image37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tags" Target="../tags/tag62.xml"/><Relationship Id="rId13" Type="http://schemas.openxmlformats.org/officeDocument/2006/relationships/image" Target="../media/image46.png"/><Relationship Id="rId3" Type="http://schemas.openxmlformats.org/officeDocument/2006/relationships/tags" Target="../tags/tag57.xml"/><Relationship Id="rId7" Type="http://schemas.openxmlformats.org/officeDocument/2006/relationships/tags" Target="../tags/tag61.xml"/><Relationship Id="rId12" Type="http://schemas.openxmlformats.org/officeDocument/2006/relationships/image" Target="../media/image45.png"/><Relationship Id="rId17" Type="http://schemas.openxmlformats.org/officeDocument/2006/relationships/image" Target="../media/image42.png"/><Relationship Id="rId2" Type="http://schemas.openxmlformats.org/officeDocument/2006/relationships/tags" Target="../tags/tag56.xml"/><Relationship Id="rId16" Type="http://schemas.openxmlformats.org/officeDocument/2006/relationships/image" Target="../media/image41.png"/><Relationship Id="rId1" Type="http://schemas.openxmlformats.org/officeDocument/2006/relationships/tags" Target="../tags/tag55.xml"/><Relationship Id="rId6" Type="http://schemas.openxmlformats.org/officeDocument/2006/relationships/tags" Target="../tags/tag60.xml"/><Relationship Id="rId11" Type="http://schemas.openxmlformats.org/officeDocument/2006/relationships/image" Target="../media/image44.png"/><Relationship Id="rId5" Type="http://schemas.openxmlformats.org/officeDocument/2006/relationships/tags" Target="../tags/tag59.xml"/><Relationship Id="rId15" Type="http://schemas.openxmlformats.org/officeDocument/2006/relationships/image" Target="../media/image48.png"/><Relationship Id="rId10" Type="http://schemas.openxmlformats.org/officeDocument/2006/relationships/image" Target="../media/image43.png"/><Relationship Id="rId4" Type="http://schemas.openxmlformats.org/officeDocument/2006/relationships/tags" Target="../tags/tag58.xml"/><Relationship Id="rId9" Type="http://schemas.openxmlformats.org/officeDocument/2006/relationships/slideLayout" Target="../slideLayouts/slideLayout2.xml"/><Relationship Id="rId14" Type="http://schemas.openxmlformats.org/officeDocument/2006/relationships/image" Target="../media/image47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tags" Target="../tags/tag70.xml"/><Relationship Id="rId13" Type="http://schemas.openxmlformats.org/officeDocument/2006/relationships/image" Target="../media/image25.png"/><Relationship Id="rId3" Type="http://schemas.openxmlformats.org/officeDocument/2006/relationships/tags" Target="../tags/tag65.xml"/><Relationship Id="rId7" Type="http://schemas.openxmlformats.org/officeDocument/2006/relationships/tags" Target="../tags/tag69.xml"/><Relationship Id="rId12" Type="http://schemas.openxmlformats.org/officeDocument/2006/relationships/image" Target="../media/image42.png"/><Relationship Id="rId17" Type="http://schemas.openxmlformats.org/officeDocument/2006/relationships/image" Target="../media/image29.png"/><Relationship Id="rId2" Type="http://schemas.openxmlformats.org/officeDocument/2006/relationships/tags" Target="../tags/tag64.xml"/><Relationship Id="rId16" Type="http://schemas.openxmlformats.org/officeDocument/2006/relationships/image" Target="../media/image28.png"/><Relationship Id="rId1" Type="http://schemas.openxmlformats.org/officeDocument/2006/relationships/tags" Target="../tags/tag63.xml"/><Relationship Id="rId6" Type="http://schemas.openxmlformats.org/officeDocument/2006/relationships/tags" Target="../tags/tag68.xml"/><Relationship Id="rId11" Type="http://schemas.openxmlformats.org/officeDocument/2006/relationships/image" Target="../media/image5.png"/><Relationship Id="rId5" Type="http://schemas.openxmlformats.org/officeDocument/2006/relationships/tags" Target="../tags/tag67.xml"/><Relationship Id="rId15" Type="http://schemas.openxmlformats.org/officeDocument/2006/relationships/image" Target="../media/image27.png"/><Relationship Id="rId10" Type="http://schemas.openxmlformats.org/officeDocument/2006/relationships/image" Target="../media/image4.png"/><Relationship Id="rId4" Type="http://schemas.openxmlformats.org/officeDocument/2006/relationships/tags" Target="../tags/tag66.xml"/><Relationship Id="rId9" Type="http://schemas.openxmlformats.org/officeDocument/2006/relationships/slideLayout" Target="../slideLayouts/slideLayout2.xml"/><Relationship Id="rId14" Type="http://schemas.openxmlformats.org/officeDocument/2006/relationships/image" Target="../media/image26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tags" Target="../tags/tag78.xml"/><Relationship Id="rId13" Type="http://schemas.openxmlformats.org/officeDocument/2006/relationships/image" Target="../media/image26.png"/><Relationship Id="rId3" Type="http://schemas.openxmlformats.org/officeDocument/2006/relationships/tags" Target="../tags/tag73.xml"/><Relationship Id="rId7" Type="http://schemas.openxmlformats.org/officeDocument/2006/relationships/tags" Target="../tags/tag77.xml"/><Relationship Id="rId12" Type="http://schemas.openxmlformats.org/officeDocument/2006/relationships/image" Target="../media/image42.png"/><Relationship Id="rId2" Type="http://schemas.openxmlformats.org/officeDocument/2006/relationships/tags" Target="../tags/tag72.xml"/><Relationship Id="rId16" Type="http://schemas.openxmlformats.org/officeDocument/2006/relationships/image" Target="../media/image50.png"/><Relationship Id="rId1" Type="http://schemas.openxmlformats.org/officeDocument/2006/relationships/tags" Target="../tags/tag71.xml"/><Relationship Id="rId6" Type="http://schemas.openxmlformats.org/officeDocument/2006/relationships/tags" Target="../tags/tag76.xml"/><Relationship Id="rId11" Type="http://schemas.openxmlformats.org/officeDocument/2006/relationships/image" Target="../media/image5.png"/><Relationship Id="rId5" Type="http://schemas.openxmlformats.org/officeDocument/2006/relationships/tags" Target="../tags/tag75.xml"/><Relationship Id="rId15" Type="http://schemas.openxmlformats.org/officeDocument/2006/relationships/image" Target="../media/image41.png"/><Relationship Id="rId10" Type="http://schemas.openxmlformats.org/officeDocument/2006/relationships/image" Target="../media/image4.png"/><Relationship Id="rId4" Type="http://schemas.openxmlformats.org/officeDocument/2006/relationships/tags" Target="../tags/tag74.xml"/><Relationship Id="rId9" Type="http://schemas.openxmlformats.org/officeDocument/2006/relationships/slideLayout" Target="../slideLayouts/slideLayout2.xml"/><Relationship Id="rId14" Type="http://schemas.openxmlformats.org/officeDocument/2006/relationships/image" Target="../media/image49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tags" Target="../tags/tag81.xml"/><Relationship Id="rId7" Type="http://schemas.openxmlformats.org/officeDocument/2006/relationships/image" Target="../media/image51.png"/><Relationship Id="rId2" Type="http://schemas.openxmlformats.org/officeDocument/2006/relationships/tags" Target="../tags/tag80.xml"/><Relationship Id="rId1" Type="http://schemas.openxmlformats.org/officeDocument/2006/relationships/tags" Target="../tags/tag79.xml"/><Relationship Id="rId6" Type="http://schemas.openxmlformats.org/officeDocument/2006/relationships/image" Target="../media/image4.png"/><Relationship Id="rId5" Type="http://schemas.openxmlformats.org/officeDocument/2006/relationships/slideLayout" Target="../slideLayouts/slideLayout2.xml"/><Relationship Id="rId10" Type="http://schemas.openxmlformats.org/officeDocument/2006/relationships/image" Target="../media/image54.png"/><Relationship Id="rId4" Type="http://schemas.openxmlformats.org/officeDocument/2006/relationships/tags" Target="../tags/tag82.xml"/><Relationship Id="rId9" Type="http://schemas.openxmlformats.org/officeDocument/2006/relationships/image" Target="../media/image53.tif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3.xml"/><Relationship Id="rId4" Type="http://schemas.openxmlformats.org/officeDocument/2006/relationships/image" Target="../media/image5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85.xml"/><Relationship Id="rId1" Type="http://schemas.openxmlformats.org/officeDocument/2006/relationships/tags" Target="../tags/tag84.xml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tags" Target="../tags/tag93.xml"/><Relationship Id="rId13" Type="http://schemas.openxmlformats.org/officeDocument/2006/relationships/image" Target="../media/image63.png"/><Relationship Id="rId3" Type="http://schemas.openxmlformats.org/officeDocument/2006/relationships/tags" Target="../tags/tag88.xml"/><Relationship Id="rId7" Type="http://schemas.openxmlformats.org/officeDocument/2006/relationships/tags" Target="../tags/tag92.xml"/><Relationship Id="rId12" Type="http://schemas.openxmlformats.org/officeDocument/2006/relationships/image" Target="../media/image62.png"/><Relationship Id="rId17" Type="http://schemas.openxmlformats.org/officeDocument/2006/relationships/image" Target="../media/image67.png"/><Relationship Id="rId2" Type="http://schemas.openxmlformats.org/officeDocument/2006/relationships/tags" Target="../tags/tag87.xml"/><Relationship Id="rId16" Type="http://schemas.openxmlformats.org/officeDocument/2006/relationships/image" Target="../media/image66.png"/><Relationship Id="rId1" Type="http://schemas.openxmlformats.org/officeDocument/2006/relationships/tags" Target="../tags/tag86.xml"/><Relationship Id="rId6" Type="http://schemas.openxmlformats.org/officeDocument/2006/relationships/tags" Target="../tags/tag91.xml"/><Relationship Id="rId11" Type="http://schemas.openxmlformats.org/officeDocument/2006/relationships/image" Target="../media/image61.png"/><Relationship Id="rId5" Type="http://schemas.openxmlformats.org/officeDocument/2006/relationships/tags" Target="../tags/tag90.xml"/><Relationship Id="rId15" Type="http://schemas.openxmlformats.org/officeDocument/2006/relationships/image" Target="../media/image65.png"/><Relationship Id="rId10" Type="http://schemas.openxmlformats.org/officeDocument/2006/relationships/image" Target="../media/image60.png"/><Relationship Id="rId4" Type="http://schemas.openxmlformats.org/officeDocument/2006/relationships/tags" Target="../tags/tag89.xml"/><Relationship Id="rId9" Type="http://schemas.openxmlformats.org/officeDocument/2006/relationships/slideLayout" Target="../slideLayouts/slideLayout2.xml"/><Relationship Id="rId14" Type="http://schemas.openxmlformats.org/officeDocument/2006/relationships/image" Target="../media/image64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3" Type="http://schemas.openxmlformats.org/officeDocument/2006/relationships/tags" Target="../tags/tag96.xml"/><Relationship Id="rId7" Type="http://schemas.openxmlformats.org/officeDocument/2006/relationships/image" Target="../media/image69.png"/><Relationship Id="rId2" Type="http://schemas.openxmlformats.org/officeDocument/2006/relationships/tags" Target="../tags/tag95.xml"/><Relationship Id="rId1" Type="http://schemas.openxmlformats.org/officeDocument/2006/relationships/tags" Target="../tags/tag94.xml"/><Relationship Id="rId6" Type="http://schemas.openxmlformats.org/officeDocument/2006/relationships/image" Target="../media/image68.png"/><Relationship Id="rId5" Type="http://schemas.openxmlformats.org/officeDocument/2006/relationships/image" Target="../media/image56.png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71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tags" Target="../tags/tag104.xml"/><Relationship Id="rId13" Type="http://schemas.openxmlformats.org/officeDocument/2006/relationships/image" Target="../media/image25.png"/><Relationship Id="rId3" Type="http://schemas.openxmlformats.org/officeDocument/2006/relationships/tags" Target="../tags/tag99.xml"/><Relationship Id="rId7" Type="http://schemas.openxmlformats.org/officeDocument/2006/relationships/tags" Target="../tags/tag103.xml"/><Relationship Id="rId12" Type="http://schemas.openxmlformats.org/officeDocument/2006/relationships/image" Target="../media/image72.png"/><Relationship Id="rId17" Type="http://schemas.openxmlformats.org/officeDocument/2006/relationships/image" Target="../media/image29.png"/><Relationship Id="rId2" Type="http://schemas.openxmlformats.org/officeDocument/2006/relationships/tags" Target="../tags/tag98.xml"/><Relationship Id="rId16" Type="http://schemas.openxmlformats.org/officeDocument/2006/relationships/image" Target="../media/image27.png"/><Relationship Id="rId1" Type="http://schemas.openxmlformats.org/officeDocument/2006/relationships/tags" Target="../tags/tag97.xml"/><Relationship Id="rId6" Type="http://schemas.openxmlformats.org/officeDocument/2006/relationships/tags" Target="../tags/tag102.xml"/><Relationship Id="rId11" Type="http://schemas.openxmlformats.org/officeDocument/2006/relationships/image" Target="../media/image5.png"/><Relationship Id="rId5" Type="http://schemas.openxmlformats.org/officeDocument/2006/relationships/tags" Target="../tags/tag101.xml"/><Relationship Id="rId15" Type="http://schemas.openxmlformats.org/officeDocument/2006/relationships/image" Target="../media/image28.png"/><Relationship Id="rId10" Type="http://schemas.openxmlformats.org/officeDocument/2006/relationships/image" Target="../media/image4.png"/><Relationship Id="rId4" Type="http://schemas.openxmlformats.org/officeDocument/2006/relationships/tags" Target="../tags/tag100.xml"/><Relationship Id="rId9" Type="http://schemas.openxmlformats.org/officeDocument/2006/relationships/slideLayout" Target="../slideLayouts/slideLayout2.xml"/><Relationship Id="rId14" Type="http://schemas.openxmlformats.org/officeDocument/2006/relationships/image" Target="../media/image26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png"/><Relationship Id="rId3" Type="http://schemas.openxmlformats.org/officeDocument/2006/relationships/tags" Target="../tags/tag107.xml"/><Relationship Id="rId7" Type="http://schemas.openxmlformats.org/officeDocument/2006/relationships/image" Target="../media/image56.png"/><Relationship Id="rId12" Type="http://schemas.openxmlformats.org/officeDocument/2006/relationships/image" Target="../media/image77.png"/><Relationship Id="rId2" Type="http://schemas.openxmlformats.org/officeDocument/2006/relationships/tags" Target="../tags/tag106.xml"/><Relationship Id="rId1" Type="http://schemas.openxmlformats.org/officeDocument/2006/relationships/tags" Target="../tags/tag105.xml"/><Relationship Id="rId6" Type="http://schemas.openxmlformats.org/officeDocument/2006/relationships/slideLayout" Target="../slideLayouts/slideLayout2.xml"/><Relationship Id="rId11" Type="http://schemas.openxmlformats.org/officeDocument/2006/relationships/image" Target="../media/image76.png"/><Relationship Id="rId5" Type="http://schemas.openxmlformats.org/officeDocument/2006/relationships/tags" Target="../tags/tag109.xml"/><Relationship Id="rId10" Type="http://schemas.openxmlformats.org/officeDocument/2006/relationships/image" Target="../media/image75.png"/><Relationship Id="rId4" Type="http://schemas.openxmlformats.org/officeDocument/2006/relationships/tags" Target="../tags/tag108.xml"/><Relationship Id="rId9" Type="http://schemas.openxmlformats.org/officeDocument/2006/relationships/image" Target="../media/image74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tags" Target="../tags/tag117.xml"/><Relationship Id="rId13" Type="http://schemas.openxmlformats.org/officeDocument/2006/relationships/image" Target="../media/image80.png"/><Relationship Id="rId3" Type="http://schemas.openxmlformats.org/officeDocument/2006/relationships/tags" Target="../tags/tag112.xml"/><Relationship Id="rId7" Type="http://schemas.openxmlformats.org/officeDocument/2006/relationships/tags" Target="../tags/tag116.xml"/><Relationship Id="rId12" Type="http://schemas.openxmlformats.org/officeDocument/2006/relationships/image" Target="../media/image79.png"/><Relationship Id="rId17" Type="http://schemas.openxmlformats.org/officeDocument/2006/relationships/image" Target="../media/image84.png"/><Relationship Id="rId2" Type="http://schemas.openxmlformats.org/officeDocument/2006/relationships/tags" Target="../tags/tag111.xml"/><Relationship Id="rId16" Type="http://schemas.openxmlformats.org/officeDocument/2006/relationships/image" Target="../media/image83.png"/><Relationship Id="rId1" Type="http://schemas.openxmlformats.org/officeDocument/2006/relationships/tags" Target="../tags/tag110.xml"/><Relationship Id="rId6" Type="http://schemas.openxmlformats.org/officeDocument/2006/relationships/tags" Target="../tags/tag115.xml"/><Relationship Id="rId11" Type="http://schemas.openxmlformats.org/officeDocument/2006/relationships/image" Target="../media/image78.png"/><Relationship Id="rId5" Type="http://schemas.openxmlformats.org/officeDocument/2006/relationships/tags" Target="../tags/tag114.xml"/><Relationship Id="rId15" Type="http://schemas.openxmlformats.org/officeDocument/2006/relationships/image" Target="../media/image82.png"/><Relationship Id="rId10" Type="http://schemas.openxmlformats.org/officeDocument/2006/relationships/image" Target="../media/image75.png"/><Relationship Id="rId4" Type="http://schemas.openxmlformats.org/officeDocument/2006/relationships/tags" Target="../tags/tag113.xml"/><Relationship Id="rId9" Type="http://schemas.openxmlformats.org/officeDocument/2006/relationships/slideLayout" Target="../slideLayouts/slideLayout2.xml"/><Relationship Id="rId14" Type="http://schemas.openxmlformats.org/officeDocument/2006/relationships/image" Target="../media/image81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4.png"/><Relationship Id="rId3" Type="http://schemas.openxmlformats.org/officeDocument/2006/relationships/tags" Target="../tags/tag120.xml"/><Relationship Id="rId7" Type="http://schemas.openxmlformats.org/officeDocument/2006/relationships/image" Target="../media/image83.png"/><Relationship Id="rId2" Type="http://schemas.openxmlformats.org/officeDocument/2006/relationships/tags" Target="../tags/tag119.xml"/><Relationship Id="rId1" Type="http://schemas.openxmlformats.org/officeDocument/2006/relationships/tags" Target="../tags/tag118.xml"/><Relationship Id="rId6" Type="http://schemas.openxmlformats.org/officeDocument/2006/relationships/image" Target="../media/image81.png"/><Relationship Id="rId5" Type="http://schemas.openxmlformats.org/officeDocument/2006/relationships/slideLayout" Target="../slideLayouts/slideLayout2.xml"/><Relationship Id="rId10" Type="http://schemas.openxmlformats.org/officeDocument/2006/relationships/image" Target="../media/image86.png"/><Relationship Id="rId4" Type="http://schemas.openxmlformats.org/officeDocument/2006/relationships/tags" Target="../tags/tag121.xml"/><Relationship Id="rId9" Type="http://schemas.openxmlformats.org/officeDocument/2006/relationships/image" Target="../media/image8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2.xml"/><Relationship Id="rId4" Type="http://schemas.openxmlformats.org/officeDocument/2006/relationships/image" Target="../media/image88.e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24.xml"/><Relationship Id="rId1" Type="http://schemas.openxmlformats.org/officeDocument/2006/relationships/tags" Target="../tags/tag123.xml"/><Relationship Id="rId6" Type="http://schemas.openxmlformats.org/officeDocument/2006/relationships/image" Target="../media/image91.png"/><Relationship Id="rId5" Type="http://schemas.openxmlformats.org/officeDocument/2006/relationships/image" Target="../media/image90.png"/><Relationship Id="rId4" Type="http://schemas.openxmlformats.org/officeDocument/2006/relationships/image" Target="../media/image89.e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26.xml"/><Relationship Id="rId1" Type="http://schemas.openxmlformats.org/officeDocument/2006/relationships/tags" Target="../tags/tag125.xml"/><Relationship Id="rId6" Type="http://schemas.openxmlformats.org/officeDocument/2006/relationships/image" Target="../media/image93.png"/><Relationship Id="rId5" Type="http://schemas.openxmlformats.org/officeDocument/2006/relationships/image" Target="../media/image92.png"/><Relationship Id="rId4" Type="http://schemas.openxmlformats.org/officeDocument/2006/relationships/image" Target="../media/image88.emf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4.png"/><Relationship Id="rId3" Type="http://schemas.openxmlformats.org/officeDocument/2006/relationships/tags" Target="../tags/tag129.xml"/><Relationship Id="rId7" Type="http://schemas.openxmlformats.org/officeDocument/2006/relationships/image" Target="../media/image88.emf"/><Relationship Id="rId12" Type="http://schemas.openxmlformats.org/officeDocument/2006/relationships/image" Target="../media/image98.png"/><Relationship Id="rId2" Type="http://schemas.openxmlformats.org/officeDocument/2006/relationships/tags" Target="../tags/tag128.xml"/><Relationship Id="rId1" Type="http://schemas.openxmlformats.org/officeDocument/2006/relationships/tags" Target="../tags/tag127.xml"/><Relationship Id="rId6" Type="http://schemas.openxmlformats.org/officeDocument/2006/relationships/slideLayout" Target="../slideLayouts/slideLayout2.xml"/><Relationship Id="rId11" Type="http://schemas.openxmlformats.org/officeDocument/2006/relationships/image" Target="../media/image97.png"/><Relationship Id="rId5" Type="http://schemas.openxmlformats.org/officeDocument/2006/relationships/tags" Target="../tags/tag131.xml"/><Relationship Id="rId10" Type="http://schemas.openxmlformats.org/officeDocument/2006/relationships/image" Target="../media/image96.png"/><Relationship Id="rId4" Type="http://schemas.openxmlformats.org/officeDocument/2006/relationships/tags" Target="../tags/tag130.xml"/><Relationship Id="rId9" Type="http://schemas.openxmlformats.org/officeDocument/2006/relationships/image" Target="../media/image95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9.emf"/><Relationship Id="rId3" Type="http://schemas.openxmlformats.org/officeDocument/2006/relationships/tags" Target="../tags/tag134.xml"/><Relationship Id="rId7" Type="http://schemas.openxmlformats.org/officeDocument/2006/relationships/image" Target="../media/image72.png"/><Relationship Id="rId12" Type="http://schemas.openxmlformats.org/officeDocument/2006/relationships/image" Target="../media/image102.jpeg"/><Relationship Id="rId2" Type="http://schemas.openxmlformats.org/officeDocument/2006/relationships/tags" Target="../tags/tag133.xml"/><Relationship Id="rId1" Type="http://schemas.openxmlformats.org/officeDocument/2006/relationships/tags" Target="../tags/tag132.xml"/><Relationship Id="rId6" Type="http://schemas.openxmlformats.org/officeDocument/2006/relationships/image" Target="../media/image42.png"/><Relationship Id="rId11" Type="http://schemas.openxmlformats.org/officeDocument/2006/relationships/image" Target="../media/image101.png"/><Relationship Id="rId5" Type="http://schemas.openxmlformats.org/officeDocument/2006/relationships/slideLayout" Target="../slideLayouts/slideLayout2.xml"/><Relationship Id="rId10" Type="http://schemas.openxmlformats.org/officeDocument/2006/relationships/image" Target="../media/image100.png"/><Relationship Id="rId4" Type="http://schemas.openxmlformats.org/officeDocument/2006/relationships/tags" Target="../tags/tag135.xml"/><Relationship Id="rId9" Type="http://schemas.openxmlformats.org/officeDocument/2006/relationships/image" Target="../media/image88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136" y="404664"/>
            <a:ext cx="9180512" cy="1577894"/>
          </a:xfrm>
        </p:spPr>
        <p:txBody>
          <a:bodyPr>
            <a:normAutofit/>
          </a:bodyPr>
          <a:lstStyle/>
          <a:p>
            <a:pPr algn="ctr"/>
            <a:r>
              <a:rPr lang="pl-PL" dirty="0" smtClean="0"/>
              <a:t>The (</a:t>
            </a:r>
            <a:r>
              <a:rPr lang="pl-PL" dirty="0" err="1" smtClean="0"/>
              <a:t>true</a:t>
            </a:r>
            <a:r>
              <a:rPr lang="pl-PL" dirty="0" smtClean="0"/>
              <a:t>) Heisenberg limit</a:t>
            </a:r>
            <a:br>
              <a:rPr lang="pl-PL" dirty="0" smtClean="0"/>
            </a:br>
            <a:r>
              <a:rPr lang="pl-PL" sz="2800" dirty="0" smtClean="0"/>
              <a:t>in </a:t>
            </a:r>
            <a:r>
              <a:rPr lang="pl-PL" sz="2800" dirty="0" err="1" smtClean="0"/>
              <a:t>optical</a:t>
            </a:r>
            <a:r>
              <a:rPr lang="pl-PL" sz="2800" dirty="0" smtClean="0"/>
              <a:t> interferometry</a:t>
            </a:r>
            <a:endParaRPr lang="en-US" sz="2800" dirty="0"/>
          </a:p>
        </p:txBody>
      </p:sp>
      <p:sp>
        <p:nvSpPr>
          <p:cNvPr id="8" name="Prostokąt 7"/>
          <p:cNvSpPr/>
          <p:nvPr/>
        </p:nvSpPr>
        <p:spPr>
          <a:xfrm>
            <a:off x="5436080" y="5630780"/>
            <a:ext cx="777686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000" dirty="0">
                <a:solidFill>
                  <a:prstClr val="white"/>
                </a:solidFill>
              </a:rPr>
              <a:t>R. </a:t>
            </a:r>
            <a:r>
              <a:rPr lang="pl-PL" sz="2000" dirty="0" smtClean="0">
                <a:solidFill>
                  <a:prstClr val="white"/>
                </a:solidFill>
              </a:rPr>
              <a:t>Demkowicz-Dobrzański</a:t>
            </a:r>
            <a:endParaRPr lang="en-GB" sz="2000" dirty="0"/>
          </a:p>
        </p:txBody>
      </p:sp>
      <p:sp>
        <p:nvSpPr>
          <p:cNvPr id="9" name="Prostokąt 8"/>
          <p:cNvSpPr/>
          <p:nvPr/>
        </p:nvSpPr>
        <p:spPr>
          <a:xfrm>
            <a:off x="2627784" y="6030890"/>
            <a:ext cx="767725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20000"/>
              </a:spcBef>
              <a:defRPr/>
            </a:pPr>
            <a:r>
              <a:rPr lang="pl-PL" sz="1600" i="1" dirty="0" err="1" smtClean="0">
                <a:solidFill>
                  <a:schemeClr val="bg1"/>
                </a:solidFill>
              </a:rPr>
              <a:t>Faculty</a:t>
            </a:r>
            <a:r>
              <a:rPr lang="pl-PL" sz="1600" i="1" dirty="0" smtClean="0">
                <a:solidFill>
                  <a:schemeClr val="bg1"/>
                </a:solidFill>
              </a:rPr>
              <a:t> </a:t>
            </a:r>
            <a:r>
              <a:rPr lang="pl-PL" sz="1600" i="1" dirty="0">
                <a:solidFill>
                  <a:schemeClr val="bg1"/>
                </a:solidFill>
              </a:rPr>
              <a:t>of </a:t>
            </a:r>
            <a:r>
              <a:rPr lang="pl-PL" sz="1600" i="1" dirty="0" err="1">
                <a:solidFill>
                  <a:schemeClr val="bg1"/>
                </a:solidFill>
              </a:rPr>
              <a:t>Physics</a:t>
            </a:r>
            <a:r>
              <a:rPr lang="pl-PL" sz="1600" i="1" dirty="0">
                <a:solidFill>
                  <a:schemeClr val="bg1"/>
                </a:solidFill>
              </a:rPr>
              <a:t>, University of </a:t>
            </a:r>
            <a:r>
              <a:rPr lang="pl-PL" sz="1600" i="1" dirty="0" err="1">
                <a:solidFill>
                  <a:schemeClr val="bg1"/>
                </a:solidFill>
              </a:rPr>
              <a:t>Warsaw</a:t>
            </a:r>
            <a:r>
              <a:rPr lang="pl-PL" sz="1600" i="1" dirty="0">
                <a:solidFill>
                  <a:schemeClr val="bg1"/>
                </a:solidFill>
              </a:rPr>
              <a:t>, </a:t>
            </a:r>
            <a:r>
              <a:rPr lang="pl-PL" sz="1600" i="1" dirty="0" smtClean="0">
                <a:solidFill>
                  <a:schemeClr val="bg1"/>
                </a:solidFill>
              </a:rPr>
              <a:t>Poland</a:t>
            </a:r>
            <a:endParaRPr lang="pl-PL" sz="1600" i="1" dirty="0">
              <a:solidFill>
                <a:schemeClr val="bg1"/>
              </a:solidFill>
            </a:endParaRPr>
          </a:p>
        </p:txBody>
      </p:sp>
      <p:sp>
        <p:nvSpPr>
          <p:cNvPr id="5" name="Prostokąt 4"/>
          <p:cNvSpPr/>
          <p:nvPr/>
        </p:nvSpPr>
        <p:spPr>
          <a:xfrm>
            <a:off x="1115616" y="6353924"/>
            <a:ext cx="784887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l-PL" sz="1400" dirty="0">
                <a:solidFill>
                  <a:schemeClr val="bg1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W. </a:t>
            </a:r>
            <a:r>
              <a:rPr lang="pl-PL" sz="1400" dirty="0" err="1">
                <a:solidFill>
                  <a:schemeClr val="bg1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Gorecki</a:t>
            </a:r>
            <a:r>
              <a:rPr lang="pl-PL" sz="1400" dirty="0">
                <a:solidFill>
                  <a:schemeClr val="bg1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, R. </a:t>
            </a:r>
            <a:r>
              <a:rPr lang="pl-PL" sz="1400" dirty="0" err="1">
                <a:solidFill>
                  <a:schemeClr val="bg1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Demkowicz-Dobrzanski</a:t>
            </a:r>
            <a:r>
              <a:rPr lang="pl-PL" sz="1400" dirty="0">
                <a:solidFill>
                  <a:schemeClr val="bg1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, H. M. </a:t>
            </a:r>
            <a:r>
              <a:rPr lang="pl-PL" sz="1400" dirty="0" err="1">
                <a:solidFill>
                  <a:schemeClr val="bg1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Wiseman</a:t>
            </a:r>
            <a:r>
              <a:rPr lang="pl-PL" sz="1400" dirty="0">
                <a:solidFill>
                  <a:schemeClr val="bg1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, D. W. </a:t>
            </a:r>
            <a:r>
              <a:rPr lang="pl-PL" sz="1400" dirty="0" err="1">
                <a:solidFill>
                  <a:schemeClr val="bg1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Berry</a:t>
            </a:r>
            <a:r>
              <a:rPr lang="pl-PL" sz="1400" dirty="0">
                <a:solidFill>
                  <a:schemeClr val="bg1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, </a:t>
            </a:r>
            <a:r>
              <a:rPr lang="pl-PL" sz="1400" dirty="0" err="1">
                <a:solidFill>
                  <a:schemeClr val="bg1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Phys</a:t>
            </a:r>
            <a:r>
              <a:rPr lang="pl-PL" sz="1400" dirty="0">
                <a:solidFill>
                  <a:schemeClr val="bg1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. </a:t>
            </a:r>
            <a:r>
              <a:rPr lang="pl-PL" sz="1400" dirty="0" err="1">
                <a:solidFill>
                  <a:schemeClr val="bg1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Rev</a:t>
            </a:r>
            <a:r>
              <a:rPr lang="pl-PL" sz="1400" dirty="0">
                <a:solidFill>
                  <a:schemeClr val="bg1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. </a:t>
            </a:r>
            <a:r>
              <a:rPr lang="pl-PL" sz="1400" dirty="0" err="1">
                <a:solidFill>
                  <a:schemeClr val="bg1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Lett</a:t>
            </a:r>
            <a:r>
              <a:rPr lang="pl-PL" sz="1400" dirty="0">
                <a:solidFill>
                  <a:schemeClr val="bg1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124, 030401 (2020</a:t>
            </a:r>
            <a:r>
              <a:rPr lang="pl-PL" sz="1400" dirty="0" smtClean="0">
                <a:solidFill>
                  <a:schemeClr val="bg1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)</a:t>
            </a:r>
          </a:p>
          <a:p>
            <a:pPr algn="r"/>
            <a:r>
              <a:rPr lang="pl-PL" sz="1400" dirty="0" smtClean="0">
                <a:solidFill>
                  <a:schemeClr val="bg1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W</a:t>
            </a:r>
            <a:r>
              <a:rPr lang="pl-PL" sz="1400" dirty="0">
                <a:solidFill>
                  <a:schemeClr val="bg1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pl-PL" sz="1400" dirty="0" err="1">
                <a:solidFill>
                  <a:schemeClr val="bg1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Gorecki</a:t>
            </a:r>
            <a:r>
              <a:rPr lang="pl-PL" sz="1400" dirty="0">
                <a:solidFill>
                  <a:schemeClr val="bg1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R. </a:t>
            </a:r>
            <a:r>
              <a:rPr lang="pl-PL" sz="1400" dirty="0" err="1">
                <a:solidFill>
                  <a:schemeClr val="bg1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Demkowicz-Dobrzanski</a:t>
            </a:r>
            <a:r>
              <a:rPr lang="pl-PL" sz="1400" dirty="0">
                <a:solidFill>
                  <a:schemeClr val="bg1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pl-PL" sz="1400" dirty="0" smtClean="0">
                <a:solidFill>
                  <a:schemeClr val="bg1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arxiv:2107.10863 (2021)</a:t>
            </a:r>
            <a:endParaRPr lang="pl-PL" sz="1400" dirty="0">
              <a:solidFill>
                <a:schemeClr val="bg1"/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GB" sz="1400" dirty="0">
              <a:solidFill>
                <a:schemeClr val="bg1"/>
              </a:solidFill>
            </a:endParaRPr>
          </a:p>
        </p:txBody>
      </p:sp>
      <p:pic>
        <p:nvPicPr>
          <p:cNvPr id="3" name="Obraz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3688" y="2382667"/>
            <a:ext cx="2990850" cy="2095500"/>
          </a:xfrm>
          <a:prstGeom prst="rect">
            <a:avLst/>
          </a:prstGeom>
        </p:spPr>
      </p:pic>
      <p:pic>
        <p:nvPicPr>
          <p:cNvPr id="10" name="Obraz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92080" y="2374108"/>
            <a:ext cx="2232248" cy="214890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 smtClean="0"/>
              <a:t>How </a:t>
            </a:r>
            <a:r>
              <a:rPr lang="pl-PL" dirty="0" err="1" smtClean="0"/>
              <a:t>precisely</a:t>
            </a:r>
            <a:r>
              <a:rPr lang="pl-PL" dirty="0" smtClean="0"/>
              <a:t> we </a:t>
            </a:r>
            <a:r>
              <a:rPr lang="pl-PL" dirty="0" err="1" smtClean="0"/>
              <a:t>can</a:t>
            </a:r>
            <a:r>
              <a:rPr lang="pl-PL" dirty="0" smtClean="0"/>
              <a:t> </a:t>
            </a:r>
            <a:r>
              <a:rPr lang="pl-PL" dirty="0" err="1" smtClean="0"/>
              <a:t>estimate</a:t>
            </a:r>
            <a:r>
              <a:rPr lang="pl-PL" dirty="0"/>
              <a:t> </a:t>
            </a:r>
            <a:r>
              <a:rPr lang="pl-PL" dirty="0" smtClean="0"/>
              <a:t>a </a:t>
            </a:r>
            <a:r>
              <a:rPr lang="pl-PL" dirty="0" err="1" smtClean="0"/>
              <a:t>phase</a:t>
            </a:r>
            <a:r>
              <a:rPr lang="pl-PL" dirty="0" smtClean="0"/>
              <a:t> </a:t>
            </a:r>
            <a:r>
              <a:rPr lang="pl-PL" dirty="0" err="1" smtClean="0"/>
              <a:t>delay</a:t>
            </a:r>
            <a:r>
              <a:rPr lang="pl-PL" dirty="0" smtClean="0"/>
              <a:t> in </a:t>
            </a:r>
            <a:r>
              <a:rPr lang="pl-PL" dirty="0" err="1" smtClean="0"/>
              <a:t>an</a:t>
            </a:r>
            <a:r>
              <a:rPr lang="pl-PL" dirty="0" smtClean="0"/>
              <a:t> </a:t>
            </a:r>
            <a:r>
              <a:rPr lang="pl-PL" dirty="0" err="1" smtClean="0"/>
              <a:t>interferometer</a:t>
            </a:r>
            <a:r>
              <a:rPr lang="pl-PL" dirty="0" smtClean="0"/>
              <a:t>?</a:t>
            </a:r>
            <a:endParaRPr lang="pl-PL" dirty="0"/>
          </a:p>
        </p:txBody>
      </p:sp>
      <p:grpSp>
        <p:nvGrpSpPr>
          <p:cNvPr id="115" name="Grupa 114"/>
          <p:cNvGrpSpPr/>
          <p:nvPr/>
        </p:nvGrpSpPr>
        <p:grpSpPr>
          <a:xfrm>
            <a:off x="1331640" y="1700808"/>
            <a:ext cx="3960440" cy="1347388"/>
            <a:chOff x="2472294" y="2314883"/>
            <a:chExt cx="2706245" cy="920696"/>
          </a:xfrm>
        </p:grpSpPr>
        <p:cxnSp>
          <p:nvCxnSpPr>
            <p:cNvPr id="90" name="Łącznik prosty 89"/>
            <p:cNvCxnSpPr/>
            <p:nvPr/>
          </p:nvCxnSpPr>
          <p:spPr>
            <a:xfrm>
              <a:off x="2472294" y="2460642"/>
              <a:ext cx="397415" cy="334559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Łącznik prosty 90"/>
            <p:cNvCxnSpPr/>
            <p:nvPr/>
          </p:nvCxnSpPr>
          <p:spPr>
            <a:xfrm>
              <a:off x="3505574" y="2460642"/>
              <a:ext cx="728237" cy="31053"/>
            </a:xfrm>
            <a:prstGeom prst="line">
              <a:avLst/>
            </a:prstGeom>
            <a:ln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98" name="Prostokąt 97"/>
            <p:cNvSpPr/>
            <p:nvPr/>
          </p:nvSpPr>
          <p:spPr>
            <a:xfrm>
              <a:off x="3744022" y="2314883"/>
              <a:ext cx="344865" cy="355450"/>
            </a:xfrm>
            <a:prstGeom prst="rect">
              <a:avLst/>
            </a:prstGeom>
            <a:ln w="19050">
              <a:solidFill>
                <a:schemeClr val="tx1"/>
              </a:solidFill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pl-PL" dirty="0"/>
            </a:p>
          </p:txBody>
        </p:sp>
        <p:pic>
          <p:nvPicPr>
            <p:cNvPr id="99" name="Obraz 53 2" descr="TP_tmp.emf"/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3833890" y="2424285"/>
              <a:ext cx="124990" cy="1538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100" name="Łącznik prosty 99"/>
            <p:cNvCxnSpPr/>
            <p:nvPr/>
          </p:nvCxnSpPr>
          <p:spPr>
            <a:xfrm flipH="1" flipV="1">
              <a:off x="4797361" y="2945369"/>
              <a:ext cx="381178" cy="27806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01" name="Łącznik prosty 100"/>
            <p:cNvCxnSpPr/>
            <p:nvPr/>
          </p:nvCxnSpPr>
          <p:spPr>
            <a:xfrm flipV="1">
              <a:off x="4539690" y="2484336"/>
              <a:ext cx="638849" cy="429633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02" name="Łącznik prosty 101"/>
            <p:cNvCxnSpPr/>
            <p:nvPr/>
          </p:nvCxnSpPr>
          <p:spPr>
            <a:xfrm flipV="1">
              <a:off x="4272494" y="2878841"/>
              <a:ext cx="451884" cy="352303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03" name="Prostokąt 102"/>
            <p:cNvSpPr/>
            <p:nvPr/>
          </p:nvSpPr>
          <p:spPr>
            <a:xfrm>
              <a:off x="4427984" y="2780928"/>
              <a:ext cx="556382" cy="167279"/>
            </a:xfrm>
            <a:prstGeom prst="rect">
              <a:avLst/>
            </a:prstGeom>
            <a:solidFill>
              <a:srgbClr val="FFFFFF"/>
            </a:solidFill>
            <a:ln w="19050">
              <a:solidFill>
                <a:schemeClr val="tx1"/>
              </a:solidFill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l-PL"/>
            </a:p>
          </p:txBody>
        </p:sp>
        <p:cxnSp>
          <p:nvCxnSpPr>
            <p:cNvPr id="104" name="Łącznik prosty 103"/>
            <p:cNvCxnSpPr>
              <a:endCxn id="103" idx="0"/>
            </p:cNvCxnSpPr>
            <p:nvPr/>
          </p:nvCxnSpPr>
          <p:spPr>
            <a:xfrm>
              <a:off x="4233811" y="2488771"/>
              <a:ext cx="472364" cy="292157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Łącznik prosty 92"/>
            <p:cNvCxnSpPr/>
            <p:nvPr/>
          </p:nvCxnSpPr>
          <p:spPr>
            <a:xfrm flipH="1" flipV="1">
              <a:off x="2965431" y="2935341"/>
              <a:ext cx="450193" cy="300238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4" name="Łącznik prosty 93"/>
            <p:cNvCxnSpPr/>
            <p:nvPr/>
          </p:nvCxnSpPr>
          <p:spPr>
            <a:xfrm flipV="1">
              <a:off x="2869709" y="2460642"/>
              <a:ext cx="635865" cy="444763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5" name="Łącznik prosty 94"/>
            <p:cNvCxnSpPr/>
            <p:nvPr/>
          </p:nvCxnSpPr>
          <p:spPr>
            <a:xfrm flipV="1">
              <a:off x="2472294" y="2962481"/>
              <a:ext cx="389721" cy="268663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96" name="Prostokąt 95"/>
            <p:cNvSpPr/>
            <p:nvPr/>
          </p:nvSpPr>
          <p:spPr>
            <a:xfrm>
              <a:off x="2631261" y="2795201"/>
              <a:ext cx="556382" cy="167279"/>
            </a:xfrm>
            <a:prstGeom prst="rect">
              <a:avLst/>
            </a:prstGeom>
            <a:solidFill>
              <a:srgbClr val="FFFFFF"/>
            </a:solidFill>
            <a:ln w="19050">
              <a:solidFill>
                <a:schemeClr val="tx1"/>
              </a:solidFill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l-PL"/>
            </a:p>
          </p:txBody>
        </p:sp>
        <p:cxnSp>
          <p:nvCxnSpPr>
            <p:cNvPr id="97" name="Łącznik prosty 96"/>
            <p:cNvCxnSpPr/>
            <p:nvPr/>
          </p:nvCxnSpPr>
          <p:spPr>
            <a:xfrm>
              <a:off x="3415624" y="3235579"/>
              <a:ext cx="856870" cy="0"/>
            </a:xfrm>
            <a:prstGeom prst="line">
              <a:avLst/>
            </a:prstGeom>
            <a:ln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33" name="Grupa 132"/>
          <p:cNvGrpSpPr/>
          <p:nvPr/>
        </p:nvGrpSpPr>
        <p:grpSpPr>
          <a:xfrm>
            <a:off x="924524" y="1700808"/>
            <a:ext cx="335739" cy="1502171"/>
            <a:chOff x="1052923" y="2188777"/>
            <a:chExt cx="335739" cy="1502171"/>
          </a:xfrm>
        </p:grpSpPr>
        <p:pic>
          <p:nvPicPr>
            <p:cNvPr id="117" name="Obraz 116" descr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ket{\alpha}$&#10;\end{document}&#10;" title="IguanaTex Bitmap Display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52923" y="2188777"/>
              <a:ext cx="335739" cy="308412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119" name="Obraz 118" descr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ket{0}$&#10;\end{document}&#10;" title="IguanaTex Bitmap Display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78494" y="3381958"/>
              <a:ext cx="292802" cy="308990"/>
            </a:xfrm>
            <a:prstGeom prst="rect">
              <a:avLst/>
            </a:prstGeom>
            <a:noFill/>
            <a:ln/>
            <a:effectLst/>
          </p:spPr>
        </p:pic>
      </p:grpSp>
      <p:grpSp>
        <p:nvGrpSpPr>
          <p:cNvPr id="134" name="Grupa 133"/>
          <p:cNvGrpSpPr/>
          <p:nvPr/>
        </p:nvGrpSpPr>
        <p:grpSpPr>
          <a:xfrm>
            <a:off x="5384023" y="1614879"/>
            <a:ext cx="583765" cy="1666501"/>
            <a:chOff x="5512422" y="2102848"/>
            <a:chExt cx="583765" cy="1666501"/>
          </a:xfrm>
        </p:grpSpPr>
        <p:sp>
          <p:nvSpPr>
            <p:cNvPr id="122" name="Schemat blokowy: opóźnienie 121"/>
            <p:cNvSpPr/>
            <p:nvPr/>
          </p:nvSpPr>
          <p:spPr>
            <a:xfrm>
              <a:off x="5518337" y="2102848"/>
              <a:ext cx="577850" cy="488950"/>
            </a:xfrm>
            <a:prstGeom prst="flowChartDelay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l-PL"/>
            </a:p>
          </p:txBody>
        </p:sp>
        <p:sp>
          <p:nvSpPr>
            <p:cNvPr id="123" name="Schemat blokowy: opóźnienie 122"/>
            <p:cNvSpPr/>
            <p:nvPr/>
          </p:nvSpPr>
          <p:spPr>
            <a:xfrm>
              <a:off x="5512422" y="3280399"/>
              <a:ext cx="577850" cy="488950"/>
            </a:xfrm>
            <a:prstGeom prst="flowChartDelay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l-PL"/>
            </a:p>
          </p:txBody>
        </p:sp>
        <p:pic>
          <p:nvPicPr>
            <p:cNvPr id="125" name="Obraz 81" descr="TP_tmp.emf"/>
            <p:cNvPicPr>
              <a:picLocks noChangeAspect="1"/>
            </p:cNvPicPr>
            <p:nvPr>
              <p:custDataLst>
                <p:tags r:id="rId2"/>
              </p:custDataLst>
            </p:nvPr>
          </p:nvPicPr>
          <p:blipFill>
            <a:blip r:embed="rId11" cstate="print"/>
            <a:srcRect/>
            <a:stretch>
              <a:fillRect/>
            </a:stretch>
          </p:blipFill>
          <p:spPr bwMode="auto">
            <a:xfrm>
              <a:off x="5597196" y="3446637"/>
              <a:ext cx="280988" cy="1790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6" name="Obraz 84" descr="TP_tmp.emf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12" cstate="print"/>
            <a:srcRect/>
            <a:stretch>
              <a:fillRect/>
            </a:stretch>
          </p:blipFill>
          <p:spPr bwMode="auto">
            <a:xfrm>
              <a:off x="5603387" y="2257884"/>
              <a:ext cx="280712" cy="1788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35" name="Grupa 134"/>
          <p:cNvGrpSpPr/>
          <p:nvPr/>
        </p:nvGrpSpPr>
        <p:grpSpPr>
          <a:xfrm>
            <a:off x="6374400" y="2195672"/>
            <a:ext cx="2055801" cy="309569"/>
            <a:chOff x="6444208" y="2708960"/>
            <a:chExt cx="2055801" cy="309569"/>
          </a:xfrm>
        </p:grpSpPr>
        <p:cxnSp>
          <p:nvCxnSpPr>
            <p:cNvPr id="129" name="Łącznik prosty ze strzałką 128"/>
            <p:cNvCxnSpPr/>
            <p:nvPr/>
          </p:nvCxnSpPr>
          <p:spPr>
            <a:xfrm>
              <a:off x="6444208" y="2891695"/>
              <a:ext cx="720080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31" name="Obraz 130" descr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tilde{\varphi}(n_1,n_2)$&#10;\end{document}&#10;" title="IguanaTex Bitmap Display"/>
            <p:cNvPicPr>
              <a:picLocks noChangeAspect="1"/>
            </p:cNvPicPr>
            <p:nvPr>
              <p:custDataLst>
                <p:tags r:id="rId1"/>
              </p:custDataLst>
            </p:nvPr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08304" y="2708960"/>
              <a:ext cx="1191705" cy="309569"/>
            </a:xfrm>
            <a:prstGeom prst="rect">
              <a:avLst/>
            </a:prstGeom>
            <a:noFill/>
            <a:ln/>
            <a:effectLst/>
          </p:spPr>
        </p:pic>
      </p:grpSp>
    </p:spTree>
    <p:extLst>
      <p:ext uri="{BB962C8B-B14F-4D97-AF65-F5344CB8AC3E}">
        <p14:creationId xmlns:p14="http://schemas.microsoft.com/office/powerpoint/2010/main" val="41550643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 smtClean="0"/>
              <a:t>How </a:t>
            </a:r>
            <a:r>
              <a:rPr lang="pl-PL" dirty="0" err="1" smtClean="0"/>
              <a:t>precisely</a:t>
            </a:r>
            <a:r>
              <a:rPr lang="pl-PL" dirty="0" smtClean="0"/>
              <a:t> we </a:t>
            </a:r>
            <a:r>
              <a:rPr lang="pl-PL" dirty="0" err="1" smtClean="0"/>
              <a:t>can</a:t>
            </a:r>
            <a:r>
              <a:rPr lang="pl-PL" dirty="0" smtClean="0"/>
              <a:t> </a:t>
            </a:r>
            <a:r>
              <a:rPr lang="pl-PL" dirty="0" err="1" smtClean="0"/>
              <a:t>estimate</a:t>
            </a:r>
            <a:r>
              <a:rPr lang="pl-PL" dirty="0"/>
              <a:t> </a:t>
            </a:r>
            <a:r>
              <a:rPr lang="pl-PL" dirty="0" smtClean="0"/>
              <a:t>a </a:t>
            </a:r>
            <a:r>
              <a:rPr lang="pl-PL" dirty="0" err="1" smtClean="0"/>
              <a:t>phase</a:t>
            </a:r>
            <a:r>
              <a:rPr lang="pl-PL" dirty="0" smtClean="0"/>
              <a:t> </a:t>
            </a:r>
            <a:r>
              <a:rPr lang="pl-PL" dirty="0" err="1" smtClean="0"/>
              <a:t>delay</a:t>
            </a:r>
            <a:r>
              <a:rPr lang="pl-PL" dirty="0" smtClean="0"/>
              <a:t> in </a:t>
            </a:r>
            <a:r>
              <a:rPr lang="pl-PL" dirty="0" err="1" smtClean="0"/>
              <a:t>an</a:t>
            </a:r>
            <a:r>
              <a:rPr lang="pl-PL" dirty="0" smtClean="0"/>
              <a:t> </a:t>
            </a:r>
            <a:r>
              <a:rPr lang="pl-PL" dirty="0" err="1" smtClean="0"/>
              <a:t>interferometer</a:t>
            </a:r>
            <a:r>
              <a:rPr lang="pl-PL" dirty="0" smtClean="0"/>
              <a:t>?</a:t>
            </a:r>
            <a:endParaRPr lang="pl-PL" dirty="0"/>
          </a:p>
        </p:txBody>
      </p:sp>
      <p:cxnSp>
        <p:nvCxnSpPr>
          <p:cNvPr id="90" name="Łącznik prosty 89"/>
          <p:cNvCxnSpPr/>
          <p:nvPr/>
        </p:nvCxnSpPr>
        <p:spPr>
          <a:xfrm>
            <a:off x="1331640" y="1935458"/>
            <a:ext cx="581595" cy="48960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Łącznik prosty 90"/>
          <p:cNvCxnSpPr/>
          <p:nvPr/>
        </p:nvCxnSpPr>
        <p:spPr>
          <a:xfrm>
            <a:off x="2843788" y="1935458"/>
            <a:ext cx="1065735" cy="45444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8" name="Prostokąt 97"/>
          <p:cNvSpPr/>
          <p:nvPr/>
        </p:nvSpPr>
        <p:spPr>
          <a:xfrm>
            <a:off x="3192744" y="1722148"/>
            <a:ext cx="504691" cy="520182"/>
          </a:xfrm>
          <a:prstGeom prst="rect">
            <a:avLst/>
          </a:prstGeom>
          <a:ln w="19050"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pl-PL" dirty="0"/>
          </a:p>
        </p:txBody>
      </p:sp>
      <p:cxnSp>
        <p:nvCxnSpPr>
          <p:cNvPr id="100" name="Łącznik prosty 99"/>
          <p:cNvCxnSpPr/>
          <p:nvPr/>
        </p:nvCxnSpPr>
        <p:spPr>
          <a:xfrm flipH="1" flipV="1">
            <a:off x="4734247" y="2644830"/>
            <a:ext cx="557833" cy="40692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1" name="Łącznik prosty 100"/>
          <p:cNvCxnSpPr/>
          <p:nvPr/>
        </p:nvCxnSpPr>
        <p:spPr>
          <a:xfrm flipV="1">
            <a:off x="4357160" y="1970133"/>
            <a:ext cx="934920" cy="62874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2" name="Łącznik prosty 101"/>
          <p:cNvCxnSpPr/>
          <p:nvPr/>
        </p:nvCxnSpPr>
        <p:spPr>
          <a:xfrm flipV="1">
            <a:off x="3966133" y="2547470"/>
            <a:ext cx="661307" cy="51557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3" name="Prostokąt 102"/>
          <p:cNvSpPr/>
          <p:nvPr/>
        </p:nvSpPr>
        <p:spPr>
          <a:xfrm>
            <a:off x="4193684" y="2404179"/>
            <a:ext cx="814234" cy="244804"/>
          </a:xfrm>
          <a:prstGeom prst="rect">
            <a:avLst/>
          </a:prstGeom>
          <a:solidFill>
            <a:srgbClr val="FFFFFF"/>
          </a:solidFill>
          <a:ln w="19050"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cxnSp>
        <p:nvCxnSpPr>
          <p:cNvPr id="104" name="Łącznik prosty 103"/>
          <p:cNvCxnSpPr>
            <a:endCxn id="103" idx="0"/>
          </p:cNvCxnSpPr>
          <p:nvPr/>
        </p:nvCxnSpPr>
        <p:spPr>
          <a:xfrm>
            <a:off x="3909523" y="1976624"/>
            <a:ext cx="691279" cy="42755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Łącznik prosty 92"/>
          <p:cNvCxnSpPr/>
          <p:nvPr/>
        </p:nvCxnSpPr>
        <p:spPr>
          <a:xfrm flipH="1" flipV="1">
            <a:off x="2053319" y="2630154"/>
            <a:ext cx="658833" cy="439382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4" name="Łącznik prosty 93"/>
          <p:cNvCxnSpPr/>
          <p:nvPr/>
        </p:nvCxnSpPr>
        <p:spPr>
          <a:xfrm flipV="1">
            <a:off x="1913235" y="1935458"/>
            <a:ext cx="930553" cy="65088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5" name="Łącznik prosty 94"/>
          <p:cNvCxnSpPr/>
          <p:nvPr/>
        </p:nvCxnSpPr>
        <p:spPr>
          <a:xfrm flipV="1">
            <a:off x="1331640" y="2669872"/>
            <a:ext cx="570335" cy="39317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6" name="Prostokąt 95"/>
          <p:cNvSpPr/>
          <p:nvPr/>
        </p:nvSpPr>
        <p:spPr>
          <a:xfrm>
            <a:off x="1564279" y="2425067"/>
            <a:ext cx="814234" cy="244804"/>
          </a:xfrm>
          <a:prstGeom prst="rect">
            <a:avLst/>
          </a:prstGeom>
          <a:solidFill>
            <a:srgbClr val="FFFFFF"/>
          </a:solidFill>
          <a:ln w="19050"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cxnSp>
        <p:nvCxnSpPr>
          <p:cNvPr id="97" name="Łącznik prosty 96"/>
          <p:cNvCxnSpPr/>
          <p:nvPr/>
        </p:nvCxnSpPr>
        <p:spPr>
          <a:xfrm>
            <a:off x="2712151" y="3069536"/>
            <a:ext cx="1253982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133" name="Grupa 132"/>
          <p:cNvGrpSpPr/>
          <p:nvPr/>
        </p:nvGrpSpPr>
        <p:grpSpPr>
          <a:xfrm>
            <a:off x="928493" y="1722148"/>
            <a:ext cx="335739" cy="1502171"/>
            <a:chOff x="1052923" y="2188777"/>
            <a:chExt cx="335739" cy="1502171"/>
          </a:xfrm>
        </p:grpSpPr>
        <p:pic>
          <p:nvPicPr>
            <p:cNvPr id="117" name="Obraz 116" descr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ket{\alpha}$&#10;\end{document}&#10;" title="IguanaTex Bitmap Display"/>
            <p:cNvPicPr>
              <a:picLocks noChangeAspect="1"/>
            </p:cNvPicPr>
            <p:nvPr>
              <p:custDataLst>
                <p:tags r:id="rId8"/>
              </p:custDataLst>
            </p:nvPr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52923" y="2188777"/>
              <a:ext cx="335739" cy="308412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119" name="Obraz 118" descr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ket{0}$&#10;\end{document}&#10;" title="IguanaTex Bitmap Display"/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78494" y="3381958"/>
              <a:ext cx="292802" cy="308990"/>
            </a:xfrm>
            <a:prstGeom prst="rect">
              <a:avLst/>
            </a:prstGeom>
            <a:noFill/>
            <a:ln/>
            <a:effectLst/>
          </p:spPr>
        </p:pic>
      </p:grpSp>
      <p:grpSp>
        <p:nvGrpSpPr>
          <p:cNvPr id="134" name="Grupa 133"/>
          <p:cNvGrpSpPr/>
          <p:nvPr/>
        </p:nvGrpSpPr>
        <p:grpSpPr>
          <a:xfrm>
            <a:off x="5387992" y="1636219"/>
            <a:ext cx="583765" cy="1666501"/>
            <a:chOff x="5512422" y="2102848"/>
            <a:chExt cx="583765" cy="1666501"/>
          </a:xfrm>
        </p:grpSpPr>
        <p:sp>
          <p:nvSpPr>
            <p:cNvPr id="122" name="Schemat blokowy: opóźnienie 121"/>
            <p:cNvSpPr/>
            <p:nvPr/>
          </p:nvSpPr>
          <p:spPr>
            <a:xfrm>
              <a:off x="5518337" y="2102848"/>
              <a:ext cx="577850" cy="488950"/>
            </a:xfrm>
            <a:prstGeom prst="flowChartDelay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l-PL"/>
            </a:p>
          </p:txBody>
        </p:sp>
        <p:sp>
          <p:nvSpPr>
            <p:cNvPr id="123" name="Schemat blokowy: opóźnienie 122"/>
            <p:cNvSpPr/>
            <p:nvPr/>
          </p:nvSpPr>
          <p:spPr>
            <a:xfrm>
              <a:off x="5512422" y="3280399"/>
              <a:ext cx="577850" cy="488950"/>
            </a:xfrm>
            <a:prstGeom prst="flowChartDelay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l-PL"/>
            </a:p>
          </p:txBody>
        </p:sp>
        <p:pic>
          <p:nvPicPr>
            <p:cNvPr id="125" name="Obraz 81" descr="TP_tmp.emf"/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13" cstate="print"/>
            <a:srcRect/>
            <a:stretch>
              <a:fillRect/>
            </a:stretch>
          </p:blipFill>
          <p:spPr bwMode="auto">
            <a:xfrm>
              <a:off x="5597196" y="3446637"/>
              <a:ext cx="280988" cy="1790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6" name="Obraz 84" descr="TP_tmp.emf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14" cstate="print"/>
            <a:srcRect/>
            <a:stretch>
              <a:fillRect/>
            </a:stretch>
          </p:blipFill>
          <p:spPr bwMode="auto">
            <a:xfrm>
              <a:off x="5603387" y="2257884"/>
              <a:ext cx="280712" cy="1788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5" name="Elipsa 4"/>
          <p:cNvSpPr/>
          <p:nvPr/>
        </p:nvSpPr>
        <p:spPr>
          <a:xfrm>
            <a:off x="6234420" y="2199383"/>
            <a:ext cx="1361915" cy="409591"/>
          </a:xfrm>
          <a:prstGeom prst="ellipse">
            <a:avLst/>
          </a:prstGeom>
          <a:solidFill>
            <a:srgbClr val="FFFFFF"/>
          </a:solidFill>
          <a:ln w="19050"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pl-PL"/>
          </a:p>
        </p:txBody>
      </p:sp>
      <p:pic>
        <p:nvPicPr>
          <p:cNvPr id="16" name="Obraz 15" descr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 n_1 - n_2 $&#10;\end{document}&#10;" title="IguanaTex Bitmap Display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4720" y="2333448"/>
            <a:ext cx="813195" cy="1567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Dowolny kształt 7"/>
          <p:cNvSpPr/>
          <p:nvPr/>
        </p:nvSpPr>
        <p:spPr>
          <a:xfrm>
            <a:off x="5952137" y="1972499"/>
            <a:ext cx="340115" cy="351665"/>
          </a:xfrm>
          <a:custGeom>
            <a:avLst/>
            <a:gdLst>
              <a:gd name="connsiteX0" fmla="*/ 0 w 340115"/>
              <a:gd name="connsiteY0" fmla="*/ 4193 h 351665"/>
              <a:gd name="connsiteX1" fmla="*/ 118872 w 340115"/>
              <a:gd name="connsiteY1" fmla="*/ 13337 h 351665"/>
              <a:gd name="connsiteX2" fmla="*/ 109728 w 340115"/>
              <a:gd name="connsiteY2" fmla="*/ 95633 h 351665"/>
              <a:gd name="connsiteX3" fmla="*/ 118872 w 340115"/>
              <a:gd name="connsiteY3" fmla="*/ 168785 h 351665"/>
              <a:gd name="connsiteX4" fmla="*/ 274320 w 340115"/>
              <a:gd name="connsiteY4" fmla="*/ 159641 h 351665"/>
              <a:gd name="connsiteX5" fmla="*/ 329184 w 340115"/>
              <a:gd name="connsiteY5" fmla="*/ 141353 h 351665"/>
              <a:gd name="connsiteX6" fmla="*/ 329184 w 340115"/>
              <a:gd name="connsiteY6" fmla="*/ 241937 h 351665"/>
              <a:gd name="connsiteX7" fmla="*/ 320040 w 340115"/>
              <a:gd name="connsiteY7" fmla="*/ 269369 h 351665"/>
              <a:gd name="connsiteX8" fmla="*/ 292608 w 340115"/>
              <a:gd name="connsiteY8" fmla="*/ 287657 h 351665"/>
              <a:gd name="connsiteX9" fmla="*/ 265176 w 340115"/>
              <a:gd name="connsiteY9" fmla="*/ 315089 h 351665"/>
              <a:gd name="connsiteX10" fmla="*/ 292608 w 340115"/>
              <a:gd name="connsiteY10" fmla="*/ 351665 h 351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40115" h="351665">
                <a:moveTo>
                  <a:pt x="0" y="4193"/>
                </a:moveTo>
                <a:cubicBezTo>
                  <a:pt x="39624" y="7241"/>
                  <a:pt x="88342" y="-12105"/>
                  <a:pt x="118872" y="13337"/>
                </a:cubicBezTo>
                <a:cubicBezTo>
                  <a:pt x="140076" y="31007"/>
                  <a:pt x="109728" y="68032"/>
                  <a:pt x="109728" y="95633"/>
                </a:cubicBezTo>
                <a:cubicBezTo>
                  <a:pt x="109728" y="120207"/>
                  <a:pt x="115824" y="144401"/>
                  <a:pt x="118872" y="168785"/>
                </a:cubicBezTo>
                <a:cubicBezTo>
                  <a:pt x="170688" y="165737"/>
                  <a:pt x="222850" y="166354"/>
                  <a:pt x="274320" y="159641"/>
                </a:cubicBezTo>
                <a:cubicBezTo>
                  <a:pt x="293435" y="157148"/>
                  <a:pt x="329184" y="141353"/>
                  <a:pt x="329184" y="141353"/>
                </a:cubicBezTo>
                <a:cubicBezTo>
                  <a:pt x="344906" y="188519"/>
                  <a:pt x="342565" y="168344"/>
                  <a:pt x="329184" y="241937"/>
                </a:cubicBezTo>
                <a:cubicBezTo>
                  <a:pt x="327460" y="251420"/>
                  <a:pt x="326061" y="261843"/>
                  <a:pt x="320040" y="269369"/>
                </a:cubicBezTo>
                <a:cubicBezTo>
                  <a:pt x="313175" y="277951"/>
                  <a:pt x="301051" y="280622"/>
                  <a:pt x="292608" y="287657"/>
                </a:cubicBezTo>
                <a:cubicBezTo>
                  <a:pt x="282674" y="295936"/>
                  <a:pt x="274320" y="305945"/>
                  <a:pt x="265176" y="315089"/>
                </a:cubicBezTo>
                <a:cubicBezTo>
                  <a:pt x="276475" y="348987"/>
                  <a:pt x="265699" y="338210"/>
                  <a:pt x="292608" y="351665"/>
                </a:cubicBezTo>
              </a:path>
            </a:pathLst>
          </a:cu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9" name="Dowolny kształt 8"/>
          <p:cNvSpPr/>
          <p:nvPr/>
        </p:nvSpPr>
        <p:spPr>
          <a:xfrm>
            <a:off x="5960024" y="2607628"/>
            <a:ext cx="423443" cy="374904"/>
          </a:xfrm>
          <a:custGeom>
            <a:avLst/>
            <a:gdLst>
              <a:gd name="connsiteX0" fmla="*/ 1257 w 423443"/>
              <a:gd name="connsiteY0" fmla="*/ 374904 h 374904"/>
              <a:gd name="connsiteX1" fmla="*/ 10401 w 423443"/>
              <a:gd name="connsiteY1" fmla="*/ 173736 h 374904"/>
              <a:gd name="connsiteX2" fmla="*/ 56121 w 423443"/>
              <a:gd name="connsiteY2" fmla="*/ 182880 h 374904"/>
              <a:gd name="connsiteX3" fmla="*/ 83553 w 423443"/>
              <a:gd name="connsiteY3" fmla="*/ 210312 h 374904"/>
              <a:gd name="connsiteX4" fmla="*/ 138417 w 423443"/>
              <a:gd name="connsiteY4" fmla="*/ 246888 h 374904"/>
              <a:gd name="connsiteX5" fmla="*/ 202425 w 423443"/>
              <a:gd name="connsiteY5" fmla="*/ 237744 h 374904"/>
              <a:gd name="connsiteX6" fmla="*/ 229857 w 423443"/>
              <a:gd name="connsiteY6" fmla="*/ 228600 h 374904"/>
              <a:gd name="connsiteX7" fmla="*/ 248145 w 423443"/>
              <a:gd name="connsiteY7" fmla="*/ 201168 h 374904"/>
              <a:gd name="connsiteX8" fmla="*/ 202425 w 423443"/>
              <a:gd name="connsiteY8" fmla="*/ 109728 h 374904"/>
              <a:gd name="connsiteX9" fmla="*/ 211569 w 423443"/>
              <a:gd name="connsiteY9" fmla="*/ 45720 h 374904"/>
              <a:gd name="connsiteX10" fmla="*/ 239001 w 423443"/>
              <a:gd name="connsiteY10" fmla="*/ 64008 h 374904"/>
              <a:gd name="connsiteX11" fmla="*/ 275577 w 423443"/>
              <a:gd name="connsiteY11" fmla="*/ 73152 h 374904"/>
              <a:gd name="connsiteX12" fmla="*/ 303009 w 423443"/>
              <a:gd name="connsiteY12" fmla="*/ 82296 h 374904"/>
              <a:gd name="connsiteX13" fmla="*/ 421881 w 423443"/>
              <a:gd name="connsiteY13" fmla="*/ 0 h 374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423443" h="374904">
                <a:moveTo>
                  <a:pt x="1257" y="374904"/>
                </a:moveTo>
                <a:cubicBezTo>
                  <a:pt x="4305" y="307848"/>
                  <a:pt x="-8040" y="238279"/>
                  <a:pt x="10401" y="173736"/>
                </a:cubicBezTo>
                <a:cubicBezTo>
                  <a:pt x="14671" y="158792"/>
                  <a:pt x="42220" y="175929"/>
                  <a:pt x="56121" y="182880"/>
                </a:cubicBezTo>
                <a:cubicBezTo>
                  <a:pt x="67687" y="188663"/>
                  <a:pt x="73345" y="202373"/>
                  <a:pt x="83553" y="210312"/>
                </a:cubicBezTo>
                <a:cubicBezTo>
                  <a:pt x="100903" y="223806"/>
                  <a:pt x="138417" y="246888"/>
                  <a:pt x="138417" y="246888"/>
                </a:cubicBezTo>
                <a:cubicBezTo>
                  <a:pt x="159753" y="243840"/>
                  <a:pt x="181291" y="241971"/>
                  <a:pt x="202425" y="237744"/>
                </a:cubicBezTo>
                <a:cubicBezTo>
                  <a:pt x="211876" y="235854"/>
                  <a:pt x="222331" y="234621"/>
                  <a:pt x="229857" y="228600"/>
                </a:cubicBezTo>
                <a:cubicBezTo>
                  <a:pt x="238439" y="221735"/>
                  <a:pt x="242049" y="210312"/>
                  <a:pt x="248145" y="201168"/>
                </a:cubicBezTo>
                <a:cubicBezTo>
                  <a:pt x="227192" y="117354"/>
                  <a:pt x="250770" y="141958"/>
                  <a:pt x="202425" y="109728"/>
                </a:cubicBezTo>
                <a:cubicBezTo>
                  <a:pt x="181089" y="45720"/>
                  <a:pt x="165849" y="60960"/>
                  <a:pt x="211569" y="45720"/>
                </a:cubicBezTo>
                <a:cubicBezTo>
                  <a:pt x="220713" y="51816"/>
                  <a:pt x="228900" y="59679"/>
                  <a:pt x="239001" y="64008"/>
                </a:cubicBezTo>
                <a:cubicBezTo>
                  <a:pt x="250552" y="68958"/>
                  <a:pt x="263493" y="69700"/>
                  <a:pt x="275577" y="73152"/>
                </a:cubicBezTo>
                <a:cubicBezTo>
                  <a:pt x="284845" y="75800"/>
                  <a:pt x="293865" y="79248"/>
                  <a:pt x="303009" y="82296"/>
                </a:cubicBezTo>
                <a:cubicBezTo>
                  <a:pt x="446193" y="71282"/>
                  <a:pt x="421881" y="112893"/>
                  <a:pt x="421881" y="0"/>
                </a:cubicBezTo>
              </a:path>
            </a:pathLst>
          </a:cu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grpSp>
        <p:nvGrpSpPr>
          <p:cNvPr id="4" name="Grupa 3"/>
          <p:cNvGrpSpPr/>
          <p:nvPr/>
        </p:nvGrpSpPr>
        <p:grpSpPr>
          <a:xfrm>
            <a:off x="4728527" y="3272580"/>
            <a:ext cx="3753881" cy="2678938"/>
            <a:chOff x="4728527" y="3272580"/>
            <a:chExt cx="3753881" cy="2678938"/>
          </a:xfrm>
        </p:grpSpPr>
        <p:pic>
          <p:nvPicPr>
            <p:cNvPr id="17" name="Obraz 16"/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4824620" y="3619678"/>
              <a:ext cx="3657788" cy="2331840"/>
            </a:xfrm>
            <a:prstGeom prst="rect">
              <a:avLst/>
            </a:prstGeom>
          </p:spPr>
        </p:pic>
        <p:pic>
          <p:nvPicPr>
            <p:cNvPr id="2" name="Obraz 1" descr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ngle n_1 -n_2 \rangle = |\alpha|^2 \cos\varphi$&#10;\end{document}&#10;" title="IguanaTex Bitmap Display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22194" y="3272580"/>
              <a:ext cx="2261382" cy="263191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18" name="Obraz 17" descr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|\alpha|^2 \times$&#10;\end{document}&#10;" title="IguanaTex Bitmap Display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28527" y="3769390"/>
              <a:ext cx="342857" cy="1704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14" name="Łącznik prosty ze strzałką 13"/>
            <p:cNvCxnSpPr/>
            <p:nvPr/>
          </p:nvCxnSpPr>
          <p:spPr>
            <a:xfrm flipH="1">
              <a:off x="5914479" y="3600603"/>
              <a:ext cx="818369" cy="678526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46" name="Obraz 53 2 1 2" descr="TP_tmp.emf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3364667" y="1911246"/>
            <a:ext cx="182916" cy="225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51" name="Łącznik prosty 50"/>
          <p:cNvCxnSpPr/>
          <p:nvPr/>
        </p:nvCxnSpPr>
        <p:spPr>
          <a:xfrm>
            <a:off x="2712152" y="3069535"/>
            <a:ext cx="1253982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52" name="Grupa 51"/>
          <p:cNvGrpSpPr/>
          <p:nvPr/>
        </p:nvGrpSpPr>
        <p:grpSpPr>
          <a:xfrm>
            <a:off x="866343" y="3160236"/>
            <a:ext cx="3046553" cy="886333"/>
            <a:chOff x="877827" y="3157597"/>
            <a:chExt cx="3046553" cy="886333"/>
          </a:xfrm>
        </p:grpSpPr>
        <p:sp>
          <p:nvSpPr>
            <p:cNvPr id="53" name="pole tekstowe 52"/>
            <p:cNvSpPr txBox="1"/>
            <p:nvPr/>
          </p:nvSpPr>
          <p:spPr>
            <a:xfrm>
              <a:off x="877827" y="3157597"/>
              <a:ext cx="302433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l-PL" sz="2000" dirty="0" err="1">
                  <a:latin typeface="Times" panose="02020603050405020304" pitchFamily="18" charset="0"/>
                  <a:cs typeface="Times" panose="02020603050405020304" pitchFamily="18" charset="0"/>
                </a:rPr>
                <a:t>n</a:t>
              </a:r>
              <a:r>
                <a:rPr lang="pl-PL" sz="2000" dirty="0" err="1" smtClean="0">
                  <a:latin typeface="Times" panose="02020603050405020304" pitchFamily="18" charset="0"/>
                  <a:cs typeface="Times" panose="02020603050405020304" pitchFamily="18" charset="0"/>
                </a:rPr>
                <a:t>atural</a:t>
              </a:r>
              <a:r>
                <a:rPr lang="pl-PL" sz="2000" dirty="0" smtClean="0">
                  <a:latin typeface="Times" panose="02020603050405020304" pitchFamily="18" charset="0"/>
                  <a:cs typeface="Times" panose="02020603050405020304" pitchFamily="18" charset="0"/>
                </a:rPr>
                <a:t> </a:t>
              </a:r>
              <a:r>
                <a:rPr lang="pl-PL" sz="2000" dirty="0" err="1" smtClean="0">
                  <a:latin typeface="Times" panose="02020603050405020304" pitchFamily="18" charset="0"/>
                  <a:cs typeface="Times" panose="02020603050405020304" pitchFamily="18" charset="0"/>
                </a:rPr>
                <a:t>estimator</a:t>
              </a:r>
              <a:r>
                <a:rPr lang="pl-PL" sz="2000" dirty="0" smtClean="0">
                  <a:latin typeface="Times" panose="02020603050405020304" pitchFamily="18" charset="0"/>
                  <a:cs typeface="Times" panose="02020603050405020304" pitchFamily="18" charset="0"/>
                </a:rPr>
                <a:t>:</a:t>
              </a:r>
              <a:endParaRPr lang="pl-PL" sz="2000" dirty="0" smtClean="0">
                <a:solidFill>
                  <a:srgbClr val="000000"/>
                </a:solidFill>
                <a:latin typeface="Times" panose="02020603050405020304" pitchFamily="18" charset="0"/>
                <a:cs typeface="Times" panose="02020603050405020304" pitchFamily="18" charset="0"/>
              </a:endParaRPr>
            </a:p>
          </p:txBody>
        </p:sp>
        <p:pic>
          <p:nvPicPr>
            <p:cNvPr id="54" name="Obraz 53" descr="TP_tmp.emf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20" cstate="print"/>
            <a:stretch>
              <a:fillRect/>
            </a:stretch>
          </p:blipFill>
          <p:spPr bwMode="auto">
            <a:xfrm>
              <a:off x="925496" y="3560633"/>
              <a:ext cx="2998884" cy="483297"/>
            </a:xfrm>
            <a:prstGeom prst="rect">
              <a:avLst/>
            </a:prstGeom>
            <a:noFill/>
            <a:ln/>
            <a:effectLst/>
          </p:spPr>
        </p:pic>
      </p:grpSp>
    </p:spTree>
    <p:extLst>
      <p:ext uri="{BB962C8B-B14F-4D97-AF65-F5344CB8AC3E}">
        <p14:creationId xmlns:p14="http://schemas.microsoft.com/office/powerpoint/2010/main" val="4465230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az 6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839956" y="3610217"/>
            <a:ext cx="3657788" cy="2331840"/>
          </a:xfrm>
          <a:prstGeom prst="rect">
            <a:avLst/>
          </a:prstGeom>
        </p:spPr>
      </p:pic>
      <p:sp>
        <p:nvSpPr>
          <p:cNvPr id="3" name="Tytuł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 smtClean="0"/>
              <a:t>How </a:t>
            </a:r>
            <a:r>
              <a:rPr lang="pl-PL" dirty="0" err="1" smtClean="0"/>
              <a:t>precisely</a:t>
            </a:r>
            <a:r>
              <a:rPr lang="pl-PL" dirty="0" smtClean="0"/>
              <a:t> we </a:t>
            </a:r>
            <a:r>
              <a:rPr lang="pl-PL" dirty="0" err="1" smtClean="0"/>
              <a:t>can</a:t>
            </a:r>
            <a:r>
              <a:rPr lang="pl-PL" dirty="0" smtClean="0"/>
              <a:t> </a:t>
            </a:r>
            <a:r>
              <a:rPr lang="pl-PL" dirty="0" err="1" smtClean="0"/>
              <a:t>estimate</a:t>
            </a:r>
            <a:r>
              <a:rPr lang="pl-PL" dirty="0"/>
              <a:t> </a:t>
            </a:r>
            <a:r>
              <a:rPr lang="pl-PL" dirty="0" smtClean="0"/>
              <a:t>a </a:t>
            </a:r>
            <a:r>
              <a:rPr lang="pl-PL" dirty="0" err="1" smtClean="0"/>
              <a:t>phase</a:t>
            </a:r>
            <a:r>
              <a:rPr lang="pl-PL" dirty="0" smtClean="0"/>
              <a:t> </a:t>
            </a:r>
            <a:r>
              <a:rPr lang="pl-PL" dirty="0" err="1" smtClean="0"/>
              <a:t>delay</a:t>
            </a:r>
            <a:r>
              <a:rPr lang="pl-PL" dirty="0" smtClean="0"/>
              <a:t> in </a:t>
            </a:r>
            <a:r>
              <a:rPr lang="pl-PL" dirty="0" err="1" smtClean="0"/>
              <a:t>an</a:t>
            </a:r>
            <a:r>
              <a:rPr lang="pl-PL" dirty="0" smtClean="0"/>
              <a:t> </a:t>
            </a:r>
            <a:r>
              <a:rPr lang="pl-PL" dirty="0" err="1" smtClean="0"/>
              <a:t>interferometer</a:t>
            </a:r>
            <a:r>
              <a:rPr lang="pl-PL" dirty="0" smtClean="0"/>
              <a:t>?</a:t>
            </a:r>
            <a:endParaRPr lang="pl-PL" dirty="0"/>
          </a:p>
        </p:txBody>
      </p:sp>
      <p:sp>
        <p:nvSpPr>
          <p:cNvPr id="127" name="pole tekstowe 126"/>
          <p:cNvSpPr txBox="1"/>
          <p:nvPr/>
        </p:nvSpPr>
        <p:spPr>
          <a:xfrm>
            <a:off x="5750565" y="5106812"/>
            <a:ext cx="23326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l-PL" dirty="0" err="1" smtClean="0">
                <a:latin typeface="Times" panose="02020603050405020304" pitchFamily="18" charset="0"/>
                <a:cs typeface="Times" panose="02020603050405020304" pitchFamily="18" charset="0"/>
              </a:rPr>
              <a:t>Poissonia</a:t>
            </a:r>
            <a:r>
              <a:rPr lang="pl-PL" dirty="0" smtClean="0">
                <a:latin typeface="Times" panose="02020603050405020304" pitchFamily="18" charset="0"/>
                <a:cs typeface="Times" panose="02020603050405020304" pitchFamily="18" charset="0"/>
              </a:rPr>
              <a:t>	n </a:t>
            </a:r>
            <a:r>
              <a:rPr lang="pl-PL" dirty="0" err="1" smtClean="0">
                <a:latin typeface="Times" panose="02020603050405020304" pitchFamily="18" charset="0"/>
                <a:cs typeface="Times" panose="02020603050405020304" pitchFamily="18" charset="0"/>
              </a:rPr>
              <a:t>fluctuations</a:t>
            </a:r>
            <a:endParaRPr lang="en-GB" dirty="0"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pic>
        <p:nvPicPr>
          <p:cNvPr id="34" name="Obraz 33" descr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ngle n_- \rangle = |\alpha|^2 \cos\varphi$&#10;\end{document}&#10;" title="IguanaTex Bitmap Display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2420" y="3246120"/>
            <a:ext cx="1762010" cy="263649"/>
          </a:xfrm>
          <a:prstGeom prst="rect">
            <a:avLst/>
          </a:prstGeom>
          <a:noFill/>
          <a:ln/>
          <a:effectLst/>
        </p:spPr>
      </p:pic>
      <p:cxnSp>
        <p:nvCxnSpPr>
          <p:cNvPr id="14" name="Łącznik prosty ze strzałką 13"/>
          <p:cNvCxnSpPr/>
          <p:nvPr/>
        </p:nvCxnSpPr>
        <p:spPr>
          <a:xfrm flipH="1">
            <a:off x="5850481" y="3514958"/>
            <a:ext cx="818369" cy="67852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Łącznik prosty 35"/>
          <p:cNvCxnSpPr/>
          <p:nvPr/>
        </p:nvCxnSpPr>
        <p:spPr>
          <a:xfrm>
            <a:off x="1331640" y="1935458"/>
            <a:ext cx="581595" cy="48960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Łącznik prosty 36"/>
          <p:cNvCxnSpPr/>
          <p:nvPr/>
        </p:nvCxnSpPr>
        <p:spPr>
          <a:xfrm>
            <a:off x="2843788" y="1935458"/>
            <a:ext cx="1065735" cy="45444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8" name="Prostokąt 37"/>
          <p:cNvSpPr/>
          <p:nvPr/>
        </p:nvSpPr>
        <p:spPr>
          <a:xfrm>
            <a:off x="3192744" y="1722148"/>
            <a:ext cx="504691" cy="520182"/>
          </a:xfrm>
          <a:prstGeom prst="rect">
            <a:avLst/>
          </a:prstGeom>
          <a:ln w="19050"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pl-PL" dirty="0"/>
          </a:p>
        </p:txBody>
      </p:sp>
      <p:cxnSp>
        <p:nvCxnSpPr>
          <p:cNvPr id="39" name="Łącznik prosty 38"/>
          <p:cNvCxnSpPr/>
          <p:nvPr/>
        </p:nvCxnSpPr>
        <p:spPr>
          <a:xfrm flipH="1" flipV="1">
            <a:off x="4734247" y="2644830"/>
            <a:ext cx="557833" cy="40692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0" name="Łącznik prosty 39"/>
          <p:cNvCxnSpPr/>
          <p:nvPr/>
        </p:nvCxnSpPr>
        <p:spPr>
          <a:xfrm flipV="1">
            <a:off x="4357160" y="1970133"/>
            <a:ext cx="934920" cy="62874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1" name="Łącznik prosty 40"/>
          <p:cNvCxnSpPr/>
          <p:nvPr/>
        </p:nvCxnSpPr>
        <p:spPr>
          <a:xfrm flipV="1">
            <a:off x="3966133" y="2547470"/>
            <a:ext cx="661307" cy="51557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2" name="Prostokąt 41"/>
          <p:cNvSpPr/>
          <p:nvPr/>
        </p:nvSpPr>
        <p:spPr>
          <a:xfrm>
            <a:off x="4193684" y="2404179"/>
            <a:ext cx="814234" cy="244804"/>
          </a:xfrm>
          <a:prstGeom prst="rect">
            <a:avLst/>
          </a:prstGeom>
          <a:solidFill>
            <a:srgbClr val="FFFFFF"/>
          </a:solidFill>
          <a:ln w="19050"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cxnSp>
        <p:nvCxnSpPr>
          <p:cNvPr id="43" name="Łącznik prosty 42"/>
          <p:cNvCxnSpPr>
            <a:endCxn id="42" idx="0"/>
          </p:cNvCxnSpPr>
          <p:nvPr/>
        </p:nvCxnSpPr>
        <p:spPr>
          <a:xfrm>
            <a:off x="3909523" y="1976624"/>
            <a:ext cx="691279" cy="42755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Łącznik prosty 43"/>
          <p:cNvCxnSpPr/>
          <p:nvPr/>
        </p:nvCxnSpPr>
        <p:spPr>
          <a:xfrm flipH="1" flipV="1">
            <a:off x="2053319" y="2630154"/>
            <a:ext cx="658833" cy="439382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5" name="Łącznik prosty 44"/>
          <p:cNvCxnSpPr/>
          <p:nvPr/>
        </p:nvCxnSpPr>
        <p:spPr>
          <a:xfrm flipV="1">
            <a:off x="1913235" y="1935458"/>
            <a:ext cx="930553" cy="65088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6" name="Łącznik prosty 45"/>
          <p:cNvCxnSpPr/>
          <p:nvPr/>
        </p:nvCxnSpPr>
        <p:spPr>
          <a:xfrm flipV="1">
            <a:off x="1331640" y="2669872"/>
            <a:ext cx="570335" cy="39317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7" name="Prostokąt 46"/>
          <p:cNvSpPr/>
          <p:nvPr/>
        </p:nvSpPr>
        <p:spPr>
          <a:xfrm>
            <a:off x="1564279" y="2425067"/>
            <a:ext cx="814234" cy="244804"/>
          </a:xfrm>
          <a:prstGeom prst="rect">
            <a:avLst/>
          </a:prstGeom>
          <a:solidFill>
            <a:srgbClr val="FFFFFF"/>
          </a:solidFill>
          <a:ln w="19050"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cxnSp>
        <p:nvCxnSpPr>
          <p:cNvPr id="48" name="Łącznik prosty 47"/>
          <p:cNvCxnSpPr/>
          <p:nvPr/>
        </p:nvCxnSpPr>
        <p:spPr>
          <a:xfrm>
            <a:off x="2712152" y="3069535"/>
            <a:ext cx="1253982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49" name="Grupa 48"/>
          <p:cNvGrpSpPr/>
          <p:nvPr/>
        </p:nvGrpSpPr>
        <p:grpSpPr>
          <a:xfrm>
            <a:off x="928493" y="1722148"/>
            <a:ext cx="335739" cy="1502171"/>
            <a:chOff x="1052923" y="2188777"/>
            <a:chExt cx="335739" cy="1502171"/>
          </a:xfrm>
        </p:grpSpPr>
        <p:pic>
          <p:nvPicPr>
            <p:cNvPr id="50" name="Obraz 49" descr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ket{\alpha}$&#10;\end{document}&#10;" title="IguanaTex Bitmap Display"/>
            <p:cNvPicPr>
              <a:picLocks noChangeAspect="1"/>
            </p:cNvPicPr>
            <p:nvPr>
              <p:custDataLst>
                <p:tags r:id="rId11"/>
              </p:custDataLst>
            </p:nvPr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52923" y="2188777"/>
              <a:ext cx="335739" cy="308412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51" name="Obraz 50" descr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ket{0}$&#10;\end{document}&#10;" title="IguanaTex Bitmap Display"/>
            <p:cNvPicPr>
              <a:picLocks noChangeAspect="1"/>
            </p:cNvPicPr>
            <p:nvPr>
              <p:custDataLst>
                <p:tags r:id="rId12"/>
              </p:custDataLst>
            </p:nvPr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78494" y="3381958"/>
              <a:ext cx="292802" cy="308990"/>
            </a:xfrm>
            <a:prstGeom prst="rect">
              <a:avLst/>
            </a:prstGeom>
            <a:noFill/>
            <a:ln/>
            <a:effectLst/>
          </p:spPr>
        </p:pic>
      </p:grpSp>
      <p:grpSp>
        <p:nvGrpSpPr>
          <p:cNvPr id="52" name="Grupa 51"/>
          <p:cNvGrpSpPr/>
          <p:nvPr/>
        </p:nvGrpSpPr>
        <p:grpSpPr>
          <a:xfrm>
            <a:off x="5387992" y="1636219"/>
            <a:ext cx="583765" cy="1666501"/>
            <a:chOff x="5512422" y="2102848"/>
            <a:chExt cx="583765" cy="1666501"/>
          </a:xfrm>
        </p:grpSpPr>
        <p:sp>
          <p:nvSpPr>
            <p:cNvPr id="53" name="Schemat blokowy: opóźnienie 52"/>
            <p:cNvSpPr/>
            <p:nvPr/>
          </p:nvSpPr>
          <p:spPr>
            <a:xfrm>
              <a:off x="5518337" y="2102848"/>
              <a:ext cx="577850" cy="488950"/>
            </a:xfrm>
            <a:prstGeom prst="flowChartDelay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l-PL"/>
            </a:p>
          </p:txBody>
        </p:sp>
        <p:sp>
          <p:nvSpPr>
            <p:cNvPr id="54" name="Schemat blokowy: opóźnienie 53"/>
            <p:cNvSpPr/>
            <p:nvPr/>
          </p:nvSpPr>
          <p:spPr>
            <a:xfrm>
              <a:off x="5512422" y="3280399"/>
              <a:ext cx="577850" cy="488950"/>
            </a:xfrm>
            <a:prstGeom prst="flowChartDelay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l-PL"/>
            </a:p>
          </p:txBody>
        </p:sp>
        <p:pic>
          <p:nvPicPr>
            <p:cNvPr id="55" name="Obraz 81" descr="TP_tmp.emf"/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>
            <a:blip r:embed="rId18" cstate="print"/>
            <a:srcRect/>
            <a:stretch>
              <a:fillRect/>
            </a:stretch>
          </p:blipFill>
          <p:spPr bwMode="auto">
            <a:xfrm>
              <a:off x="5597196" y="3446637"/>
              <a:ext cx="280988" cy="1790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6" name="Obraz 84" descr="TP_tmp.emf"/>
            <p:cNvPicPr>
              <a:picLocks noChangeAspect="1"/>
            </p:cNvPicPr>
            <p:nvPr>
              <p:custDataLst>
                <p:tags r:id="rId10"/>
              </p:custDataLst>
            </p:nvPr>
          </p:nvPicPr>
          <p:blipFill>
            <a:blip r:embed="rId19" cstate="print"/>
            <a:srcRect/>
            <a:stretch>
              <a:fillRect/>
            </a:stretch>
          </p:blipFill>
          <p:spPr bwMode="auto">
            <a:xfrm>
              <a:off x="5603387" y="2257884"/>
              <a:ext cx="280712" cy="1788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57" name="Elipsa 56"/>
          <p:cNvSpPr/>
          <p:nvPr/>
        </p:nvSpPr>
        <p:spPr>
          <a:xfrm>
            <a:off x="6234420" y="2199383"/>
            <a:ext cx="1848835" cy="464477"/>
          </a:xfrm>
          <a:prstGeom prst="ellipse">
            <a:avLst/>
          </a:prstGeom>
          <a:solidFill>
            <a:srgbClr val="FFFFFF"/>
          </a:solidFill>
          <a:ln w="19050"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pl-PL"/>
          </a:p>
        </p:txBody>
      </p:sp>
      <p:pic>
        <p:nvPicPr>
          <p:cNvPr id="33" name="Obraz 32" descr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 n_- = n_1 - n_2 $&#10;\end{document}&#10;" title="IguanaTex Bitmap Display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3467" y="2349528"/>
            <a:ext cx="1479297" cy="158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9" name="Dowolny kształt 58"/>
          <p:cNvSpPr/>
          <p:nvPr/>
        </p:nvSpPr>
        <p:spPr>
          <a:xfrm>
            <a:off x="5952137" y="1972499"/>
            <a:ext cx="340115" cy="351665"/>
          </a:xfrm>
          <a:custGeom>
            <a:avLst/>
            <a:gdLst>
              <a:gd name="connsiteX0" fmla="*/ 0 w 340115"/>
              <a:gd name="connsiteY0" fmla="*/ 4193 h 351665"/>
              <a:gd name="connsiteX1" fmla="*/ 118872 w 340115"/>
              <a:gd name="connsiteY1" fmla="*/ 13337 h 351665"/>
              <a:gd name="connsiteX2" fmla="*/ 109728 w 340115"/>
              <a:gd name="connsiteY2" fmla="*/ 95633 h 351665"/>
              <a:gd name="connsiteX3" fmla="*/ 118872 w 340115"/>
              <a:gd name="connsiteY3" fmla="*/ 168785 h 351665"/>
              <a:gd name="connsiteX4" fmla="*/ 274320 w 340115"/>
              <a:gd name="connsiteY4" fmla="*/ 159641 h 351665"/>
              <a:gd name="connsiteX5" fmla="*/ 329184 w 340115"/>
              <a:gd name="connsiteY5" fmla="*/ 141353 h 351665"/>
              <a:gd name="connsiteX6" fmla="*/ 329184 w 340115"/>
              <a:gd name="connsiteY6" fmla="*/ 241937 h 351665"/>
              <a:gd name="connsiteX7" fmla="*/ 320040 w 340115"/>
              <a:gd name="connsiteY7" fmla="*/ 269369 h 351665"/>
              <a:gd name="connsiteX8" fmla="*/ 292608 w 340115"/>
              <a:gd name="connsiteY8" fmla="*/ 287657 h 351665"/>
              <a:gd name="connsiteX9" fmla="*/ 265176 w 340115"/>
              <a:gd name="connsiteY9" fmla="*/ 315089 h 351665"/>
              <a:gd name="connsiteX10" fmla="*/ 292608 w 340115"/>
              <a:gd name="connsiteY10" fmla="*/ 351665 h 351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40115" h="351665">
                <a:moveTo>
                  <a:pt x="0" y="4193"/>
                </a:moveTo>
                <a:cubicBezTo>
                  <a:pt x="39624" y="7241"/>
                  <a:pt x="88342" y="-12105"/>
                  <a:pt x="118872" y="13337"/>
                </a:cubicBezTo>
                <a:cubicBezTo>
                  <a:pt x="140076" y="31007"/>
                  <a:pt x="109728" y="68032"/>
                  <a:pt x="109728" y="95633"/>
                </a:cubicBezTo>
                <a:cubicBezTo>
                  <a:pt x="109728" y="120207"/>
                  <a:pt x="115824" y="144401"/>
                  <a:pt x="118872" y="168785"/>
                </a:cubicBezTo>
                <a:cubicBezTo>
                  <a:pt x="170688" y="165737"/>
                  <a:pt x="222850" y="166354"/>
                  <a:pt x="274320" y="159641"/>
                </a:cubicBezTo>
                <a:cubicBezTo>
                  <a:pt x="293435" y="157148"/>
                  <a:pt x="329184" y="141353"/>
                  <a:pt x="329184" y="141353"/>
                </a:cubicBezTo>
                <a:cubicBezTo>
                  <a:pt x="344906" y="188519"/>
                  <a:pt x="342565" y="168344"/>
                  <a:pt x="329184" y="241937"/>
                </a:cubicBezTo>
                <a:cubicBezTo>
                  <a:pt x="327460" y="251420"/>
                  <a:pt x="326061" y="261843"/>
                  <a:pt x="320040" y="269369"/>
                </a:cubicBezTo>
                <a:cubicBezTo>
                  <a:pt x="313175" y="277951"/>
                  <a:pt x="301051" y="280622"/>
                  <a:pt x="292608" y="287657"/>
                </a:cubicBezTo>
                <a:cubicBezTo>
                  <a:pt x="282674" y="295936"/>
                  <a:pt x="274320" y="305945"/>
                  <a:pt x="265176" y="315089"/>
                </a:cubicBezTo>
                <a:cubicBezTo>
                  <a:pt x="276475" y="348987"/>
                  <a:pt x="265699" y="338210"/>
                  <a:pt x="292608" y="351665"/>
                </a:cubicBezTo>
              </a:path>
            </a:pathLst>
          </a:cu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60" name="Dowolny kształt 59"/>
          <p:cNvSpPr/>
          <p:nvPr/>
        </p:nvSpPr>
        <p:spPr>
          <a:xfrm>
            <a:off x="5960024" y="2607628"/>
            <a:ext cx="423443" cy="374904"/>
          </a:xfrm>
          <a:custGeom>
            <a:avLst/>
            <a:gdLst>
              <a:gd name="connsiteX0" fmla="*/ 1257 w 423443"/>
              <a:gd name="connsiteY0" fmla="*/ 374904 h 374904"/>
              <a:gd name="connsiteX1" fmla="*/ 10401 w 423443"/>
              <a:gd name="connsiteY1" fmla="*/ 173736 h 374904"/>
              <a:gd name="connsiteX2" fmla="*/ 56121 w 423443"/>
              <a:gd name="connsiteY2" fmla="*/ 182880 h 374904"/>
              <a:gd name="connsiteX3" fmla="*/ 83553 w 423443"/>
              <a:gd name="connsiteY3" fmla="*/ 210312 h 374904"/>
              <a:gd name="connsiteX4" fmla="*/ 138417 w 423443"/>
              <a:gd name="connsiteY4" fmla="*/ 246888 h 374904"/>
              <a:gd name="connsiteX5" fmla="*/ 202425 w 423443"/>
              <a:gd name="connsiteY5" fmla="*/ 237744 h 374904"/>
              <a:gd name="connsiteX6" fmla="*/ 229857 w 423443"/>
              <a:gd name="connsiteY6" fmla="*/ 228600 h 374904"/>
              <a:gd name="connsiteX7" fmla="*/ 248145 w 423443"/>
              <a:gd name="connsiteY7" fmla="*/ 201168 h 374904"/>
              <a:gd name="connsiteX8" fmla="*/ 202425 w 423443"/>
              <a:gd name="connsiteY8" fmla="*/ 109728 h 374904"/>
              <a:gd name="connsiteX9" fmla="*/ 211569 w 423443"/>
              <a:gd name="connsiteY9" fmla="*/ 45720 h 374904"/>
              <a:gd name="connsiteX10" fmla="*/ 239001 w 423443"/>
              <a:gd name="connsiteY10" fmla="*/ 64008 h 374904"/>
              <a:gd name="connsiteX11" fmla="*/ 275577 w 423443"/>
              <a:gd name="connsiteY11" fmla="*/ 73152 h 374904"/>
              <a:gd name="connsiteX12" fmla="*/ 303009 w 423443"/>
              <a:gd name="connsiteY12" fmla="*/ 82296 h 374904"/>
              <a:gd name="connsiteX13" fmla="*/ 421881 w 423443"/>
              <a:gd name="connsiteY13" fmla="*/ 0 h 374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423443" h="374904">
                <a:moveTo>
                  <a:pt x="1257" y="374904"/>
                </a:moveTo>
                <a:cubicBezTo>
                  <a:pt x="4305" y="307848"/>
                  <a:pt x="-8040" y="238279"/>
                  <a:pt x="10401" y="173736"/>
                </a:cubicBezTo>
                <a:cubicBezTo>
                  <a:pt x="14671" y="158792"/>
                  <a:pt x="42220" y="175929"/>
                  <a:pt x="56121" y="182880"/>
                </a:cubicBezTo>
                <a:cubicBezTo>
                  <a:pt x="67687" y="188663"/>
                  <a:pt x="73345" y="202373"/>
                  <a:pt x="83553" y="210312"/>
                </a:cubicBezTo>
                <a:cubicBezTo>
                  <a:pt x="100903" y="223806"/>
                  <a:pt x="138417" y="246888"/>
                  <a:pt x="138417" y="246888"/>
                </a:cubicBezTo>
                <a:cubicBezTo>
                  <a:pt x="159753" y="243840"/>
                  <a:pt x="181291" y="241971"/>
                  <a:pt x="202425" y="237744"/>
                </a:cubicBezTo>
                <a:cubicBezTo>
                  <a:pt x="211876" y="235854"/>
                  <a:pt x="222331" y="234621"/>
                  <a:pt x="229857" y="228600"/>
                </a:cubicBezTo>
                <a:cubicBezTo>
                  <a:pt x="238439" y="221735"/>
                  <a:pt x="242049" y="210312"/>
                  <a:pt x="248145" y="201168"/>
                </a:cubicBezTo>
                <a:cubicBezTo>
                  <a:pt x="227192" y="117354"/>
                  <a:pt x="250770" y="141958"/>
                  <a:pt x="202425" y="109728"/>
                </a:cubicBezTo>
                <a:cubicBezTo>
                  <a:pt x="181089" y="45720"/>
                  <a:pt x="165849" y="60960"/>
                  <a:pt x="211569" y="45720"/>
                </a:cubicBezTo>
                <a:cubicBezTo>
                  <a:pt x="220713" y="51816"/>
                  <a:pt x="228900" y="59679"/>
                  <a:pt x="239001" y="64008"/>
                </a:cubicBezTo>
                <a:cubicBezTo>
                  <a:pt x="250552" y="68958"/>
                  <a:pt x="263493" y="69700"/>
                  <a:pt x="275577" y="73152"/>
                </a:cubicBezTo>
                <a:cubicBezTo>
                  <a:pt x="284845" y="75800"/>
                  <a:pt x="293865" y="79248"/>
                  <a:pt x="303009" y="82296"/>
                </a:cubicBezTo>
                <a:cubicBezTo>
                  <a:pt x="446193" y="71282"/>
                  <a:pt x="421881" y="112893"/>
                  <a:pt x="421881" y="0"/>
                </a:cubicBezTo>
              </a:path>
            </a:pathLst>
          </a:cu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61" name="Obraz 53 2 1 2 1" descr="TP_tmp.emf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1" cstate="print"/>
          <a:srcRect/>
          <a:stretch>
            <a:fillRect/>
          </a:stretch>
        </p:blipFill>
        <p:spPr bwMode="auto">
          <a:xfrm>
            <a:off x="3364667" y="1911246"/>
            <a:ext cx="182916" cy="225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1" name="Grupa 10"/>
          <p:cNvGrpSpPr/>
          <p:nvPr/>
        </p:nvGrpSpPr>
        <p:grpSpPr>
          <a:xfrm>
            <a:off x="4823684" y="5678532"/>
            <a:ext cx="4572000" cy="1209882"/>
            <a:chOff x="4782098" y="5678532"/>
            <a:chExt cx="4572000" cy="1209882"/>
          </a:xfrm>
        </p:grpSpPr>
        <p:grpSp>
          <p:nvGrpSpPr>
            <p:cNvPr id="10" name="Grupa 9"/>
            <p:cNvGrpSpPr/>
            <p:nvPr/>
          </p:nvGrpSpPr>
          <p:grpSpPr>
            <a:xfrm>
              <a:off x="5613260" y="5678532"/>
              <a:ext cx="2703156" cy="1150326"/>
              <a:chOff x="5613260" y="5678532"/>
              <a:chExt cx="2703156" cy="1150326"/>
            </a:xfrm>
          </p:grpSpPr>
          <p:sp>
            <p:nvSpPr>
              <p:cNvPr id="112" name="Prostokąt 111"/>
              <p:cNvSpPr/>
              <p:nvPr/>
            </p:nvSpPr>
            <p:spPr>
              <a:xfrm>
                <a:off x="5613260" y="5678532"/>
                <a:ext cx="2703156" cy="1150326"/>
              </a:xfrm>
              <a:prstGeom prst="rect">
                <a:avLst/>
              </a:prstGeom>
              <a:solidFill>
                <a:srgbClr val="FFFF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pic>
            <p:nvPicPr>
              <p:cNvPr id="2" name="Obraz 1" descr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\Delta  \tilde{\varphi} \geq \frac{1}{|\alpha|} =  \frac{1}{\sqrt{\bar{n}}} $$&#10;\end{document}&#10;" title="IguanaTex Bitmap Display"/>
              <p:cNvPicPr>
                <a:picLocks noChangeAspect="1"/>
              </p:cNvPicPr>
              <p:nvPr>
                <p:custDataLst>
                  <p:tags r:id="rId8"/>
                </p:custDataLst>
              </p:nvPr>
            </p:nvPicPr>
            <p:blipFill>
              <a:blip r:embed="rId2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779008" y="5759576"/>
                <a:ext cx="2192923" cy="711407"/>
              </a:xfrm>
              <a:prstGeom prst="rect">
                <a:avLst/>
              </a:prstGeom>
              <a:noFill/>
              <a:ln/>
              <a:effectLst/>
            </p:spPr>
          </p:pic>
        </p:grpSp>
        <p:sp>
          <p:nvSpPr>
            <p:cNvPr id="99" name="Prostokąt 98"/>
            <p:cNvSpPr/>
            <p:nvPr/>
          </p:nvSpPr>
          <p:spPr>
            <a:xfrm>
              <a:off x="4782098" y="6519082"/>
              <a:ext cx="4572000" cy="369332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ctr"/>
              <a:r>
                <a:rPr lang="pl-PL" b="1" dirty="0" err="1" smtClean="0"/>
                <a:t>Shot</a:t>
              </a:r>
              <a:r>
                <a:rPr lang="pl-PL" b="1" dirty="0" smtClean="0"/>
                <a:t> </a:t>
              </a:r>
              <a:r>
                <a:rPr lang="pl-PL" b="1" dirty="0" err="1"/>
                <a:t>noise</a:t>
              </a:r>
              <a:r>
                <a:rPr lang="pl-PL" b="1" dirty="0"/>
                <a:t> </a:t>
              </a:r>
              <a:r>
                <a:rPr lang="pl-PL" b="1" dirty="0" smtClean="0"/>
                <a:t>limit</a:t>
              </a:r>
              <a:endParaRPr lang="en-GB" b="1" dirty="0"/>
            </a:p>
          </p:txBody>
        </p:sp>
      </p:grpSp>
      <p:sp>
        <p:nvSpPr>
          <p:cNvPr id="106" name="pole tekstowe 105"/>
          <p:cNvSpPr txBox="1"/>
          <p:nvPr/>
        </p:nvSpPr>
        <p:spPr>
          <a:xfrm>
            <a:off x="856967" y="3160551"/>
            <a:ext cx="30243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000" dirty="0" err="1">
                <a:latin typeface="Times" panose="02020603050405020304" pitchFamily="18" charset="0"/>
                <a:cs typeface="Times" panose="02020603050405020304" pitchFamily="18" charset="0"/>
              </a:rPr>
              <a:t>n</a:t>
            </a:r>
            <a:r>
              <a:rPr lang="pl-PL" sz="2000" dirty="0" err="1" smtClean="0">
                <a:latin typeface="Times" panose="02020603050405020304" pitchFamily="18" charset="0"/>
                <a:cs typeface="Times" panose="02020603050405020304" pitchFamily="18" charset="0"/>
              </a:rPr>
              <a:t>atural</a:t>
            </a:r>
            <a:r>
              <a:rPr lang="pl-PL" sz="2000" dirty="0" smtClean="0"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pl-PL" sz="2000" dirty="0" err="1" smtClean="0">
                <a:latin typeface="Times" panose="02020603050405020304" pitchFamily="18" charset="0"/>
                <a:cs typeface="Times" panose="02020603050405020304" pitchFamily="18" charset="0"/>
              </a:rPr>
              <a:t>estimator</a:t>
            </a:r>
            <a:r>
              <a:rPr lang="pl-PL" sz="2000" dirty="0" smtClean="0">
                <a:latin typeface="Times" panose="02020603050405020304" pitchFamily="18" charset="0"/>
                <a:cs typeface="Times" panose="02020603050405020304" pitchFamily="18" charset="0"/>
              </a:rPr>
              <a:t>:</a:t>
            </a:r>
            <a:endParaRPr lang="pl-PL" sz="2000" dirty="0" smtClean="0">
              <a:solidFill>
                <a:srgbClr val="000000"/>
              </a:solidFill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pic>
        <p:nvPicPr>
          <p:cNvPr id="82" name="Obraz 81" descr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tilde{\varphi}(n_1,n_2) =&#10; \arccos\left(\frac{n_1-n_2}{|\alpha|^2} \right)$&#10;\end{document}&#10;" title="IguanaTex Bitmap Display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4636" y="3563587"/>
            <a:ext cx="2971428" cy="455619"/>
          </a:xfrm>
          <a:prstGeom prst="rect">
            <a:avLst/>
          </a:prstGeom>
          <a:noFill/>
          <a:ln/>
          <a:effectLst/>
        </p:spPr>
      </p:pic>
      <p:grpSp>
        <p:nvGrpSpPr>
          <p:cNvPr id="21" name="Grupa 20"/>
          <p:cNvGrpSpPr/>
          <p:nvPr/>
        </p:nvGrpSpPr>
        <p:grpSpPr>
          <a:xfrm>
            <a:off x="2987824" y="4495958"/>
            <a:ext cx="3246596" cy="2164252"/>
            <a:chOff x="2987824" y="4495958"/>
            <a:chExt cx="3246596" cy="2164252"/>
          </a:xfrm>
        </p:grpSpPr>
        <p:sp>
          <p:nvSpPr>
            <p:cNvPr id="17" name="Prostokąt 16"/>
            <p:cNvSpPr/>
            <p:nvPr/>
          </p:nvSpPr>
          <p:spPr>
            <a:xfrm>
              <a:off x="6032941" y="4515759"/>
              <a:ext cx="201479" cy="263630"/>
            </a:xfrm>
            <a:prstGeom prst="rect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cxnSp>
          <p:nvCxnSpPr>
            <p:cNvPr id="20" name="Łącznik prosty 19"/>
            <p:cNvCxnSpPr/>
            <p:nvPr/>
          </p:nvCxnSpPr>
          <p:spPr>
            <a:xfrm flipH="1">
              <a:off x="4248001" y="4799190"/>
              <a:ext cx="1986419" cy="1461543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Łącznik prosty 28"/>
            <p:cNvCxnSpPr>
              <a:stCxn id="17" idx="0"/>
            </p:cNvCxnSpPr>
            <p:nvPr/>
          </p:nvCxnSpPr>
          <p:spPr>
            <a:xfrm flipH="1" flipV="1">
              <a:off x="4294898" y="4495958"/>
              <a:ext cx="1838783" cy="1980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8" name="Obraz 17"/>
            <p:cNvPicPr>
              <a:picLocks noChangeAspect="1"/>
            </p:cNvPicPr>
            <p:nvPr/>
          </p:nvPicPr>
          <p:blipFill rotWithShape="1">
            <a:blip r:embed="rId24"/>
            <a:srcRect l="19032" r="16960" b="-310"/>
            <a:stretch/>
          </p:blipFill>
          <p:spPr>
            <a:xfrm>
              <a:off x="2988000" y="4496733"/>
              <a:ext cx="1260000" cy="176400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cxnSp>
          <p:nvCxnSpPr>
            <p:cNvPr id="63" name="Łącznik prosty ze strzałką 62"/>
            <p:cNvCxnSpPr>
              <a:stCxn id="18" idx="0"/>
              <a:endCxn id="18" idx="2"/>
            </p:cNvCxnSpPr>
            <p:nvPr/>
          </p:nvCxnSpPr>
          <p:spPr>
            <a:xfrm>
              <a:off x="3618000" y="4496733"/>
              <a:ext cx="0" cy="1764000"/>
            </a:xfrm>
            <a:prstGeom prst="straightConnector1">
              <a:avLst/>
            </a:prstGeom>
            <a:ln w="28575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9" name="Obraz 18" descr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Delta n_- \propto |\alpha|$&#10;\end{document}&#10;" title="IguanaTex Bitmap Display"/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2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02708" y="5209411"/>
              <a:ext cx="1135072" cy="2570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6" name="Obraz 85" descr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Delta \tilde{\varphi}$&#10;\end{document}&#10;" title="IguanaTex Bitmap Display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2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39143" y="6420545"/>
              <a:ext cx="356895" cy="239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85" name="Łącznik prosty ze strzałką 84"/>
            <p:cNvCxnSpPr/>
            <p:nvPr/>
          </p:nvCxnSpPr>
          <p:spPr>
            <a:xfrm>
              <a:off x="2987824" y="6366021"/>
              <a:ext cx="1205860" cy="0"/>
            </a:xfrm>
            <a:prstGeom prst="straightConnector1">
              <a:avLst/>
            </a:prstGeom>
            <a:ln w="28575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" name="Grupa 11"/>
          <p:cNvGrpSpPr/>
          <p:nvPr/>
        </p:nvGrpSpPr>
        <p:grpSpPr>
          <a:xfrm>
            <a:off x="406379" y="4087658"/>
            <a:ext cx="4277047" cy="1426802"/>
            <a:chOff x="406379" y="4087658"/>
            <a:chExt cx="4277047" cy="1426802"/>
          </a:xfrm>
        </p:grpSpPr>
        <p:sp>
          <p:nvSpPr>
            <p:cNvPr id="108" name="pole tekstowe 107"/>
            <p:cNvSpPr txBox="1"/>
            <p:nvPr/>
          </p:nvSpPr>
          <p:spPr>
            <a:xfrm>
              <a:off x="406379" y="4087658"/>
              <a:ext cx="427704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l-PL" sz="2000" dirty="0" err="1">
                  <a:latin typeface="Times" panose="02020603050405020304" pitchFamily="18" charset="0"/>
                  <a:cs typeface="Times" panose="02020603050405020304" pitchFamily="18" charset="0"/>
                </a:rPr>
                <a:t>l</a:t>
              </a:r>
              <a:r>
                <a:rPr lang="pl-PL" sz="2000" dirty="0" err="1" smtClean="0">
                  <a:latin typeface="Times" panose="02020603050405020304" pitchFamily="18" charset="0"/>
                  <a:cs typeface="Times" panose="02020603050405020304" pitchFamily="18" charset="0"/>
                </a:rPr>
                <a:t>inear</a:t>
              </a:r>
              <a:r>
                <a:rPr lang="pl-PL" sz="2000" dirty="0" smtClean="0">
                  <a:latin typeface="Times" panose="02020603050405020304" pitchFamily="18" charset="0"/>
                  <a:cs typeface="Times" panose="02020603050405020304" pitchFamily="18" charset="0"/>
                </a:rPr>
                <a:t> error </a:t>
              </a:r>
              <a:r>
                <a:rPr lang="pl-PL" sz="2000" dirty="0" err="1" smtClean="0">
                  <a:latin typeface="Times" panose="02020603050405020304" pitchFamily="18" charset="0"/>
                  <a:cs typeface="Times" panose="02020603050405020304" pitchFamily="18" charset="0"/>
                </a:rPr>
                <a:t>propagation</a:t>
              </a:r>
              <a:r>
                <a:rPr lang="pl-PL" sz="2000" dirty="0" smtClean="0">
                  <a:latin typeface="Times" panose="02020603050405020304" pitchFamily="18" charset="0"/>
                  <a:cs typeface="Times" panose="02020603050405020304" pitchFamily="18" charset="0"/>
                </a:rPr>
                <a:t> </a:t>
              </a:r>
              <a:r>
                <a:rPr lang="pl-PL" sz="2000" dirty="0" err="1" smtClean="0">
                  <a:latin typeface="Times" panose="02020603050405020304" pitchFamily="18" charset="0"/>
                  <a:cs typeface="Times" panose="02020603050405020304" pitchFamily="18" charset="0"/>
                </a:rPr>
                <a:t>formula</a:t>
              </a:r>
              <a:endParaRPr lang="pl-PL" sz="2000" dirty="0" smtClean="0">
                <a:solidFill>
                  <a:srgbClr val="000000"/>
                </a:solidFill>
                <a:latin typeface="Times" panose="02020603050405020304" pitchFamily="18" charset="0"/>
                <a:cs typeface="Times" panose="02020603050405020304" pitchFamily="18" charset="0"/>
              </a:endParaRPr>
            </a:p>
          </p:txBody>
        </p:sp>
        <p:pic>
          <p:nvPicPr>
            <p:cNvPr id="114" name="Obraz 113" descr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Delta \tilde{\varphi} = \frac{\Delta n_-}{\left| \frac{\t{d} \langle n_- \rangle}{\t{d} \varphi}\right| }$&#10;\end{document}&#10;" title="IguanaTex Bitmap Display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2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88964" y="4967232"/>
              <a:ext cx="1448541" cy="5472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  <p:extLst>
      <p:ext uri="{BB962C8B-B14F-4D97-AF65-F5344CB8AC3E}">
        <p14:creationId xmlns:p14="http://schemas.microsoft.com/office/powerpoint/2010/main" val="25461234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rostokąt 49"/>
          <p:cNvSpPr/>
          <p:nvPr/>
        </p:nvSpPr>
        <p:spPr>
          <a:xfrm>
            <a:off x="3208877" y="5007598"/>
            <a:ext cx="2826700" cy="1356673"/>
          </a:xfrm>
          <a:prstGeom prst="rect">
            <a:avLst/>
          </a:prstGeom>
          <a:solidFill>
            <a:srgbClr val="FFFF00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Tytuł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 smtClean="0"/>
              <a:t>How </a:t>
            </a:r>
            <a:r>
              <a:rPr lang="pl-PL" dirty="0" err="1" smtClean="0"/>
              <a:t>precisely</a:t>
            </a:r>
            <a:r>
              <a:rPr lang="pl-PL" dirty="0" smtClean="0"/>
              <a:t> we </a:t>
            </a:r>
            <a:r>
              <a:rPr lang="pl-PL" dirty="0" err="1" smtClean="0"/>
              <a:t>can</a:t>
            </a:r>
            <a:r>
              <a:rPr lang="pl-PL" dirty="0" smtClean="0"/>
              <a:t> </a:t>
            </a:r>
            <a:r>
              <a:rPr lang="pl-PL" dirty="0" err="1" smtClean="0"/>
              <a:t>estimate</a:t>
            </a:r>
            <a:r>
              <a:rPr lang="pl-PL" dirty="0"/>
              <a:t> </a:t>
            </a:r>
            <a:r>
              <a:rPr lang="pl-PL" dirty="0" smtClean="0"/>
              <a:t>a </a:t>
            </a:r>
            <a:r>
              <a:rPr lang="pl-PL" dirty="0" err="1" smtClean="0"/>
              <a:t>phase</a:t>
            </a:r>
            <a:r>
              <a:rPr lang="pl-PL" dirty="0" smtClean="0"/>
              <a:t> </a:t>
            </a:r>
            <a:r>
              <a:rPr lang="pl-PL" dirty="0" err="1" smtClean="0"/>
              <a:t>delay</a:t>
            </a:r>
            <a:r>
              <a:rPr lang="pl-PL" dirty="0" smtClean="0"/>
              <a:t> in </a:t>
            </a:r>
            <a:r>
              <a:rPr lang="pl-PL" dirty="0" err="1" smtClean="0"/>
              <a:t>an</a:t>
            </a:r>
            <a:r>
              <a:rPr lang="pl-PL" dirty="0" smtClean="0"/>
              <a:t> </a:t>
            </a:r>
            <a:r>
              <a:rPr lang="pl-PL" dirty="0" err="1" smtClean="0"/>
              <a:t>interferometer</a:t>
            </a:r>
            <a:r>
              <a:rPr lang="pl-PL" dirty="0" smtClean="0"/>
              <a:t>?</a:t>
            </a:r>
            <a:endParaRPr lang="pl-PL" dirty="0"/>
          </a:p>
        </p:txBody>
      </p:sp>
      <p:cxnSp>
        <p:nvCxnSpPr>
          <p:cNvPr id="90" name="Łącznik prosty 89"/>
          <p:cNvCxnSpPr/>
          <p:nvPr/>
        </p:nvCxnSpPr>
        <p:spPr>
          <a:xfrm>
            <a:off x="1456164" y="2402087"/>
            <a:ext cx="581595" cy="48960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Łącznik prosty 90"/>
          <p:cNvCxnSpPr/>
          <p:nvPr/>
        </p:nvCxnSpPr>
        <p:spPr>
          <a:xfrm>
            <a:off x="2968312" y="2402087"/>
            <a:ext cx="1065735" cy="45444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8" name="Prostokąt 97"/>
          <p:cNvSpPr/>
          <p:nvPr/>
        </p:nvSpPr>
        <p:spPr>
          <a:xfrm>
            <a:off x="3317268" y="2188777"/>
            <a:ext cx="504691" cy="520182"/>
          </a:xfrm>
          <a:prstGeom prst="rect">
            <a:avLst/>
          </a:prstGeom>
          <a:ln w="19050"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pl-PL" dirty="0"/>
          </a:p>
        </p:txBody>
      </p:sp>
      <p:pic>
        <p:nvPicPr>
          <p:cNvPr id="99" name="Obraz 53 2" descr="TP_tmp.emf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448784" y="2348881"/>
            <a:ext cx="182916" cy="225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00" name="Łącznik prosty 99"/>
          <p:cNvCxnSpPr/>
          <p:nvPr/>
        </p:nvCxnSpPr>
        <p:spPr>
          <a:xfrm flipH="1" flipV="1">
            <a:off x="4858771" y="3111459"/>
            <a:ext cx="557833" cy="40692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1" name="Łącznik prosty 100"/>
          <p:cNvCxnSpPr/>
          <p:nvPr/>
        </p:nvCxnSpPr>
        <p:spPr>
          <a:xfrm flipV="1">
            <a:off x="4481684" y="2436762"/>
            <a:ext cx="934920" cy="62874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2" name="Łącznik prosty 101"/>
          <p:cNvCxnSpPr/>
          <p:nvPr/>
        </p:nvCxnSpPr>
        <p:spPr>
          <a:xfrm flipV="1">
            <a:off x="4090657" y="3014099"/>
            <a:ext cx="661307" cy="51557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3" name="Prostokąt 102"/>
          <p:cNvSpPr/>
          <p:nvPr/>
        </p:nvSpPr>
        <p:spPr>
          <a:xfrm>
            <a:off x="4318208" y="2870808"/>
            <a:ext cx="814234" cy="244804"/>
          </a:xfrm>
          <a:prstGeom prst="rect">
            <a:avLst/>
          </a:prstGeom>
          <a:solidFill>
            <a:srgbClr val="FFFFFF"/>
          </a:solidFill>
          <a:ln w="19050"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cxnSp>
        <p:nvCxnSpPr>
          <p:cNvPr id="104" name="Łącznik prosty 103"/>
          <p:cNvCxnSpPr>
            <a:endCxn id="103" idx="0"/>
          </p:cNvCxnSpPr>
          <p:nvPr/>
        </p:nvCxnSpPr>
        <p:spPr>
          <a:xfrm>
            <a:off x="4034047" y="2443253"/>
            <a:ext cx="691279" cy="42755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Łącznik prosty 92"/>
          <p:cNvCxnSpPr/>
          <p:nvPr/>
        </p:nvCxnSpPr>
        <p:spPr>
          <a:xfrm flipH="1" flipV="1">
            <a:off x="2177843" y="3096783"/>
            <a:ext cx="658833" cy="439382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4" name="Łącznik prosty 93"/>
          <p:cNvCxnSpPr/>
          <p:nvPr/>
        </p:nvCxnSpPr>
        <p:spPr>
          <a:xfrm flipV="1">
            <a:off x="2037759" y="2402087"/>
            <a:ext cx="930553" cy="65088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5" name="Łącznik prosty 94"/>
          <p:cNvCxnSpPr/>
          <p:nvPr/>
        </p:nvCxnSpPr>
        <p:spPr>
          <a:xfrm flipV="1">
            <a:off x="1456164" y="3136501"/>
            <a:ext cx="570335" cy="39317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6" name="Prostokąt 95"/>
          <p:cNvSpPr/>
          <p:nvPr/>
        </p:nvSpPr>
        <p:spPr>
          <a:xfrm>
            <a:off x="1688803" y="2891696"/>
            <a:ext cx="814234" cy="244804"/>
          </a:xfrm>
          <a:prstGeom prst="rect">
            <a:avLst/>
          </a:prstGeom>
          <a:solidFill>
            <a:srgbClr val="FFFFFF"/>
          </a:solidFill>
          <a:ln w="19050"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cxnSp>
        <p:nvCxnSpPr>
          <p:cNvPr id="97" name="Łącznik prosty 96"/>
          <p:cNvCxnSpPr/>
          <p:nvPr/>
        </p:nvCxnSpPr>
        <p:spPr>
          <a:xfrm>
            <a:off x="2836675" y="3536165"/>
            <a:ext cx="1253982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17" name="Obraz 116" descr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ket{\alpha}$&#10;\end{document}&#10;" title="IguanaTex Bitmap Display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780" y="2839004"/>
            <a:ext cx="335739" cy="308412"/>
          </a:xfrm>
          <a:prstGeom prst="rect">
            <a:avLst/>
          </a:prstGeom>
          <a:noFill/>
          <a:ln/>
          <a:effectLst/>
        </p:spPr>
      </p:pic>
      <p:pic>
        <p:nvPicPr>
          <p:cNvPr id="15" name="Obraz 14" descr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\Delta  \tilde{\varphi} \geq  ?  $$&#10;\end{document}&#10;" title="IguanaTex Bitmap Display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1400" y="5757865"/>
            <a:ext cx="1082762" cy="353542"/>
          </a:xfrm>
          <a:prstGeom prst="rect">
            <a:avLst/>
          </a:prstGeom>
          <a:noFill/>
          <a:ln/>
          <a:effectLst/>
        </p:spPr>
      </p:pic>
      <p:sp>
        <p:nvSpPr>
          <p:cNvPr id="123" name="Schemat blokowy: opóźnienie 122"/>
          <p:cNvSpPr/>
          <p:nvPr/>
        </p:nvSpPr>
        <p:spPr>
          <a:xfrm>
            <a:off x="5558746" y="2177962"/>
            <a:ext cx="577850" cy="1672271"/>
          </a:xfrm>
          <a:prstGeom prst="flowChartDelay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sp>
        <p:nvSpPr>
          <p:cNvPr id="127" name="pole tekstowe 126"/>
          <p:cNvSpPr txBox="1"/>
          <p:nvPr/>
        </p:nvSpPr>
        <p:spPr>
          <a:xfrm>
            <a:off x="3325606" y="5194675"/>
            <a:ext cx="25939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l-PL" b="1" dirty="0" smtClean="0"/>
              <a:t>The Heisenberg limit:</a:t>
            </a:r>
            <a:endParaRPr lang="en-GB" b="1" dirty="0"/>
          </a:p>
        </p:txBody>
      </p:sp>
      <p:cxnSp>
        <p:nvCxnSpPr>
          <p:cNvPr id="129" name="Łącznik prosty ze strzałką 128"/>
          <p:cNvCxnSpPr/>
          <p:nvPr/>
        </p:nvCxnSpPr>
        <p:spPr>
          <a:xfrm>
            <a:off x="6444208" y="2891695"/>
            <a:ext cx="720080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Obraz 5" descr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tilde{\varphi}(i)$&#10;\end{document}&#10;" title="IguanaTex Bitmap Display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8305" y="2708961"/>
            <a:ext cx="508789" cy="310149"/>
          </a:xfrm>
          <a:prstGeom prst="rect">
            <a:avLst/>
          </a:prstGeom>
          <a:noFill/>
          <a:ln/>
          <a:effectLst/>
        </p:spPr>
      </p:pic>
      <p:sp>
        <p:nvSpPr>
          <p:cNvPr id="2" name="Prostokąt 1"/>
          <p:cNvSpPr/>
          <p:nvPr/>
        </p:nvSpPr>
        <p:spPr>
          <a:xfrm>
            <a:off x="746880" y="2188777"/>
            <a:ext cx="584760" cy="1580572"/>
          </a:xfrm>
          <a:prstGeom prst="rect">
            <a:avLst/>
          </a:prstGeom>
          <a:solidFill>
            <a:srgbClr val="FFFFFF"/>
          </a:solidFill>
          <a:ln w="19050"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pl-PL"/>
          </a:p>
        </p:txBody>
      </p:sp>
      <p:pic>
        <p:nvPicPr>
          <p:cNvPr id="4" name="Obraz 3" descr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ket{\psi}$&#10;\end{document}&#10;" title="IguanaTex Bitmap Display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493" y="2803799"/>
            <a:ext cx="352961" cy="310149"/>
          </a:xfrm>
          <a:prstGeom prst="rect">
            <a:avLst/>
          </a:prstGeom>
          <a:noFill/>
          <a:ln/>
          <a:effectLst/>
        </p:spPr>
      </p:pic>
      <p:pic>
        <p:nvPicPr>
          <p:cNvPr id="7" name="Obraz 6" descr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M_i$&#10;\end{document}&#10;" title="IguanaTex Bitmap Display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6427" y="2801310"/>
            <a:ext cx="370563" cy="258632"/>
          </a:xfrm>
          <a:prstGeom prst="rect">
            <a:avLst/>
          </a:prstGeom>
          <a:noFill/>
          <a:ln/>
          <a:effectLst/>
        </p:spPr>
      </p:pic>
      <p:grpSp>
        <p:nvGrpSpPr>
          <p:cNvPr id="16" name="Grupa 15"/>
          <p:cNvGrpSpPr/>
          <p:nvPr/>
        </p:nvGrpSpPr>
        <p:grpSpPr>
          <a:xfrm>
            <a:off x="752605" y="4193113"/>
            <a:ext cx="2817008" cy="707442"/>
            <a:chOff x="752605" y="4193113"/>
            <a:chExt cx="2817008" cy="707442"/>
          </a:xfrm>
        </p:grpSpPr>
        <p:pic>
          <p:nvPicPr>
            <p:cNvPr id="5" name="Obraz 4" descr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ket{\psi} = \sum_{k=0}^n c_k \ket{k,n-k}$&#10;\end{document}&#10;" title="IguanaTex Bitmap Display"/>
            <p:cNvPicPr>
              <a:picLocks noChangeAspect="1"/>
            </p:cNvPicPr>
            <p:nvPr>
              <p:custDataLst>
                <p:tags r:id="rId8"/>
              </p:custDataLst>
            </p:nvPr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605" y="4193113"/>
              <a:ext cx="2817008" cy="307492"/>
            </a:xfrm>
            <a:prstGeom prst="rect">
              <a:avLst/>
            </a:prstGeom>
            <a:noFill/>
            <a:ln/>
            <a:effectLst/>
          </p:spPr>
        </p:pic>
        <p:sp>
          <p:nvSpPr>
            <p:cNvPr id="37" name="pole tekstowe 36"/>
            <p:cNvSpPr txBox="1"/>
            <p:nvPr/>
          </p:nvSpPr>
          <p:spPr>
            <a:xfrm>
              <a:off x="844127" y="4592778"/>
              <a:ext cx="236475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pl-PL" sz="1400" dirty="0" err="1"/>
                <a:t>a</a:t>
              </a:r>
              <a:r>
                <a:rPr lang="pl-PL" sz="1400" dirty="0" err="1" smtClean="0"/>
                <a:t>rbitrary</a:t>
              </a:r>
              <a:r>
                <a:rPr lang="pl-PL" sz="1400" dirty="0" smtClean="0"/>
                <a:t> n-</a:t>
              </a:r>
              <a:r>
                <a:rPr lang="pl-PL" sz="1400" dirty="0" err="1" smtClean="0"/>
                <a:t>photon</a:t>
              </a:r>
              <a:r>
                <a:rPr lang="pl-PL" sz="1400" dirty="0" smtClean="0"/>
                <a:t> </a:t>
              </a:r>
              <a:r>
                <a:rPr lang="pl-PL" sz="1400" dirty="0" err="1" smtClean="0"/>
                <a:t>state</a:t>
              </a:r>
              <a:r>
                <a:rPr lang="pl-PL" sz="1400" dirty="0" smtClean="0"/>
                <a:t> </a:t>
              </a:r>
              <a:endParaRPr lang="en-GB" sz="1400" dirty="0"/>
            </a:p>
          </p:txBody>
        </p:sp>
      </p:grpSp>
      <p:grpSp>
        <p:nvGrpSpPr>
          <p:cNvPr id="17" name="Grupa 16"/>
          <p:cNvGrpSpPr/>
          <p:nvPr/>
        </p:nvGrpSpPr>
        <p:grpSpPr>
          <a:xfrm>
            <a:off x="4667140" y="4138569"/>
            <a:ext cx="2346470" cy="761985"/>
            <a:chOff x="4667140" y="4138569"/>
            <a:chExt cx="2346470" cy="761985"/>
          </a:xfrm>
        </p:grpSpPr>
        <p:sp>
          <p:nvSpPr>
            <p:cNvPr id="38" name="pole tekstowe 37"/>
            <p:cNvSpPr txBox="1"/>
            <p:nvPr/>
          </p:nvSpPr>
          <p:spPr>
            <a:xfrm>
              <a:off x="4759071" y="4592777"/>
              <a:ext cx="217719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pl-PL" sz="1400" dirty="0" err="1"/>
                <a:t>a</a:t>
              </a:r>
              <a:r>
                <a:rPr lang="pl-PL" sz="1400" dirty="0" err="1" smtClean="0"/>
                <a:t>rbitrary</a:t>
              </a:r>
              <a:r>
                <a:rPr lang="pl-PL" sz="1400" dirty="0" smtClean="0"/>
                <a:t> </a:t>
              </a:r>
              <a:r>
                <a:rPr lang="pl-PL" sz="1400" dirty="0" err="1" smtClean="0"/>
                <a:t>measurement</a:t>
              </a:r>
              <a:endParaRPr lang="en-GB" sz="1400" dirty="0"/>
            </a:p>
          </p:txBody>
        </p:sp>
        <p:pic>
          <p:nvPicPr>
            <p:cNvPr id="8" name="Obraz 7" descr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M_i\geq 0 $,  $\sum_i M_i = \openone$ &#10;\end{document}&#10;" title="IguanaTex Bitmap Display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67140" y="4138569"/>
              <a:ext cx="2346470" cy="289885"/>
            </a:xfrm>
            <a:prstGeom prst="rect">
              <a:avLst/>
            </a:prstGeom>
            <a:noFill/>
            <a:ln/>
            <a:effectLst/>
          </p:spPr>
        </p:pic>
      </p:grpSp>
    </p:spTree>
    <p:extLst>
      <p:ext uri="{BB962C8B-B14F-4D97-AF65-F5344CB8AC3E}">
        <p14:creationId xmlns:p14="http://schemas.microsoft.com/office/powerpoint/2010/main" val="25738813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 animBg="1"/>
      <p:bldP spid="12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306492" y="92488"/>
            <a:ext cx="8229600" cy="1143000"/>
          </a:xfrm>
        </p:spPr>
        <p:txBody>
          <a:bodyPr>
            <a:normAutofit/>
          </a:bodyPr>
          <a:lstStyle/>
          <a:p>
            <a:r>
              <a:rPr lang="pl-PL" dirty="0" smtClean="0"/>
              <a:t>Heisenberg limit</a:t>
            </a:r>
            <a:br>
              <a:rPr lang="pl-PL" dirty="0" smtClean="0"/>
            </a:br>
            <a:r>
              <a:rPr lang="pl-PL" sz="2200" dirty="0" smtClean="0"/>
              <a:t>a </a:t>
            </a:r>
            <a:r>
              <a:rPr lang="pl-PL" sz="2200" dirty="0" err="1" smtClean="0"/>
              <a:t>simple</a:t>
            </a:r>
            <a:r>
              <a:rPr lang="pl-PL" sz="2200" dirty="0" smtClean="0"/>
              <a:t> </a:t>
            </a:r>
            <a:r>
              <a:rPr lang="pl-PL" sz="2200" dirty="0" err="1" smtClean="0"/>
              <a:t>intuitive</a:t>
            </a:r>
            <a:r>
              <a:rPr lang="pl-PL" sz="2200" dirty="0" smtClean="0"/>
              <a:t> </a:t>
            </a:r>
            <a:r>
              <a:rPr lang="pl-PL" sz="2200" dirty="0" err="1" smtClean="0"/>
              <a:t>derivation</a:t>
            </a:r>
            <a:endParaRPr lang="pl-PL" sz="2200" dirty="0"/>
          </a:p>
        </p:txBody>
      </p:sp>
      <p:cxnSp>
        <p:nvCxnSpPr>
          <p:cNvPr id="91" name="Łącznik prosty 90"/>
          <p:cNvCxnSpPr/>
          <p:nvPr/>
        </p:nvCxnSpPr>
        <p:spPr>
          <a:xfrm>
            <a:off x="1839193" y="2512057"/>
            <a:ext cx="3702039" cy="14603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8" name="Prostokąt 97"/>
          <p:cNvSpPr/>
          <p:nvPr/>
        </p:nvSpPr>
        <p:spPr>
          <a:xfrm>
            <a:off x="3359503" y="2248468"/>
            <a:ext cx="504691" cy="520182"/>
          </a:xfrm>
          <a:prstGeom prst="rect">
            <a:avLst/>
          </a:prstGeom>
          <a:ln w="19050"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pl-PL" dirty="0"/>
          </a:p>
        </p:txBody>
      </p:sp>
      <p:pic>
        <p:nvPicPr>
          <p:cNvPr id="99" name="Obraz 53 2 1" descr="TP_tmp.emf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3491019" y="2410562"/>
            <a:ext cx="182916" cy="225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97" name="Łącznik prosty 96"/>
          <p:cNvCxnSpPr/>
          <p:nvPr/>
        </p:nvCxnSpPr>
        <p:spPr>
          <a:xfrm flipV="1">
            <a:off x="1839193" y="3630824"/>
            <a:ext cx="3702039" cy="5381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17" name="Obraz 116" descr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ket{\alpha}$&#10;\end{document}&#10;" title="IguanaTex Bitmap Display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7126" y="2855091"/>
            <a:ext cx="335739" cy="308412"/>
          </a:xfrm>
          <a:prstGeom prst="rect">
            <a:avLst/>
          </a:prstGeom>
          <a:noFill/>
          <a:ln/>
          <a:effectLst/>
        </p:spPr>
      </p:pic>
      <p:sp>
        <p:nvSpPr>
          <p:cNvPr id="123" name="Schemat blokowy: opóźnienie 122"/>
          <p:cNvSpPr/>
          <p:nvPr/>
        </p:nvSpPr>
        <p:spPr>
          <a:xfrm>
            <a:off x="6721937" y="2250202"/>
            <a:ext cx="577850" cy="1672271"/>
          </a:xfrm>
          <a:prstGeom prst="flowChartDelay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sp>
        <p:nvSpPr>
          <p:cNvPr id="2" name="Prostokąt 1"/>
          <p:cNvSpPr/>
          <p:nvPr/>
        </p:nvSpPr>
        <p:spPr>
          <a:xfrm>
            <a:off x="1094226" y="2204864"/>
            <a:ext cx="584760" cy="1580572"/>
          </a:xfrm>
          <a:prstGeom prst="rect">
            <a:avLst/>
          </a:prstGeom>
          <a:solidFill>
            <a:srgbClr val="FFFFFF"/>
          </a:solidFill>
          <a:ln w="19050"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pl-PL"/>
          </a:p>
        </p:txBody>
      </p:sp>
      <p:pic>
        <p:nvPicPr>
          <p:cNvPr id="4" name="Obraz 3" descr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ket{\psi}$&#10;\end{document}&#10;" title="IguanaTex Bitmap Display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6839" y="2819886"/>
            <a:ext cx="352961" cy="310149"/>
          </a:xfrm>
          <a:prstGeom prst="rect">
            <a:avLst/>
          </a:prstGeom>
          <a:noFill/>
          <a:ln/>
          <a:effectLst/>
        </p:spPr>
      </p:pic>
      <p:pic>
        <p:nvPicPr>
          <p:cNvPr id="14" name="Obraz 13" descr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hat{A}$&#10;\end{document}&#10;" title="IguanaTex Bitmap Display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8254" y="2910164"/>
            <a:ext cx="218884" cy="292790"/>
          </a:xfrm>
          <a:prstGeom prst="rect">
            <a:avLst/>
          </a:prstGeom>
          <a:noFill/>
          <a:ln/>
          <a:effectLst/>
        </p:spPr>
      </p:pic>
      <p:grpSp>
        <p:nvGrpSpPr>
          <p:cNvPr id="16" name="Grupa 15"/>
          <p:cNvGrpSpPr/>
          <p:nvPr/>
        </p:nvGrpSpPr>
        <p:grpSpPr>
          <a:xfrm>
            <a:off x="490328" y="3954613"/>
            <a:ext cx="2981165" cy="707442"/>
            <a:chOff x="588448" y="4193113"/>
            <a:chExt cx="2981165" cy="707442"/>
          </a:xfrm>
        </p:grpSpPr>
        <p:pic>
          <p:nvPicPr>
            <p:cNvPr id="5" name="Obraz 4" descr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ket{\psi} = \sum_{k=0}^n c_k \ket{k,n-k}$&#10;\end{document}&#10;" title="IguanaTex Bitmap Display"/>
            <p:cNvPicPr>
              <a:picLocks noChangeAspect="1"/>
            </p:cNvPicPr>
            <p:nvPr>
              <p:custDataLst>
                <p:tags r:id="rId10"/>
              </p:custDataLst>
            </p:nvPr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605" y="4193113"/>
              <a:ext cx="2817008" cy="307492"/>
            </a:xfrm>
            <a:prstGeom prst="rect">
              <a:avLst/>
            </a:prstGeom>
            <a:noFill/>
            <a:ln/>
            <a:effectLst/>
          </p:spPr>
        </p:pic>
        <p:sp>
          <p:nvSpPr>
            <p:cNvPr id="37" name="pole tekstowe 36"/>
            <p:cNvSpPr txBox="1"/>
            <p:nvPr/>
          </p:nvSpPr>
          <p:spPr>
            <a:xfrm>
              <a:off x="588448" y="4592778"/>
              <a:ext cx="287610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pl-PL" sz="1400" dirty="0" err="1"/>
                <a:t>a</a:t>
              </a:r>
              <a:r>
                <a:rPr lang="pl-PL" sz="1400" dirty="0" err="1" smtClean="0"/>
                <a:t>rbitrary</a:t>
              </a:r>
              <a:r>
                <a:rPr lang="pl-PL" sz="1400" dirty="0" smtClean="0"/>
                <a:t> </a:t>
              </a:r>
              <a:r>
                <a:rPr lang="pl-PL" sz="1400" dirty="0" smtClean="0"/>
                <a:t>n-</a:t>
              </a:r>
              <a:r>
                <a:rPr lang="pl-PL" sz="1400" dirty="0" err="1" smtClean="0"/>
                <a:t>photon</a:t>
              </a:r>
              <a:r>
                <a:rPr lang="pl-PL" sz="1400" dirty="0" smtClean="0"/>
                <a:t> </a:t>
              </a:r>
              <a:r>
                <a:rPr lang="pl-PL" sz="1400" dirty="0" err="1" smtClean="0"/>
                <a:t>input</a:t>
              </a:r>
              <a:r>
                <a:rPr lang="pl-PL" sz="1400" dirty="0" smtClean="0"/>
                <a:t> </a:t>
              </a:r>
              <a:r>
                <a:rPr lang="pl-PL" sz="1400" dirty="0" err="1" smtClean="0"/>
                <a:t>state</a:t>
              </a:r>
              <a:r>
                <a:rPr lang="pl-PL" sz="1400" dirty="0" smtClean="0"/>
                <a:t> </a:t>
              </a:r>
              <a:endParaRPr lang="en-GB" sz="1400" dirty="0"/>
            </a:p>
          </p:txBody>
        </p:sp>
      </p:grpSp>
      <p:sp>
        <p:nvSpPr>
          <p:cNvPr id="38" name="pole tekstowe 37"/>
          <p:cNvSpPr txBox="1"/>
          <p:nvPr/>
        </p:nvSpPr>
        <p:spPr>
          <a:xfrm>
            <a:off x="6006239" y="4020733"/>
            <a:ext cx="20084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400" dirty="0" err="1" smtClean="0"/>
              <a:t>Measurement</a:t>
            </a:r>
            <a:r>
              <a:rPr lang="pl-PL" sz="1400" dirty="0" smtClean="0"/>
              <a:t> of </a:t>
            </a:r>
            <a:r>
              <a:rPr lang="pl-PL" sz="1400" dirty="0" err="1" smtClean="0"/>
              <a:t>observable</a:t>
            </a:r>
            <a:r>
              <a:rPr lang="pl-PL" sz="1400" i="1" dirty="0" smtClean="0"/>
              <a:t> A</a:t>
            </a:r>
            <a:endParaRPr lang="en-GB" sz="1400" i="1" dirty="0"/>
          </a:p>
        </p:txBody>
      </p:sp>
      <p:sp>
        <p:nvSpPr>
          <p:cNvPr id="39" name="pole tekstowe 38"/>
          <p:cNvSpPr txBox="1"/>
          <p:nvPr/>
        </p:nvSpPr>
        <p:spPr>
          <a:xfrm>
            <a:off x="2620732" y="1349024"/>
            <a:ext cx="20084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400" dirty="0" err="1" smtClean="0"/>
              <a:t>Evolution</a:t>
            </a:r>
            <a:endParaRPr lang="en-GB" sz="1400" i="1" dirty="0"/>
          </a:p>
        </p:txBody>
      </p:sp>
      <p:pic>
        <p:nvPicPr>
          <p:cNvPr id="19" name="Obraz 18" descr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U_\varphi = e^{i \hat{\Lambda} \varphi}$&#10;\end{document}&#10;" title="IguanaTex Bitmap Display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9832" y="1703688"/>
            <a:ext cx="1092799" cy="3373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Obraz 19" descr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hat{\Lambda} = \hat{n}_1 \otimes \openone $&#10;\end{document}&#10;" title="IguanaTex Bitmap Display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9033" y="1725671"/>
            <a:ext cx="1224658" cy="279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5" name="pole tekstowe 44"/>
          <p:cNvSpPr txBox="1"/>
          <p:nvPr/>
        </p:nvSpPr>
        <p:spPr>
          <a:xfrm>
            <a:off x="4716016" y="1281877"/>
            <a:ext cx="34712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400" dirty="0" err="1" smtClean="0"/>
              <a:t>Evolution</a:t>
            </a:r>
            <a:r>
              <a:rPr lang="pl-PL" sz="1400" dirty="0" smtClean="0"/>
              <a:t> generator</a:t>
            </a:r>
          </a:p>
          <a:p>
            <a:pPr algn="ctr"/>
            <a:r>
              <a:rPr lang="pl-PL" sz="1400" i="1" dirty="0" smtClean="0"/>
              <a:t>(numer of </a:t>
            </a:r>
            <a:r>
              <a:rPr lang="pl-PL" sz="1400" i="1" dirty="0" err="1" smtClean="0"/>
              <a:t>photons</a:t>
            </a:r>
            <a:r>
              <a:rPr lang="pl-PL" sz="1400" i="1" dirty="0" smtClean="0"/>
              <a:t> in the </a:t>
            </a:r>
            <a:r>
              <a:rPr lang="pl-PL" sz="1400" i="1" dirty="0" err="1" smtClean="0"/>
              <a:t>upper</a:t>
            </a:r>
            <a:r>
              <a:rPr lang="pl-PL" sz="1400" i="1" dirty="0" smtClean="0"/>
              <a:t> </a:t>
            </a:r>
            <a:r>
              <a:rPr lang="pl-PL" sz="1400" i="1" dirty="0" err="1" smtClean="0"/>
              <a:t>arm</a:t>
            </a:r>
            <a:r>
              <a:rPr lang="pl-PL" sz="1400" i="1" dirty="0" smtClean="0"/>
              <a:t>)</a:t>
            </a:r>
            <a:endParaRPr lang="en-GB" sz="1400" i="1" dirty="0"/>
          </a:p>
        </p:txBody>
      </p:sp>
      <p:pic>
        <p:nvPicPr>
          <p:cNvPr id="48" name="Obraz 47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5796" y="5660781"/>
            <a:ext cx="1881115" cy="441787"/>
          </a:xfrm>
          <a:prstGeom prst="rect">
            <a:avLst/>
          </a:prstGeom>
          <a:noFill/>
          <a:ln/>
          <a:effectLst/>
        </p:spPr>
      </p:pic>
      <p:sp>
        <p:nvSpPr>
          <p:cNvPr id="49" name="pole tekstowe 48"/>
          <p:cNvSpPr txBox="1"/>
          <p:nvPr/>
        </p:nvSpPr>
        <p:spPr>
          <a:xfrm>
            <a:off x="287012" y="5037096"/>
            <a:ext cx="85699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/>
              <a:t>Try to estimate a unitary shift generated </a:t>
            </a:r>
            <a:r>
              <a:rPr lang="en-US" b="1" dirty="0" smtClean="0"/>
              <a:t>by</a:t>
            </a:r>
            <a:r>
              <a:rPr lang="pl-PL" b="1" dirty="0" smtClean="0"/>
              <a:t> </a:t>
            </a:r>
            <a:r>
              <a:rPr lang="pl-PL" b="1" i="1" dirty="0" smtClean="0">
                <a:sym typeface="Symbol" panose="05050102010706020507" pitchFamily="18" charset="2"/>
              </a:rPr>
              <a:t></a:t>
            </a:r>
            <a:r>
              <a:rPr lang="pl-PL" b="1" dirty="0" smtClean="0"/>
              <a:t> </a:t>
            </a:r>
            <a:r>
              <a:rPr lang="pl-PL" dirty="0" smtClean="0"/>
              <a:t>(spectrum </a:t>
            </a:r>
            <a:r>
              <a:rPr lang="pl-PL" dirty="0" err="1" smtClean="0"/>
              <a:t>between</a:t>
            </a:r>
            <a:r>
              <a:rPr lang="pl-PL" dirty="0" smtClean="0"/>
              <a:t> 0 and n) </a:t>
            </a:r>
            <a:endParaRPr lang="en-US" dirty="0"/>
          </a:p>
        </p:txBody>
      </p:sp>
      <p:pic>
        <p:nvPicPr>
          <p:cNvPr id="51" name="Obraz 50" descr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ket{\alpha}$&#10;\end{document}&#10;" title="IguanaTex Bitmap Display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5573" y="2906635"/>
            <a:ext cx="335739" cy="308412"/>
          </a:xfrm>
          <a:prstGeom prst="rect">
            <a:avLst/>
          </a:prstGeom>
          <a:noFill/>
          <a:ln/>
          <a:effectLst/>
        </p:spPr>
      </p:pic>
      <p:sp>
        <p:nvSpPr>
          <p:cNvPr id="52" name="Prostokąt 51"/>
          <p:cNvSpPr/>
          <p:nvPr/>
        </p:nvSpPr>
        <p:spPr>
          <a:xfrm>
            <a:off x="5442673" y="2256408"/>
            <a:ext cx="584760" cy="1580572"/>
          </a:xfrm>
          <a:prstGeom prst="rect">
            <a:avLst/>
          </a:prstGeom>
          <a:solidFill>
            <a:srgbClr val="FFFFFF"/>
          </a:solidFill>
          <a:ln w="19050"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pl-PL"/>
          </a:p>
        </p:txBody>
      </p:sp>
      <p:pic>
        <p:nvPicPr>
          <p:cNvPr id="23" name="Obraz 22" descr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ket{\psi_\varphi}$&#10;\end{document}&#10;" title="IguanaTex Bitmap Display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0645" y="2874121"/>
            <a:ext cx="525594" cy="325616"/>
          </a:xfrm>
          <a:prstGeom prst="rect">
            <a:avLst/>
          </a:prstGeom>
          <a:noFill/>
          <a:ln/>
          <a:effectLst/>
        </p:spPr>
      </p:pic>
    </p:spTree>
    <p:extLst>
      <p:ext uri="{BB962C8B-B14F-4D97-AF65-F5344CB8AC3E}">
        <p14:creationId xmlns:p14="http://schemas.microsoft.com/office/powerpoint/2010/main" val="12610805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3" grpId="0" animBg="1"/>
      <p:bldP spid="38" grpId="0"/>
      <p:bldP spid="39" grpId="0"/>
      <p:bldP spid="45" grpId="0"/>
      <p:bldP spid="49" grpId="0"/>
      <p:bldP spid="5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171908" y="67856"/>
            <a:ext cx="8229600" cy="1143000"/>
          </a:xfrm>
        </p:spPr>
        <p:txBody>
          <a:bodyPr>
            <a:normAutofit/>
          </a:bodyPr>
          <a:lstStyle/>
          <a:p>
            <a:r>
              <a:rPr lang="pl-PL" dirty="0" smtClean="0"/>
              <a:t>Heisenberg limit</a:t>
            </a:r>
            <a:br>
              <a:rPr lang="pl-PL" dirty="0" smtClean="0"/>
            </a:br>
            <a:r>
              <a:rPr lang="pl-PL" sz="2200" dirty="0" smtClean="0"/>
              <a:t>a </a:t>
            </a:r>
            <a:r>
              <a:rPr lang="pl-PL" sz="2200" dirty="0" err="1" smtClean="0"/>
              <a:t>simple</a:t>
            </a:r>
            <a:r>
              <a:rPr lang="pl-PL" sz="2200" dirty="0" smtClean="0"/>
              <a:t> </a:t>
            </a:r>
            <a:r>
              <a:rPr lang="pl-PL" sz="2200" dirty="0" err="1" smtClean="0"/>
              <a:t>intuitive</a:t>
            </a:r>
            <a:r>
              <a:rPr lang="pl-PL" sz="2200" dirty="0" smtClean="0"/>
              <a:t> </a:t>
            </a:r>
            <a:r>
              <a:rPr lang="pl-PL" sz="2200" dirty="0" err="1" smtClean="0"/>
              <a:t>derivation</a:t>
            </a:r>
            <a:endParaRPr lang="pl-PL" sz="2200" dirty="0"/>
          </a:p>
        </p:txBody>
      </p:sp>
      <p:pic>
        <p:nvPicPr>
          <p:cNvPr id="48" name="Obraz 47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5131" y="1659046"/>
            <a:ext cx="1881115" cy="441787"/>
          </a:xfrm>
          <a:prstGeom prst="rect">
            <a:avLst/>
          </a:prstGeom>
          <a:noFill/>
          <a:ln/>
          <a:effectLst/>
        </p:spPr>
      </p:pic>
      <p:sp>
        <p:nvSpPr>
          <p:cNvPr id="49" name="pole tekstowe 48"/>
          <p:cNvSpPr txBox="1"/>
          <p:nvPr/>
        </p:nvSpPr>
        <p:spPr>
          <a:xfrm>
            <a:off x="171908" y="1248826"/>
            <a:ext cx="85699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/>
              <a:t>Try to estimate a unitary shift generated </a:t>
            </a:r>
            <a:r>
              <a:rPr lang="en-US" b="1" dirty="0" smtClean="0"/>
              <a:t>by</a:t>
            </a:r>
            <a:r>
              <a:rPr lang="pl-PL" b="1" dirty="0" smtClean="0"/>
              <a:t> </a:t>
            </a:r>
            <a:r>
              <a:rPr lang="pl-PL" b="1" i="1" dirty="0" smtClean="0">
                <a:sym typeface="Symbol" panose="05050102010706020507" pitchFamily="18" charset="2"/>
              </a:rPr>
              <a:t></a:t>
            </a:r>
            <a:r>
              <a:rPr lang="pl-PL" b="1" dirty="0" smtClean="0"/>
              <a:t> </a:t>
            </a:r>
            <a:r>
              <a:rPr lang="pl-PL" dirty="0" smtClean="0"/>
              <a:t>(spectrum </a:t>
            </a:r>
            <a:r>
              <a:rPr lang="pl-PL" dirty="0" err="1" smtClean="0"/>
              <a:t>between</a:t>
            </a:r>
            <a:r>
              <a:rPr lang="pl-PL" dirty="0" smtClean="0"/>
              <a:t> 0 and n) </a:t>
            </a:r>
            <a:endParaRPr lang="en-US" dirty="0"/>
          </a:p>
        </p:txBody>
      </p:sp>
      <p:sp>
        <p:nvSpPr>
          <p:cNvPr id="25" name="Prostokąt 24"/>
          <p:cNvSpPr/>
          <p:nvPr/>
        </p:nvSpPr>
        <p:spPr>
          <a:xfrm>
            <a:off x="5976459" y="4171322"/>
            <a:ext cx="1963711" cy="797854"/>
          </a:xfrm>
          <a:prstGeom prst="rect">
            <a:avLst/>
          </a:prstGeom>
          <a:solidFill>
            <a:srgbClr val="FFFF00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6" name="Prostokąt 25"/>
          <p:cNvSpPr/>
          <p:nvPr/>
        </p:nvSpPr>
        <p:spPr>
          <a:xfrm>
            <a:off x="225355" y="2220007"/>
            <a:ext cx="87006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b="1" dirty="0" smtClean="0"/>
              <a:t>We </a:t>
            </a:r>
            <a:r>
              <a:rPr lang="pl-PL" b="1" dirty="0" err="1" smtClean="0"/>
              <a:t>extract</a:t>
            </a:r>
            <a:r>
              <a:rPr lang="pl-PL" b="1" dirty="0" smtClean="0"/>
              <a:t> </a:t>
            </a:r>
            <a:r>
              <a:rPr lang="pl-PL" b="1" dirty="0" err="1" smtClean="0"/>
              <a:t>information</a:t>
            </a:r>
            <a:r>
              <a:rPr lang="pl-PL" b="1" dirty="0" smtClean="0"/>
              <a:t> by </a:t>
            </a:r>
            <a:r>
              <a:rPr lang="pl-PL" b="1" dirty="0" err="1" smtClean="0"/>
              <a:t>measuring</a:t>
            </a:r>
            <a:r>
              <a:rPr lang="pl-PL" b="1" dirty="0" smtClean="0"/>
              <a:t> </a:t>
            </a:r>
            <a:r>
              <a:rPr lang="pl-PL" b="1" dirty="0" err="1" smtClean="0"/>
              <a:t>observable</a:t>
            </a:r>
            <a:r>
              <a:rPr lang="pl-PL" b="1" dirty="0" smtClean="0"/>
              <a:t> A</a:t>
            </a:r>
            <a:endParaRPr lang="en-GB" b="1" dirty="0"/>
          </a:p>
        </p:txBody>
      </p:sp>
      <p:pic>
        <p:nvPicPr>
          <p:cNvPr id="28" name="Obraz 2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2389" y="2555305"/>
            <a:ext cx="2391905" cy="398953"/>
          </a:xfrm>
          <a:prstGeom prst="rect">
            <a:avLst/>
          </a:prstGeom>
          <a:noFill/>
          <a:ln/>
          <a:effectLst/>
        </p:spPr>
      </p:pic>
      <p:pic>
        <p:nvPicPr>
          <p:cNvPr id="29" name="Obraz 28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4910" y="3447072"/>
            <a:ext cx="1693916" cy="577071"/>
          </a:xfrm>
          <a:prstGeom prst="rect">
            <a:avLst/>
          </a:prstGeom>
          <a:noFill/>
          <a:ln/>
          <a:effectLst/>
        </p:spPr>
      </p:pic>
      <p:grpSp>
        <p:nvGrpSpPr>
          <p:cNvPr id="30" name="Grupa 29"/>
          <p:cNvGrpSpPr/>
          <p:nvPr/>
        </p:nvGrpSpPr>
        <p:grpSpPr>
          <a:xfrm>
            <a:off x="257655" y="3013251"/>
            <a:ext cx="8700668" cy="369332"/>
            <a:chOff x="225355" y="3112903"/>
            <a:chExt cx="8700668" cy="369332"/>
          </a:xfrm>
        </p:grpSpPr>
        <p:sp>
          <p:nvSpPr>
            <p:cNvPr id="31" name="Prostokąt 30"/>
            <p:cNvSpPr/>
            <p:nvPr/>
          </p:nvSpPr>
          <p:spPr>
            <a:xfrm>
              <a:off x="225355" y="3112903"/>
              <a:ext cx="8700668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 smtClean="0"/>
                <a:t>Linear</a:t>
              </a:r>
              <a:r>
                <a:rPr lang="pl-PL" b="1" dirty="0" smtClean="0"/>
                <a:t> </a:t>
              </a:r>
              <a:r>
                <a:rPr lang="en-GB" b="1" dirty="0" smtClean="0"/>
                <a:t>error</a:t>
              </a:r>
              <a:r>
                <a:rPr lang="pl-PL" b="1" dirty="0" smtClean="0"/>
                <a:t> </a:t>
              </a:r>
              <a:r>
                <a:rPr lang="en-GB" b="1" dirty="0" smtClean="0"/>
                <a:t>propagation formula for estimating </a:t>
              </a:r>
              <a:endParaRPr lang="en-GB" b="1" dirty="0"/>
            </a:p>
          </p:txBody>
        </p:sp>
        <p:pic>
          <p:nvPicPr>
            <p:cNvPr id="32" name="Obraz 31"/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04294" y="3218790"/>
              <a:ext cx="172522" cy="209391"/>
            </a:xfrm>
            <a:prstGeom prst="rect">
              <a:avLst/>
            </a:prstGeom>
            <a:noFill/>
            <a:ln/>
            <a:effectLst/>
          </p:spPr>
        </p:pic>
      </p:grpSp>
      <p:pic>
        <p:nvPicPr>
          <p:cNvPr id="33" name="Obraz 32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0020" y="3492689"/>
            <a:ext cx="3061800" cy="487008"/>
          </a:xfrm>
          <a:prstGeom prst="rect">
            <a:avLst/>
          </a:prstGeom>
          <a:noFill/>
          <a:ln/>
          <a:effectLst/>
        </p:spPr>
      </p:pic>
      <p:sp>
        <p:nvSpPr>
          <p:cNvPr id="34" name="Prostokąt 33"/>
          <p:cNvSpPr/>
          <p:nvPr/>
        </p:nvSpPr>
        <p:spPr>
          <a:xfrm>
            <a:off x="233695" y="4025872"/>
            <a:ext cx="87006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b="1" dirty="0" smtClean="0"/>
              <a:t>Apply the </a:t>
            </a:r>
            <a:r>
              <a:rPr lang="en-GB" b="1" dirty="0" smtClean="0">
                <a:solidFill>
                  <a:srgbClr val="FF0000"/>
                </a:solidFill>
              </a:rPr>
              <a:t>Heisenberg</a:t>
            </a:r>
            <a:r>
              <a:rPr lang="en-GB" b="1" dirty="0" smtClean="0"/>
              <a:t> uncertainty relation: </a:t>
            </a:r>
            <a:endParaRPr lang="en-GB" b="1" dirty="0"/>
          </a:p>
        </p:txBody>
      </p:sp>
      <p:pic>
        <p:nvPicPr>
          <p:cNvPr id="7" name="Obraz 6" descr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&#10;\Delta A \geq  \frac{|\bra{\psi_\varphi}[\hat{A},\hat{\Lambda}]\ket{\psi_{\varphi}}  |}{2\Delta \Lambda} = \frac{\left| \frac{\t{d} A(\varphi)}{\t{d}\varphi} \right|}{2 \Delta \Lambda}&#10;$&#10;\end{document}&#10;" title="IguanaTex Bitmap Display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583" y="4430692"/>
            <a:ext cx="3885435" cy="569929"/>
          </a:xfrm>
          <a:prstGeom prst="rect">
            <a:avLst/>
          </a:prstGeom>
          <a:noFill/>
          <a:ln/>
          <a:effectLst/>
        </p:spPr>
      </p:pic>
      <p:pic>
        <p:nvPicPr>
          <p:cNvPr id="6" name="Obraz 5" descr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&#10;\Delta \tilde{\varphi} \geq  \frac{1}{2 \Delta \Lambda}&#10;$$&#10;\end{document}&#10;" title="IguanaTex Bitmap Display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8222" y="4228980"/>
            <a:ext cx="1500202" cy="664267"/>
          </a:xfrm>
          <a:prstGeom prst="rect">
            <a:avLst/>
          </a:prstGeom>
          <a:noFill/>
          <a:ln/>
          <a:effectLst/>
        </p:spPr>
      </p:pic>
      <p:sp>
        <p:nvSpPr>
          <p:cNvPr id="40" name="Prostokąt 39"/>
          <p:cNvSpPr/>
          <p:nvPr/>
        </p:nvSpPr>
        <p:spPr>
          <a:xfrm>
            <a:off x="5976459" y="5270506"/>
            <a:ext cx="367703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1400" dirty="0" smtClean="0"/>
              <a:t>RMSD of </a:t>
            </a:r>
            <a:r>
              <a:rPr lang="pl-PL" sz="1400" dirty="0"/>
              <a:t>the generator</a:t>
            </a:r>
            <a:endParaRPr lang="en-GB" sz="1400" dirty="0"/>
          </a:p>
        </p:txBody>
      </p:sp>
      <p:cxnSp>
        <p:nvCxnSpPr>
          <p:cNvPr id="41" name="Łącznik prosty ze strzałką 40"/>
          <p:cNvCxnSpPr>
            <a:stCxn id="40" idx="0"/>
          </p:cNvCxnSpPr>
          <p:nvPr/>
        </p:nvCxnSpPr>
        <p:spPr>
          <a:xfrm flipH="1" flipV="1">
            <a:off x="7526379" y="4969176"/>
            <a:ext cx="288596" cy="30133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Prostokąt 41"/>
          <p:cNvSpPr/>
          <p:nvPr/>
        </p:nvSpPr>
        <p:spPr>
          <a:xfrm>
            <a:off x="2538789" y="5092968"/>
            <a:ext cx="400561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1400" dirty="0" smtClean="0"/>
              <a:t>Estimation uncertainty</a:t>
            </a:r>
            <a:endParaRPr lang="pl-PL" sz="1400" dirty="0" smtClean="0"/>
          </a:p>
          <a:p>
            <a:pPr algn="ctr"/>
            <a:r>
              <a:rPr lang="pl-PL" sz="1400" dirty="0" smtClean="0"/>
              <a:t>(not </a:t>
            </a:r>
            <a:r>
              <a:rPr lang="pl-PL" sz="1400" dirty="0" err="1" smtClean="0"/>
              <a:t>an</a:t>
            </a:r>
            <a:r>
              <a:rPr lang="pl-PL" sz="1400" dirty="0" smtClean="0"/>
              <a:t> RMSD of </a:t>
            </a:r>
            <a:r>
              <a:rPr lang="pl-PL" sz="1400" dirty="0" err="1" smtClean="0"/>
              <a:t>some</a:t>
            </a:r>
            <a:r>
              <a:rPr lang="pl-PL" sz="1400" dirty="0" smtClean="0"/>
              <a:t> operator)</a:t>
            </a:r>
            <a:endParaRPr lang="en-GB" sz="1400" dirty="0"/>
          </a:p>
        </p:txBody>
      </p:sp>
      <p:cxnSp>
        <p:nvCxnSpPr>
          <p:cNvPr id="43" name="Łącznik prosty ze strzałką 42"/>
          <p:cNvCxnSpPr/>
          <p:nvPr/>
        </p:nvCxnSpPr>
        <p:spPr>
          <a:xfrm flipV="1">
            <a:off x="4527602" y="4596630"/>
            <a:ext cx="1690620" cy="53369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6" name="Grupa 45"/>
          <p:cNvGrpSpPr/>
          <p:nvPr/>
        </p:nvGrpSpPr>
        <p:grpSpPr>
          <a:xfrm>
            <a:off x="225355" y="5669831"/>
            <a:ext cx="8280400" cy="943393"/>
            <a:chOff x="321170" y="5662051"/>
            <a:chExt cx="8280400" cy="943393"/>
          </a:xfrm>
        </p:grpSpPr>
        <p:sp>
          <p:nvSpPr>
            <p:cNvPr id="47" name="Rectangle 39 1 1 2 2"/>
            <p:cNvSpPr>
              <a:spLocks noChangeArrowheads="1"/>
            </p:cNvSpPr>
            <p:nvPr/>
          </p:nvSpPr>
          <p:spPr bwMode="auto">
            <a:xfrm>
              <a:off x="321170" y="5662051"/>
              <a:ext cx="8280400" cy="3770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lnSpc>
                  <a:spcPct val="90000"/>
                </a:lnSpc>
                <a:spcBef>
                  <a:spcPct val="20000"/>
                </a:spcBef>
              </a:pPr>
              <a:r>
                <a:rPr lang="pl-PL" sz="2000" b="1" dirty="0" smtClean="0"/>
                <a:t>To </a:t>
              </a:r>
              <a:r>
                <a:rPr lang="pl-PL" sz="2000" b="1" dirty="0" err="1" smtClean="0"/>
                <a:t>maximize</a:t>
              </a:r>
              <a:r>
                <a:rPr lang="pl-PL" sz="2000" b="1" dirty="0" smtClean="0"/>
                <a:t> the </a:t>
              </a:r>
              <a:r>
                <a:rPr lang="pl-PL" sz="2000" b="1" dirty="0" err="1" smtClean="0"/>
                <a:t>variance</a:t>
              </a:r>
              <a:r>
                <a:rPr lang="pl-PL" sz="2000" b="1" dirty="0" smtClean="0"/>
                <a:t> of </a:t>
              </a:r>
              <a:r>
                <a:rPr lang="pl-PL" sz="2000" b="1" dirty="0" smtClean="0">
                  <a:sym typeface="Symbol" panose="05050102010706020507" pitchFamily="18" charset="2"/>
                </a:rPr>
                <a:t> </a:t>
              </a:r>
              <a:r>
                <a:rPr lang="pl-PL" sz="2000" b="1" dirty="0" err="1" smtClean="0"/>
                <a:t>choose</a:t>
              </a:r>
              <a:r>
                <a:rPr lang="pl-PL" sz="2000" b="1" dirty="0" smtClean="0"/>
                <a:t>:</a:t>
              </a:r>
              <a:endParaRPr lang="en-GB" sz="2000" b="1" dirty="0"/>
            </a:p>
          </p:txBody>
        </p:sp>
        <p:pic>
          <p:nvPicPr>
            <p:cNvPr id="50" name="Obraz 49" descr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ket{\psi} = \frac{1}{\sqrt{2}}(\ket{n,0} + \ket{0,n})$&#10;\end{document}&#10;" title="IguanaTex Bitmap Display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97681" y="6066469"/>
              <a:ext cx="2994390" cy="413873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53" name="Obraz 52" descr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\Delta  \tilde{\varphi} \geq \frac{1}{n}$$&#10;\end{document}&#10;" title="IguanaTex Bitmap Display"/>
            <p:cNvPicPr>
              <a:picLocks noChangeAspect="1"/>
            </p:cNvPicPr>
            <p:nvPr>
              <p:custDataLst>
                <p:tags r:id="rId8"/>
              </p:custDataLst>
            </p:nvPr>
          </p:nvPicPr>
          <p:blipFill rotWithShape="1">
            <a:blip r:embed="rId19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5676" t="-8383" r="-5676" b="-8383"/>
            <a:stretch/>
          </p:blipFill>
          <p:spPr>
            <a:xfrm>
              <a:off x="6828055" y="5764137"/>
              <a:ext cx="1337159" cy="841307"/>
            </a:xfrm>
            <a:prstGeom prst="rect">
              <a:avLst/>
            </a:prstGeom>
            <a:solidFill>
              <a:srgbClr val="FFFF66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pic>
      </p:grpSp>
    </p:spTree>
    <p:extLst>
      <p:ext uri="{BB962C8B-B14F-4D97-AF65-F5344CB8AC3E}">
        <p14:creationId xmlns:p14="http://schemas.microsoft.com/office/powerpoint/2010/main" val="348103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6" grpId="0"/>
      <p:bldP spid="34" grpId="0"/>
      <p:bldP spid="40" grpId="0"/>
      <p:bldP spid="4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275970" y="45511"/>
            <a:ext cx="8868030" cy="1143000"/>
          </a:xfrm>
        </p:spPr>
        <p:txBody>
          <a:bodyPr>
            <a:normAutofit fontScale="90000"/>
          </a:bodyPr>
          <a:lstStyle/>
          <a:p>
            <a:r>
              <a:rPr lang="pl-PL" dirty="0" err="1" smtClean="0"/>
              <a:t>Alternative</a:t>
            </a:r>
            <a:r>
              <a:rPr lang="pl-PL" dirty="0" smtClean="0"/>
              <a:t> </a:t>
            </a:r>
            <a:r>
              <a:rPr lang="pl-PL" dirty="0" err="1" smtClean="0"/>
              <a:t>derivation</a:t>
            </a:r>
            <a:r>
              <a:rPr lang="pl-PL" dirty="0" smtClean="0"/>
              <a:t> </a:t>
            </a:r>
            <a:r>
              <a:rPr lang="pl-PL" dirty="0" err="1" smtClean="0"/>
              <a:t>using</a:t>
            </a:r>
            <a:r>
              <a:rPr lang="pl-PL" dirty="0" smtClean="0"/>
              <a:t> </a:t>
            </a:r>
            <a:br>
              <a:rPr lang="pl-PL" dirty="0" smtClean="0"/>
            </a:br>
            <a:r>
              <a:rPr lang="pl-PL" dirty="0" smtClean="0"/>
              <a:t>The Quantum </a:t>
            </a:r>
            <a:r>
              <a:rPr lang="pl-PL" dirty="0" err="1" smtClean="0"/>
              <a:t>Cramer-Rao</a:t>
            </a:r>
            <a:r>
              <a:rPr lang="pl-PL" dirty="0" smtClean="0"/>
              <a:t> </a:t>
            </a:r>
            <a:r>
              <a:rPr lang="pl-PL" dirty="0" err="1" smtClean="0"/>
              <a:t>bound</a:t>
            </a:r>
            <a:endParaRPr lang="pl-PL" dirty="0"/>
          </a:p>
        </p:txBody>
      </p:sp>
      <p:grpSp>
        <p:nvGrpSpPr>
          <p:cNvPr id="43" name="Grupa 42"/>
          <p:cNvGrpSpPr/>
          <p:nvPr/>
        </p:nvGrpSpPr>
        <p:grpSpPr>
          <a:xfrm>
            <a:off x="256464" y="1390336"/>
            <a:ext cx="3960688" cy="1598182"/>
            <a:chOff x="255955" y="2162801"/>
            <a:chExt cx="3960688" cy="1598182"/>
          </a:xfrm>
        </p:grpSpPr>
        <p:sp>
          <p:nvSpPr>
            <p:cNvPr id="4" name="Rectangle 39 1 1"/>
            <p:cNvSpPr>
              <a:spLocks noChangeArrowheads="1"/>
            </p:cNvSpPr>
            <p:nvPr/>
          </p:nvSpPr>
          <p:spPr bwMode="auto">
            <a:xfrm>
              <a:off x="255955" y="2162801"/>
              <a:ext cx="3960688" cy="8156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>
                <a:lnSpc>
                  <a:spcPct val="90000"/>
                </a:lnSpc>
                <a:spcBef>
                  <a:spcPct val="20000"/>
                </a:spcBef>
              </a:pPr>
              <a:r>
                <a:rPr lang="pl-PL" b="1" dirty="0" smtClean="0"/>
                <a:t>Quantum </a:t>
              </a:r>
              <a:r>
                <a:rPr lang="pl-PL" b="1" dirty="0" err="1" smtClean="0"/>
                <a:t>Cramer-Rao</a:t>
              </a:r>
              <a:r>
                <a:rPr lang="pl-PL" b="1" dirty="0" smtClean="0"/>
                <a:t> </a:t>
              </a:r>
              <a:r>
                <a:rPr lang="pl-PL" b="1" dirty="0" err="1" smtClean="0"/>
                <a:t>inequality</a:t>
              </a:r>
              <a:endParaRPr lang="pl-PL" b="1" dirty="0"/>
            </a:p>
            <a:p>
              <a:pPr algn="ctr">
                <a:lnSpc>
                  <a:spcPct val="90000"/>
                </a:lnSpc>
                <a:spcBef>
                  <a:spcPct val="20000"/>
                </a:spcBef>
              </a:pPr>
              <a:r>
                <a:rPr lang="pl-PL" sz="1400" dirty="0" err="1" smtClean="0"/>
                <a:t>valid</a:t>
              </a:r>
              <a:r>
                <a:rPr lang="pl-PL" sz="1400" dirty="0" smtClean="0"/>
                <a:t> for </a:t>
              </a:r>
              <a:r>
                <a:rPr lang="pl-PL" sz="1400" dirty="0" err="1" smtClean="0"/>
                <a:t>any</a:t>
              </a:r>
              <a:r>
                <a:rPr lang="pl-PL" sz="1400" dirty="0" smtClean="0"/>
                <a:t> </a:t>
              </a:r>
              <a:r>
                <a:rPr lang="pl-PL" sz="1400" dirty="0" err="1" smtClean="0"/>
                <a:t>locally</a:t>
              </a:r>
              <a:r>
                <a:rPr lang="pl-PL" sz="1400" dirty="0" smtClean="0"/>
                <a:t> </a:t>
              </a:r>
              <a:r>
                <a:rPr lang="pl-PL" sz="1400" dirty="0" err="1" smtClean="0"/>
                <a:t>unbiased</a:t>
              </a:r>
              <a:r>
                <a:rPr lang="pl-PL" sz="1400" dirty="0" smtClean="0"/>
                <a:t> </a:t>
              </a:r>
              <a:r>
                <a:rPr lang="pl-PL" sz="1400" dirty="0" err="1" smtClean="0"/>
                <a:t>estimator</a:t>
              </a:r>
              <a:endParaRPr lang="pl-PL" sz="1400" dirty="0" smtClean="0"/>
            </a:p>
            <a:p>
              <a:pPr algn="ctr">
                <a:lnSpc>
                  <a:spcPct val="90000"/>
                </a:lnSpc>
                <a:spcBef>
                  <a:spcPct val="20000"/>
                </a:spcBef>
              </a:pPr>
              <a:r>
                <a:rPr lang="pl-PL" sz="1400" dirty="0"/>
                <a:t>a</a:t>
              </a:r>
              <a:r>
                <a:rPr lang="pl-PL" sz="1400" dirty="0" smtClean="0"/>
                <a:t>nd </a:t>
              </a:r>
              <a:r>
                <a:rPr lang="pl-PL" sz="1400" dirty="0" err="1" smtClean="0"/>
                <a:t>arbitrary</a:t>
              </a:r>
              <a:r>
                <a:rPr lang="pl-PL" sz="1400" dirty="0" smtClean="0"/>
                <a:t> </a:t>
              </a:r>
              <a:r>
                <a:rPr lang="pl-PL" sz="1400" dirty="0" err="1" smtClean="0"/>
                <a:t>measurements</a:t>
              </a:r>
              <a:endParaRPr lang="en-GB" sz="1400" dirty="0"/>
            </a:p>
          </p:txBody>
        </p:sp>
        <p:pic>
          <p:nvPicPr>
            <p:cNvPr id="5" name="Obraz 4"/>
            <p:cNvPicPr>
              <a:picLocks noChangeAspect="1"/>
            </p:cNvPicPr>
            <p:nvPr>
              <p:custDataLst>
                <p:tags r:id="rId8"/>
              </p:custDataLst>
            </p:nvPr>
          </p:nvPicPr>
          <p:blipFill rotWithShape="1">
            <a:blip r:embed="rId10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774" t="-4475" r="-1774" b="-4475"/>
            <a:stretch/>
          </p:blipFill>
          <p:spPr>
            <a:xfrm>
              <a:off x="1299687" y="2905985"/>
              <a:ext cx="1710021" cy="854998"/>
            </a:xfrm>
            <a:prstGeom prst="rect">
              <a:avLst/>
            </a:prstGeom>
            <a:solidFill>
              <a:schemeClr val="bg1"/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</p:pic>
      </p:grpSp>
      <p:grpSp>
        <p:nvGrpSpPr>
          <p:cNvPr id="44" name="Grupa 43"/>
          <p:cNvGrpSpPr/>
          <p:nvPr/>
        </p:nvGrpSpPr>
        <p:grpSpPr>
          <a:xfrm>
            <a:off x="4434979" y="1409744"/>
            <a:ext cx="3878561" cy="1415873"/>
            <a:chOff x="4434470" y="2182209"/>
            <a:chExt cx="3878561" cy="1415873"/>
          </a:xfrm>
        </p:grpSpPr>
        <p:pic>
          <p:nvPicPr>
            <p:cNvPr id="6" name="Obraz 5"/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11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34470" y="2645896"/>
              <a:ext cx="3878561" cy="372073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7" name="Obraz 6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65657" y="3089652"/>
              <a:ext cx="1412298" cy="508430"/>
            </a:xfrm>
            <a:prstGeom prst="rect">
              <a:avLst/>
            </a:prstGeom>
            <a:noFill/>
            <a:ln/>
            <a:effectLst/>
          </p:spPr>
        </p:pic>
        <p:sp>
          <p:nvSpPr>
            <p:cNvPr id="8" name="Rectangle 39 1 2 1"/>
            <p:cNvSpPr>
              <a:spLocks noChangeArrowheads="1"/>
            </p:cNvSpPr>
            <p:nvPr/>
          </p:nvSpPr>
          <p:spPr bwMode="auto">
            <a:xfrm>
              <a:off x="4668517" y="2182209"/>
              <a:ext cx="3600400" cy="3416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lnSpc>
                  <a:spcPct val="90000"/>
                </a:lnSpc>
                <a:spcBef>
                  <a:spcPct val="20000"/>
                </a:spcBef>
              </a:pPr>
              <a:r>
                <a:rPr lang="pl-PL" b="1" dirty="0" smtClean="0">
                  <a:latin typeface="+mj-lt"/>
                  <a:cs typeface="Times" panose="02020603050405020304" pitchFamily="18" charset="0"/>
                </a:rPr>
                <a:t>Quantum Fisher </a:t>
              </a:r>
              <a:r>
                <a:rPr lang="pl-PL" b="1" dirty="0">
                  <a:latin typeface="+mj-lt"/>
                  <a:cs typeface="Times" panose="02020603050405020304" pitchFamily="18" charset="0"/>
                </a:rPr>
                <a:t>I</a:t>
              </a:r>
              <a:r>
                <a:rPr lang="pl-PL" b="1" dirty="0" smtClean="0">
                  <a:latin typeface="+mj-lt"/>
                  <a:cs typeface="Times" panose="02020603050405020304" pitchFamily="18" charset="0"/>
                </a:rPr>
                <a:t>nformation</a:t>
              </a:r>
              <a:endParaRPr lang="en-GB" b="1" dirty="0">
                <a:latin typeface="+mj-lt"/>
                <a:cs typeface="Times" panose="02020603050405020304" pitchFamily="18" charset="0"/>
              </a:endParaRPr>
            </a:p>
          </p:txBody>
        </p:sp>
      </p:grpSp>
      <p:grpSp>
        <p:nvGrpSpPr>
          <p:cNvPr id="47" name="Grupa 46"/>
          <p:cNvGrpSpPr/>
          <p:nvPr/>
        </p:nvGrpSpPr>
        <p:grpSpPr>
          <a:xfrm>
            <a:off x="202266" y="2893813"/>
            <a:ext cx="8280400" cy="906883"/>
            <a:chOff x="201757" y="3666278"/>
            <a:chExt cx="8280400" cy="906883"/>
          </a:xfrm>
        </p:grpSpPr>
        <p:grpSp>
          <p:nvGrpSpPr>
            <p:cNvPr id="41" name="Grupa 40"/>
            <p:cNvGrpSpPr/>
            <p:nvPr/>
          </p:nvGrpSpPr>
          <p:grpSpPr>
            <a:xfrm>
              <a:off x="201757" y="3666278"/>
              <a:ext cx="8280400" cy="868115"/>
              <a:chOff x="321170" y="3934603"/>
              <a:chExt cx="8280400" cy="868115"/>
            </a:xfrm>
          </p:grpSpPr>
          <p:sp>
            <p:nvSpPr>
              <p:cNvPr id="26" name="Rectangle 39 1 1 2 1"/>
              <p:cNvSpPr>
                <a:spLocks noChangeArrowheads="1"/>
              </p:cNvSpPr>
              <p:nvPr/>
            </p:nvSpPr>
            <p:spPr bwMode="auto">
              <a:xfrm>
                <a:off x="321170" y="3934603"/>
                <a:ext cx="8280400" cy="37702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lnSpc>
                    <a:spcPct val="90000"/>
                  </a:lnSpc>
                  <a:spcBef>
                    <a:spcPct val="20000"/>
                  </a:spcBef>
                </a:pPr>
                <a:r>
                  <a:rPr lang="pl-PL" sz="2000" b="1" dirty="0" smtClean="0"/>
                  <a:t>General </a:t>
                </a:r>
                <a:r>
                  <a:rPr lang="pl-PL" sz="2000" b="1" dirty="0" err="1" smtClean="0"/>
                  <a:t>unitary</a:t>
                </a:r>
                <a:r>
                  <a:rPr lang="pl-PL" sz="2000" b="1" dirty="0" smtClean="0"/>
                  <a:t> </a:t>
                </a:r>
                <a:r>
                  <a:rPr lang="pl-PL" sz="2000" b="1" dirty="0" err="1" smtClean="0"/>
                  <a:t>parameter</a:t>
                </a:r>
                <a:r>
                  <a:rPr lang="pl-PL" sz="2000" b="1" dirty="0" smtClean="0"/>
                  <a:t> </a:t>
                </a:r>
                <a:r>
                  <a:rPr lang="pl-PL" sz="2000" b="1" dirty="0" err="1" smtClean="0"/>
                  <a:t>encoding</a:t>
                </a:r>
                <a:endParaRPr lang="en-GB" sz="2000" b="1" dirty="0"/>
              </a:p>
            </p:txBody>
          </p:sp>
          <p:pic>
            <p:nvPicPr>
              <p:cNvPr id="27" name="Obraz 26"/>
              <p:cNvPicPr>
                <a:picLocks noChangeAspect="1"/>
              </p:cNvPicPr>
              <p:nvPr>
                <p:custDataLst>
                  <p:tags r:id="rId5"/>
                </p:custDataLst>
              </p:nvPr>
            </p:nvPicPr>
            <p:blipFill>
              <a:blip r:embed="rId1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12789" y="4441222"/>
                <a:ext cx="1915115" cy="361496"/>
              </a:xfrm>
              <a:prstGeom prst="rect">
                <a:avLst/>
              </a:prstGeom>
              <a:gradFill flip="none" rotWithShape="1">
                <a:gsLst>
                  <a:gs pos="0">
                    <a:schemeClr val="hlink"/>
                  </a:gs>
                  <a:gs pos="100000">
                    <a:schemeClr val="bg1"/>
                  </a:gs>
                </a:gsLst>
                <a:path path="rect">
                  <a:fillToRect l="50000" t="50000" r="50000" b="50000"/>
                </a:path>
                <a:tileRect/>
              </a:gradFill>
              <a:ln/>
              <a:effectLst/>
            </p:spPr>
          </p:pic>
        </p:grpSp>
        <p:pic>
          <p:nvPicPr>
            <p:cNvPr id="28" name="Obraz 27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1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33595" y="4221596"/>
              <a:ext cx="3359532" cy="296601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29" name="Obraz 28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 rotWithShape="1">
            <a:blip r:embed="rId1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712" t="-5751" r="-1712" b="-5751"/>
            <a:stretch/>
          </p:blipFill>
          <p:spPr>
            <a:xfrm>
              <a:off x="6790157" y="3817161"/>
              <a:ext cx="1692000" cy="756000"/>
            </a:xfrm>
            <a:prstGeom prst="rect">
              <a:avLst/>
            </a:prstGeom>
            <a:solidFill>
              <a:srgbClr val="FFFF66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pic>
      </p:grpSp>
      <p:grpSp>
        <p:nvGrpSpPr>
          <p:cNvPr id="46" name="Grupa 45"/>
          <p:cNvGrpSpPr/>
          <p:nvPr/>
        </p:nvGrpSpPr>
        <p:grpSpPr>
          <a:xfrm>
            <a:off x="225170" y="4311496"/>
            <a:ext cx="8280400" cy="818291"/>
            <a:chOff x="321170" y="5662051"/>
            <a:chExt cx="8280400" cy="818291"/>
          </a:xfrm>
        </p:grpSpPr>
        <p:sp>
          <p:nvSpPr>
            <p:cNvPr id="34" name="Rectangle 39 1 1 2 2"/>
            <p:cNvSpPr>
              <a:spLocks noChangeArrowheads="1"/>
            </p:cNvSpPr>
            <p:nvPr/>
          </p:nvSpPr>
          <p:spPr bwMode="auto">
            <a:xfrm>
              <a:off x="321170" y="5662051"/>
              <a:ext cx="8280400" cy="3770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lnSpc>
                  <a:spcPct val="90000"/>
                </a:lnSpc>
                <a:spcBef>
                  <a:spcPct val="20000"/>
                </a:spcBef>
              </a:pPr>
              <a:r>
                <a:rPr lang="pl-PL" sz="2000" b="1" dirty="0" smtClean="0"/>
                <a:t>To </a:t>
              </a:r>
              <a:r>
                <a:rPr lang="pl-PL" sz="2000" b="1" dirty="0" err="1" smtClean="0"/>
                <a:t>maximize</a:t>
              </a:r>
              <a:r>
                <a:rPr lang="pl-PL" sz="2000" b="1" dirty="0" smtClean="0"/>
                <a:t> the </a:t>
              </a:r>
              <a:r>
                <a:rPr lang="pl-PL" sz="2000" b="1" dirty="0" err="1" smtClean="0"/>
                <a:t>variance</a:t>
              </a:r>
              <a:r>
                <a:rPr lang="pl-PL" sz="2000" b="1" dirty="0" smtClean="0"/>
                <a:t> of </a:t>
              </a:r>
              <a:r>
                <a:rPr lang="pl-PL" sz="2000" b="1" dirty="0" smtClean="0">
                  <a:sym typeface="Symbol" panose="05050102010706020507" pitchFamily="18" charset="2"/>
                </a:rPr>
                <a:t> </a:t>
              </a:r>
              <a:r>
                <a:rPr lang="pl-PL" sz="2000" b="1" dirty="0" err="1" smtClean="0"/>
                <a:t>choose</a:t>
              </a:r>
              <a:r>
                <a:rPr lang="pl-PL" sz="2000" b="1" dirty="0" smtClean="0"/>
                <a:t>:</a:t>
              </a:r>
              <a:endParaRPr lang="en-GB" sz="2000" b="1" dirty="0"/>
            </a:p>
          </p:txBody>
        </p:sp>
        <p:pic>
          <p:nvPicPr>
            <p:cNvPr id="36" name="Obraz 35" descr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ket{\psi} = \frac{1}{\sqrt{2}}(\ket{n,0} + \ket{0,n})$&#10;\end{document}&#10;" title="IguanaTex Bitmap Display"/>
            <p:cNvPicPr>
              <a:picLocks noChangeAspect="1"/>
            </p:cNvPicPr>
            <p:nvPr>
              <p:custDataLst>
                <p:tags r:id="rId2"/>
              </p:custDataLst>
            </p:nvPr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97681" y="6066469"/>
              <a:ext cx="2994390" cy="413873"/>
            </a:xfrm>
            <a:prstGeom prst="rect">
              <a:avLst/>
            </a:prstGeom>
            <a:noFill/>
            <a:ln/>
            <a:effectLst/>
          </p:spPr>
        </p:pic>
      </p:grpSp>
      <p:sp>
        <p:nvSpPr>
          <p:cNvPr id="37" name="Prostokąt 36"/>
          <p:cNvSpPr/>
          <p:nvPr/>
        </p:nvSpPr>
        <p:spPr>
          <a:xfrm>
            <a:off x="3466936" y="5270265"/>
            <a:ext cx="2826700" cy="1356673"/>
          </a:xfrm>
          <a:prstGeom prst="rect">
            <a:avLst/>
          </a:prstGeom>
          <a:solidFill>
            <a:srgbClr val="FFFF00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39" name="Obraz 38" descr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\Delta  \tilde{\varphi} \geq  \frac{1}{n}  $$&#10;\end{document}&#10;" title="IguanaTex Bitmap Display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9459" y="5819778"/>
            <a:ext cx="1071042" cy="636779"/>
          </a:xfrm>
          <a:prstGeom prst="rect">
            <a:avLst/>
          </a:prstGeom>
          <a:noFill/>
          <a:ln/>
          <a:effectLst/>
        </p:spPr>
      </p:pic>
      <p:sp>
        <p:nvSpPr>
          <p:cNvPr id="48" name="pole tekstowe 47"/>
          <p:cNvSpPr txBox="1"/>
          <p:nvPr/>
        </p:nvSpPr>
        <p:spPr>
          <a:xfrm>
            <a:off x="3583665" y="5457342"/>
            <a:ext cx="25939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l-PL" b="1" dirty="0" smtClean="0"/>
              <a:t>The Heisenberg limit: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25329334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4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rostokąt 49"/>
          <p:cNvSpPr/>
          <p:nvPr/>
        </p:nvSpPr>
        <p:spPr>
          <a:xfrm>
            <a:off x="3208877" y="5007598"/>
            <a:ext cx="2826700" cy="1356673"/>
          </a:xfrm>
          <a:prstGeom prst="rect">
            <a:avLst/>
          </a:prstGeom>
          <a:solidFill>
            <a:srgbClr val="FFFF00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90" name="Łącznik prosty 89"/>
          <p:cNvCxnSpPr/>
          <p:nvPr/>
        </p:nvCxnSpPr>
        <p:spPr>
          <a:xfrm>
            <a:off x="1456164" y="2402087"/>
            <a:ext cx="581595" cy="48960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Łącznik prosty 90"/>
          <p:cNvCxnSpPr/>
          <p:nvPr/>
        </p:nvCxnSpPr>
        <p:spPr>
          <a:xfrm>
            <a:off x="2968312" y="2402087"/>
            <a:ext cx="1065735" cy="45444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8" name="Prostokąt 97"/>
          <p:cNvSpPr/>
          <p:nvPr/>
        </p:nvSpPr>
        <p:spPr>
          <a:xfrm>
            <a:off x="3317268" y="2188777"/>
            <a:ext cx="504691" cy="520182"/>
          </a:xfrm>
          <a:prstGeom prst="rect">
            <a:avLst/>
          </a:prstGeom>
          <a:ln w="19050"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pl-PL" dirty="0"/>
          </a:p>
        </p:txBody>
      </p:sp>
      <p:pic>
        <p:nvPicPr>
          <p:cNvPr id="99" name="Obraz 53 2" descr="TP_tmp.emf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448784" y="2348881"/>
            <a:ext cx="182916" cy="225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00" name="Łącznik prosty 99"/>
          <p:cNvCxnSpPr/>
          <p:nvPr/>
        </p:nvCxnSpPr>
        <p:spPr>
          <a:xfrm flipH="1" flipV="1">
            <a:off x="4858771" y="3111459"/>
            <a:ext cx="557833" cy="40692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1" name="Łącznik prosty 100"/>
          <p:cNvCxnSpPr/>
          <p:nvPr/>
        </p:nvCxnSpPr>
        <p:spPr>
          <a:xfrm flipV="1">
            <a:off x="4481684" y="2436762"/>
            <a:ext cx="934920" cy="62874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2" name="Łącznik prosty 101"/>
          <p:cNvCxnSpPr/>
          <p:nvPr/>
        </p:nvCxnSpPr>
        <p:spPr>
          <a:xfrm flipV="1">
            <a:off x="4090657" y="3014099"/>
            <a:ext cx="661307" cy="51557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3" name="Prostokąt 102"/>
          <p:cNvSpPr/>
          <p:nvPr/>
        </p:nvSpPr>
        <p:spPr>
          <a:xfrm>
            <a:off x="4318208" y="2870808"/>
            <a:ext cx="814234" cy="244804"/>
          </a:xfrm>
          <a:prstGeom prst="rect">
            <a:avLst/>
          </a:prstGeom>
          <a:solidFill>
            <a:srgbClr val="FFFFFF"/>
          </a:solidFill>
          <a:ln w="19050"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cxnSp>
        <p:nvCxnSpPr>
          <p:cNvPr id="104" name="Łącznik prosty 103"/>
          <p:cNvCxnSpPr>
            <a:endCxn id="103" idx="0"/>
          </p:cNvCxnSpPr>
          <p:nvPr/>
        </p:nvCxnSpPr>
        <p:spPr>
          <a:xfrm>
            <a:off x="4034047" y="2443253"/>
            <a:ext cx="691279" cy="42755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Łącznik prosty 92"/>
          <p:cNvCxnSpPr/>
          <p:nvPr/>
        </p:nvCxnSpPr>
        <p:spPr>
          <a:xfrm flipH="1" flipV="1">
            <a:off x="2177843" y="3096783"/>
            <a:ext cx="658833" cy="439382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4" name="Łącznik prosty 93"/>
          <p:cNvCxnSpPr/>
          <p:nvPr/>
        </p:nvCxnSpPr>
        <p:spPr>
          <a:xfrm flipV="1">
            <a:off x="2037759" y="2402087"/>
            <a:ext cx="930553" cy="65088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5" name="Łącznik prosty 94"/>
          <p:cNvCxnSpPr/>
          <p:nvPr/>
        </p:nvCxnSpPr>
        <p:spPr>
          <a:xfrm flipV="1">
            <a:off x="1456164" y="3136501"/>
            <a:ext cx="570335" cy="39317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6" name="Prostokąt 95"/>
          <p:cNvSpPr/>
          <p:nvPr/>
        </p:nvSpPr>
        <p:spPr>
          <a:xfrm>
            <a:off x="1688803" y="2891696"/>
            <a:ext cx="814234" cy="244804"/>
          </a:xfrm>
          <a:prstGeom prst="rect">
            <a:avLst/>
          </a:prstGeom>
          <a:solidFill>
            <a:srgbClr val="FFFFFF"/>
          </a:solidFill>
          <a:ln w="19050"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cxnSp>
        <p:nvCxnSpPr>
          <p:cNvPr id="97" name="Łącznik prosty 96"/>
          <p:cNvCxnSpPr/>
          <p:nvPr/>
        </p:nvCxnSpPr>
        <p:spPr>
          <a:xfrm>
            <a:off x="2836675" y="3536165"/>
            <a:ext cx="1253982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17" name="Obraz 116" descr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ket{\alpha}$&#10;\end{document}&#10;" title="IguanaTex Bitmap Display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780" y="2839004"/>
            <a:ext cx="335739" cy="308412"/>
          </a:xfrm>
          <a:prstGeom prst="rect">
            <a:avLst/>
          </a:prstGeom>
          <a:noFill/>
          <a:ln/>
          <a:effectLst/>
        </p:spPr>
      </p:pic>
      <p:pic>
        <p:nvPicPr>
          <p:cNvPr id="9" name="Obraz 8" descr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\Delta  \tilde{\varphi} \geq  \frac{1}{n}  $$&#10;\end{document}&#10;" title="IguanaTex Bitmap Display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1400" y="5557111"/>
            <a:ext cx="1071042" cy="636779"/>
          </a:xfrm>
          <a:prstGeom prst="rect">
            <a:avLst/>
          </a:prstGeom>
          <a:noFill/>
          <a:ln/>
          <a:effectLst/>
        </p:spPr>
      </p:pic>
      <p:sp>
        <p:nvSpPr>
          <p:cNvPr id="123" name="Schemat blokowy: opóźnienie 122"/>
          <p:cNvSpPr/>
          <p:nvPr/>
        </p:nvSpPr>
        <p:spPr>
          <a:xfrm>
            <a:off x="5558746" y="2177962"/>
            <a:ext cx="577850" cy="1672271"/>
          </a:xfrm>
          <a:prstGeom prst="flowChartDelay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sp>
        <p:nvSpPr>
          <p:cNvPr id="127" name="pole tekstowe 126"/>
          <p:cNvSpPr txBox="1"/>
          <p:nvPr/>
        </p:nvSpPr>
        <p:spPr>
          <a:xfrm>
            <a:off x="3325606" y="5194675"/>
            <a:ext cx="25939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l-PL" b="1" dirty="0" smtClean="0"/>
              <a:t>The Heisenberg limit:</a:t>
            </a:r>
            <a:endParaRPr lang="en-GB" b="1" dirty="0"/>
          </a:p>
        </p:txBody>
      </p:sp>
      <p:cxnSp>
        <p:nvCxnSpPr>
          <p:cNvPr id="129" name="Łącznik prosty ze strzałką 128"/>
          <p:cNvCxnSpPr/>
          <p:nvPr/>
        </p:nvCxnSpPr>
        <p:spPr>
          <a:xfrm>
            <a:off x="6444208" y="2891695"/>
            <a:ext cx="720080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Obraz 5" descr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tilde{\varphi}(i)$&#10;\end{document}&#10;" title="IguanaTex Bitmap Display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8305" y="2708961"/>
            <a:ext cx="508789" cy="310149"/>
          </a:xfrm>
          <a:prstGeom prst="rect">
            <a:avLst/>
          </a:prstGeom>
          <a:noFill/>
          <a:ln/>
          <a:effectLst/>
        </p:spPr>
      </p:pic>
      <p:sp>
        <p:nvSpPr>
          <p:cNvPr id="2" name="Prostokąt 1"/>
          <p:cNvSpPr/>
          <p:nvPr/>
        </p:nvSpPr>
        <p:spPr>
          <a:xfrm>
            <a:off x="746880" y="2188777"/>
            <a:ext cx="584760" cy="1580572"/>
          </a:xfrm>
          <a:prstGeom prst="rect">
            <a:avLst/>
          </a:prstGeom>
          <a:solidFill>
            <a:srgbClr val="FFFFFF"/>
          </a:solidFill>
          <a:ln w="19050"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pl-PL"/>
          </a:p>
        </p:txBody>
      </p:sp>
      <p:pic>
        <p:nvPicPr>
          <p:cNvPr id="4" name="Obraz 3" descr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ket{\psi}$&#10;\end{document}&#10;" title="IguanaTex Bitmap Display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493" y="2803799"/>
            <a:ext cx="352961" cy="310149"/>
          </a:xfrm>
          <a:prstGeom prst="rect">
            <a:avLst/>
          </a:prstGeom>
          <a:noFill/>
          <a:ln/>
          <a:effectLst/>
        </p:spPr>
      </p:pic>
      <p:pic>
        <p:nvPicPr>
          <p:cNvPr id="7" name="Obraz 6" descr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M_i$&#10;\end{document}&#10;" title="IguanaTex Bitmap Display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6427" y="2801310"/>
            <a:ext cx="370563" cy="258632"/>
          </a:xfrm>
          <a:prstGeom prst="rect">
            <a:avLst/>
          </a:prstGeom>
          <a:noFill/>
          <a:ln/>
          <a:effectLst/>
        </p:spPr>
      </p:pic>
      <p:grpSp>
        <p:nvGrpSpPr>
          <p:cNvPr id="16" name="Grupa 15"/>
          <p:cNvGrpSpPr/>
          <p:nvPr/>
        </p:nvGrpSpPr>
        <p:grpSpPr>
          <a:xfrm>
            <a:off x="752605" y="4193113"/>
            <a:ext cx="2817008" cy="707442"/>
            <a:chOff x="752605" y="4193113"/>
            <a:chExt cx="2817008" cy="707442"/>
          </a:xfrm>
        </p:grpSpPr>
        <p:pic>
          <p:nvPicPr>
            <p:cNvPr id="5" name="Obraz 4" descr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ket{\psi} = \sum_{k=0}^n c_k \ket{k,n-k}$&#10;\end{document}&#10;" title="IguanaTex Bitmap Display"/>
            <p:cNvPicPr>
              <a:picLocks noChangeAspect="1"/>
            </p:cNvPicPr>
            <p:nvPr>
              <p:custDataLst>
                <p:tags r:id="rId8"/>
              </p:custDataLst>
            </p:nvPr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605" y="4193113"/>
              <a:ext cx="2817008" cy="307492"/>
            </a:xfrm>
            <a:prstGeom prst="rect">
              <a:avLst/>
            </a:prstGeom>
            <a:noFill/>
            <a:ln/>
            <a:effectLst/>
          </p:spPr>
        </p:pic>
        <p:sp>
          <p:nvSpPr>
            <p:cNvPr id="37" name="pole tekstowe 36"/>
            <p:cNvSpPr txBox="1"/>
            <p:nvPr/>
          </p:nvSpPr>
          <p:spPr>
            <a:xfrm>
              <a:off x="844127" y="4592778"/>
              <a:ext cx="236475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pl-PL" sz="1400" dirty="0" err="1"/>
                <a:t>a</a:t>
              </a:r>
              <a:r>
                <a:rPr lang="pl-PL" sz="1400" dirty="0" err="1" smtClean="0"/>
                <a:t>rbitrary</a:t>
              </a:r>
              <a:r>
                <a:rPr lang="pl-PL" sz="1400" dirty="0" smtClean="0"/>
                <a:t> n-</a:t>
              </a:r>
              <a:r>
                <a:rPr lang="pl-PL" sz="1400" dirty="0" err="1" smtClean="0"/>
                <a:t>photon</a:t>
              </a:r>
              <a:r>
                <a:rPr lang="pl-PL" sz="1400" dirty="0" smtClean="0"/>
                <a:t> </a:t>
              </a:r>
              <a:r>
                <a:rPr lang="pl-PL" sz="1400" dirty="0" err="1" smtClean="0"/>
                <a:t>state</a:t>
              </a:r>
              <a:r>
                <a:rPr lang="pl-PL" sz="1400" dirty="0" smtClean="0"/>
                <a:t> </a:t>
              </a:r>
              <a:endParaRPr lang="en-GB" sz="1400" dirty="0"/>
            </a:p>
          </p:txBody>
        </p:sp>
      </p:grpSp>
      <p:grpSp>
        <p:nvGrpSpPr>
          <p:cNvPr id="17" name="Grupa 16"/>
          <p:cNvGrpSpPr/>
          <p:nvPr/>
        </p:nvGrpSpPr>
        <p:grpSpPr>
          <a:xfrm>
            <a:off x="4667140" y="4138569"/>
            <a:ext cx="2346470" cy="761985"/>
            <a:chOff x="4667140" y="4138569"/>
            <a:chExt cx="2346470" cy="761985"/>
          </a:xfrm>
        </p:grpSpPr>
        <p:sp>
          <p:nvSpPr>
            <p:cNvPr id="38" name="pole tekstowe 37"/>
            <p:cNvSpPr txBox="1"/>
            <p:nvPr/>
          </p:nvSpPr>
          <p:spPr>
            <a:xfrm>
              <a:off x="4759071" y="4592777"/>
              <a:ext cx="217719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pl-PL" sz="1400" dirty="0" err="1"/>
                <a:t>a</a:t>
              </a:r>
              <a:r>
                <a:rPr lang="pl-PL" sz="1400" dirty="0" err="1" smtClean="0"/>
                <a:t>rbitrary</a:t>
              </a:r>
              <a:r>
                <a:rPr lang="pl-PL" sz="1400" dirty="0" smtClean="0"/>
                <a:t> </a:t>
              </a:r>
              <a:r>
                <a:rPr lang="pl-PL" sz="1400" dirty="0" err="1" smtClean="0"/>
                <a:t>measurement</a:t>
              </a:r>
              <a:endParaRPr lang="en-GB" sz="1400" dirty="0"/>
            </a:p>
          </p:txBody>
        </p:sp>
        <p:pic>
          <p:nvPicPr>
            <p:cNvPr id="8" name="Obraz 7" descr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M_i\geq 0 $,  $\sum_i M_i = \openone$ &#10;\end{document}&#10;" title="IguanaTex Bitmap Display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67140" y="4138569"/>
              <a:ext cx="2346470" cy="289885"/>
            </a:xfrm>
            <a:prstGeom prst="rect">
              <a:avLst/>
            </a:prstGeom>
            <a:noFill/>
            <a:ln/>
            <a:effectLst/>
          </p:spPr>
        </p:pic>
      </p:grpSp>
      <p:sp>
        <p:nvSpPr>
          <p:cNvPr id="35" name="Tytuł 2"/>
          <p:cNvSpPr txBox="1">
            <a:spLocks/>
          </p:cNvSpPr>
          <p:nvPr/>
        </p:nvSpPr>
        <p:spPr>
          <a:xfrm>
            <a:off x="276155" y="78394"/>
            <a:ext cx="8229600" cy="1143000"/>
          </a:xfrm>
          <a:prstGeom prst="rect">
            <a:avLst/>
          </a:prstGeom>
        </p:spPr>
        <p:txBody>
          <a:bodyPr vert="horz" rtlCol="0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100" b="1" kern="120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pl-PL" dirty="0" smtClean="0"/>
              <a:t>The Heisenberg limit</a:t>
            </a:r>
            <a:endParaRPr lang="pl-PL" sz="2200" dirty="0"/>
          </a:p>
        </p:txBody>
      </p:sp>
    </p:spTree>
    <p:extLst>
      <p:ext uri="{BB962C8B-B14F-4D97-AF65-F5344CB8AC3E}">
        <p14:creationId xmlns:p14="http://schemas.microsoft.com/office/powerpoint/2010/main" val="895272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306509" y="218571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pl-PL" dirty="0" err="1" smtClean="0"/>
              <a:t>Saturability</a:t>
            </a:r>
            <a:r>
              <a:rPr lang="pl-PL" dirty="0" smtClean="0"/>
              <a:t> of the Heisenberg limit</a:t>
            </a:r>
            <a:endParaRPr lang="pl-PL" dirty="0"/>
          </a:p>
        </p:txBody>
      </p:sp>
      <p:cxnSp>
        <p:nvCxnSpPr>
          <p:cNvPr id="90" name="Łącznik prosty 89"/>
          <p:cNvCxnSpPr/>
          <p:nvPr/>
        </p:nvCxnSpPr>
        <p:spPr>
          <a:xfrm>
            <a:off x="1456164" y="2402087"/>
            <a:ext cx="581595" cy="48960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Łącznik prosty 90"/>
          <p:cNvCxnSpPr/>
          <p:nvPr/>
        </p:nvCxnSpPr>
        <p:spPr>
          <a:xfrm>
            <a:off x="2968312" y="2402087"/>
            <a:ext cx="1065735" cy="45444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8" name="Prostokąt 97"/>
          <p:cNvSpPr/>
          <p:nvPr/>
        </p:nvSpPr>
        <p:spPr>
          <a:xfrm>
            <a:off x="3317268" y="2188777"/>
            <a:ext cx="504691" cy="520182"/>
          </a:xfrm>
          <a:prstGeom prst="rect">
            <a:avLst/>
          </a:prstGeom>
          <a:ln w="19050"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pl-PL" dirty="0"/>
          </a:p>
        </p:txBody>
      </p:sp>
      <p:pic>
        <p:nvPicPr>
          <p:cNvPr id="99" name="Obraz 53 2" descr="TP_tmp.emf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448784" y="2348881"/>
            <a:ext cx="182916" cy="225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00" name="Łącznik prosty 99"/>
          <p:cNvCxnSpPr/>
          <p:nvPr/>
        </p:nvCxnSpPr>
        <p:spPr>
          <a:xfrm flipH="1" flipV="1">
            <a:off x="4858771" y="3111459"/>
            <a:ext cx="557833" cy="40692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1" name="Łącznik prosty 100"/>
          <p:cNvCxnSpPr/>
          <p:nvPr/>
        </p:nvCxnSpPr>
        <p:spPr>
          <a:xfrm flipV="1">
            <a:off x="4481684" y="2436762"/>
            <a:ext cx="934920" cy="62874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2" name="Łącznik prosty 101"/>
          <p:cNvCxnSpPr/>
          <p:nvPr/>
        </p:nvCxnSpPr>
        <p:spPr>
          <a:xfrm flipV="1">
            <a:off x="4090657" y="3014099"/>
            <a:ext cx="661307" cy="51557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3" name="Prostokąt 102"/>
          <p:cNvSpPr/>
          <p:nvPr/>
        </p:nvSpPr>
        <p:spPr>
          <a:xfrm>
            <a:off x="4318208" y="2870808"/>
            <a:ext cx="814234" cy="244804"/>
          </a:xfrm>
          <a:prstGeom prst="rect">
            <a:avLst/>
          </a:prstGeom>
          <a:solidFill>
            <a:srgbClr val="FFFFFF"/>
          </a:solidFill>
          <a:ln w="19050"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cxnSp>
        <p:nvCxnSpPr>
          <p:cNvPr id="104" name="Łącznik prosty 103"/>
          <p:cNvCxnSpPr>
            <a:endCxn id="103" idx="0"/>
          </p:cNvCxnSpPr>
          <p:nvPr/>
        </p:nvCxnSpPr>
        <p:spPr>
          <a:xfrm>
            <a:off x="4034047" y="2443253"/>
            <a:ext cx="691279" cy="42755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Łącznik prosty 92"/>
          <p:cNvCxnSpPr/>
          <p:nvPr/>
        </p:nvCxnSpPr>
        <p:spPr>
          <a:xfrm flipH="1" flipV="1">
            <a:off x="2177843" y="3096783"/>
            <a:ext cx="658833" cy="439382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4" name="Łącznik prosty 93"/>
          <p:cNvCxnSpPr/>
          <p:nvPr/>
        </p:nvCxnSpPr>
        <p:spPr>
          <a:xfrm flipV="1">
            <a:off x="2037759" y="2402087"/>
            <a:ext cx="930553" cy="65088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5" name="Łącznik prosty 94"/>
          <p:cNvCxnSpPr/>
          <p:nvPr/>
        </p:nvCxnSpPr>
        <p:spPr>
          <a:xfrm flipV="1">
            <a:off x="1456164" y="3136501"/>
            <a:ext cx="570335" cy="39317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6" name="Prostokąt 95"/>
          <p:cNvSpPr/>
          <p:nvPr/>
        </p:nvSpPr>
        <p:spPr>
          <a:xfrm>
            <a:off x="1688803" y="2891696"/>
            <a:ext cx="814234" cy="244804"/>
          </a:xfrm>
          <a:prstGeom prst="rect">
            <a:avLst/>
          </a:prstGeom>
          <a:solidFill>
            <a:srgbClr val="FFFFFF"/>
          </a:solidFill>
          <a:ln w="19050"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cxnSp>
        <p:nvCxnSpPr>
          <p:cNvPr id="97" name="Łącznik prosty 96"/>
          <p:cNvCxnSpPr/>
          <p:nvPr/>
        </p:nvCxnSpPr>
        <p:spPr>
          <a:xfrm>
            <a:off x="2836675" y="3536165"/>
            <a:ext cx="1253982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17" name="Obraz 116" descr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ket{\alpha}$&#10;\end{document}&#10;" title="IguanaTex Bitmap Display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780" y="2839004"/>
            <a:ext cx="335739" cy="308412"/>
          </a:xfrm>
          <a:prstGeom prst="rect">
            <a:avLst/>
          </a:prstGeom>
          <a:noFill/>
          <a:ln/>
          <a:effectLst/>
        </p:spPr>
      </p:pic>
      <p:pic>
        <p:nvPicPr>
          <p:cNvPr id="10" name="Obraz 9" descr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\Delta  \tilde{\varphi} \geq  \frac{1}{n}  $$&#10;\end{document}&#10;" title="IguanaTex Bitmap Display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9715" y="4624800"/>
            <a:ext cx="1303189" cy="774800"/>
          </a:xfrm>
          <a:prstGeom prst="rect">
            <a:avLst/>
          </a:prstGeom>
          <a:noFill/>
          <a:ln/>
          <a:effectLst/>
        </p:spPr>
      </p:pic>
      <p:sp>
        <p:nvSpPr>
          <p:cNvPr id="123" name="Schemat blokowy: opóźnienie 122"/>
          <p:cNvSpPr/>
          <p:nvPr/>
        </p:nvSpPr>
        <p:spPr>
          <a:xfrm>
            <a:off x="5558746" y="2177962"/>
            <a:ext cx="577850" cy="1672271"/>
          </a:xfrm>
          <a:prstGeom prst="flowChartDelay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cxnSp>
        <p:nvCxnSpPr>
          <p:cNvPr id="129" name="Łącznik prosty ze strzałką 128"/>
          <p:cNvCxnSpPr/>
          <p:nvPr/>
        </p:nvCxnSpPr>
        <p:spPr>
          <a:xfrm>
            <a:off x="6444208" y="2891695"/>
            <a:ext cx="720080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Prostokąt 1"/>
          <p:cNvSpPr/>
          <p:nvPr/>
        </p:nvSpPr>
        <p:spPr>
          <a:xfrm>
            <a:off x="746880" y="2188777"/>
            <a:ext cx="584760" cy="1580572"/>
          </a:xfrm>
          <a:prstGeom prst="rect">
            <a:avLst/>
          </a:prstGeom>
          <a:solidFill>
            <a:srgbClr val="FFFFFF"/>
          </a:solidFill>
          <a:ln w="19050"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pl-PL"/>
          </a:p>
        </p:txBody>
      </p:sp>
      <p:pic>
        <p:nvPicPr>
          <p:cNvPr id="4" name="Obraz 3" descr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ket{\psi}$&#10;\end{document}&#10;" title="IguanaTex Bitmap Display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493" y="2803799"/>
            <a:ext cx="352961" cy="310149"/>
          </a:xfrm>
          <a:prstGeom prst="rect">
            <a:avLst/>
          </a:prstGeom>
          <a:noFill/>
          <a:ln/>
          <a:effectLst/>
        </p:spPr>
      </p:pic>
      <p:pic>
        <p:nvPicPr>
          <p:cNvPr id="9" name="Obraz 8" descr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? &#10;\end{document}&#10;" title="IguanaTex Bitmap Display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7238" y="2877870"/>
            <a:ext cx="166013" cy="321168"/>
          </a:xfrm>
          <a:prstGeom prst="rect">
            <a:avLst/>
          </a:prstGeom>
          <a:noFill/>
          <a:ln/>
          <a:effectLst/>
        </p:spPr>
      </p:pic>
      <p:pic>
        <p:nvPicPr>
          <p:cNvPr id="31" name="Obraz 30" descr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ket{\psi} = \frac{1}{\sqrt{2}}(\ket{n,0} + \ket{0,n})$&#10;\end{document}&#10;" title="IguanaTex Bitmap Display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313" y="3968094"/>
            <a:ext cx="2994390" cy="413873"/>
          </a:xfrm>
          <a:prstGeom prst="rect">
            <a:avLst/>
          </a:prstGeom>
          <a:noFill/>
          <a:ln/>
          <a:effectLst/>
        </p:spPr>
      </p:pic>
      <p:pic>
        <p:nvPicPr>
          <p:cNvPr id="33" name="Obraz 32" descr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? &#10;\end{document}&#10;" title="IguanaTex Bitmap Display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1678" y="2748702"/>
            <a:ext cx="166013" cy="321168"/>
          </a:xfrm>
          <a:prstGeom prst="rect">
            <a:avLst/>
          </a:prstGeom>
          <a:noFill/>
          <a:ln/>
          <a:effectLst/>
        </p:spPr>
      </p:pic>
      <p:pic>
        <p:nvPicPr>
          <p:cNvPr id="11" name="Obraz 10" descr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Can we reach the limit when $n \rightarrow \infty$?\end{document}&#10;" title="IguanaTex Bitmap Display"/>
          <p:cNvPicPr>
            <a:picLocks noChangeAspect="1"/>
          </p:cNvPicPr>
          <p:nvPr>
            <p:custDataLst>
              <p:tags r:id="rId8"/>
            </p:custDataLst>
          </p:nvPr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033" t="-12881" r="-2431" b="-33049"/>
          <a:stretch/>
        </p:blipFill>
        <p:spPr>
          <a:xfrm>
            <a:off x="1440000" y="5652000"/>
            <a:ext cx="6228000" cy="396000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  <a:effectLst/>
        </p:spPr>
      </p:pic>
    </p:spTree>
    <p:extLst>
      <p:ext uri="{BB962C8B-B14F-4D97-AF65-F5344CB8AC3E}">
        <p14:creationId xmlns:p14="http://schemas.microsoft.com/office/powerpoint/2010/main" val="2361231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300600" y="154977"/>
            <a:ext cx="8784976" cy="1143000"/>
          </a:xfrm>
        </p:spPr>
        <p:txBody>
          <a:bodyPr>
            <a:normAutofit fontScale="90000"/>
          </a:bodyPr>
          <a:lstStyle/>
          <a:p>
            <a:r>
              <a:rPr lang="pl-PL" dirty="0" err="1"/>
              <a:t>Saturability</a:t>
            </a:r>
            <a:r>
              <a:rPr lang="pl-PL" dirty="0"/>
              <a:t> of the Heisenberg limit</a:t>
            </a:r>
          </a:p>
        </p:txBody>
      </p:sp>
      <p:cxnSp>
        <p:nvCxnSpPr>
          <p:cNvPr id="106" name="Łącznik prosty 105"/>
          <p:cNvCxnSpPr/>
          <p:nvPr/>
        </p:nvCxnSpPr>
        <p:spPr>
          <a:xfrm flipV="1">
            <a:off x="2248516" y="3294044"/>
            <a:ext cx="3140765" cy="13252"/>
          </a:xfrm>
          <a:prstGeom prst="line">
            <a:avLst/>
          </a:prstGeom>
          <a:noFill/>
          <a:ln w="9525" cap="flat" cmpd="sng" algn="ctr">
            <a:solidFill>
              <a:sysClr val="windowText" lastClr="000000">
                <a:shade val="95000"/>
                <a:satMod val="105000"/>
              </a:sysClr>
            </a:solidFill>
            <a:prstDash val="solid"/>
          </a:ln>
          <a:effectLst/>
        </p:spPr>
      </p:cxnSp>
      <p:sp>
        <p:nvSpPr>
          <p:cNvPr id="107" name="Schemat blokowy: opóźnienie 106"/>
          <p:cNvSpPr/>
          <p:nvPr/>
        </p:nvSpPr>
        <p:spPr>
          <a:xfrm>
            <a:off x="5364088" y="1556792"/>
            <a:ext cx="1175954" cy="1872208"/>
          </a:xfrm>
          <a:prstGeom prst="flowChartDelay">
            <a:avLst/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108" name="Łącznik prosty 107"/>
          <p:cNvCxnSpPr/>
          <p:nvPr/>
        </p:nvCxnSpPr>
        <p:spPr>
          <a:xfrm flipV="1">
            <a:off x="2248516" y="1844824"/>
            <a:ext cx="3091746" cy="17985"/>
          </a:xfrm>
          <a:prstGeom prst="line">
            <a:avLst/>
          </a:prstGeom>
          <a:noFill/>
          <a:ln w="9525" cap="flat" cmpd="sng" algn="ctr">
            <a:solidFill>
              <a:sysClr val="windowText" lastClr="000000">
                <a:shade val="95000"/>
                <a:satMod val="105000"/>
              </a:sysClr>
            </a:solidFill>
            <a:prstDash val="solid"/>
          </a:ln>
          <a:effectLst/>
        </p:spPr>
      </p:cxnSp>
      <p:sp>
        <p:nvSpPr>
          <p:cNvPr id="109" name="Prostokąt 108"/>
          <p:cNvSpPr/>
          <p:nvPr/>
        </p:nvSpPr>
        <p:spPr>
          <a:xfrm>
            <a:off x="3612070" y="1628800"/>
            <a:ext cx="800100" cy="577850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10" name="Obraz 53" descr="TP_tmp.emf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897919" y="1806600"/>
            <a:ext cx="167640" cy="1961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Obraz 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3573016"/>
            <a:ext cx="2052822" cy="357545"/>
          </a:xfrm>
          <a:prstGeom prst="rect">
            <a:avLst/>
          </a:prstGeom>
          <a:noFill/>
          <a:ln w="9525" cap="flat" cmpd="sng" algn="ctr">
            <a:solidFill>
              <a:sysClr val="windowText" lastClr="000000"/>
            </a:solidFill>
            <a:prstDash val="dash"/>
            <a:round/>
            <a:headEnd type="none" w="med" len="med"/>
            <a:tailEnd type="none" w="med" len="med"/>
          </a:ln>
          <a:effectLst/>
        </p:spPr>
      </p:pic>
      <p:cxnSp>
        <p:nvCxnSpPr>
          <p:cNvPr id="112" name="Łącznik prosty 111"/>
          <p:cNvCxnSpPr/>
          <p:nvPr/>
        </p:nvCxnSpPr>
        <p:spPr>
          <a:xfrm rot="5400000">
            <a:off x="2195736" y="2708920"/>
            <a:ext cx="2160240" cy="0"/>
          </a:xfrm>
          <a:prstGeom prst="line">
            <a:avLst/>
          </a:prstGeom>
          <a:noFill/>
          <a:ln w="9525" cap="flat" cmpd="sng" algn="ctr">
            <a:solidFill>
              <a:sysClr val="windowText" lastClr="000000"/>
            </a:solidFill>
            <a:prstDash val="dash"/>
          </a:ln>
          <a:effectLst/>
        </p:spPr>
      </p:cxnSp>
      <p:pic>
        <p:nvPicPr>
          <p:cNvPr id="6" name="Obraz 5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4356" y="3576644"/>
            <a:ext cx="2692742" cy="357545"/>
          </a:xfrm>
          <a:prstGeom prst="rect">
            <a:avLst/>
          </a:prstGeom>
          <a:noFill/>
          <a:ln w="9525" cap="flat" cmpd="sng" algn="ctr">
            <a:solidFill>
              <a:sysClr val="windowText" lastClr="000000"/>
            </a:solidFill>
            <a:prstDash val="dash"/>
            <a:round/>
            <a:headEnd type="none" w="med" len="med"/>
            <a:tailEnd type="none" w="med" len="med"/>
          </a:ln>
          <a:effectLst/>
        </p:spPr>
      </p:pic>
      <p:cxnSp>
        <p:nvCxnSpPr>
          <p:cNvPr id="114" name="Łącznik prosty 113"/>
          <p:cNvCxnSpPr/>
          <p:nvPr/>
        </p:nvCxnSpPr>
        <p:spPr>
          <a:xfrm rot="5400000">
            <a:off x="3563888" y="2852936"/>
            <a:ext cx="2592288" cy="0"/>
          </a:xfrm>
          <a:prstGeom prst="line">
            <a:avLst/>
          </a:prstGeom>
          <a:noFill/>
          <a:ln w="9525" cap="flat" cmpd="sng" algn="ctr">
            <a:solidFill>
              <a:sysClr val="windowText" lastClr="000000"/>
            </a:solidFill>
            <a:prstDash val="dash"/>
          </a:ln>
          <a:effectLst/>
        </p:spPr>
      </p:cxnSp>
      <p:sp>
        <p:nvSpPr>
          <p:cNvPr id="115" name="pole tekstowe 114"/>
          <p:cNvSpPr txBox="1"/>
          <p:nvPr/>
        </p:nvSpPr>
        <p:spPr>
          <a:xfrm>
            <a:off x="5652120" y="1772816"/>
            <a:ext cx="492443" cy="1494126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pl-PL" sz="2000" dirty="0" err="1" smtClean="0">
                <a:solidFill>
                  <a:prstClr val="black"/>
                </a:solidFill>
                <a:latin typeface="Calibri"/>
              </a:rPr>
              <a:t>Measuremnt</a:t>
            </a:r>
            <a:endParaRPr lang="en-US" sz="20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6" name="Prostokąt 115"/>
          <p:cNvSpPr/>
          <p:nvPr/>
        </p:nvSpPr>
        <p:spPr>
          <a:xfrm>
            <a:off x="1307814" y="1628800"/>
            <a:ext cx="936103" cy="1800200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7" name="pole tekstowe 116"/>
          <p:cNvSpPr txBox="1"/>
          <p:nvPr/>
        </p:nvSpPr>
        <p:spPr>
          <a:xfrm>
            <a:off x="1379822" y="1700808"/>
            <a:ext cx="800219" cy="1767828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pl-PL" sz="2000" dirty="0" smtClean="0">
                <a:solidFill>
                  <a:prstClr val="black"/>
                </a:solidFill>
                <a:latin typeface="Calibri"/>
              </a:rPr>
              <a:t>State</a:t>
            </a:r>
          </a:p>
          <a:p>
            <a:pPr algn="ctr"/>
            <a:r>
              <a:rPr lang="pl-PL" sz="2000" dirty="0" err="1" smtClean="0">
                <a:solidFill>
                  <a:prstClr val="black"/>
                </a:solidFill>
                <a:latin typeface="Calibri"/>
              </a:rPr>
              <a:t>preparation</a:t>
            </a:r>
            <a:endParaRPr lang="en-US" sz="2000" dirty="0">
              <a:solidFill>
                <a:prstClr val="black"/>
              </a:solidFill>
              <a:latin typeface="Calibri"/>
            </a:endParaRPr>
          </a:p>
        </p:txBody>
      </p:sp>
      <p:cxnSp>
        <p:nvCxnSpPr>
          <p:cNvPr id="130" name="Łącznik prosty ze strzałką 129"/>
          <p:cNvCxnSpPr/>
          <p:nvPr/>
        </p:nvCxnSpPr>
        <p:spPr>
          <a:xfrm>
            <a:off x="6588224" y="2420888"/>
            <a:ext cx="576064" cy="0"/>
          </a:xfrm>
          <a:prstGeom prst="straightConnector1">
            <a:avLst/>
          </a:prstGeom>
          <a:noFill/>
          <a:ln w="9525" cap="flat" cmpd="sng" algn="ctr">
            <a:solidFill>
              <a:sysClr val="windowText" lastClr="000000"/>
            </a:solidFill>
            <a:prstDash val="solid"/>
            <a:tailEnd type="arrow"/>
          </a:ln>
          <a:effectLst/>
        </p:spPr>
      </p:cxnSp>
      <p:sp>
        <p:nvSpPr>
          <p:cNvPr id="131" name="Elipsa 130"/>
          <p:cNvSpPr/>
          <p:nvPr/>
        </p:nvSpPr>
        <p:spPr>
          <a:xfrm>
            <a:off x="7236296" y="1772816"/>
            <a:ext cx="1296144" cy="1224136"/>
          </a:xfrm>
          <a:prstGeom prst="ellipse">
            <a:avLst/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2" name="pole tekstowe 131"/>
          <p:cNvSpPr txBox="1"/>
          <p:nvPr/>
        </p:nvSpPr>
        <p:spPr>
          <a:xfrm>
            <a:off x="7596336" y="1628800"/>
            <a:ext cx="492443" cy="1494126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pl-PL" sz="2000" dirty="0" err="1" smtClean="0">
                <a:solidFill>
                  <a:prstClr val="black"/>
                </a:solidFill>
                <a:latin typeface="Calibri"/>
              </a:rPr>
              <a:t>Estimator</a:t>
            </a:r>
            <a:endParaRPr lang="en-US" sz="20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33" name="pole tekstowe 132"/>
          <p:cNvSpPr txBox="1"/>
          <p:nvPr/>
        </p:nvSpPr>
        <p:spPr bwMode="auto">
          <a:xfrm>
            <a:off x="329144" y="4646382"/>
            <a:ext cx="4980165" cy="1015663"/>
          </a:xfrm>
          <a:prstGeom prst="rect">
            <a:avLst/>
          </a:prstGeom>
          <a:solidFill>
            <a:srgbClr val="FFFF00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</a:rPr>
              <a:t>We </a:t>
            </a:r>
            <a:r>
              <a:rPr kumimoji="0" lang="pl-PL" sz="20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</a:rPr>
              <a:t>can</a:t>
            </a:r>
            <a:r>
              <a:rPr kumimoji="0" lang="pl-PL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</a:rPr>
              <a:t> </a:t>
            </a:r>
            <a:r>
              <a:rPr kumimoji="0" lang="pl-PL" sz="20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</a:rPr>
              <a:t>only</a:t>
            </a:r>
            <a:r>
              <a:rPr kumimoji="0" lang="pl-PL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</a:rPr>
              <a:t> </a:t>
            </a:r>
            <a:r>
              <a:rPr kumimoji="0" lang="pl-PL" sz="20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</a:rPr>
              <a:t>saturate</a:t>
            </a:r>
            <a:r>
              <a:rPr kumimoji="0" lang="pl-PL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</a:rPr>
              <a:t> the </a:t>
            </a:r>
            <a:r>
              <a:rPr kumimoji="0" lang="pl-PL" sz="20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</a:rPr>
              <a:t>bound</a:t>
            </a:r>
            <a:r>
              <a:rPr kumimoji="0" lang="pl-PL" sz="2000" b="0" i="0" u="none" strike="noStrike" kern="0" cap="none" spc="0" normalizeH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</a:rPr>
              <a:t> </a:t>
            </a:r>
            <a:r>
              <a:rPr kumimoji="0" lang="pl-PL" sz="2000" b="0" i="0" u="none" strike="noStrike" kern="0" cap="none" spc="0" normalizeH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</a:rPr>
              <a:t>within</a:t>
            </a:r>
            <a:r>
              <a:rPr kumimoji="0" lang="pl-PL" sz="2000" b="0" i="0" u="none" strike="noStrike" kern="0" cap="none" spc="0" normalizeH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</a:rPr>
              <a:t> the</a:t>
            </a:r>
            <a:r>
              <a:rPr kumimoji="0" lang="pl-PL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</a:rPr>
              <a:t> </a:t>
            </a:r>
            <a:r>
              <a:rPr kumimoji="0" lang="pl-PL" sz="20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</a:rPr>
              <a:t>range</a:t>
            </a:r>
            <a:r>
              <a:rPr kumimoji="0" lang="pl-PL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</a:rPr>
              <a:t> of </a:t>
            </a:r>
            <a:r>
              <a:rPr kumimoji="0" lang="pl-PL" sz="20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</a:rPr>
              <a:t>parameter</a:t>
            </a:r>
            <a:r>
              <a:rPr kumimoji="0" lang="pl-PL" sz="2000" b="0" i="0" u="none" strike="noStrike" kern="0" cap="none" spc="0" normalizeH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</a:rPr>
              <a:t> </a:t>
            </a:r>
            <a:r>
              <a:rPr kumimoji="0" lang="pl-PL" sz="2000" b="0" i="0" u="none" strike="noStrike" kern="0" cap="none" spc="0" normalizeH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</a:rPr>
              <a:t>values</a:t>
            </a:r>
            <a:r>
              <a:rPr kumimoji="0" lang="pl-PL" sz="2000" b="0" i="0" u="none" strike="noStrike" kern="0" cap="none" spc="0" normalizeH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</a:rPr>
              <a:t> </a:t>
            </a:r>
            <a:r>
              <a:rPr kumimoji="0" lang="pl-PL" sz="2000" b="0" i="0" u="none" strike="noStrike" kern="0" cap="none" spc="0" normalizeH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</a:rPr>
              <a:t>which</a:t>
            </a:r>
            <a:r>
              <a:rPr kumimoji="0" lang="pl-PL" sz="2000" b="0" i="0" u="none" strike="noStrike" kern="0" cap="none" spc="0" normalizeH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</a:rPr>
              <a:t> </a:t>
            </a:r>
            <a:r>
              <a:rPr kumimoji="0" lang="pl-PL" sz="2000" b="0" i="0" u="none" strike="noStrike" kern="0" cap="none" spc="0" normalizeH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</a:rPr>
              <a:t>shrinks</a:t>
            </a:r>
            <a:r>
              <a:rPr kumimoji="0" lang="pl-PL" sz="2000" b="0" i="0" u="none" strike="noStrike" kern="0" cap="none" spc="0" normalizeH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</a:rPr>
              <a:t> as 1/</a:t>
            </a:r>
            <a:r>
              <a:rPr kumimoji="0" lang="pl-PL" sz="2000" b="0" i="1" u="none" strike="noStrike" kern="0" cap="none" spc="0" normalizeH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</a:rPr>
              <a:t>n</a:t>
            </a:r>
            <a:endParaRPr kumimoji="0" lang="pl-PL" sz="2000" b="0" i="1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lt"/>
            </a:endParaRPr>
          </a:p>
        </p:txBody>
      </p:sp>
      <p:grpSp>
        <p:nvGrpSpPr>
          <p:cNvPr id="11" name="Grupa 10"/>
          <p:cNvGrpSpPr/>
          <p:nvPr/>
        </p:nvGrpSpPr>
        <p:grpSpPr>
          <a:xfrm>
            <a:off x="5652120" y="4278681"/>
            <a:ext cx="3002639" cy="1605787"/>
            <a:chOff x="5652120" y="4278681"/>
            <a:chExt cx="3002639" cy="1605787"/>
          </a:xfrm>
        </p:grpSpPr>
        <p:pic>
          <p:nvPicPr>
            <p:cNvPr id="120" name="Obraz 119" descr="mzcountsn.tif"/>
            <p:cNvPicPr>
              <a:picLocks noChangeAspect="1"/>
            </p:cNvPicPr>
            <p:nvPr/>
          </p:nvPicPr>
          <p:blipFill>
            <a:blip r:embed="rId9" cstate="print"/>
            <a:srcRect l="5669" r="11339"/>
            <a:stretch>
              <a:fillRect/>
            </a:stretch>
          </p:blipFill>
          <p:spPr bwMode="auto">
            <a:xfrm>
              <a:off x="6190727" y="4278681"/>
              <a:ext cx="1960437" cy="1374013"/>
            </a:xfrm>
            <a:prstGeom prst="rect">
              <a:avLst/>
            </a:prstGeom>
          </p:spPr>
        </p:pic>
        <p:pic>
          <p:nvPicPr>
            <p:cNvPr id="10" name="Obraz 9" descr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2\pi/n$ phase shift ambiguity&#10;\end{document}&#10;" title="IguanaTex Bitmap Display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52120" y="5628600"/>
              <a:ext cx="3002639" cy="255868"/>
            </a:xfrm>
            <a:prstGeom prst="rect">
              <a:avLst/>
            </a:prstGeom>
            <a:noFill/>
            <a:ln w="9525" cap="flat" cmpd="sng" algn="ctr">
              <a:solidFill>
                <a:sysClr val="windowText" lastClr="000000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</p:pic>
      </p:grpSp>
    </p:spTree>
    <p:extLst>
      <p:ext uri="{BB962C8B-B14F-4D97-AF65-F5344CB8AC3E}">
        <p14:creationId xmlns:p14="http://schemas.microsoft.com/office/powerpoint/2010/main" val="38375110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Prostokąt 70"/>
          <p:cNvSpPr/>
          <p:nvPr/>
        </p:nvSpPr>
        <p:spPr>
          <a:xfrm>
            <a:off x="2843808" y="4509121"/>
            <a:ext cx="3380500" cy="1152128"/>
          </a:xfrm>
          <a:prstGeom prst="rect">
            <a:avLst/>
          </a:prstGeom>
          <a:solidFill>
            <a:srgbClr val="FFFF00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122567" y="115523"/>
            <a:ext cx="8877311" cy="1143000"/>
          </a:xfrm>
        </p:spPr>
        <p:txBody>
          <a:bodyPr>
            <a:normAutofit fontScale="90000"/>
          </a:bodyPr>
          <a:lstStyle/>
          <a:p>
            <a:r>
              <a:rPr lang="pl-PL" dirty="0" smtClean="0"/>
              <a:t>The most </a:t>
            </a:r>
            <a:r>
              <a:rPr lang="pl-PL" dirty="0" err="1" smtClean="0"/>
              <a:t>general</a:t>
            </a:r>
            <a:r>
              <a:rPr lang="pl-PL" dirty="0" smtClean="0"/>
              <a:t> form of the Heisenberg limit</a:t>
            </a:r>
            <a:endParaRPr lang="en-GB" dirty="0"/>
          </a:p>
        </p:txBody>
      </p:sp>
      <p:pic>
        <p:nvPicPr>
          <p:cNvPr id="5" name="Obraz 4" descr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\Delta \tilde{\varphi} \geq \frac{1}{n (\lambda_+ - \lambda_-)}$$&#10;\end{document}&#10;" title="IguanaTex Bitmap Display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9832" y="4653136"/>
            <a:ext cx="2877712" cy="831967"/>
          </a:xfrm>
          <a:prstGeom prst="rect">
            <a:avLst/>
          </a:prstGeom>
          <a:noFill/>
          <a:ln/>
          <a:effectLst/>
        </p:spPr>
      </p:pic>
      <p:sp>
        <p:nvSpPr>
          <p:cNvPr id="70" name="Prostokąt 69"/>
          <p:cNvSpPr/>
          <p:nvPr/>
        </p:nvSpPr>
        <p:spPr>
          <a:xfrm>
            <a:off x="-1044624" y="6453336"/>
            <a:ext cx="1004450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it-IT" sz="1400" dirty="0" smtClean="0">
                <a:latin typeface="Times" panose="02020603050405020304" pitchFamily="18" charset="0"/>
                <a:cs typeface="Times" panose="02020603050405020304" pitchFamily="18" charset="0"/>
              </a:rPr>
              <a:t>V. Giovannetti, S. Lloyd, and L. Maccone, Phys. Rev.</a:t>
            </a:r>
            <a:r>
              <a:rPr lang="pl-PL" sz="1400" dirty="0" smtClean="0"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1400" dirty="0" err="1" smtClean="0">
                <a:latin typeface="Times" panose="02020603050405020304" pitchFamily="18" charset="0"/>
                <a:cs typeface="Times" panose="02020603050405020304" pitchFamily="18" charset="0"/>
              </a:rPr>
              <a:t>Lett</a:t>
            </a:r>
            <a:r>
              <a:rPr lang="en-US" sz="1400" dirty="0" smtClean="0">
                <a:latin typeface="Times" panose="02020603050405020304" pitchFamily="18" charset="0"/>
                <a:cs typeface="Times" panose="02020603050405020304" pitchFamily="18" charset="0"/>
              </a:rPr>
              <a:t>. 96, 010401 (2006).</a:t>
            </a:r>
            <a:endParaRPr lang="en-US" sz="1400" dirty="0"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3121" y="1484784"/>
            <a:ext cx="8234320" cy="2590432"/>
          </a:xfrm>
          <a:prstGeom prst="rect">
            <a:avLst/>
          </a:prstGeom>
        </p:spPr>
      </p:pic>
      <p:sp>
        <p:nvSpPr>
          <p:cNvPr id="72" name="Rectangle 39 1 2"/>
          <p:cNvSpPr>
            <a:spLocks noChangeArrowheads="1"/>
          </p:cNvSpPr>
          <p:nvPr/>
        </p:nvSpPr>
        <p:spPr bwMode="auto">
          <a:xfrm>
            <a:off x="1979712" y="5805264"/>
            <a:ext cx="5940152" cy="3416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pl-PL" b="1" dirty="0" err="1" smtClean="0">
                <a:latin typeface="+mj-lt"/>
                <a:cs typeface="Times" panose="02020603050405020304" pitchFamily="18" charset="0"/>
              </a:rPr>
              <a:t>Is</a:t>
            </a:r>
            <a:r>
              <a:rPr lang="pl-PL" b="1" dirty="0" smtClean="0">
                <a:latin typeface="+mj-lt"/>
                <a:cs typeface="Times" panose="02020603050405020304" pitchFamily="18" charset="0"/>
              </a:rPr>
              <a:t> </a:t>
            </a:r>
            <a:r>
              <a:rPr lang="pl-PL" b="1" dirty="0" err="1" smtClean="0">
                <a:latin typeface="+mj-lt"/>
                <a:cs typeface="Times" panose="02020603050405020304" pitchFamily="18" charset="0"/>
              </a:rPr>
              <a:t>this</a:t>
            </a:r>
            <a:r>
              <a:rPr lang="pl-PL" b="1" dirty="0" smtClean="0">
                <a:latin typeface="+mj-lt"/>
                <a:cs typeface="Times" panose="02020603050405020304" pitchFamily="18" charset="0"/>
              </a:rPr>
              <a:t> </a:t>
            </a:r>
            <a:r>
              <a:rPr lang="pl-PL" b="1" dirty="0" err="1" smtClean="0">
                <a:latin typeface="+mj-lt"/>
                <a:cs typeface="Times" panose="02020603050405020304" pitchFamily="18" charset="0"/>
              </a:rPr>
              <a:t>bound</a:t>
            </a:r>
            <a:r>
              <a:rPr lang="pl-PL" b="1" dirty="0" smtClean="0">
                <a:latin typeface="+mj-lt"/>
                <a:cs typeface="Times" panose="02020603050405020304" pitchFamily="18" charset="0"/>
              </a:rPr>
              <a:t> </a:t>
            </a:r>
            <a:r>
              <a:rPr lang="pl-PL" b="1" dirty="0" err="1" smtClean="0">
                <a:latin typeface="+mj-lt"/>
                <a:cs typeface="Times" panose="02020603050405020304" pitchFamily="18" charset="0"/>
              </a:rPr>
              <a:t>saturable</a:t>
            </a:r>
            <a:r>
              <a:rPr lang="pl-PL" b="1" dirty="0" smtClean="0">
                <a:latin typeface="+mj-lt"/>
                <a:cs typeface="Times" panose="02020603050405020304" pitchFamily="18" charset="0"/>
              </a:rPr>
              <a:t> </a:t>
            </a:r>
            <a:r>
              <a:rPr lang="pl-PL" b="1" dirty="0" err="1" smtClean="0">
                <a:latin typeface="+mj-lt"/>
                <a:cs typeface="Times" panose="02020603050405020304" pitchFamily="18" charset="0"/>
              </a:rPr>
              <a:t>even</a:t>
            </a:r>
            <a:r>
              <a:rPr lang="pl-PL" b="1" dirty="0" smtClean="0">
                <a:latin typeface="+mj-lt"/>
                <a:cs typeface="Times" panose="02020603050405020304" pitchFamily="18" charset="0"/>
              </a:rPr>
              <a:t> in </a:t>
            </a:r>
            <a:r>
              <a:rPr lang="pl-PL" b="1" dirty="0" err="1" smtClean="0">
                <a:latin typeface="+mj-lt"/>
                <a:cs typeface="Times" panose="02020603050405020304" pitchFamily="18" charset="0"/>
              </a:rPr>
              <a:t>principle</a:t>
            </a:r>
            <a:r>
              <a:rPr lang="pl-PL" b="1" dirty="0" smtClean="0">
                <a:latin typeface="+mj-lt"/>
                <a:cs typeface="Times" panose="02020603050405020304" pitchFamily="18" charset="0"/>
              </a:rPr>
              <a:t>….?</a:t>
            </a:r>
            <a:endParaRPr lang="en-GB" b="1" dirty="0">
              <a:latin typeface="+mj-lt"/>
              <a:cs typeface="Times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76261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" grpId="0" animBg="1"/>
      <p:bldP spid="70" grpId="0"/>
      <p:bldP spid="7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323528" y="0"/>
            <a:ext cx="8229600" cy="1143000"/>
          </a:xfrm>
        </p:spPr>
        <p:txBody>
          <a:bodyPr>
            <a:normAutofit/>
          </a:bodyPr>
          <a:lstStyle/>
          <a:p>
            <a:r>
              <a:rPr lang="pl-PL" dirty="0" smtClean="0"/>
              <a:t>Many </a:t>
            </a:r>
            <a:r>
              <a:rPr lang="pl-PL" dirty="0" err="1" smtClean="0"/>
              <a:t>repetition</a:t>
            </a:r>
            <a:r>
              <a:rPr lang="pl-PL" dirty="0" smtClean="0"/>
              <a:t> </a:t>
            </a:r>
            <a:r>
              <a:rPr lang="pl-PL" dirty="0" err="1" smtClean="0"/>
              <a:t>scenario</a:t>
            </a:r>
            <a:r>
              <a:rPr lang="pl-PL" dirty="0" smtClean="0"/>
              <a:t/>
            </a:r>
            <a:br>
              <a:rPr lang="pl-PL" dirty="0" smtClean="0"/>
            </a:br>
            <a:r>
              <a:rPr lang="pl-PL" sz="2000" dirty="0" err="1" smtClean="0"/>
              <a:t>guarantees</a:t>
            </a:r>
            <a:r>
              <a:rPr lang="pl-PL" sz="2000" dirty="0" smtClean="0"/>
              <a:t> </a:t>
            </a:r>
            <a:r>
              <a:rPr lang="pl-PL" sz="2000" dirty="0" err="1" smtClean="0"/>
              <a:t>asymptotic</a:t>
            </a:r>
            <a:r>
              <a:rPr lang="pl-PL" sz="2000" dirty="0" smtClean="0"/>
              <a:t> </a:t>
            </a:r>
            <a:r>
              <a:rPr lang="pl-PL" sz="2000" dirty="0" err="1" smtClean="0"/>
              <a:t>saturability</a:t>
            </a:r>
            <a:r>
              <a:rPr lang="pl-PL" sz="2000" dirty="0" smtClean="0"/>
              <a:t> of the CR </a:t>
            </a:r>
            <a:r>
              <a:rPr lang="pl-PL" sz="2000" dirty="0" err="1" smtClean="0"/>
              <a:t>bound</a:t>
            </a:r>
            <a:r>
              <a:rPr lang="pl-PL" sz="2000" dirty="0" smtClean="0"/>
              <a:t> </a:t>
            </a:r>
            <a:endParaRPr lang="en-GB" sz="2000" dirty="0"/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1600" y="1143000"/>
            <a:ext cx="7092280" cy="4501234"/>
          </a:xfrm>
          <a:prstGeom prst="rect">
            <a:avLst/>
          </a:prstGeom>
        </p:spPr>
      </p:pic>
      <p:sp>
        <p:nvSpPr>
          <p:cNvPr id="5" name="Prostokąt 4"/>
          <p:cNvSpPr/>
          <p:nvPr/>
        </p:nvSpPr>
        <p:spPr>
          <a:xfrm>
            <a:off x="5004048" y="1052736"/>
            <a:ext cx="3059832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Obraz 5" descr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Delta\varphi =\frac{1}{\sqrt{k}n}$&#10; \end{document}&#10;" title="IguanaTex Bitmap Display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5696" y="5579448"/>
            <a:ext cx="1712402" cy="539252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ysClr val="windowText" lastClr="000000"/>
            </a:solidFill>
            <a:prstDash val="solid"/>
            <a:round/>
            <a:headEnd type="none" w="med" len="med"/>
            <a:tailEnd type="none" w="med" len="med"/>
          </a:ln>
          <a:effectLst/>
        </p:spPr>
      </p:pic>
      <p:pic>
        <p:nvPicPr>
          <p:cNvPr id="8" name="Obraz 7" descr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Delta\varphi =\frac{1}{k n}$&#10; \end{document}&#10;" title="IguanaTex Bitmap Display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3964" y="5549794"/>
            <a:ext cx="1538486" cy="542632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ysClr val="windowText" lastClr="000000"/>
            </a:solidFill>
            <a:prstDash val="solid"/>
            <a:round/>
            <a:headEnd type="none" w="med" len="med"/>
            <a:tailEnd type="none" w="med" len="med"/>
          </a:ln>
          <a:effectLst/>
        </p:spPr>
      </p:pic>
      <p:sp>
        <p:nvSpPr>
          <p:cNvPr id="10" name="pole tekstowe 9"/>
          <p:cNvSpPr txBox="1"/>
          <p:nvPr/>
        </p:nvSpPr>
        <p:spPr bwMode="auto">
          <a:xfrm>
            <a:off x="1115616" y="6237312"/>
            <a:ext cx="3600400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2000" kern="0" dirty="0" err="1" smtClean="0">
                <a:solidFill>
                  <a:srgbClr val="000000"/>
                </a:solidFill>
                <a:latin typeface="Times New Roman"/>
              </a:rPr>
              <a:t>Poor</a:t>
            </a:r>
            <a:r>
              <a:rPr lang="pl-PL" sz="2000" kern="0" dirty="0" smtClean="0">
                <a:solidFill>
                  <a:srgbClr val="000000"/>
                </a:solidFill>
                <a:latin typeface="Times New Roman"/>
              </a:rPr>
              <a:t> </a:t>
            </a:r>
            <a:r>
              <a:rPr lang="pl-PL" sz="2000" kern="0" dirty="0" err="1" smtClean="0">
                <a:solidFill>
                  <a:srgbClr val="000000"/>
                </a:solidFill>
                <a:latin typeface="Times New Roman"/>
              </a:rPr>
              <a:t>man’s</a:t>
            </a:r>
            <a:r>
              <a:rPr lang="pl-PL" sz="2000" kern="0" dirty="0" smtClean="0">
                <a:solidFill>
                  <a:srgbClr val="000000"/>
                </a:solidFill>
                <a:latin typeface="Times New Roman"/>
              </a:rPr>
              <a:t> Heisenberg limit</a:t>
            </a:r>
            <a:endParaRPr kumimoji="0" lang="pl-PL" sz="20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</a:endParaRPr>
          </a:p>
        </p:txBody>
      </p:sp>
      <p:sp>
        <p:nvSpPr>
          <p:cNvPr id="11" name="pole tekstowe 10"/>
          <p:cNvSpPr txBox="1"/>
          <p:nvPr/>
        </p:nvSpPr>
        <p:spPr bwMode="auto">
          <a:xfrm>
            <a:off x="4716016" y="6117231"/>
            <a:ext cx="3600400" cy="70788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2000" kern="0" noProof="0" dirty="0" smtClean="0">
                <a:solidFill>
                  <a:srgbClr val="000000"/>
                </a:solidFill>
                <a:latin typeface="Times New Roman"/>
              </a:rPr>
              <a:t> Heisenberg limit in </a:t>
            </a:r>
            <a:r>
              <a:rPr lang="pl-PL" sz="2000" kern="0" noProof="0" dirty="0" err="1" smtClean="0">
                <a:solidFill>
                  <a:srgbClr val="000000"/>
                </a:solidFill>
                <a:latin typeface="Times New Roman"/>
              </a:rPr>
              <a:t>terms</a:t>
            </a:r>
            <a:r>
              <a:rPr lang="pl-PL" sz="2000" kern="0" noProof="0" dirty="0" smtClean="0">
                <a:solidFill>
                  <a:srgbClr val="000000"/>
                </a:solidFill>
                <a:latin typeface="Times New Roman"/>
              </a:rPr>
              <a:t> of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2000" kern="0" dirty="0" err="1">
                <a:solidFill>
                  <a:srgbClr val="000000"/>
                </a:solidFill>
                <a:latin typeface="Times New Roman"/>
              </a:rPr>
              <a:t>a</a:t>
            </a:r>
            <a:r>
              <a:rPr kumimoji="0" lang="pl-PL" sz="2000" b="0" i="0" u="none" strike="noStrike" kern="0" cap="none" spc="0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</a:rPr>
              <a:t>ll</a:t>
            </a:r>
            <a:r>
              <a:rPr kumimoji="0" lang="pl-PL" sz="2000" b="0" i="0" u="none" strike="noStrike" kern="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</a:rPr>
              <a:t> the </a:t>
            </a:r>
            <a:r>
              <a:rPr kumimoji="0" lang="pl-PL" sz="2000" b="0" i="0" u="none" strike="noStrike" kern="0" cap="none" spc="0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</a:rPr>
              <a:t>resources</a:t>
            </a:r>
            <a:r>
              <a:rPr kumimoji="0" lang="pl-PL" sz="2000" b="0" i="0" u="none" strike="noStrike" kern="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</a:rPr>
              <a:t> </a:t>
            </a:r>
            <a:r>
              <a:rPr kumimoji="0" lang="pl-PL" sz="2000" b="0" i="0" u="none" strike="noStrike" kern="0" cap="none" spc="0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</a:rPr>
              <a:t>consumed</a:t>
            </a:r>
            <a:endParaRPr kumimoji="0" lang="pl-PL" sz="20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</a:endParaRPr>
          </a:p>
        </p:txBody>
      </p:sp>
      <p:sp>
        <p:nvSpPr>
          <p:cNvPr id="2" name="Prostokąt 1"/>
          <p:cNvSpPr/>
          <p:nvPr/>
        </p:nvSpPr>
        <p:spPr>
          <a:xfrm>
            <a:off x="4438328" y="1052736"/>
            <a:ext cx="4238128" cy="57344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514654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467544" y="1844824"/>
            <a:ext cx="8229600" cy="2223120"/>
          </a:xfrm>
          <a:solidFill>
            <a:srgbClr val="FFFF00"/>
          </a:solidFill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pPr algn="ctr"/>
            <a:r>
              <a:rPr lang="pl-PL" dirty="0" err="1" smtClean="0"/>
              <a:t>What</a:t>
            </a:r>
            <a:r>
              <a:rPr lang="pl-PL" dirty="0" smtClean="0"/>
              <a:t> </a:t>
            </a:r>
            <a:r>
              <a:rPr lang="pl-PL" dirty="0" err="1" smtClean="0"/>
              <a:t>is</a:t>
            </a:r>
            <a:r>
              <a:rPr lang="pl-PL" dirty="0" smtClean="0"/>
              <a:t> the </a:t>
            </a:r>
            <a:r>
              <a:rPr lang="pl-PL" dirty="0" err="1" smtClean="0"/>
              <a:t>achievable</a:t>
            </a:r>
            <a:r>
              <a:rPr lang="pl-PL" dirty="0" smtClean="0"/>
              <a:t> Heisenberg limit in a single </a:t>
            </a:r>
            <a:r>
              <a:rPr lang="pl-PL" dirty="0" err="1" smtClean="0"/>
              <a:t>shot</a:t>
            </a:r>
            <a:r>
              <a:rPr lang="pl-PL" dirty="0" smtClean="0"/>
              <a:t> </a:t>
            </a:r>
            <a:r>
              <a:rPr lang="pl-PL" dirty="0" err="1" smtClean="0"/>
              <a:t>scenario</a:t>
            </a:r>
            <a:r>
              <a:rPr lang="pl-PL" dirty="0" smtClean="0"/>
              <a:t> </a:t>
            </a:r>
            <a:r>
              <a:rPr lang="pl-PL" dirty="0" err="1" smtClean="0"/>
              <a:t>assuming</a:t>
            </a:r>
            <a:r>
              <a:rPr lang="pl-PL" dirty="0" smtClean="0"/>
              <a:t> </a:t>
            </a:r>
            <a:r>
              <a:rPr lang="pl-PL" dirty="0" err="1" smtClean="0"/>
              <a:t>finite</a:t>
            </a:r>
            <a:r>
              <a:rPr lang="pl-PL" dirty="0" smtClean="0"/>
              <a:t> </a:t>
            </a:r>
            <a:r>
              <a:rPr lang="pl-PL" dirty="0" err="1" smtClean="0"/>
              <a:t>prior</a:t>
            </a:r>
            <a:r>
              <a:rPr lang="pl-PL" dirty="0" smtClean="0"/>
              <a:t> </a:t>
            </a:r>
            <a:r>
              <a:rPr lang="pl-PL" dirty="0" err="1" smtClean="0"/>
              <a:t>knowledge</a:t>
            </a:r>
            <a:r>
              <a:rPr lang="pl-PL" dirty="0" smtClean="0"/>
              <a:t>?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12564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Schemat blokowy: opóźnienie 52"/>
          <p:cNvSpPr/>
          <p:nvPr/>
        </p:nvSpPr>
        <p:spPr>
          <a:xfrm>
            <a:off x="5502458" y="1527518"/>
            <a:ext cx="846003" cy="715848"/>
          </a:xfrm>
          <a:prstGeom prst="flowChartDelay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122568" y="115523"/>
            <a:ext cx="8229600" cy="1143000"/>
          </a:xfrm>
        </p:spPr>
        <p:txBody>
          <a:bodyPr>
            <a:normAutofit/>
          </a:bodyPr>
          <a:lstStyle/>
          <a:p>
            <a:r>
              <a:rPr lang="pl-PL" dirty="0" smtClean="0"/>
              <a:t>The True Heisenberg limit</a:t>
            </a:r>
            <a:br>
              <a:rPr lang="pl-PL" dirty="0" smtClean="0"/>
            </a:br>
            <a:r>
              <a:rPr lang="pl-PL" sz="1800" dirty="0" smtClean="0"/>
              <a:t>The </a:t>
            </a:r>
            <a:r>
              <a:rPr lang="pl-PL" sz="1800" dirty="0" err="1" smtClean="0"/>
              <a:t>Bayesian</a:t>
            </a:r>
            <a:r>
              <a:rPr lang="pl-PL" sz="1800" dirty="0" smtClean="0"/>
              <a:t> </a:t>
            </a:r>
            <a:r>
              <a:rPr lang="pl-PL" sz="1800" dirty="0" err="1" smtClean="0"/>
              <a:t>approach</a:t>
            </a:r>
            <a:endParaRPr lang="en-GB" dirty="0"/>
          </a:p>
        </p:txBody>
      </p:sp>
      <p:pic>
        <p:nvPicPr>
          <p:cNvPr id="34" name="Obraz 33" descr="TP_tmp.emf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0" cstate="print"/>
          <a:stretch>
            <a:fillRect/>
          </a:stretch>
        </p:blipFill>
        <p:spPr bwMode="auto">
          <a:xfrm>
            <a:off x="863822" y="1632946"/>
            <a:ext cx="544697" cy="459351"/>
          </a:xfrm>
          <a:prstGeom prst="rect">
            <a:avLst/>
          </a:prstGeom>
          <a:noFill/>
          <a:ln/>
          <a:effectLst/>
        </p:spPr>
      </p:pic>
      <p:cxnSp>
        <p:nvCxnSpPr>
          <p:cNvPr id="35" name="Łącznik prosty 34"/>
          <p:cNvCxnSpPr/>
          <p:nvPr/>
        </p:nvCxnSpPr>
        <p:spPr>
          <a:xfrm>
            <a:off x="1707210" y="1843793"/>
            <a:ext cx="632540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6" name="Obraz 35" descr="TP_tmp.emf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1" cstate="print"/>
          <a:srcRect l="-47244" t="-51633" r="-47244" b="-51633"/>
          <a:stretch>
            <a:fillRect/>
          </a:stretch>
        </p:blipFill>
        <p:spPr bwMode="auto">
          <a:xfrm>
            <a:off x="2339752" y="1422097"/>
            <a:ext cx="881934" cy="84338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cxnSp>
        <p:nvCxnSpPr>
          <p:cNvPr id="40" name="Łącznik prosty 39"/>
          <p:cNvCxnSpPr/>
          <p:nvPr/>
        </p:nvCxnSpPr>
        <p:spPr>
          <a:xfrm>
            <a:off x="3499410" y="1843792"/>
            <a:ext cx="737967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1" name="Obraz 40" descr="TP_tmp.emf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2" cstate="print"/>
          <a:stretch>
            <a:fillRect/>
          </a:stretch>
        </p:blipFill>
        <p:spPr bwMode="auto">
          <a:xfrm>
            <a:off x="4553645" y="1632946"/>
            <a:ext cx="754194" cy="460060"/>
          </a:xfrm>
          <a:prstGeom prst="rect">
            <a:avLst/>
          </a:prstGeom>
          <a:noFill/>
          <a:ln/>
          <a:effectLst/>
        </p:spPr>
      </p:pic>
      <p:pic>
        <p:nvPicPr>
          <p:cNvPr id="43" name="Obraz 42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9107" y="1729287"/>
            <a:ext cx="514501" cy="365315"/>
          </a:xfrm>
          <a:prstGeom prst="rect">
            <a:avLst/>
          </a:prstGeom>
          <a:noFill/>
          <a:ln/>
          <a:effectLst/>
        </p:spPr>
      </p:pic>
      <p:sp>
        <p:nvSpPr>
          <p:cNvPr id="48" name="Elipsa 47"/>
          <p:cNvSpPr/>
          <p:nvPr/>
        </p:nvSpPr>
        <p:spPr>
          <a:xfrm>
            <a:off x="1496362" y="1738363"/>
            <a:ext cx="210848" cy="210847"/>
          </a:xfrm>
          <a:prstGeom prst="ellipse">
            <a:avLst/>
          </a:prstGeom>
          <a:solidFill>
            <a:schemeClr val="bg1">
              <a:lumMod val="75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Elipsa 48"/>
          <p:cNvSpPr/>
          <p:nvPr/>
        </p:nvSpPr>
        <p:spPr>
          <a:xfrm>
            <a:off x="4131944" y="1738368"/>
            <a:ext cx="210848" cy="210847"/>
          </a:xfrm>
          <a:prstGeom prst="ellipse">
            <a:avLst/>
          </a:prstGeom>
          <a:solidFill>
            <a:schemeClr val="bg1">
              <a:lumMod val="75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1" name="Obraz 50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6518" y="1645884"/>
            <a:ext cx="668354" cy="406932"/>
          </a:xfrm>
          <a:prstGeom prst="rect">
            <a:avLst/>
          </a:prstGeom>
          <a:noFill/>
          <a:ln/>
          <a:effectLst/>
        </p:spPr>
      </p:pic>
      <p:pic>
        <p:nvPicPr>
          <p:cNvPr id="9" name="Obraz 8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5736" y="3580504"/>
            <a:ext cx="5214925" cy="388482"/>
          </a:xfrm>
          <a:prstGeom prst="rect">
            <a:avLst/>
          </a:prstGeom>
          <a:noFill/>
          <a:ln/>
          <a:effectLst/>
        </p:spPr>
      </p:pic>
      <p:sp>
        <p:nvSpPr>
          <p:cNvPr id="55" name="pole tekstowe 54"/>
          <p:cNvSpPr txBox="1"/>
          <p:nvPr/>
        </p:nvSpPr>
        <p:spPr bwMode="auto">
          <a:xfrm>
            <a:off x="292039" y="2767783"/>
            <a:ext cx="3281655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</a:rPr>
              <a:t>The </a:t>
            </a:r>
            <a:r>
              <a:rPr kumimoji="0" lang="pl-PL" sz="20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</a:rPr>
              <a:t>Bayesian</a:t>
            </a:r>
            <a:r>
              <a:rPr kumimoji="0" lang="pl-PL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</a:rPr>
              <a:t> </a:t>
            </a:r>
            <a:r>
              <a:rPr kumimoji="0" lang="pl-PL" sz="20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</a:rPr>
              <a:t>variance</a:t>
            </a:r>
            <a:r>
              <a:rPr kumimoji="0" lang="pl-PL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</a:rPr>
              <a:t> </a:t>
            </a:r>
          </a:p>
        </p:txBody>
      </p:sp>
      <p:pic>
        <p:nvPicPr>
          <p:cNvPr id="13" name="Obraz 12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6393" y="2425937"/>
            <a:ext cx="2597988" cy="313452"/>
          </a:xfrm>
          <a:prstGeom prst="rect">
            <a:avLst/>
          </a:prstGeom>
          <a:noFill/>
          <a:ln/>
          <a:effectLst/>
        </p:spPr>
      </p:pic>
      <p:sp>
        <p:nvSpPr>
          <p:cNvPr id="57" name="pole tekstowe 56"/>
          <p:cNvSpPr txBox="1"/>
          <p:nvPr/>
        </p:nvSpPr>
        <p:spPr bwMode="auto">
          <a:xfrm>
            <a:off x="325420" y="4208255"/>
            <a:ext cx="3281655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2000" kern="0" dirty="0">
                <a:solidFill>
                  <a:srgbClr val="000000"/>
                </a:solidFill>
                <a:latin typeface="Times New Roman"/>
              </a:rPr>
              <a:t>n</a:t>
            </a:r>
            <a:r>
              <a:rPr kumimoji="0" lang="pl-PL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</a:rPr>
              <a:t>o </a:t>
            </a:r>
            <a:r>
              <a:rPr kumimoji="0" lang="pl-PL" sz="20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</a:rPr>
              <a:t>unbiasedness</a:t>
            </a:r>
            <a:r>
              <a:rPr kumimoji="0" lang="pl-PL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</a:rPr>
              <a:t> </a:t>
            </a:r>
            <a:r>
              <a:rPr kumimoji="0" lang="pl-PL" sz="20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</a:rPr>
              <a:t>assumption</a:t>
            </a:r>
            <a:endParaRPr kumimoji="0" lang="pl-PL" sz="20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</a:endParaRPr>
          </a:p>
        </p:txBody>
      </p:sp>
      <p:sp>
        <p:nvSpPr>
          <p:cNvPr id="58" name="pole tekstowe 57"/>
          <p:cNvSpPr txBox="1"/>
          <p:nvPr/>
        </p:nvSpPr>
        <p:spPr bwMode="auto">
          <a:xfrm>
            <a:off x="3793904" y="3030034"/>
            <a:ext cx="886928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0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</a:rPr>
              <a:t>prior</a:t>
            </a:r>
            <a:endParaRPr kumimoji="0" lang="pl-PL" sz="20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</a:endParaRPr>
          </a:p>
        </p:txBody>
      </p:sp>
      <p:cxnSp>
        <p:nvCxnSpPr>
          <p:cNvPr id="16" name="Łącznik prosty ze strzałką 15"/>
          <p:cNvCxnSpPr/>
          <p:nvPr/>
        </p:nvCxnSpPr>
        <p:spPr>
          <a:xfrm flipH="1">
            <a:off x="3793904" y="3442360"/>
            <a:ext cx="182537" cy="12850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4" name="Obraz 23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3128" y="5122198"/>
            <a:ext cx="2245098" cy="574903"/>
          </a:xfrm>
          <a:prstGeom prst="rect">
            <a:avLst/>
          </a:prstGeom>
          <a:noFill/>
          <a:ln/>
          <a:effectLst/>
        </p:spPr>
      </p:pic>
    </p:spTree>
    <p:extLst>
      <p:ext uri="{BB962C8B-B14F-4D97-AF65-F5344CB8AC3E}">
        <p14:creationId xmlns:p14="http://schemas.microsoft.com/office/powerpoint/2010/main" val="1656917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 animBg="1"/>
      <p:bldP spid="48" grpId="0" animBg="1"/>
      <p:bldP spid="49" grpId="0" animBg="1"/>
      <p:bldP spid="55" grpId="0" animBg="1"/>
      <p:bldP spid="57" grpId="0" animBg="1"/>
      <p:bldP spid="58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Tytuł 2"/>
          <p:cNvSpPr txBox="1">
            <a:spLocks/>
          </p:cNvSpPr>
          <p:nvPr/>
        </p:nvSpPr>
        <p:spPr>
          <a:xfrm>
            <a:off x="2339752" y="4733345"/>
            <a:ext cx="6620365" cy="106306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vert="horz" rtlCol="0" anchor="ctr">
            <a:normAutofit fontScale="97500"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100" b="1" kern="120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 algn="ctr"/>
            <a:endParaRPr lang="en-GB" dirty="0"/>
          </a:p>
        </p:txBody>
      </p:sp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122568" y="115523"/>
            <a:ext cx="8229600" cy="1143000"/>
          </a:xfrm>
        </p:spPr>
        <p:txBody>
          <a:bodyPr>
            <a:normAutofit/>
          </a:bodyPr>
          <a:lstStyle/>
          <a:p>
            <a:r>
              <a:rPr lang="pl-PL" dirty="0" smtClean="0"/>
              <a:t>The True Heisenberg limit</a:t>
            </a:r>
            <a:endParaRPr lang="en-GB" dirty="0"/>
          </a:p>
        </p:txBody>
      </p:sp>
      <p:pic>
        <p:nvPicPr>
          <p:cNvPr id="52" name="Obraz 5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87275" y="1016785"/>
            <a:ext cx="7445679" cy="2342334"/>
          </a:xfrm>
          <a:prstGeom prst="rect">
            <a:avLst/>
          </a:prstGeom>
        </p:spPr>
      </p:pic>
      <p:pic>
        <p:nvPicPr>
          <p:cNvPr id="11" name="Obraz 10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9923" y="3461623"/>
            <a:ext cx="1844571" cy="514286"/>
          </a:xfrm>
          <a:prstGeom prst="rect">
            <a:avLst/>
          </a:prstGeom>
          <a:noFill/>
          <a:ln/>
          <a:effectLst/>
        </p:spPr>
      </p:pic>
      <p:sp>
        <p:nvSpPr>
          <p:cNvPr id="59" name="pole tekstowe 58"/>
          <p:cNvSpPr txBox="1"/>
          <p:nvPr/>
        </p:nvSpPr>
        <p:spPr bwMode="auto">
          <a:xfrm>
            <a:off x="250267" y="4167516"/>
            <a:ext cx="8426189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</a:rPr>
              <a:t>For </a:t>
            </a:r>
            <a:r>
              <a:rPr kumimoji="0" lang="pl-PL" sz="20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</a:rPr>
              <a:t>any</a:t>
            </a:r>
            <a:r>
              <a:rPr kumimoji="0" lang="pl-PL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</a:rPr>
              <a:t> </a:t>
            </a:r>
            <a:r>
              <a:rPr kumimoji="0" lang="pl-PL" sz="20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</a:rPr>
              <a:t>prior</a:t>
            </a:r>
            <a:r>
              <a:rPr kumimoji="0" lang="pl-PL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</a:rPr>
              <a:t> with </a:t>
            </a:r>
            <a:r>
              <a:rPr kumimoji="0" lang="pl-PL" sz="20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</a:rPr>
              <a:t>finite</a:t>
            </a:r>
            <a:r>
              <a:rPr kumimoji="0" lang="pl-PL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</a:rPr>
              <a:t> </a:t>
            </a:r>
            <a:r>
              <a:rPr kumimoji="0" lang="pl-PL" sz="20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</a:rPr>
              <a:t>bandwidth</a:t>
            </a:r>
            <a:r>
              <a:rPr kumimoji="0" lang="pl-PL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</a:rPr>
              <a:t> </a:t>
            </a:r>
            <a:r>
              <a:rPr kumimoji="0" lang="pl-PL" sz="2000" b="0" i="1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</a:rPr>
              <a:t>L</a:t>
            </a:r>
            <a:endParaRPr kumimoji="0" lang="pl-PL" sz="20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lt"/>
            </a:endParaRPr>
          </a:p>
        </p:txBody>
      </p:sp>
      <p:pic>
        <p:nvPicPr>
          <p:cNvPr id="14" name="Obraz 13"/>
          <p:cNvPicPr>
            <a:picLocks noChangeAspect="1"/>
          </p:cNvPicPr>
          <p:nvPr/>
        </p:nvPicPr>
        <p:blipFill rotWithShape="1">
          <a:blip r:embed="rId7"/>
          <a:srcRect l="4162" r="12761" b="6413"/>
          <a:stretch/>
        </p:blipFill>
        <p:spPr>
          <a:xfrm>
            <a:off x="302019" y="4694197"/>
            <a:ext cx="1944000" cy="936000"/>
          </a:xfrm>
          <a:prstGeom prst="rect">
            <a:avLst/>
          </a:prstGeom>
        </p:spPr>
      </p:pic>
      <p:sp>
        <p:nvSpPr>
          <p:cNvPr id="15" name="Prostokąt 14"/>
          <p:cNvSpPr/>
          <p:nvPr/>
        </p:nvSpPr>
        <p:spPr>
          <a:xfrm>
            <a:off x="280294" y="5531451"/>
            <a:ext cx="1296144" cy="10182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5" name="Obraz 4" descr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\Delta \tilde{\varphi} \geq \frac{\pi}{n (\lambda_+ - \lambda_-) +L/2} \overset{n \rightarrow \infty}{\approx} \frac{\pi}{n (\lambda_+ - \lambda_-)}$$&#10;\end{document}&#10;" title="IguanaTex Bitmap Display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1616" y="4954007"/>
            <a:ext cx="5977794" cy="651806"/>
          </a:xfrm>
          <a:prstGeom prst="rect">
            <a:avLst/>
          </a:prstGeom>
          <a:noFill/>
          <a:ln/>
          <a:effectLst/>
        </p:spPr>
      </p:pic>
      <p:sp>
        <p:nvSpPr>
          <p:cNvPr id="62" name="pole tekstowe 61"/>
          <p:cNvSpPr txBox="1"/>
          <p:nvPr/>
        </p:nvSpPr>
        <p:spPr bwMode="auto">
          <a:xfrm>
            <a:off x="302019" y="5973689"/>
            <a:ext cx="8806485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6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</a:rPr>
              <a:t>Any</a:t>
            </a:r>
            <a:r>
              <a:rPr kumimoji="0" lang="pl-PL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</a:rPr>
              <a:t> „</a:t>
            </a:r>
            <a:r>
              <a:rPr kumimoji="0" lang="pl-PL" sz="16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</a:rPr>
              <a:t>reasonable</a:t>
            </a:r>
            <a:r>
              <a:rPr kumimoji="0" lang="pl-PL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</a:rPr>
              <a:t>” </a:t>
            </a:r>
            <a:r>
              <a:rPr kumimoji="0" lang="pl-PL" sz="16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</a:rPr>
              <a:t>prior</a:t>
            </a:r>
            <a:r>
              <a:rPr kumimoji="0" lang="pl-PL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</a:rPr>
              <a:t> </a:t>
            </a:r>
            <a:r>
              <a:rPr kumimoji="0" lang="pl-PL" sz="16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</a:rPr>
              <a:t>may</a:t>
            </a:r>
            <a:r>
              <a:rPr kumimoji="0" lang="pl-PL" sz="1600" b="0" i="0" u="none" strike="noStrike" kern="0" cap="none" spc="0" normalizeH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</a:rPr>
              <a:t> be </a:t>
            </a:r>
            <a:r>
              <a:rPr kumimoji="0" lang="pl-PL" sz="1600" b="0" i="0" u="none" strike="noStrike" kern="0" cap="none" spc="0" normalizeH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</a:rPr>
              <a:t>efficiently</a:t>
            </a:r>
            <a:r>
              <a:rPr kumimoji="0" lang="pl-PL" sz="1600" b="0" i="0" u="none" strike="noStrike" kern="0" cap="none" spc="0" normalizeH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</a:rPr>
              <a:t> </a:t>
            </a:r>
            <a:r>
              <a:rPr kumimoji="0" lang="pl-PL" sz="1600" b="0" i="0" u="none" strike="noStrike" kern="0" cap="none" spc="0" normalizeH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</a:rPr>
              <a:t>approximated</a:t>
            </a:r>
            <a:r>
              <a:rPr kumimoji="0" lang="pl-PL" sz="1600" b="0" i="0" u="none" strike="noStrike" kern="0" cap="none" spc="0" normalizeH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</a:rPr>
              <a:t> by </a:t>
            </a:r>
            <a:r>
              <a:rPr kumimoji="0" lang="pl-PL" sz="1600" b="0" i="0" u="none" strike="noStrike" kern="0" cap="none" spc="0" normalizeH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</a:rPr>
              <a:t>finite</a:t>
            </a:r>
            <a:r>
              <a:rPr kumimoji="0" lang="pl-PL" sz="1600" b="0" i="0" u="none" strike="noStrike" kern="0" cap="none" spc="0" normalizeH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</a:rPr>
              <a:t> </a:t>
            </a:r>
            <a:r>
              <a:rPr kumimoji="0" lang="pl-PL" sz="1600" b="0" i="0" u="none" strike="noStrike" kern="0" cap="none" spc="0" normalizeH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</a:rPr>
              <a:t>bandwidth</a:t>
            </a:r>
            <a:r>
              <a:rPr kumimoji="0" lang="pl-PL" sz="1600" b="0" i="0" u="none" strike="noStrike" kern="0" cap="none" spc="0" normalizeH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</a:rPr>
              <a:t> </a:t>
            </a:r>
            <a:r>
              <a:rPr kumimoji="0" lang="pl-PL" sz="1600" b="0" i="0" u="none" strike="noStrike" kern="0" cap="none" spc="0" normalizeH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</a:rPr>
              <a:t>priors</a:t>
            </a:r>
            <a:r>
              <a:rPr kumimoji="0" lang="pl-PL" sz="1600" b="0" i="0" u="none" strike="noStrike" kern="0" cap="none" spc="0" normalizeH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</a:rPr>
              <a:t> and the </a:t>
            </a:r>
            <a:r>
              <a:rPr kumimoji="0" lang="pl-PL" sz="1600" b="0" i="0" u="none" strike="noStrike" kern="0" cap="none" spc="0" normalizeH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</a:rPr>
              <a:t>theorem</a:t>
            </a:r>
            <a:r>
              <a:rPr kumimoji="0" lang="pl-PL" sz="1600" b="0" i="0" u="none" strike="noStrike" kern="0" cap="none" spc="0" normalizeH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</a:rPr>
              <a:t> </a:t>
            </a:r>
            <a:r>
              <a:rPr kumimoji="0" lang="pl-PL" sz="1600" b="0" i="0" u="none" strike="noStrike" kern="0" cap="none" spc="0" normalizeH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</a:rPr>
              <a:t>will</a:t>
            </a:r>
            <a:r>
              <a:rPr kumimoji="0" lang="pl-PL" sz="1600" b="0" i="0" u="none" strike="noStrike" kern="0" cap="none" spc="0" normalizeH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</a:rPr>
              <a:t> </a:t>
            </a:r>
            <a:r>
              <a:rPr kumimoji="0" lang="pl-PL" sz="1600" b="0" i="0" u="none" strike="noStrike" kern="0" cap="none" spc="0" normalizeH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</a:rPr>
              <a:t>remain</a:t>
            </a:r>
            <a:r>
              <a:rPr kumimoji="0" lang="pl-PL" sz="1600" b="0" i="0" u="none" strike="noStrike" kern="0" cap="none" spc="0" normalizeH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</a:rPr>
              <a:t> </a:t>
            </a:r>
            <a:r>
              <a:rPr kumimoji="0" lang="pl-PL" sz="1600" b="0" i="0" u="none" strike="noStrike" kern="0" cap="none" spc="0" normalizeH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</a:rPr>
              <a:t>valid</a:t>
            </a:r>
            <a:r>
              <a:rPr kumimoji="0" lang="pl-PL" sz="1600" b="0" i="0" u="none" strike="noStrike" kern="0" cap="none" spc="0" normalizeH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</a:rPr>
              <a:t>, </a:t>
            </a:r>
            <a:r>
              <a:rPr kumimoji="0" lang="pl-PL" sz="1600" b="0" i="0" u="none" strike="noStrike" kern="0" cap="none" spc="0" normalizeH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</a:rPr>
              <a:t>e.g</a:t>
            </a:r>
            <a:r>
              <a:rPr kumimoji="0" lang="pl-PL" sz="1600" b="0" i="0" u="none" strike="noStrike" kern="0" cap="none" spc="0" normalizeH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</a:rPr>
              <a:t>. for </a:t>
            </a:r>
            <a:r>
              <a:rPr kumimoji="0" lang="pl-PL" sz="1600" b="0" i="0" u="none" strike="noStrike" kern="0" cap="none" spc="0" normalizeH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</a:rPr>
              <a:t>arbitrary</a:t>
            </a:r>
            <a:r>
              <a:rPr kumimoji="0" lang="pl-PL" sz="1600" b="0" i="0" u="none" strike="noStrike" kern="0" cap="none" spc="0" normalizeH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</a:rPr>
              <a:t> </a:t>
            </a:r>
            <a:r>
              <a:rPr kumimoji="0" lang="pl-PL" sz="1600" b="0" i="0" u="none" strike="noStrike" kern="0" cap="none" spc="0" normalizeH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</a:rPr>
              <a:t>narrow</a:t>
            </a:r>
            <a:r>
              <a:rPr kumimoji="0" lang="pl-PL" sz="1600" b="0" i="0" u="none" strike="noStrike" kern="0" cap="none" spc="0" normalizeH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</a:rPr>
              <a:t> </a:t>
            </a:r>
            <a:r>
              <a:rPr kumimoji="0" lang="pl-PL" sz="1600" b="0" i="0" u="none" strike="noStrike" kern="0" cap="none" spc="0" normalizeH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</a:rPr>
              <a:t>rectangular</a:t>
            </a:r>
            <a:r>
              <a:rPr kumimoji="0" lang="pl-PL" sz="1600" b="0" i="0" u="none" strike="noStrike" kern="0" cap="none" spc="0" normalizeH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</a:rPr>
              <a:t> </a:t>
            </a:r>
            <a:r>
              <a:rPr kumimoji="0" lang="pl-PL" sz="1600" b="0" i="0" u="none" strike="noStrike" kern="0" cap="none" spc="0" normalizeH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</a:rPr>
              <a:t>prior</a:t>
            </a:r>
            <a:r>
              <a:rPr kumimoji="0" lang="pl-PL" sz="1600" b="0" i="0" u="none" strike="noStrike" kern="0" cap="none" spc="0" normalizeH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</a:rPr>
              <a:t>.</a:t>
            </a:r>
            <a:endParaRPr kumimoji="0" lang="pl-PL" sz="16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lt"/>
            </a:endParaRPr>
          </a:p>
        </p:txBody>
      </p:sp>
      <p:sp>
        <p:nvSpPr>
          <p:cNvPr id="19" name="Elipsa 18"/>
          <p:cNvSpPr/>
          <p:nvPr/>
        </p:nvSpPr>
        <p:spPr>
          <a:xfrm>
            <a:off x="7591966" y="4802017"/>
            <a:ext cx="648072" cy="432448"/>
          </a:xfrm>
          <a:prstGeom prst="ellipse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4" name="Obraz 63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619" y="3354263"/>
            <a:ext cx="5805679" cy="690536"/>
          </a:xfrm>
          <a:prstGeom prst="rect">
            <a:avLst/>
          </a:prstGeom>
          <a:noFill/>
          <a:ln/>
          <a:effectLst/>
        </p:spPr>
      </p:pic>
      <p:sp>
        <p:nvSpPr>
          <p:cNvPr id="2" name="Prostokąt 1"/>
          <p:cNvSpPr/>
          <p:nvPr/>
        </p:nvSpPr>
        <p:spPr>
          <a:xfrm>
            <a:off x="5118237" y="4181289"/>
            <a:ext cx="341471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pl-PL" kern="0" dirty="0">
                <a:solidFill>
                  <a:srgbClr val="000000"/>
                </a:solidFill>
              </a:rPr>
              <a:t>we </a:t>
            </a:r>
            <a:r>
              <a:rPr lang="pl-PL" kern="0" dirty="0" err="1">
                <a:solidFill>
                  <a:srgbClr val="000000"/>
                </a:solidFill>
              </a:rPr>
              <a:t>have</a:t>
            </a:r>
            <a:r>
              <a:rPr lang="pl-PL" kern="0" dirty="0">
                <a:solidFill>
                  <a:srgbClr val="000000"/>
                </a:solidFill>
              </a:rPr>
              <a:t> the </a:t>
            </a:r>
            <a:r>
              <a:rPr lang="pl-PL" kern="0" dirty="0" err="1">
                <a:solidFill>
                  <a:srgbClr val="000000"/>
                </a:solidFill>
              </a:rPr>
              <a:t>following</a:t>
            </a:r>
            <a:r>
              <a:rPr lang="pl-PL" kern="0" dirty="0">
                <a:solidFill>
                  <a:srgbClr val="000000"/>
                </a:solidFill>
              </a:rPr>
              <a:t> </a:t>
            </a:r>
            <a:r>
              <a:rPr lang="pl-PL" kern="0" dirty="0" err="1">
                <a:solidFill>
                  <a:srgbClr val="000000"/>
                </a:solidFill>
              </a:rPr>
              <a:t>bound</a:t>
            </a:r>
            <a:endParaRPr lang="pl-PL" kern="0" dirty="0">
              <a:solidFill>
                <a:srgbClr val="000000"/>
              </a:solidFill>
            </a:endParaRPr>
          </a:p>
        </p:txBody>
      </p:sp>
      <p:sp>
        <p:nvSpPr>
          <p:cNvPr id="6" name="Prostokąt 5"/>
          <p:cNvSpPr/>
          <p:nvPr/>
        </p:nvSpPr>
        <p:spPr>
          <a:xfrm>
            <a:off x="1298107" y="6607903"/>
            <a:ext cx="885354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1200" dirty="0"/>
              <a:t>W. </a:t>
            </a:r>
            <a:r>
              <a:rPr lang="pl-PL" sz="1200" dirty="0" err="1"/>
              <a:t>Gorecki</a:t>
            </a:r>
            <a:r>
              <a:rPr lang="pl-PL" sz="1200" dirty="0"/>
              <a:t>, R. </a:t>
            </a:r>
            <a:r>
              <a:rPr lang="pl-PL" sz="1200" dirty="0" err="1"/>
              <a:t>Demkowicz-Dobrzanski</a:t>
            </a:r>
            <a:r>
              <a:rPr lang="pl-PL" sz="1200" dirty="0"/>
              <a:t>, H. M. </a:t>
            </a:r>
            <a:r>
              <a:rPr lang="pl-PL" sz="1200" dirty="0" err="1"/>
              <a:t>Wiseman</a:t>
            </a:r>
            <a:r>
              <a:rPr lang="pl-PL" sz="1200" dirty="0"/>
              <a:t>, D. W. </a:t>
            </a:r>
            <a:r>
              <a:rPr lang="pl-PL" sz="1200" dirty="0" err="1"/>
              <a:t>Berry</a:t>
            </a:r>
            <a:r>
              <a:rPr lang="pl-PL" sz="1200" dirty="0"/>
              <a:t>, </a:t>
            </a:r>
            <a:r>
              <a:rPr lang="pl-PL" sz="1200" dirty="0" err="1"/>
              <a:t>Phys</a:t>
            </a:r>
            <a:r>
              <a:rPr lang="pl-PL" sz="1200" dirty="0"/>
              <a:t>. </a:t>
            </a:r>
            <a:r>
              <a:rPr lang="pl-PL" sz="1200" dirty="0" err="1"/>
              <a:t>Rev</a:t>
            </a:r>
            <a:r>
              <a:rPr lang="pl-PL" sz="1200" dirty="0"/>
              <a:t>. </a:t>
            </a:r>
            <a:r>
              <a:rPr lang="pl-PL" sz="1200" dirty="0" err="1"/>
              <a:t>Lett</a:t>
            </a:r>
            <a:r>
              <a:rPr lang="pl-PL" sz="1200" dirty="0"/>
              <a:t> 124, 030401 (2020)</a:t>
            </a:r>
          </a:p>
        </p:txBody>
      </p:sp>
    </p:spTree>
    <p:extLst>
      <p:ext uri="{BB962C8B-B14F-4D97-AF65-F5344CB8AC3E}">
        <p14:creationId xmlns:p14="http://schemas.microsoft.com/office/powerpoint/2010/main" val="5104192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" grpId="0" animBg="1"/>
      <p:bldP spid="59" grpId="0" animBg="1"/>
      <p:bldP spid="62" grpId="0" animBg="1"/>
      <p:bldP spid="19" grpId="0" animBg="1"/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rostokąt 49"/>
          <p:cNvSpPr/>
          <p:nvPr/>
        </p:nvSpPr>
        <p:spPr>
          <a:xfrm>
            <a:off x="1956529" y="4625490"/>
            <a:ext cx="5504488" cy="1428315"/>
          </a:xfrm>
          <a:prstGeom prst="rect">
            <a:avLst/>
          </a:prstGeom>
          <a:solidFill>
            <a:srgbClr val="FFFF00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Tytuł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dirty="0" smtClean="0"/>
              <a:t>The </a:t>
            </a:r>
            <a:r>
              <a:rPr lang="pl-PL" dirty="0" err="1" smtClean="0"/>
              <a:t>true</a:t>
            </a:r>
            <a:r>
              <a:rPr lang="pl-PL" dirty="0" smtClean="0"/>
              <a:t> Heisenberg limit</a:t>
            </a:r>
            <a:endParaRPr lang="pl-PL" dirty="0"/>
          </a:p>
        </p:txBody>
      </p:sp>
      <p:cxnSp>
        <p:nvCxnSpPr>
          <p:cNvPr id="90" name="Łącznik prosty 89"/>
          <p:cNvCxnSpPr/>
          <p:nvPr/>
        </p:nvCxnSpPr>
        <p:spPr>
          <a:xfrm>
            <a:off x="1608876" y="1722511"/>
            <a:ext cx="581595" cy="48960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Łącznik prosty 90"/>
          <p:cNvCxnSpPr/>
          <p:nvPr/>
        </p:nvCxnSpPr>
        <p:spPr>
          <a:xfrm>
            <a:off x="3121024" y="1722511"/>
            <a:ext cx="1065735" cy="45444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8" name="Prostokąt 97"/>
          <p:cNvSpPr/>
          <p:nvPr/>
        </p:nvSpPr>
        <p:spPr>
          <a:xfrm>
            <a:off x="3469980" y="1509201"/>
            <a:ext cx="504691" cy="520182"/>
          </a:xfrm>
          <a:prstGeom prst="rect">
            <a:avLst/>
          </a:prstGeom>
          <a:ln w="19050"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pl-PL" dirty="0"/>
          </a:p>
        </p:txBody>
      </p:sp>
      <p:pic>
        <p:nvPicPr>
          <p:cNvPr id="99" name="Obraz 53 2" descr="TP_tmp.emf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601496" y="1669305"/>
            <a:ext cx="182916" cy="225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00" name="Łącznik prosty 99"/>
          <p:cNvCxnSpPr/>
          <p:nvPr/>
        </p:nvCxnSpPr>
        <p:spPr>
          <a:xfrm flipH="1" flipV="1">
            <a:off x="5011483" y="2431883"/>
            <a:ext cx="557833" cy="40692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1" name="Łącznik prosty 100"/>
          <p:cNvCxnSpPr/>
          <p:nvPr/>
        </p:nvCxnSpPr>
        <p:spPr>
          <a:xfrm flipV="1">
            <a:off x="4634396" y="1757186"/>
            <a:ext cx="934920" cy="62874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2" name="Łącznik prosty 101"/>
          <p:cNvCxnSpPr/>
          <p:nvPr/>
        </p:nvCxnSpPr>
        <p:spPr>
          <a:xfrm flipV="1">
            <a:off x="4243369" y="2334523"/>
            <a:ext cx="661307" cy="51557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3" name="Prostokąt 102"/>
          <p:cNvSpPr/>
          <p:nvPr/>
        </p:nvSpPr>
        <p:spPr>
          <a:xfrm>
            <a:off x="4470920" y="2191232"/>
            <a:ext cx="814234" cy="244804"/>
          </a:xfrm>
          <a:prstGeom prst="rect">
            <a:avLst/>
          </a:prstGeom>
          <a:solidFill>
            <a:srgbClr val="FFFFFF"/>
          </a:solidFill>
          <a:ln w="19050"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cxnSp>
        <p:nvCxnSpPr>
          <p:cNvPr id="104" name="Łącznik prosty 103"/>
          <p:cNvCxnSpPr>
            <a:endCxn id="103" idx="0"/>
          </p:cNvCxnSpPr>
          <p:nvPr/>
        </p:nvCxnSpPr>
        <p:spPr>
          <a:xfrm>
            <a:off x="4186759" y="1763677"/>
            <a:ext cx="691279" cy="42755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Łącznik prosty 92"/>
          <p:cNvCxnSpPr/>
          <p:nvPr/>
        </p:nvCxnSpPr>
        <p:spPr>
          <a:xfrm flipH="1" flipV="1">
            <a:off x="2330555" y="2417207"/>
            <a:ext cx="658833" cy="439382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4" name="Łącznik prosty 93"/>
          <p:cNvCxnSpPr/>
          <p:nvPr/>
        </p:nvCxnSpPr>
        <p:spPr>
          <a:xfrm flipV="1">
            <a:off x="2190471" y="1722511"/>
            <a:ext cx="930553" cy="65088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5" name="Łącznik prosty 94"/>
          <p:cNvCxnSpPr/>
          <p:nvPr/>
        </p:nvCxnSpPr>
        <p:spPr>
          <a:xfrm flipV="1">
            <a:off x="1608876" y="2456925"/>
            <a:ext cx="570335" cy="39317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6" name="Prostokąt 95"/>
          <p:cNvSpPr/>
          <p:nvPr/>
        </p:nvSpPr>
        <p:spPr>
          <a:xfrm>
            <a:off x="1841515" y="2212120"/>
            <a:ext cx="814234" cy="244804"/>
          </a:xfrm>
          <a:prstGeom prst="rect">
            <a:avLst/>
          </a:prstGeom>
          <a:solidFill>
            <a:srgbClr val="FFFFFF"/>
          </a:solidFill>
          <a:ln w="19050"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cxnSp>
        <p:nvCxnSpPr>
          <p:cNvPr id="97" name="Łącznik prosty 96"/>
          <p:cNvCxnSpPr/>
          <p:nvPr/>
        </p:nvCxnSpPr>
        <p:spPr>
          <a:xfrm>
            <a:off x="2989387" y="2856589"/>
            <a:ext cx="1253982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17" name="Obraz 116" descr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ket{\alpha}$&#10;\end{document}&#10;" title="IguanaTex Bitmap Display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492" y="2159428"/>
            <a:ext cx="335739" cy="308412"/>
          </a:xfrm>
          <a:prstGeom prst="rect">
            <a:avLst/>
          </a:prstGeom>
          <a:noFill/>
          <a:ln/>
          <a:effectLst/>
        </p:spPr>
      </p:pic>
      <p:pic>
        <p:nvPicPr>
          <p:cNvPr id="9" name="Obraz 8" descr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\Delta  \tilde{\varphi} \geq \frac{\pi}{n}  $$&#10;\end{document}&#10;" title="IguanaTex Bitmap Display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8583" y="5257880"/>
            <a:ext cx="1305432" cy="685664"/>
          </a:xfrm>
          <a:prstGeom prst="rect">
            <a:avLst/>
          </a:prstGeom>
          <a:noFill/>
          <a:ln/>
          <a:effectLst/>
        </p:spPr>
      </p:pic>
      <p:sp>
        <p:nvSpPr>
          <p:cNvPr id="123" name="Schemat blokowy: opóźnienie 122"/>
          <p:cNvSpPr/>
          <p:nvPr/>
        </p:nvSpPr>
        <p:spPr>
          <a:xfrm>
            <a:off x="5711458" y="1498386"/>
            <a:ext cx="577850" cy="1672271"/>
          </a:xfrm>
          <a:prstGeom prst="flowChartDelay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sp>
        <p:nvSpPr>
          <p:cNvPr id="127" name="pole tekstowe 126"/>
          <p:cNvSpPr txBox="1"/>
          <p:nvPr/>
        </p:nvSpPr>
        <p:spPr>
          <a:xfrm>
            <a:off x="1956529" y="4867152"/>
            <a:ext cx="53495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l-PL" b="1" dirty="0" smtClean="0"/>
              <a:t>The </a:t>
            </a:r>
            <a:r>
              <a:rPr lang="pl-PL" b="1" dirty="0" err="1"/>
              <a:t>a</a:t>
            </a:r>
            <a:r>
              <a:rPr lang="pl-PL" b="1" dirty="0" err="1" smtClean="0"/>
              <a:t>symptotically</a:t>
            </a:r>
            <a:r>
              <a:rPr lang="pl-PL" b="1" dirty="0" smtClean="0"/>
              <a:t> </a:t>
            </a:r>
            <a:r>
              <a:rPr lang="pl-PL" b="1" dirty="0" err="1" smtClean="0"/>
              <a:t>saturable</a:t>
            </a:r>
            <a:r>
              <a:rPr lang="pl-PL" b="1" dirty="0" smtClean="0"/>
              <a:t> Heisenberg limit:</a:t>
            </a:r>
            <a:endParaRPr lang="en-GB" b="1" dirty="0"/>
          </a:p>
        </p:txBody>
      </p:sp>
      <p:cxnSp>
        <p:nvCxnSpPr>
          <p:cNvPr id="129" name="Łącznik prosty ze strzałką 128"/>
          <p:cNvCxnSpPr/>
          <p:nvPr/>
        </p:nvCxnSpPr>
        <p:spPr>
          <a:xfrm>
            <a:off x="6596920" y="2212119"/>
            <a:ext cx="720080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Obraz 5" descr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tilde{\varphi}(i)$&#10;\end{document}&#10;" title="IguanaTex Bitmap Display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1017" y="2029385"/>
            <a:ext cx="508789" cy="310149"/>
          </a:xfrm>
          <a:prstGeom prst="rect">
            <a:avLst/>
          </a:prstGeom>
          <a:noFill/>
          <a:ln/>
          <a:effectLst/>
        </p:spPr>
      </p:pic>
      <p:sp>
        <p:nvSpPr>
          <p:cNvPr id="2" name="Prostokąt 1"/>
          <p:cNvSpPr/>
          <p:nvPr/>
        </p:nvSpPr>
        <p:spPr>
          <a:xfrm>
            <a:off x="899592" y="1509201"/>
            <a:ext cx="584760" cy="1580572"/>
          </a:xfrm>
          <a:prstGeom prst="rect">
            <a:avLst/>
          </a:prstGeom>
          <a:solidFill>
            <a:srgbClr val="FFFFFF"/>
          </a:solidFill>
          <a:ln w="19050"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pl-PL"/>
          </a:p>
        </p:txBody>
      </p:sp>
      <p:pic>
        <p:nvPicPr>
          <p:cNvPr id="4" name="Obraz 3" descr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ket{\psi}$&#10;\end{document}&#10;" title="IguanaTex Bitmap Display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2205" y="2124223"/>
            <a:ext cx="352961" cy="310149"/>
          </a:xfrm>
          <a:prstGeom prst="rect">
            <a:avLst/>
          </a:prstGeom>
          <a:noFill/>
          <a:ln/>
          <a:effectLst/>
        </p:spPr>
      </p:pic>
      <p:pic>
        <p:nvPicPr>
          <p:cNvPr id="5" name="Obraz 4" descr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ket{\psi} = \sum_{k=0}^n c_k \ket{k,n-k}$&#10;\end{document}&#10;" title="IguanaTex Bitmap Display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317" y="3513537"/>
            <a:ext cx="2817008" cy="307492"/>
          </a:xfrm>
          <a:prstGeom prst="rect">
            <a:avLst/>
          </a:prstGeom>
          <a:noFill/>
          <a:ln/>
          <a:effectLst/>
        </p:spPr>
      </p:pic>
      <p:pic>
        <p:nvPicPr>
          <p:cNvPr id="7" name="Obraz 6" descr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M_i$&#10;\end{document}&#10;" title="IguanaTex Bitmap Display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9139" y="2121734"/>
            <a:ext cx="370563" cy="258632"/>
          </a:xfrm>
          <a:prstGeom prst="rect">
            <a:avLst/>
          </a:prstGeom>
          <a:noFill/>
          <a:ln/>
          <a:effectLst/>
        </p:spPr>
      </p:pic>
      <p:sp>
        <p:nvSpPr>
          <p:cNvPr id="37" name="pole tekstowe 36"/>
          <p:cNvSpPr txBox="1"/>
          <p:nvPr/>
        </p:nvSpPr>
        <p:spPr>
          <a:xfrm>
            <a:off x="996839" y="3913202"/>
            <a:ext cx="236475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l-PL" sz="1400" dirty="0" err="1"/>
              <a:t>a</a:t>
            </a:r>
            <a:r>
              <a:rPr lang="pl-PL" sz="1400" dirty="0" err="1" smtClean="0"/>
              <a:t>rbitrary</a:t>
            </a:r>
            <a:r>
              <a:rPr lang="pl-PL" sz="1400" dirty="0" smtClean="0"/>
              <a:t> n-</a:t>
            </a:r>
            <a:r>
              <a:rPr lang="pl-PL" sz="1400" dirty="0" err="1" smtClean="0"/>
              <a:t>photon</a:t>
            </a:r>
            <a:r>
              <a:rPr lang="pl-PL" sz="1400" dirty="0" smtClean="0"/>
              <a:t> </a:t>
            </a:r>
            <a:r>
              <a:rPr lang="pl-PL" sz="1400" dirty="0" err="1" smtClean="0"/>
              <a:t>state</a:t>
            </a:r>
            <a:r>
              <a:rPr lang="pl-PL" sz="1400" dirty="0" smtClean="0"/>
              <a:t> </a:t>
            </a:r>
            <a:endParaRPr lang="en-GB" sz="1400" dirty="0"/>
          </a:p>
        </p:txBody>
      </p:sp>
      <p:sp>
        <p:nvSpPr>
          <p:cNvPr id="38" name="pole tekstowe 37"/>
          <p:cNvSpPr txBox="1"/>
          <p:nvPr/>
        </p:nvSpPr>
        <p:spPr>
          <a:xfrm>
            <a:off x="4911783" y="3913201"/>
            <a:ext cx="217719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l-PL" sz="1400" dirty="0" err="1"/>
              <a:t>a</a:t>
            </a:r>
            <a:r>
              <a:rPr lang="pl-PL" sz="1400" dirty="0" err="1" smtClean="0"/>
              <a:t>rbitrary</a:t>
            </a:r>
            <a:r>
              <a:rPr lang="pl-PL" sz="1400" dirty="0" smtClean="0"/>
              <a:t> </a:t>
            </a:r>
            <a:r>
              <a:rPr lang="pl-PL" sz="1400" dirty="0" err="1" smtClean="0"/>
              <a:t>measurement</a:t>
            </a:r>
            <a:endParaRPr lang="en-GB" sz="1400" dirty="0"/>
          </a:p>
        </p:txBody>
      </p:sp>
      <p:pic>
        <p:nvPicPr>
          <p:cNvPr id="8" name="Obraz 7" descr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M_i\geq 0 $,  $\sum_i M_i = \openone$ &#10;\end{document}&#10;" title="IguanaTex Bitmap Display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9852" y="3458993"/>
            <a:ext cx="2346470" cy="289885"/>
          </a:xfrm>
          <a:prstGeom prst="rect">
            <a:avLst/>
          </a:prstGeom>
          <a:noFill/>
          <a:ln/>
          <a:effectLst/>
        </p:spPr>
      </p:pic>
      <p:sp>
        <p:nvSpPr>
          <p:cNvPr id="32" name="Prostokąt 31"/>
          <p:cNvSpPr/>
          <p:nvPr/>
        </p:nvSpPr>
        <p:spPr>
          <a:xfrm>
            <a:off x="1298107" y="6607903"/>
            <a:ext cx="885354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1200" dirty="0"/>
              <a:t>W. </a:t>
            </a:r>
            <a:r>
              <a:rPr lang="pl-PL" sz="1200" dirty="0" err="1"/>
              <a:t>Gorecki</a:t>
            </a:r>
            <a:r>
              <a:rPr lang="pl-PL" sz="1200" dirty="0"/>
              <a:t>, R. </a:t>
            </a:r>
            <a:r>
              <a:rPr lang="pl-PL" sz="1200" dirty="0" err="1"/>
              <a:t>Demkowicz-Dobrzanski</a:t>
            </a:r>
            <a:r>
              <a:rPr lang="pl-PL" sz="1200" dirty="0"/>
              <a:t>, H. M. </a:t>
            </a:r>
            <a:r>
              <a:rPr lang="pl-PL" sz="1200" dirty="0" err="1"/>
              <a:t>Wiseman</a:t>
            </a:r>
            <a:r>
              <a:rPr lang="pl-PL" sz="1200" dirty="0"/>
              <a:t>, D. W. </a:t>
            </a:r>
            <a:r>
              <a:rPr lang="pl-PL" sz="1200" dirty="0" err="1"/>
              <a:t>Berry</a:t>
            </a:r>
            <a:r>
              <a:rPr lang="pl-PL" sz="1200" dirty="0"/>
              <a:t>, </a:t>
            </a:r>
            <a:r>
              <a:rPr lang="pl-PL" sz="1200" dirty="0" err="1"/>
              <a:t>Phys</a:t>
            </a:r>
            <a:r>
              <a:rPr lang="pl-PL" sz="1200" dirty="0"/>
              <a:t>. </a:t>
            </a:r>
            <a:r>
              <a:rPr lang="pl-PL" sz="1200" dirty="0" err="1"/>
              <a:t>Rev</a:t>
            </a:r>
            <a:r>
              <a:rPr lang="pl-PL" sz="1200" dirty="0"/>
              <a:t>. </a:t>
            </a:r>
            <a:r>
              <a:rPr lang="pl-PL" sz="1200" dirty="0" err="1"/>
              <a:t>Lett</a:t>
            </a:r>
            <a:r>
              <a:rPr lang="pl-PL" sz="1200" dirty="0"/>
              <a:t> 124, 030401 (2020)</a:t>
            </a:r>
          </a:p>
        </p:txBody>
      </p:sp>
    </p:spTree>
    <p:extLst>
      <p:ext uri="{BB962C8B-B14F-4D97-AF65-F5344CB8AC3E}">
        <p14:creationId xmlns:p14="http://schemas.microsoft.com/office/powerpoint/2010/main" val="460890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122568" y="115523"/>
            <a:ext cx="8229600" cy="1143000"/>
          </a:xfrm>
        </p:spPr>
        <p:txBody>
          <a:bodyPr>
            <a:normAutofit/>
          </a:bodyPr>
          <a:lstStyle/>
          <a:p>
            <a:r>
              <a:rPr lang="pl-PL" dirty="0" err="1" smtClean="0"/>
              <a:t>Sketch</a:t>
            </a:r>
            <a:r>
              <a:rPr lang="pl-PL" dirty="0" smtClean="0"/>
              <a:t> of the proof</a:t>
            </a:r>
            <a:endParaRPr lang="en-GB" dirty="0"/>
          </a:p>
        </p:txBody>
      </p:sp>
      <p:pic>
        <p:nvPicPr>
          <p:cNvPr id="52" name="Obraz 5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87275" y="1016785"/>
            <a:ext cx="7445679" cy="2342334"/>
          </a:xfrm>
          <a:prstGeom prst="rect">
            <a:avLst/>
          </a:prstGeom>
        </p:spPr>
      </p:pic>
      <p:pic>
        <p:nvPicPr>
          <p:cNvPr id="4" name="Obraz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3441953"/>
            <a:ext cx="3773892" cy="785533"/>
          </a:xfrm>
          <a:prstGeom prst="rect">
            <a:avLst/>
          </a:prstGeom>
          <a:noFill/>
          <a:ln/>
          <a:effectLst/>
        </p:spPr>
      </p:pic>
      <p:sp>
        <p:nvSpPr>
          <p:cNvPr id="16" name="pole tekstowe 15"/>
          <p:cNvSpPr txBox="1"/>
          <p:nvPr/>
        </p:nvSpPr>
        <p:spPr bwMode="auto">
          <a:xfrm>
            <a:off x="4283969" y="4141964"/>
            <a:ext cx="4968551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1400" kern="0" dirty="0" err="1">
                <a:solidFill>
                  <a:srgbClr val="000000"/>
                </a:solidFill>
                <a:latin typeface="+mj-lt"/>
              </a:rPr>
              <a:t>s</a:t>
            </a:r>
            <a:r>
              <a:rPr kumimoji="0" lang="pl-PL" sz="14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</a:rPr>
              <a:t>ome</a:t>
            </a:r>
            <a:r>
              <a:rPr kumimoji="0" lang="pl-PL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</a:rPr>
              <a:t> not </a:t>
            </a:r>
            <a:r>
              <a:rPr kumimoji="0" lang="pl-PL" sz="14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</a:rPr>
              <a:t>necessarily</a:t>
            </a:r>
            <a:r>
              <a:rPr kumimoji="0" lang="pl-PL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</a:rPr>
              <a:t> </a:t>
            </a:r>
            <a:r>
              <a:rPr kumimoji="0" lang="pl-PL" sz="14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</a:rPr>
              <a:t>orthogonal</a:t>
            </a:r>
            <a:r>
              <a:rPr kumimoji="0" lang="pl-PL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</a:rPr>
              <a:t> </a:t>
            </a:r>
            <a:r>
              <a:rPr kumimoji="0" lang="pl-PL" sz="14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</a:rPr>
              <a:t>vectors</a:t>
            </a:r>
            <a:r>
              <a:rPr kumimoji="0" lang="pl-PL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</a:rPr>
              <a:t>…</a:t>
            </a:r>
          </a:p>
        </p:txBody>
      </p:sp>
      <p:cxnSp>
        <p:nvCxnSpPr>
          <p:cNvPr id="20" name="Łącznik prosty ze strzałką 19"/>
          <p:cNvCxnSpPr/>
          <p:nvPr/>
        </p:nvCxnSpPr>
        <p:spPr>
          <a:xfrm flipH="1" flipV="1">
            <a:off x="3995936" y="4077072"/>
            <a:ext cx="288033" cy="15041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pole tekstowe 22"/>
          <p:cNvSpPr txBox="1"/>
          <p:nvPr/>
        </p:nvSpPr>
        <p:spPr bwMode="auto">
          <a:xfrm>
            <a:off x="262007" y="4602630"/>
            <a:ext cx="7617785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2000" kern="0" dirty="0" err="1" smtClean="0">
                <a:solidFill>
                  <a:srgbClr val="000000"/>
                </a:solidFill>
                <a:latin typeface="+mj-lt"/>
              </a:rPr>
              <a:t>Consider</a:t>
            </a:r>
            <a:r>
              <a:rPr lang="pl-PL" sz="2000" kern="0" dirty="0" smtClean="0">
                <a:solidFill>
                  <a:srgbClr val="000000"/>
                </a:solidFill>
                <a:latin typeface="+mj-lt"/>
              </a:rPr>
              <a:t> </a:t>
            </a:r>
            <a:r>
              <a:rPr lang="pl-PL" sz="2000" kern="0" dirty="0" err="1" smtClean="0">
                <a:solidFill>
                  <a:srgbClr val="000000"/>
                </a:solidFill>
                <a:latin typeface="+mj-lt"/>
              </a:rPr>
              <a:t>some</a:t>
            </a:r>
            <a:r>
              <a:rPr lang="pl-PL" sz="2000" kern="0" dirty="0" smtClean="0">
                <a:solidFill>
                  <a:srgbClr val="000000"/>
                </a:solidFill>
                <a:latin typeface="+mj-lt"/>
              </a:rPr>
              <a:t> </a:t>
            </a:r>
            <a:r>
              <a:rPr lang="pl-PL" sz="2000" kern="0" dirty="0" err="1" smtClean="0">
                <a:solidFill>
                  <a:srgbClr val="000000"/>
                </a:solidFill>
                <a:latin typeface="+mj-lt"/>
              </a:rPr>
              <a:t>fixed</a:t>
            </a:r>
            <a:r>
              <a:rPr lang="pl-PL" sz="2000" kern="0" dirty="0" smtClean="0">
                <a:solidFill>
                  <a:srgbClr val="000000"/>
                </a:solidFill>
                <a:latin typeface="+mj-lt"/>
              </a:rPr>
              <a:t> </a:t>
            </a:r>
            <a:r>
              <a:rPr lang="pl-PL" sz="2000" kern="0" dirty="0" err="1" smtClean="0">
                <a:solidFill>
                  <a:srgbClr val="000000"/>
                </a:solidFill>
                <a:latin typeface="+mj-lt"/>
              </a:rPr>
              <a:t>measurement</a:t>
            </a:r>
            <a:r>
              <a:rPr lang="pl-PL" sz="2000" kern="0" dirty="0" smtClean="0">
                <a:solidFill>
                  <a:srgbClr val="000000"/>
                </a:solidFill>
                <a:latin typeface="+mj-lt"/>
              </a:rPr>
              <a:t> </a:t>
            </a:r>
            <a:r>
              <a:rPr lang="pl-PL" sz="2000" kern="0" dirty="0" err="1" smtClean="0">
                <a:solidFill>
                  <a:srgbClr val="000000"/>
                </a:solidFill>
                <a:latin typeface="+mj-lt"/>
              </a:rPr>
              <a:t>basis</a:t>
            </a:r>
            <a:endParaRPr kumimoji="0" lang="pl-PL" sz="20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lt"/>
            </a:endParaRPr>
          </a:p>
        </p:txBody>
      </p:sp>
      <p:pic>
        <p:nvPicPr>
          <p:cNvPr id="8" name="Obraz 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6460" y="4598394"/>
            <a:ext cx="650197" cy="314809"/>
          </a:xfrm>
          <a:prstGeom prst="rect">
            <a:avLst/>
          </a:prstGeom>
          <a:noFill/>
          <a:ln/>
          <a:effectLst/>
        </p:spPr>
      </p:pic>
      <p:pic>
        <p:nvPicPr>
          <p:cNvPr id="10" name="Obraz 9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4458" y="5144934"/>
            <a:ext cx="5799101" cy="695597"/>
          </a:xfrm>
          <a:prstGeom prst="rect">
            <a:avLst/>
          </a:prstGeom>
          <a:noFill/>
          <a:ln/>
          <a:effectLst/>
        </p:spPr>
      </p:pic>
      <p:cxnSp>
        <p:nvCxnSpPr>
          <p:cNvPr id="30" name="Łącznik prosty ze strzałką 29"/>
          <p:cNvCxnSpPr/>
          <p:nvPr/>
        </p:nvCxnSpPr>
        <p:spPr>
          <a:xfrm flipV="1">
            <a:off x="3707904" y="5672523"/>
            <a:ext cx="688996" cy="31020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Obraz 2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2522" y="6009557"/>
            <a:ext cx="1697457" cy="220968"/>
          </a:xfrm>
          <a:prstGeom prst="rect">
            <a:avLst/>
          </a:prstGeom>
          <a:noFill/>
          <a:ln/>
          <a:effectLst/>
        </p:spPr>
      </p:pic>
      <p:pic>
        <p:nvPicPr>
          <p:cNvPr id="26" name="Obraz 25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6102" y="5989184"/>
            <a:ext cx="2891872" cy="314269"/>
          </a:xfrm>
          <a:prstGeom prst="rect">
            <a:avLst/>
          </a:prstGeom>
          <a:noFill/>
          <a:ln/>
          <a:effectLst/>
        </p:spPr>
      </p:pic>
      <p:cxnSp>
        <p:nvCxnSpPr>
          <p:cNvPr id="36" name="Łącznik prosty ze strzałką 35"/>
          <p:cNvCxnSpPr/>
          <p:nvPr/>
        </p:nvCxnSpPr>
        <p:spPr>
          <a:xfrm flipH="1" flipV="1">
            <a:off x="5625012" y="5672525"/>
            <a:ext cx="1395260" cy="33703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566702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23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122568" y="115523"/>
            <a:ext cx="8229600" cy="1143000"/>
          </a:xfrm>
        </p:spPr>
        <p:txBody>
          <a:bodyPr>
            <a:normAutofit/>
          </a:bodyPr>
          <a:lstStyle/>
          <a:p>
            <a:r>
              <a:rPr lang="pl-PL" dirty="0" err="1" smtClean="0"/>
              <a:t>Sketch</a:t>
            </a:r>
            <a:r>
              <a:rPr lang="pl-PL" dirty="0" smtClean="0"/>
              <a:t> of the proof</a:t>
            </a:r>
            <a:endParaRPr lang="en-GB" dirty="0"/>
          </a:p>
        </p:txBody>
      </p:sp>
      <p:pic>
        <p:nvPicPr>
          <p:cNvPr id="10" name="Obraz 9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855" y="1198879"/>
            <a:ext cx="5799101" cy="695597"/>
          </a:xfrm>
          <a:prstGeom prst="rect">
            <a:avLst/>
          </a:prstGeom>
          <a:noFill/>
          <a:ln/>
          <a:effectLst/>
        </p:spPr>
      </p:pic>
      <p:pic>
        <p:nvPicPr>
          <p:cNvPr id="12" name="Obraz 1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747818"/>
            <a:ext cx="4716000" cy="666857"/>
          </a:xfrm>
          <a:prstGeom prst="rect">
            <a:avLst/>
          </a:prstGeom>
          <a:noFill/>
          <a:ln/>
          <a:effectLst/>
        </p:spPr>
      </p:pic>
      <p:sp>
        <p:nvSpPr>
          <p:cNvPr id="5" name="Nawias klamrowy otwierający 4"/>
          <p:cNvSpPr/>
          <p:nvPr/>
        </p:nvSpPr>
        <p:spPr>
          <a:xfrm rot="16200000">
            <a:off x="3933756" y="1010085"/>
            <a:ext cx="152957" cy="1800200"/>
          </a:xfrm>
          <a:prstGeom prst="leftBrace">
            <a:avLst>
              <a:gd name="adj1" fmla="val 150858"/>
              <a:gd name="adj2" fmla="val 51425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3" name="Obraz 1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2160" y="2708920"/>
            <a:ext cx="2494261" cy="704614"/>
          </a:xfrm>
          <a:prstGeom prst="rect">
            <a:avLst/>
          </a:prstGeom>
          <a:noFill/>
          <a:ln/>
          <a:effectLst/>
        </p:spPr>
      </p:pic>
      <p:sp>
        <p:nvSpPr>
          <p:cNvPr id="27" name="pole tekstowe 26"/>
          <p:cNvSpPr txBox="1"/>
          <p:nvPr/>
        </p:nvSpPr>
        <p:spPr bwMode="auto">
          <a:xfrm>
            <a:off x="251520" y="2343057"/>
            <a:ext cx="3994029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kern="0" dirty="0" err="1" smtClean="0">
                <a:solidFill>
                  <a:srgbClr val="000000"/>
                </a:solidFill>
                <a:latin typeface="+mj-lt"/>
              </a:rPr>
              <a:t>worst</a:t>
            </a:r>
            <a:r>
              <a:rPr lang="pl-PL" kern="0" dirty="0" smtClean="0">
                <a:solidFill>
                  <a:srgbClr val="000000"/>
                </a:solidFill>
                <a:latin typeface="+mj-lt"/>
              </a:rPr>
              <a:t> </a:t>
            </a:r>
            <a:r>
              <a:rPr lang="pl-PL" kern="0" dirty="0" err="1" smtClean="0">
                <a:solidFill>
                  <a:srgbClr val="000000"/>
                </a:solidFill>
                <a:latin typeface="+mj-lt"/>
              </a:rPr>
              <a:t>case</a:t>
            </a:r>
            <a:r>
              <a:rPr lang="pl-PL" kern="0" dirty="0" smtClean="0">
                <a:solidFill>
                  <a:srgbClr val="000000"/>
                </a:solidFill>
                <a:latin typeface="+mj-lt"/>
              </a:rPr>
              <a:t> </a:t>
            </a:r>
            <a:r>
              <a:rPr lang="pl-PL" kern="0" dirty="0" err="1" smtClean="0">
                <a:solidFill>
                  <a:srgbClr val="000000"/>
                </a:solidFill>
                <a:latin typeface="+mj-lt"/>
              </a:rPr>
              <a:t>Bayesian</a:t>
            </a:r>
            <a:r>
              <a:rPr lang="pl-PL" kern="0" dirty="0" smtClean="0">
                <a:solidFill>
                  <a:srgbClr val="000000"/>
                </a:solidFill>
                <a:latin typeface="+mj-lt"/>
              </a:rPr>
              <a:t> </a:t>
            </a:r>
            <a:r>
              <a:rPr lang="pl-PL" kern="0" dirty="0" err="1" smtClean="0">
                <a:solidFill>
                  <a:srgbClr val="000000"/>
                </a:solidFill>
                <a:latin typeface="+mj-lt"/>
              </a:rPr>
              <a:t>cost</a:t>
            </a:r>
            <a:endParaRPr kumimoji="0" lang="pl-PL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lt"/>
            </a:endParaRPr>
          </a:p>
        </p:txBody>
      </p:sp>
      <p:pic>
        <p:nvPicPr>
          <p:cNvPr id="6" name="Obraz 5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4176" y="2002206"/>
            <a:ext cx="982745" cy="370435"/>
          </a:xfrm>
          <a:prstGeom prst="rect">
            <a:avLst/>
          </a:prstGeom>
          <a:noFill/>
          <a:ln/>
          <a:effectLst/>
        </p:spPr>
      </p:pic>
      <p:sp>
        <p:nvSpPr>
          <p:cNvPr id="14" name="Strzałka w dół 13"/>
          <p:cNvSpPr/>
          <p:nvPr/>
        </p:nvSpPr>
        <p:spPr>
          <a:xfrm>
            <a:off x="3489405" y="3501008"/>
            <a:ext cx="373889" cy="1008112"/>
          </a:xfrm>
          <a:prstGeom prst="down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" name="pole tekstowe 30"/>
          <p:cNvSpPr txBox="1"/>
          <p:nvPr/>
        </p:nvSpPr>
        <p:spPr bwMode="auto">
          <a:xfrm>
            <a:off x="4139952" y="3793454"/>
            <a:ext cx="468052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kern="0" dirty="0" smtClean="0">
                <a:solidFill>
                  <a:srgbClr val="000000"/>
                </a:solidFill>
                <a:latin typeface="+mj-lt"/>
              </a:rPr>
              <a:t>Fourier </a:t>
            </a:r>
            <a:r>
              <a:rPr lang="pl-PL" kern="0" dirty="0" err="1" smtClean="0">
                <a:solidFill>
                  <a:srgbClr val="000000"/>
                </a:solidFill>
                <a:latin typeface="+mj-lt"/>
              </a:rPr>
              <a:t>transform</a:t>
            </a:r>
            <a:r>
              <a:rPr lang="pl-PL" kern="0" dirty="0" smtClean="0">
                <a:solidFill>
                  <a:srgbClr val="000000"/>
                </a:solidFill>
                <a:latin typeface="+mj-lt"/>
              </a:rPr>
              <a:t> + </a:t>
            </a:r>
            <a:r>
              <a:rPr lang="pl-PL" kern="0" dirty="0" err="1" smtClean="0">
                <a:solidFill>
                  <a:srgbClr val="000000"/>
                </a:solidFill>
                <a:latin typeface="+mj-lt"/>
              </a:rPr>
              <a:t>technical</a:t>
            </a:r>
            <a:r>
              <a:rPr lang="pl-PL" kern="0" dirty="0" smtClean="0">
                <a:solidFill>
                  <a:srgbClr val="000000"/>
                </a:solidFill>
                <a:latin typeface="+mj-lt"/>
              </a:rPr>
              <a:t> </a:t>
            </a:r>
            <a:r>
              <a:rPr lang="pl-PL" kern="0" dirty="0" err="1" smtClean="0">
                <a:solidFill>
                  <a:srgbClr val="000000"/>
                </a:solidFill>
                <a:latin typeface="+mj-lt"/>
              </a:rPr>
              <a:t>details</a:t>
            </a:r>
            <a:endParaRPr kumimoji="0" lang="pl-PL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lt"/>
            </a:endParaRPr>
          </a:p>
        </p:txBody>
      </p:sp>
      <p:pic>
        <p:nvPicPr>
          <p:cNvPr id="40" name="Obraz 39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7308" y="4586736"/>
            <a:ext cx="4120120" cy="822483"/>
          </a:xfrm>
          <a:prstGeom prst="rect">
            <a:avLst/>
          </a:prstGeom>
          <a:noFill/>
          <a:ln/>
          <a:effectLst/>
        </p:spPr>
      </p:pic>
      <p:pic>
        <p:nvPicPr>
          <p:cNvPr id="39" name="Obraz 38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6" y="1966691"/>
            <a:ext cx="3965574" cy="459488"/>
          </a:xfrm>
          <a:prstGeom prst="rect">
            <a:avLst/>
          </a:prstGeom>
          <a:noFill/>
          <a:ln/>
          <a:effectLst/>
        </p:spPr>
      </p:pic>
      <p:pic>
        <p:nvPicPr>
          <p:cNvPr id="41" name="Obraz 40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1654" y="5771931"/>
            <a:ext cx="2445714" cy="382857"/>
          </a:xfrm>
          <a:prstGeom prst="rect">
            <a:avLst/>
          </a:prstGeom>
          <a:noFill/>
          <a:ln/>
          <a:effectLst/>
        </p:spPr>
      </p:pic>
      <p:sp>
        <p:nvSpPr>
          <p:cNvPr id="44" name="pole tekstowe 43"/>
          <p:cNvSpPr txBox="1"/>
          <p:nvPr/>
        </p:nvSpPr>
        <p:spPr bwMode="auto">
          <a:xfrm>
            <a:off x="122568" y="5787185"/>
            <a:ext cx="165618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</a:rPr>
              <a:t>Subject</a:t>
            </a:r>
            <a:r>
              <a:rPr kumimoji="0" lang="pl-PL" b="0" i="0" u="none" strike="noStrike" kern="0" cap="none" spc="0" normalizeH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</a:rPr>
              <a:t> to:</a:t>
            </a:r>
            <a:endParaRPr kumimoji="0" lang="pl-PL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lt"/>
            </a:endParaRPr>
          </a:p>
        </p:txBody>
      </p:sp>
      <p:pic>
        <p:nvPicPr>
          <p:cNvPr id="43" name="Obraz 42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7615" y="5853994"/>
            <a:ext cx="4122857" cy="235714"/>
          </a:xfrm>
          <a:prstGeom prst="rect">
            <a:avLst/>
          </a:prstGeom>
          <a:noFill/>
          <a:ln/>
          <a:effectLst/>
        </p:spPr>
      </p:pic>
    </p:spTree>
    <p:extLst>
      <p:ext uri="{BB962C8B-B14F-4D97-AF65-F5344CB8AC3E}">
        <p14:creationId xmlns:p14="http://schemas.microsoft.com/office/powerpoint/2010/main" val="25817140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14" grpId="0" animBg="1"/>
      <p:bldP spid="31" grpId="0" animBg="1"/>
      <p:bldP spid="44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122568" y="115523"/>
            <a:ext cx="8229600" cy="1143000"/>
          </a:xfrm>
        </p:spPr>
        <p:txBody>
          <a:bodyPr>
            <a:normAutofit/>
          </a:bodyPr>
          <a:lstStyle/>
          <a:p>
            <a:r>
              <a:rPr lang="pl-PL" dirty="0" err="1" smtClean="0"/>
              <a:t>Sketch</a:t>
            </a:r>
            <a:r>
              <a:rPr lang="pl-PL" dirty="0" smtClean="0"/>
              <a:t> of the proof</a:t>
            </a:r>
            <a:endParaRPr lang="en-GB" dirty="0"/>
          </a:p>
        </p:txBody>
      </p:sp>
      <p:pic>
        <p:nvPicPr>
          <p:cNvPr id="40" name="Obraz 39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7744" y="1154580"/>
            <a:ext cx="4120120" cy="822483"/>
          </a:xfrm>
          <a:prstGeom prst="rect">
            <a:avLst/>
          </a:prstGeom>
          <a:noFill/>
          <a:ln/>
          <a:effectLst/>
        </p:spPr>
      </p:pic>
      <p:pic>
        <p:nvPicPr>
          <p:cNvPr id="41" name="Obraz 40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4071" y="2103424"/>
            <a:ext cx="2445714" cy="382857"/>
          </a:xfrm>
          <a:prstGeom prst="rect">
            <a:avLst/>
          </a:prstGeom>
          <a:noFill/>
          <a:ln/>
          <a:effectLst/>
        </p:spPr>
      </p:pic>
      <p:sp>
        <p:nvSpPr>
          <p:cNvPr id="44" name="pole tekstowe 43"/>
          <p:cNvSpPr txBox="1"/>
          <p:nvPr/>
        </p:nvSpPr>
        <p:spPr bwMode="auto">
          <a:xfrm>
            <a:off x="284985" y="2118678"/>
            <a:ext cx="165618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</a:rPr>
              <a:t>Subject</a:t>
            </a:r>
            <a:r>
              <a:rPr kumimoji="0" lang="pl-PL" b="0" i="0" u="none" strike="noStrike" kern="0" cap="none" spc="0" normalizeH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</a:rPr>
              <a:t> to:</a:t>
            </a:r>
            <a:endParaRPr kumimoji="0" lang="pl-PL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lt"/>
            </a:endParaRPr>
          </a:p>
        </p:txBody>
      </p:sp>
      <p:pic>
        <p:nvPicPr>
          <p:cNvPr id="43" name="Obraz 4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2185487"/>
            <a:ext cx="4122857" cy="235714"/>
          </a:xfrm>
          <a:prstGeom prst="rect">
            <a:avLst/>
          </a:prstGeom>
          <a:noFill/>
          <a:ln/>
          <a:effectLst/>
        </p:spPr>
      </p:pic>
      <p:pic>
        <p:nvPicPr>
          <p:cNvPr id="2" name="Obraz 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46127" y="2901562"/>
            <a:ext cx="3352800" cy="1924050"/>
          </a:xfrm>
          <a:prstGeom prst="rect">
            <a:avLst/>
          </a:prstGeom>
        </p:spPr>
      </p:pic>
      <p:pic>
        <p:nvPicPr>
          <p:cNvPr id="7" name="Obraz 6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5976" y="3573016"/>
            <a:ext cx="3530567" cy="700671"/>
          </a:xfrm>
          <a:prstGeom prst="rect">
            <a:avLst/>
          </a:prstGeom>
          <a:noFill/>
          <a:ln/>
          <a:effectLst/>
        </p:spPr>
      </p:pic>
      <p:sp>
        <p:nvSpPr>
          <p:cNvPr id="8" name="Prostokąt 7"/>
          <p:cNvSpPr/>
          <p:nvPr/>
        </p:nvSpPr>
        <p:spPr>
          <a:xfrm>
            <a:off x="7956376" y="4681596"/>
            <a:ext cx="288032" cy="28803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Prostokąt 8"/>
          <p:cNvSpPr/>
          <p:nvPr/>
        </p:nvSpPr>
        <p:spPr>
          <a:xfrm>
            <a:off x="2699792" y="2636912"/>
            <a:ext cx="288032" cy="4320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31932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rostokąt 15"/>
          <p:cNvSpPr/>
          <p:nvPr/>
        </p:nvSpPr>
        <p:spPr>
          <a:xfrm>
            <a:off x="1619672" y="4581128"/>
            <a:ext cx="6408712" cy="1944216"/>
          </a:xfrm>
          <a:prstGeom prst="rect">
            <a:avLst/>
          </a:prstGeom>
          <a:solidFill>
            <a:srgbClr val="FFFF0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251520" y="166262"/>
            <a:ext cx="8229600" cy="1143000"/>
          </a:xfrm>
        </p:spPr>
        <p:txBody>
          <a:bodyPr/>
          <a:lstStyle/>
          <a:p>
            <a:r>
              <a:rPr lang="pl-PL" dirty="0" err="1" smtClean="0"/>
              <a:t>Multiple-arm</a:t>
            </a:r>
            <a:r>
              <a:rPr lang="pl-PL" dirty="0" smtClean="0"/>
              <a:t> interferometry</a:t>
            </a:r>
            <a:endParaRPr lang="pl-PL" dirty="0"/>
          </a:p>
        </p:txBody>
      </p:sp>
      <p:pic>
        <p:nvPicPr>
          <p:cNvPr id="17" name="Obraz 16" descr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\Delta\tilde{\boldsymbol{\varphi}} =\sqrt{\sum_{i=1}^p \Delta^2 \tilde{\varphi}_i} \geq \ ? $$&#10;\end{document}&#10;" title="IguanaTex Bitmap Display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7331" y="5279456"/>
            <a:ext cx="3113394" cy="1190504"/>
          </a:xfrm>
          <a:prstGeom prst="rect">
            <a:avLst/>
          </a:prstGeom>
          <a:noFill/>
          <a:ln/>
          <a:effectLst/>
        </p:spPr>
      </p:pic>
      <p:sp>
        <p:nvSpPr>
          <p:cNvPr id="8" name="pole tekstowe 7"/>
          <p:cNvSpPr txBox="1"/>
          <p:nvPr/>
        </p:nvSpPr>
        <p:spPr>
          <a:xfrm>
            <a:off x="648472" y="4654877"/>
            <a:ext cx="82939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b="1" dirty="0" err="1" smtClean="0"/>
              <a:t>What</a:t>
            </a:r>
            <a:r>
              <a:rPr lang="pl-PL" b="1" dirty="0" smtClean="0"/>
              <a:t> </a:t>
            </a:r>
            <a:r>
              <a:rPr lang="pl-PL" b="1" dirty="0" err="1" smtClean="0"/>
              <a:t>is</a:t>
            </a:r>
            <a:r>
              <a:rPr lang="pl-PL" b="1" dirty="0" smtClean="0"/>
              <a:t> the </a:t>
            </a:r>
            <a:r>
              <a:rPr lang="pl-PL" b="1" dirty="0" err="1" smtClean="0"/>
              <a:t>asymptotically</a:t>
            </a:r>
            <a:r>
              <a:rPr lang="pl-PL" b="1" dirty="0" smtClean="0"/>
              <a:t> </a:t>
            </a:r>
            <a:r>
              <a:rPr lang="pl-PL" b="1" dirty="0" err="1" smtClean="0"/>
              <a:t>achievable</a:t>
            </a:r>
            <a:r>
              <a:rPr lang="pl-PL" b="1" dirty="0" smtClean="0"/>
              <a:t> Heisenberg limit </a:t>
            </a:r>
          </a:p>
          <a:p>
            <a:pPr algn="ctr"/>
            <a:r>
              <a:rPr lang="pl-PL" b="1" dirty="0" smtClean="0"/>
              <a:t>in </a:t>
            </a:r>
            <a:r>
              <a:rPr lang="pl-PL" b="1" dirty="0" err="1" smtClean="0"/>
              <a:t>multiple-arm</a:t>
            </a:r>
            <a:r>
              <a:rPr lang="pl-PL" b="1" dirty="0" smtClean="0"/>
              <a:t> interferometry?</a:t>
            </a:r>
            <a:endParaRPr lang="en-GB" b="1" dirty="0"/>
          </a:p>
        </p:txBody>
      </p:sp>
      <p:pic>
        <p:nvPicPr>
          <p:cNvPr id="12" name="Obraz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10136" y="1196752"/>
            <a:ext cx="3600400" cy="2925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34962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8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lipsa 12"/>
          <p:cNvSpPr/>
          <p:nvPr/>
        </p:nvSpPr>
        <p:spPr>
          <a:xfrm>
            <a:off x="6372200" y="4437112"/>
            <a:ext cx="792088" cy="576064"/>
          </a:xfrm>
          <a:prstGeom prst="ellipse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251520" y="16626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pl-PL" dirty="0" err="1" smtClean="0"/>
              <a:t>Estimating</a:t>
            </a:r>
            <a:r>
              <a:rPr lang="pl-PL" dirty="0" smtClean="0"/>
              <a:t> </a:t>
            </a:r>
            <a:r>
              <a:rPr lang="pl-PL" dirty="0" err="1" smtClean="0"/>
              <a:t>each</a:t>
            </a:r>
            <a:r>
              <a:rPr lang="pl-PL" dirty="0" smtClean="0"/>
              <a:t> </a:t>
            </a:r>
            <a:r>
              <a:rPr lang="pl-PL" dirty="0" err="1" smtClean="0"/>
              <a:t>phase</a:t>
            </a:r>
            <a:r>
              <a:rPr lang="pl-PL" dirty="0" smtClean="0"/>
              <a:t> </a:t>
            </a:r>
            <a:r>
              <a:rPr lang="pl-PL" dirty="0" err="1" smtClean="0"/>
              <a:t>separately</a:t>
            </a:r>
            <a:endParaRPr lang="pl-PL" dirty="0"/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27784" y="1052736"/>
            <a:ext cx="3168352" cy="3034043"/>
          </a:xfrm>
          <a:prstGeom prst="rect">
            <a:avLst/>
          </a:prstGeom>
        </p:spPr>
      </p:pic>
      <p:pic>
        <p:nvPicPr>
          <p:cNvPr id="7" name="Obraz 6" descr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\Delta \tilde{\boldsymbol{\varphi}} = \sqrt{\sum_{i=1}^p \Delta^2 \tilde{\varphi}_i} \geq  $$&#10;\end{document}&#10;" title="IguanaTex Bitmap Display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5606" y="4376469"/>
            <a:ext cx="2847132" cy="1191684"/>
          </a:xfrm>
          <a:prstGeom prst="rect">
            <a:avLst/>
          </a:prstGeom>
          <a:noFill/>
          <a:ln/>
          <a:effectLst/>
        </p:spPr>
      </p:pic>
      <p:pic>
        <p:nvPicPr>
          <p:cNvPr id="10" name="Obraz 9" descr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 \sqrt{p} \times \frac{\pi}{\frac{n}{p}}  = \frac{\pi p^{3/2}}{n}$$&#10;\end{document}&#10;" title="IguanaTex Bitmap Display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5054" y="4520946"/>
            <a:ext cx="2362164" cy="904614"/>
          </a:xfrm>
          <a:prstGeom prst="rect">
            <a:avLst/>
          </a:prstGeom>
          <a:noFill/>
          <a:ln/>
          <a:effectLst/>
        </p:spPr>
      </p:pic>
    </p:spTree>
    <p:extLst>
      <p:ext uri="{BB962C8B-B14F-4D97-AF65-F5344CB8AC3E}">
        <p14:creationId xmlns:p14="http://schemas.microsoft.com/office/powerpoint/2010/main" val="26746029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251520" y="166262"/>
            <a:ext cx="8229600" cy="1143000"/>
          </a:xfrm>
        </p:spPr>
        <p:txBody>
          <a:bodyPr>
            <a:normAutofit/>
          </a:bodyPr>
          <a:lstStyle/>
          <a:p>
            <a:r>
              <a:rPr lang="pl-PL" dirty="0" err="1" smtClean="0"/>
              <a:t>Optimal</a:t>
            </a:r>
            <a:r>
              <a:rPr lang="pl-PL" dirty="0" smtClean="0"/>
              <a:t> joint-</a:t>
            </a:r>
            <a:r>
              <a:rPr lang="pl-PL" dirty="0" err="1" smtClean="0"/>
              <a:t>phase</a:t>
            </a:r>
            <a:r>
              <a:rPr lang="pl-PL" dirty="0" smtClean="0"/>
              <a:t> </a:t>
            </a:r>
            <a:r>
              <a:rPr lang="pl-PL" dirty="0" err="1" smtClean="0"/>
              <a:t>estimation</a:t>
            </a:r>
            <a:endParaRPr lang="pl-PL" dirty="0"/>
          </a:p>
        </p:txBody>
      </p:sp>
      <p:pic>
        <p:nvPicPr>
          <p:cNvPr id="6" name="Obraz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10136" y="1196752"/>
            <a:ext cx="3600400" cy="2925386"/>
          </a:xfrm>
          <a:prstGeom prst="rect">
            <a:avLst/>
          </a:prstGeom>
        </p:spPr>
      </p:pic>
      <p:grpSp>
        <p:nvGrpSpPr>
          <p:cNvPr id="16" name="Grupa 15"/>
          <p:cNvGrpSpPr/>
          <p:nvPr/>
        </p:nvGrpSpPr>
        <p:grpSpPr>
          <a:xfrm>
            <a:off x="1259632" y="4348814"/>
            <a:ext cx="7884368" cy="2423998"/>
            <a:chOff x="1259632" y="4348814"/>
            <a:chExt cx="7884368" cy="2423998"/>
          </a:xfrm>
        </p:grpSpPr>
        <p:sp>
          <p:nvSpPr>
            <p:cNvPr id="11" name="Elipsa 10"/>
            <p:cNvSpPr/>
            <p:nvPr/>
          </p:nvSpPr>
          <p:spPr>
            <a:xfrm>
              <a:off x="4809433" y="4348814"/>
              <a:ext cx="792088" cy="576064"/>
            </a:xfrm>
            <a:prstGeom prst="ellipse">
              <a:avLst/>
            </a:prstGeom>
            <a:solidFill>
              <a:srgbClr val="FFFF00"/>
            </a:solidFill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pic>
          <p:nvPicPr>
            <p:cNvPr id="5" name="Obraz 4" descr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\Delta \tilde{\boldsymbol{\varphi}} \geq \frac{c \ p^{3/2}}{n}  $$&#10;\end{document}&#10;" title="IguanaTex Bitmap Display"/>
            <p:cNvPicPr>
              <a:picLocks noChangeAspect="1"/>
            </p:cNvPicPr>
            <p:nvPr>
              <p:custDataLst>
                <p:tags r:id="rId1"/>
              </p:custDataLst>
            </p:nvPr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69750" y="4576564"/>
              <a:ext cx="1793140" cy="748606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8" name="Obraz 7" descr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c \approx 1.89 $$&#10;\end{document}&#10;" title="IguanaTex Bitmap Display"/>
            <p:cNvPicPr>
              <a:picLocks noChangeAspect="1"/>
            </p:cNvPicPr>
            <p:nvPr>
              <p:custDataLst>
                <p:tags r:id="rId2"/>
              </p:custDataLst>
            </p:nvPr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89957" y="4898264"/>
              <a:ext cx="1125466" cy="227750"/>
            </a:xfrm>
            <a:prstGeom prst="rect">
              <a:avLst/>
            </a:prstGeom>
            <a:noFill/>
            <a:ln/>
            <a:effectLst/>
          </p:spPr>
        </p:pic>
        <p:sp>
          <p:nvSpPr>
            <p:cNvPr id="12" name="pole tekstowe 11"/>
            <p:cNvSpPr txBox="1"/>
            <p:nvPr/>
          </p:nvSpPr>
          <p:spPr>
            <a:xfrm>
              <a:off x="1259632" y="5456430"/>
              <a:ext cx="697213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l-PL" b="1" dirty="0" err="1" smtClean="0"/>
                <a:t>Optimal</a:t>
              </a:r>
              <a:r>
                <a:rPr lang="pl-PL" b="1" dirty="0" smtClean="0"/>
                <a:t> joint </a:t>
              </a:r>
              <a:r>
                <a:rPr lang="pl-PL" b="1" dirty="0" err="1" smtClean="0"/>
                <a:t>strategy</a:t>
              </a:r>
              <a:r>
                <a:rPr lang="pl-PL" b="1" dirty="0" smtClean="0"/>
                <a:t> </a:t>
              </a:r>
              <a:r>
                <a:rPr lang="pl-PL" b="1" dirty="0" err="1" smtClean="0"/>
                <a:t>gives</a:t>
              </a:r>
              <a:r>
                <a:rPr lang="pl-PL" b="1" dirty="0" smtClean="0"/>
                <a:t> </a:t>
              </a:r>
              <a:r>
                <a:rPr lang="pl-PL" b="1" dirty="0" err="1" smtClean="0"/>
                <a:t>at</a:t>
              </a:r>
              <a:r>
                <a:rPr lang="pl-PL" b="1" dirty="0" smtClean="0"/>
                <a:t> most </a:t>
              </a:r>
              <a:r>
                <a:rPr lang="pl-PL" b="1" dirty="0" err="1" smtClean="0"/>
                <a:t>constant</a:t>
              </a:r>
              <a:r>
                <a:rPr lang="pl-PL" b="1" dirty="0" smtClean="0"/>
                <a:t> </a:t>
              </a:r>
              <a:r>
                <a:rPr lang="pl-PL" b="1" dirty="0" err="1" smtClean="0"/>
                <a:t>factor</a:t>
              </a:r>
              <a:r>
                <a:rPr lang="pl-PL" b="1" dirty="0" smtClean="0"/>
                <a:t> </a:t>
              </a:r>
              <a:r>
                <a:rPr lang="pl-PL" b="1" dirty="0" err="1" smtClean="0"/>
                <a:t>gain</a:t>
              </a:r>
              <a:r>
                <a:rPr lang="pl-PL" b="1" dirty="0" smtClean="0"/>
                <a:t> </a:t>
              </a:r>
              <a:r>
                <a:rPr lang="pl-PL" b="1" dirty="0" err="1" smtClean="0"/>
                <a:t>over</a:t>
              </a:r>
              <a:r>
                <a:rPr lang="pl-PL" b="1" dirty="0" smtClean="0"/>
                <a:t> </a:t>
              </a:r>
              <a:r>
                <a:rPr lang="pl-PL" b="1" dirty="0" err="1" smtClean="0"/>
                <a:t>separate</a:t>
              </a:r>
              <a:r>
                <a:rPr lang="pl-PL" b="1" dirty="0" smtClean="0"/>
                <a:t> </a:t>
              </a:r>
              <a:r>
                <a:rPr lang="pl-PL" b="1" dirty="0" err="1" smtClean="0"/>
                <a:t>strategies</a:t>
              </a:r>
              <a:endParaRPr lang="en-GB" b="1" dirty="0"/>
            </a:p>
          </p:txBody>
        </p:sp>
        <p:sp>
          <p:nvSpPr>
            <p:cNvPr id="14" name="Prostokąt 13"/>
            <p:cNvSpPr/>
            <p:nvPr/>
          </p:nvSpPr>
          <p:spPr>
            <a:xfrm>
              <a:off x="4057600" y="6495813"/>
              <a:ext cx="5086400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pl-PL" sz="1200" dirty="0"/>
                <a:t>W. </a:t>
              </a:r>
              <a:r>
                <a:rPr lang="pl-PL" sz="1200" dirty="0" err="1"/>
                <a:t>Gorecki</a:t>
              </a:r>
              <a:r>
                <a:rPr lang="pl-PL" sz="1200" dirty="0"/>
                <a:t>, R. </a:t>
              </a:r>
              <a:r>
                <a:rPr lang="pl-PL" sz="1200" dirty="0" err="1"/>
                <a:t>Demkowicz-Dobrzanski</a:t>
              </a:r>
              <a:r>
                <a:rPr lang="pl-PL" sz="1200" dirty="0"/>
                <a:t>, arxiv:2107.10863 (2021)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677002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Elipsa 20"/>
          <p:cNvSpPr/>
          <p:nvPr/>
        </p:nvSpPr>
        <p:spPr>
          <a:xfrm>
            <a:off x="5586406" y="3593122"/>
            <a:ext cx="504056" cy="436573"/>
          </a:xfrm>
          <a:prstGeom prst="ellipse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395536" y="18864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pl-PL" dirty="0" smtClean="0"/>
              <a:t>Quantum Fisher </a:t>
            </a:r>
            <a:r>
              <a:rPr lang="pl-PL" dirty="0" err="1" smtClean="0"/>
              <a:t>information</a:t>
            </a:r>
            <a:r>
              <a:rPr lang="pl-PL" dirty="0" smtClean="0"/>
              <a:t> </a:t>
            </a:r>
            <a:r>
              <a:rPr lang="pl-PL" dirty="0" err="1" smtClean="0"/>
              <a:t>based</a:t>
            </a:r>
            <a:r>
              <a:rPr lang="pl-PL" dirty="0" smtClean="0"/>
              <a:t> </a:t>
            </a:r>
            <a:r>
              <a:rPr lang="pl-PL" dirty="0" err="1" smtClean="0"/>
              <a:t>analysis</a:t>
            </a:r>
            <a:endParaRPr lang="pl-PL" dirty="0"/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75856" y="846253"/>
            <a:ext cx="2077888" cy="1688319"/>
          </a:xfrm>
          <a:prstGeom prst="rect">
            <a:avLst/>
          </a:prstGeom>
        </p:spPr>
      </p:pic>
      <p:sp>
        <p:nvSpPr>
          <p:cNvPr id="5" name="Prostokąt 4"/>
          <p:cNvSpPr/>
          <p:nvPr/>
        </p:nvSpPr>
        <p:spPr>
          <a:xfrm>
            <a:off x="151971" y="6468818"/>
            <a:ext cx="885698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l-PL" sz="1200" dirty="0">
                <a:latin typeface="Arial" panose="020B0604020202020204" pitchFamily="34" charset="0"/>
              </a:rPr>
              <a:t>P. C. </a:t>
            </a:r>
            <a:r>
              <a:rPr lang="pl-PL" sz="1200" dirty="0" err="1">
                <a:latin typeface="Arial" panose="020B0604020202020204" pitchFamily="34" charset="0"/>
              </a:rPr>
              <a:t>Humphreys</a:t>
            </a:r>
            <a:r>
              <a:rPr lang="pl-PL" sz="1200" dirty="0">
                <a:latin typeface="Arial" panose="020B0604020202020204" pitchFamily="34" charset="0"/>
              </a:rPr>
              <a:t>, M. Barbieri, A. </a:t>
            </a:r>
            <a:r>
              <a:rPr lang="pl-PL" sz="1200" dirty="0" err="1">
                <a:latin typeface="Arial" panose="020B0604020202020204" pitchFamily="34" charset="0"/>
              </a:rPr>
              <a:t>Datta</a:t>
            </a:r>
            <a:r>
              <a:rPr lang="pl-PL" sz="1200" dirty="0">
                <a:latin typeface="Arial" panose="020B0604020202020204" pitchFamily="34" charset="0"/>
              </a:rPr>
              <a:t>, and I. A. </a:t>
            </a:r>
            <a:r>
              <a:rPr lang="pl-PL" sz="1200" dirty="0" err="1" smtClean="0">
                <a:latin typeface="Arial" panose="020B0604020202020204" pitchFamily="34" charset="0"/>
              </a:rPr>
              <a:t>Walmsley</a:t>
            </a:r>
            <a:r>
              <a:rPr lang="pl-PL" sz="1200" dirty="0" smtClean="0">
                <a:latin typeface="Arial" panose="020B0604020202020204" pitchFamily="34" charset="0"/>
              </a:rPr>
              <a:t>, </a:t>
            </a:r>
            <a:r>
              <a:rPr lang="pl-PL" sz="1200" dirty="0" err="1" smtClean="0">
                <a:latin typeface="Arial" panose="020B0604020202020204" pitchFamily="34" charset="0"/>
              </a:rPr>
              <a:t>Phys</a:t>
            </a:r>
            <a:r>
              <a:rPr lang="pl-PL" sz="1200" dirty="0">
                <a:latin typeface="Arial" panose="020B0604020202020204" pitchFamily="34" charset="0"/>
              </a:rPr>
              <a:t>. </a:t>
            </a:r>
            <a:r>
              <a:rPr lang="pl-PL" sz="1200" dirty="0" err="1">
                <a:latin typeface="Arial" panose="020B0604020202020204" pitchFamily="34" charset="0"/>
              </a:rPr>
              <a:t>Rev</a:t>
            </a:r>
            <a:r>
              <a:rPr lang="pl-PL" sz="1200" dirty="0">
                <a:latin typeface="Arial" panose="020B0604020202020204" pitchFamily="34" charset="0"/>
              </a:rPr>
              <a:t>. </a:t>
            </a:r>
            <a:r>
              <a:rPr lang="pl-PL" sz="1200" dirty="0" err="1">
                <a:latin typeface="Arial" panose="020B0604020202020204" pitchFamily="34" charset="0"/>
              </a:rPr>
              <a:t>Lett</a:t>
            </a:r>
            <a:r>
              <a:rPr lang="pl-PL" sz="1200" dirty="0">
                <a:latin typeface="Arial" panose="020B0604020202020204" pitchFamily="34" charset="0"/>
              </a:rPr>
              <a:t>. 111, 070403 (2013)</a:t>
            </a:r>
            <a:endParaRPr lang="pl-PL" sz="1200" dirty="0"/>
          </a:p>
        </p:txBody>
      </p:sp>
      <p:pic>
        <p:nvPicPr>
          <p:cNvPr id="7" name="Obraz 6" descr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\ket{\psi}$$&#10;\end{document}&#10;" title="IguanaTex Bitmap Display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1022" y="1490441"/>
            <a:ext cx="368146" cy="335554"/>
          </a:xfrm>
          <a:prstGeom prst="rect">
            <a:avLst/>
          </a:prstGeom>
          <a:noFill/>
          <a:ln/>
          <a:effectLst/>
        </p:spPr>
      </p:pic>
      <p:pic>
        <p:nvPicPr>
          <p:cNvPr id="11" name="Obraz 10" descr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\ket{\psi} = \alpha \ket{n,0,\dots,0} + &#10;\beta  \left(\ket{0,n,\dots,0} + \dots+ \ket{0,\dots,n, 0}+ \ket{0,\dots,0,n} \right)  $$&#10;\end{document}&#10;" title="IguanaTex Bitmap Display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798" y="2770735"/>
            <a:ext cx="8453330" cy="267320"/>
          </a:xfrm>
          <a:prstGeom prst="rect">
            <a:avLst/>
          </a:prstGeom>
          <a:noFill/>
          <a:ln/>
          <a:effectLst/>
        </p:spPr>
      </p:pic>
      <p:sp>
        <p:nvSpPr>
          <p:cNvPr id="12" name="pole tekstowe 11"/>
          <p:cNvSpPr txBox="1"/>
          <p:nvPr/>
        </p:nvSpPr>
        <p:spPr>
          <a:xfrm>
            <a:off x="-725045" y="3223790"/>
            <a:ext cx="69721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b="1" dirty="0" err="1" smtClean="0"/>
              <a:t>Multiparameter</a:t>
            </a:r>
            <a:r>
              <a:rPr lang="pl-PL" b="1" dirty="0" smtClean="0"/>
              <a:t> quantum </a:t>
            </a:r>
            <a:r>
              <a:rPr lang="pl-PL" b="1" dirty="0" err="1" smtClean="0"/>
              <a:t>Cramer-Rao</a:t>
            </a:r>
            <a:r>
              <a:rPr lang="pl-PL" b="1" dirty="0" smtClean="0"/>
              <a:t> </a:t>
            </a:r>
            <a:r>
              <a:rPr lang="pl-PL" b="1" dirty="0" err="1" smtClean="0"/>
              <a:t>bound</a:t>
            </a:r>
            <a:endParaRPr lang="en-GB" b="1" dirty="0"/>
          </a:p>
        </p:txBody>
      </p:sp>
      <p:pic>
        <p:nvPicPr>
          <p:cNvPr id="14" name="Obraz 13" descr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\Delta \tilde{\boldsymbol{\varphi}} \geq \sqrt{\t{Tr}(\boldsymbol{F}^{-1})} $$&#10;\end{document}&#10;" title="IguanaTex Bitmap Display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4078" y="3748899"/>
            <a:ext cx="2472110" cy="597345"/>
          </a:xfrm>
          <a:prstGeom prst="rect">
            <a:avLst/>
          </a:prstGeom>
          <a:noFill/>
          <a:ln/>
          <a:effectLst/>
        </p:spPr>
      </p:pic>
      <p:cxnSp>
        <p:nvCxnSpPr>
          <p:cNvPr id="16" name="Łącznik prosty ze strzałką 15"/>
          <p:cNvCxnSpPr/>
          <p:nvPr/>
        </p:nvCxnSpPr>
        <p:spPr>
          <a:xfrm flipH="1" flipV="1">
            <a:off x="4572000" y="4235321"/>
            <a:ext cx="141847" cy="21602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pole tekstowe 16"/>
          <p:cNvSpPr txBox="1"/>
          <p:nvPr/>
        </p:nvSpPr>
        <p:spPr>
          <a:xfrm>
            <a:off x="3572982" y="4499846"/>
            <a:ext cx="343009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200" dirty="0" smtClean="0"/>
              <a:t>Quantum Fisher Information matrix</a:t>
            </a:r>
            <a:endParaRPr lang="pl-PL" sz="1200" dirty="0"/>
          </a:p>
        </p:txBody>
      </p:sp>
      <p:pic>
        <p:nvPicPr>
          <p:cNvPr id="20" name="Obraz 19" descr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 \approx \frac{p}{2n} $$&#10;\end{document}&#10;" title="IguanaTex Bitmap Display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0766" y="3727761"/>
            <a:ext cx="724228" cy="603868"/>
          </a:xfrm>
          <a:prstGeom prst="rect">
            <a:avLst/>
          </a:prstGeom>
          <a:noFill/>
          <a:ln/>
          <a:effectLst/>
        </p:spPr>
      </p:pic>
      <p:sp>
        <p:nvSpPr>
          <p:cNvPr id="22" name="pole tekstowe 21"/>
          <p:cNvSpPr txBox="1"/>
          <p:nvPr/>
        </p:nvSpPr>
        <p:spPr>
          <a:xfrm>
            <a:off x="-29710" y="4837752"/>
            <a:ext cx="9144000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pl-PL" b="1" dirty="0"/>
              <a:t>A</a:t>
            </a:r>
            <a:r>
              <a:rPr lang="pl-PL" b="1" dirty="0" smtClean="0"/>
              <a:t> </a:t>
            </a:r>
            <a:r>
              <a:rPr lang="pl-PL" b="1" dirty="0" err="1" smtClean="0"/>
              <a:t>better</a:t>
            </a:r>
            <a:r>
              <a:rPr lang="pl-PL" b="1" dirty="0" smtClean="0"/>
              <a:t> </a:t>
            </a:r>
            <a:r>
              <a:rPr lang="pl-PL" b="1" dirty="0" err="1" smtClean="0"/>
              <a:t>scaling</a:t>
            </a:r>
            <a:r>
              <a:rPr lang="pl-PL" b="1" dirty="0" smtClean="0"/>
              <a:t> of precision in </a:t>
            </a:r>
            <a:r>
              <a:rPr lang="pl-PL" b="1" dirty="0" err="1" smtClean="0"/>
              <a:t>terms</a:t>
            </a:r>
            <a:r>
              <a:rPr lang="pl-PL" b="1" dirty="0" smtClean="0"/>
              <a:t> of numer of </a:t>
            </a:r>
            <a:r>
              <a:rPr lang="pl-PL" b="1" dirty="0" err="1" smtClean="0"/>
              <a:t>estimated</a:t>
            </a:r>
            <a:r>
              <a:rPr lang="pl-PL" b="1" dirty="0" smtClean="0"/>
              <a:t> </a:t>
            </a:r>
            <a:r>
              <a:rPr lang="pl-PL" b="1" dirty="0" err="1" smtClean="0"/>
              <a:t>parameters</a:t>
            </a:r>
            <a:r>
              <a:rPr lang="pl-PL" b="1" dirty="0" smtClean="0"/>
              <a:t>…</a:t>
            </a:r>
            <a:endParaRPr lang="en-GB" b="1" dirty="0"/>
          </a:p>
        </p:txBody>
      </p:sp>
      <p:sp>
        <p:nvSpPr>
          <p:cNvPr id="23" name="pole tekstowe 22"/>
          <p:cNvSpPr txBox="1"/>
          <p:nvPr/>
        </p:nvSpPr>
        <p:spPr>
          <a:xfrm>
            <a:off x="353798" y="5329260"/>
            <a:ext cx="8178642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pl-PL" b="1" dirty="0" smtClean="0"/>
              <a:t>Not </a:t>
            </a:r>
            <a:r>
              <a:rPr lang="pl-PL" b="1" dirty="0" err="1" smtClean="0"/>
              <a:t>achievable</a:t>
            </a:r>
            <a:r>
              <a:rPr lang="pl-PL" b="1" dirty="0" smtClean="0"/>
              <a:t>, </a:t>
            </a:r>
            <a:r>
              <a:rPr lang="pl-PL" b="1" dirty="0" err="1"/>
              <a:t>u</a:t>
            </a:r>
            <a:r>
              <a:rPr lang="pl-PL" b="1" dirty="0" err="1" smtClean="0"/>
              <a:t>nless</a:t>
            </a:r>
            <a:r>
              <a:rPr lang="pl-PL" b="1" dirty="0" smtClean="0"/>
              <a:t> </a:t>
            </a:r>
            <a:r>
              <a:rPr lang="pl-PL" b="1" dirty="0" err="1" smtClean="0"/>
              <a:t>many-repetition</a:t>
            </a:r>
            <a:r>
              <a:rPr lang="pl-PL" b="1" dirty="0" smtClean="0"/>
              <a:t> </a:t>
            </a:r>
            <a:r>
              <a:rPr lang="pl-PL" b="1" dirty="0" err="1" smtClean="0"/>
              <a:t>scenario</a:t>
            </a:r>
            <a:r>
              <a:rPr lang="pl-PL" b="1" dirty="0" smtClean="0"/>
              <a:t> </a:t>
            </a:r>
            <a:r>
              <a:rPr lang="pl-PL" b="1" dirty="0" err="1" smtClean="0"/>
              <a:t>considered</a:t>
            </a:r>
            <a:r>
              <a:rPr lang="pl-PL" b="1" dirty="0" smtClean="0"/>
              <a:t>!!!</a:t>
            </a:r>
            <a:endParaRPr lang="en-GB" b="1" dirty="0"/>
          </a:p>
        </p:txBody>
      </p:sp>
      <p:pic>
        <p:nvPicPr>
          <p:cNvPr id="26" name="Obraz 25" descr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\Delta \tilde{\boldsymbol{\varphi}} \geq &#10;\frac{1}{\sqrt{k}} \times \frac{p}{2 n} $$&#10;\end{document}&#10;" title="IguanaTex Bitmap Display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1349" y="5795595"/>
            <a:ext cx="1617974" cy="543402"/>
          </a:xfrm>
          <a:prstGeom prst="rect">
            <a:avLst/>
          </a:prstGeom>
          <a:noFill/>
          <a:ln/>
          <a:effectLst/>
        </p:spPr>
      </p:pic>
    </p:spTree>
    <p:extLst>
      <p:ext uri="{BB962C8B-B14F-4D97-AF65-F5344CB8AC3E}">
        <p14:creationId xmlns:p14="http://schemas.microsoft.com/office/powerpoint/2010/main" val="21911373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12" grpId="0"/>
      <p:bldP spid="17" grpId="0"/>
      <p:bldP spid="22" grpId="0"/>
      <p:bldP spid="23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392870" y="-129217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pl-PL" dirty="0" err="1" smtClean="0"/>
              <a:t>Summary</a:t>
            </a:r>
            <a:endParaRPr lang="en-GB" dirty="0"/>
          </a:p>
        </p:txBody>
      </p:sp>
      <p:sp>
        <p:nvSpPr>
          <p:cNvPr id="5" name="Prostokąt 4"/>
          <p:cNvSpPr/>
          <p:nvPr/>
        </p:nvSpPr>
        <p:spPr>
          <a:xfrm>
            <a:off x="500784" y="5172347"/>
            <a:ext cx="8114064" cy="461665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r"/>
            <a:r>
              <a:rPr lang="pl-PL" sz="1200" dirty="0"/>
              <a:t>W. </a:t>
            </a:r>
            <a:r>
              <a:rPr lang="pl-PL" sz="1200" dirty="0" err="1"/>
              <a:t>Gorecki</a:t>
            </a:r>
            <a:r>
              <a:rPr lang="pl-PL" sz="1200" dirty="0"/>
              <a:t>, R. </a:t>
            </a:r>
            <a:r>
              <a:rPr lang="pl-PL" sz="1200" dirty="0" err="1"/>
              <a:t>Demkowicz-Dobrzanski</a:t>
            </a:r>
            <a:r>
              <a:rPr lang="pl-PL" sz="1200" dirty="0"/>
              <a:t>, H. M. </a:t>
            </a:r>
            <a:r>
              <a:rPr lang="pl-PL" sz="1200" dirty="0" err="1"/>
              <a:t>Wiseman</a:t>
            </a:r>
            <a:r>
              <a:rPr lang="pl-PL" sz="1200" dirty="0"/>
              <a:t>, D. W. </a:t>
            </a:r>
            <a:r>
              <a:rPr lang="pl-PL" sz="1200" dirty="0" err="1"/>
              <a:t>Berry</a:t>
            </a:r>
            <a:r>
              <a:rPr lang="pl-PL" sz="1200" dirty="0"/>
              <a:t>, </a:t>
            </a:r>
            <a:r>
              <a:rPr lang="pl-PL" sz="1200" dirty="0" err="1"/>
              <a:t>Phys</a:t>
            </a:r>
            <a:r>
              <a:rPr lang="pl-PL" sz="1200" dirty="0"/>
              <a:t>. </a:t>
            </a:r>
            <a:r>
              <a:rPr lang="pl-PL" sz="1200" dirty="0" err="1"/>
              <a:t>Rev</a:t>
            </a:r>
            <a:r>
              <a:rPr lang="pl-PL" sz="1200" dirty="0"/>
              <a:t>. </a:t>
            </a:r>
            <a:r>
              <a:rPr lang="pl-PL" sz="1200" dirty="0" err="1"/>
              <a:t>Lett</a:t>
            </a:r>
            <a:r>
              <a:rPr lang="pl-PL" sz="1200" dirty="0"/>
              <a:t> 124, 030401 (2020)</a:t>
            </a:r>
          </a:p>
          <a:p>
            <a:pPr algn="r"/>
            <a:r>
              <a:rPr lang="pl-PL" sz="1200" dirty="0"/>
              <a:t>W. </a:t>
            </a:r>
            <a:r>
              <a:rPr lang="pl-PL" sz="1200" dirty="0" err="1"/>
              <a:t>Gorecki</a:t>
            </a:r>
            <a:r>
              <a:rPr lang="pl-PL" sz="1200" dirty="0"/>
              <a:t>, R. </a:t>
            </a:r>
            <a:r>
              <a:rPr lang="pl-PL" sz="1200" dirty="0" err="1"/>
              <a:t>Demkowicz-Dobrzanski</a:t>
            </a:r>
            <a:r>
              <a:rPr lang="pl-PL" sz="1200" dirty="0"/>
              <a:t>, arxiv:2107.10863 (2021)</a:t>
            </a:r>
          </a:p>
        </p:txBody>
      </p:sp>
      <p:grpSp>
        <p:nvGrpSpPr>
          <p:cNvPr id="45" name="Grupa 44"/>
          <p:cNvGrpSpPr/>
          <p:nvPr/>
        </p:nvGrpSpPr>
        <p:grpSpPr>
          <a:xfrm>
            <a:off x="500784" y="764704"/>
            <a:ext cx="8211682" cy="2139276"/>
            <a:chOff x="488232" y="1063450"/>
            <a:chExt cx="8211682" cy="2139276"/>
          </a:xfrm>
        </p:grpSpPr>
        <p:sp>
          <p:nvSpPr>
            <p:cNvPr id="36" name="Elipsa 35"/>
            <p:cNvSpPr/>
            <p:nvPr/>
          </p:nvSpPr>
          <p:spPr>
            <a:xfrm>
              <a:off x="1906638" y="2227151"/>
              <a:ext cx="360040" cy="275698"/>
            </a:xfrm>
            <a:prstGeom prst="ellipse">
              <a:avLst/>
            </a:prstGeom>
            <a:solidFill>
              <a:srgbClr val="FFFF00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19" name="pole tekstowe 18"/>
            <p:cNvSpPr txBox="1"/>
            <p:nvPr/>
          </p:nvSpPr>
          <p:spPr>
            <a:xfrm>
              <a:off x="488232" y="1209203"/>
              <a:ext cx="298052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l-PL" b="1" dirty="0" err="1" smtClean="0"/>
                <a:t>Asymptotically</a:t>
              </a:r>
              <a:r>
                <a:rPr lang="pl-PL" b="1" dirty="0" smtClean="0"/>
                <a:t> </a:t>
              </a:r>
              <a:r>
                <a:rPr lang="pl-PL" b="1" dirty="0" err="1" smtClean="0"/>
                <a:t>saturable</a:t>
              </a:r>
              <a:r>
                <a:rPr lang="pl-PL" b="1" dirty="0" smtClean="0"/>
                <a:t> </a:t>
              </a:r>
            </a:p>
            <a:p>
              <a:pPr algn="ctr"/>
              <a:r>
                <a:rPr lang="pl-PL" b="1" dirty="0" smtClean="0"/>
                <a:t>(True) Heisenberg limit</a:t>
              </a:r>
              <a:endParaRPr lang="en-GB" b="1" dirty="0"/>
            </a:p>
          </p:txBody>
        </p:sp>
        <p:sp>
          <p:nvSpPr>
            <p:cNvPr id="23" name="pole tekstowe 22"/>
            <p:cNvSpPr txBox="1"/>
            <p:nvPr/>
          </p:nvSpPr>
          <p:spPr>
            <a:xfrm>
              <a:off x="5419093" y="1151115"/>
              <a:ext cx="3280821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l-PL" b="1" dirty="0" smtClean="0"/>
                <a:t>Quantum Fisher Information </a:t>
              </a:r>
              <a:r>
                <a:rPr lang="pl-PL" b="1" dirty="0" err="1" smtClean="0"/>
                <a:t>based</a:t>
              </a:r>
              <a:r>
                <a:rPr lang="pl-PL" b="1" dirty="0" smtClean="0"/>
                <a:t> Heisenberg limit</a:t>
              </a:r>
              <a:endParaRPr lang="en-GB" b="1" dirty="0"/>
            </a:p>
          </p:txBody>
        </p:sp>
        <p:pic>
          <p:nvPicPr>
            <p:cNvPr id="30" name="Obraz 29" descr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\Delta \tilde{{\varphi}} \geq \frac{1}{n}$$\end{document}&#10;" title="IguanaTex Bitmap Display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51448" y="2297671"/>
              <a:ext cx="1142148" cy="682068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29" name="Obraz 28" descr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\Delta \tilde{{\varphi}} \geq \frac{\pi}{n}$$\end{document}&#10;" title="IguanaTex Bitmap Display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46081" y="2297671"/>
              <a:ext cx="1145890" cy="606219"/>
            </a:xfrm>
            <a:prstGeom prst="rect">
              <a:avLst/>
            </a:prstGeom>
            <a:noFill/>
            <a:ln/>
            <a:effectLst/>
          </p:spPr>
        </p:pic>
        <p:sp>
          <p:nvSpPr>
            <p:cNvPr id="37" name="pole tekstowe 36"/>
            <p:cNvSpPr txBox="1"/>
            <p:nvPr/>
          </p:nvSpPr>
          <p:spPr>
            <a:xfrm>
              <a:off x="2616821" y="2743589"/>
              <a:ext cx="38568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l-PL" b="1" dirty="0" err="1"/>
                <a:t>c</a:t>
              </a:r>
              <a:r>
                <a:rPr lang="pl-PL" b="1" dirty="0" err="1" smtClean="0"/>
                <a:t>onstant</a:t>
              </a:r>
              <a:r>
                <a:rPr lang="pl-PL" b="1" dirty="0" smtClean="0"/>
                <a:t> </a:t>
              </a:r>
              <a:r>
                <a:rPr lang="pl-PL" b="1" dirty="0" err="1" smtClean="0"/>
                <a:t>factor</a:t>
              </a:r>
              <a:r>
                <a:rPr lang="pl-PL" b="1" dirty="0" smtClean="0"/>
                <a:t> </a:t>
              </a:r>
              <a:r>
                <a:rPr lang="pl-PL" b="1" dirty="0" err="1" smtClean="0"/>
                <a:t>discrepancy</a:t>
              </a:r>
              <a:endParaRPr lang="en-GB" b="1" dirty="0"/>
            </a:p>
          </p:txBody>
        </p:sp>
        <p:pic>
          <p:nvPicPr>
            <p:cNvPr id="41" name="Obraz 40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3568296" y="1167379"/>
              <a:ext cx="1850797" cy="1503804"/>
            </a:xfrm>
            <a:prstGeom prst="rect">
              <a:avLst/>
            </a:prstGeom>
          </p:spPr>
        </p:pic>
        <p:sp>
          <p:nvSpPr>
            <p:cNvPr id="43" name="Prostokąt 42"/>
            <p:cNvSpPr/>
            <p:nvPr/>
          </p:nvSpPr>
          <p:spPr>
            <a:xfrm>
              <a:off x="488232" y="1063450"/>
              <a:ext cx="8136904" cy="2139276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</p:grpSp>
      <p:grpSp>
        <p:nvGrpSpPr>
          <p:cNvPr id="47" name="Grupa 46"/>
          <p:cNvGrpSpPr/>
          <p:nvPr/>
        </p:nvGrpSpPr>
        <p:grpSpPr>
          <a:xfrm>
            <a:off x="500784" y="3063950"/>
            <a:ext cx="8136904" cy="2022032"/>
            <a:chOff x="500784" y="3852823"/>
            <a:chExt cx="8136904" cy="2022032"/>
          </a:xfrm>
        </p:grpSpPr>
        <p:sp>
          <p:nvSpPr>
            <p:cNvPr id="40" name="Elipsa 39"/>
            <p:cNvSpPr/>
            <p:nvPr/>
          </p:nvSpPr>
          <p:spPr>
            <a:xfrm>
              <a:off x="2185380" y="4192825"/>
              <a:ext cx="543735" cy="312573"/>
            </a:xfrm>
            <a:prstGeom prst="ellipse">
              <a:avLst/>
            </a:prstGeom>
            <a:solidFill>
              <a:srgbClr val="FFFF00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pic>
          <p:nvPicPr>
            <p:cNvPr id="15" name="Obraz 14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3600650" y="3916248"/>
              <a:ext cx="1861091" cy="1512168"/>
            </a:xfrm>
            <a:prstGeom prst="rect">
              <a:avLst/>
            </a:prstGeom>
          </p:spPr>
        </p:pic>
        <p:pic>
          <p:nvPicPr>
            <p:cNvPr id="18" name="Obraz 17" descr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\Delta \tilde{\boldsymbol{\varphi}} \overset{p \gg 1}{\geq} \frac{p}{2 n}$$\end{document}&#10;" title="IguanaTex Bitmap Display"/>
            <p:cNvPicPr>
              <a:picLocks noChangeAspect="1"/>
            </p:cNvPicPr>
            <p:nvPr>
              <p:custDataLst>
                <p:tags r:id="rId1"/>
              </p:custDataLst>
            </p:nvPr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33277" y="4279613"/>
              <a:ext cx="1603594" cy="681483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33" name="Obraz 32" descr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\Delta \tilde{\boldsymbol{\varphi}} \geq&#10; \frac{c\, p^{3/2}}{n}$$\end{document}&#10;" title="IguanaTex Bitmap Display"/>
            <p:cNvPicPr>
              <a:picLocks noChangeAspect="1"/>
            </p:cNvPicPr>
            <p:nvPr>
              <p:custDataLst>
                <p:tags r:id="rId2"/>
              </p:custDataLst>
            </p:nvPr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6850" y="4257844"/>
              <a:ext cx="1748647" cy="755078"/>
            </a:xfrm>
            <a:prstGeom prst="rect">
              <a:avLst/>
            </a:prstGeom>
            <a:noFill/>
            <a:ln/>
            <a:effectLst/>
          </p:spPr>
        </p:pic>
        <p:sp>
          <p:nvSpPr>
            <p:cNvPr id="38" name="pole tekstowe 37"/>
            <p:cNvSpPr txBox="1"/>
            <p:nvPr/>
          </p:nvSpPr>
          <p:spPr>
            <a:xfrm>
              <a:off x="1474147" y="5505522"/>
              <a:ext cx="606419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l-PL" b="1" dirty="0" err="1"/>
                <a:t>s</a:t>
              </a:r>
              <a:r>
                <a:rPr lang="pl-PL" b="1" dirty="0" err="1" smtClean="0"/>
                <a:t>caling</a:t>
              </a:r>
              <a:r>
                <a:rPr lang="pl-PL" b="1" dirty="0" smtClean="0"/>
                <a:t> with the </a:t>
              </a:r>
              <a:r>
                <a:rPr lang="pl-PL" b="1" dirty="0" err="1" smtClean="0"/>
                <a:t>number</a:t>
              </a:r>
              <a:r>
                <a:rPr lang="pl-PL" b="1" dirty="0" smtClean="0"/>
                <a:t> of </a:t>
              </a:r>
              <a:r>
                <a:rPr lang="pl-PL" b="1" dirty="0" err="1" smtClean="0"/>
                <a:t>parameters</a:t>
              </a:r>
              <a:r>
                <a:rPr lang="pl-PL" b="1" dirty="0" smtClean="0"/>
                <a:t> </a:t>
              </a:r>
              <a:r>
                <a:rPr lang="pl-PL" b="1" dirty="0" err="1" smtClean="0"/>
                <a:t>discrepancy</a:t>
              </a:r>
              <a:endParaRPr lang="en-GB" b="1" dirty="0"/>
            </a:p>
          </p:txBody>
        </p:sp>
        <p:sp>
          <p:nvSpPr>
            <p:cNvPr id="46" name="Prostokąt 45"/>
            <p:cNvSpPr/>
            <p:nvPr/>
          </p:nvSpPr>
          <p:spPr>
            <a:xfrm>
              <a:off x="500784" y="3852823"/>
              <a:ext cx="8136904" cy="2022032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</p:grpSp>
      <p:grpSp>
        <p:nvGrpSpPr>
          <p:cNvPr id="6" name="Grupa 5"/>
          <p:cNvGrpSpPr/>
          <p:nvPr/>
        </p:nvGrpSpPr>
        <p:grpSpPr>
          <a:xfrm>
            <a:off x="2729115" y="5672420"/>
            <a:ext cx="5885087" cy="1160396"/>
            <a:chOff x="2729115" y="5672420"/>
            <a:chExt cx="5885087" cy="1160396"/>
          </a:xfrm>
        </p:grpSpPr>
        <p:pic>
          <p:nvPicPr>
            <p:cNvPr id="4" name="Obraz 3"/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75781" y="5672420"/>
              <a:ext cx="1738421" cy="1160396"/>
            </a:xfrm>
            <a:prstGeom prst="rect">
              <a:avLst/>
            </a:prstGeom>
          </p:spPr>
        </p:pic>
        <p:sp>
          <p:nvSpPr>
            <p:cNvPr id="22" name="pole tekstowe 21"/>
            <p:cNvSpPr txBox="1"/>
            <p:nvPr/>
          </p:nvSpPr>
          <p:spPr>
            <a:xfrm>
              <a:off x="2729115" y="5731769"/>
              <a:ext cx="385688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pl-PL" sz="2400" b="1" dirty="0" err="1" smtClean="0"/>
                <a:t>Thank</a:t>
              </a:r>
              <a:r>
                <a:rPr lang="pl-PL" sz="2400" b="1" dirty="0" smtClean="0"/>
                <a:t> </a:t>
              </a:r>
              <a:r>
                <a:rPr lang="pl-PL" sz="2400" b="1" dirty="0" err="1" smtClean="0"/>
                <a:t>you</a:t>
              </a:r>
              <a:endParaRPr lang="en-GB" sz="2400" b="1" dirty="0"/>
            </a:p>
          </p:txBody>
        </p:sp>
        <p:sp>
          <p:nvSpPr>
            <p:cNvPr id="24" name="pole tekstowe 23"/>
            <p:cNvSpPr txBox="1"/>
            <p:nvPr/>
          </p:nvSpPr>
          <p:spPr>
            <a:xfrm>
              <a:off x="2758819" y="6107576"/>
              <a:ext cx="38568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pl-PL" b="1" dirty="0" smtClean="0"/>
                <a:t>(post-</a:t>
              </a:r>
              <a:r>
                <a:rPr lang="pl-PL" b="1" dirty="0" err="1" smtClean="0"/>
                <a:t>doc</a:t>
              </a:r>
              <a:r>
                <a:rPr lang="pl-PL" b="1" dirty="0" smtClean="0"/>
                <a:t> </a:t>
              </a:r>
              <a:r>
                <a:rPr lang="pl-PL" b="1" dirty="0" err="1" smtClean="0"/>
                <a:t>positions</a:t>
              </a:r>
              <a:r>
                <a:rPr lang="pl-PL" b="1" dirty="0" smtClean="0"/>
                <a:t> </a:t>
              </a:r>
              <a:r>
                <a:rPr lang="pl-PL" b="1" dirty="0" err="1" smtClean="0"/>
                <a:t>available</a:t>
              </a:r>
              <a:r>
                <a:rPr lang="pl-PL" b="1" dirty="0" smtClean="0"/>
                <a:t>…)</a:t>
              </a:r>
              <a:endParaRPr lang="en-GB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6101598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5,2343"/>
  <p:tag name="ORIGINALWIDTH" val="476,1905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tilde{\varphi}(n_1,n_2)$&#10;\end{document}&#10;"/>
  <p:tag name="IGUANATEXSIZE" val="20"/>
  <p:tag name="IGUANATEXCURSOR" val="579"/>
  <p:tag name="TRANSPARENCY" val="Fals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n_2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1"/>
  <p:tag name="PICTUREFILESIZE" val="679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n_1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1"/>
  <p:tag name="PICTUREFILESIZE" val="52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5,2343"/>
  <p:tag name="ORIGINALWIDTH" val="135,7331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ket{\alpha}$&#10;\end{document}&#10;"/>
  <p:tag name="IGUANATEXSIZE" val="20"/>
  <p:tag name="IGUANATEXCURSOR" val="567"/>
  <p:tag name="TRANSPARENCY" val="Fals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5,2343"/>
  <p:tag name="ORIGINALWIDTH" val="117,7353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ket{0}$&#10;\end{document}&#10;"/>
  <p:tag name="IGUANATEXSIZE" val="20"/>
  <p:tag name="IGUANATEXCURSOR" val="562"/>
  <p:tag name="TRANSPARENCY" val="Fals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6"/>
  <p:tag name="PICTUREFILESIZE" val="522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73,49078"/>
  <p:tag name="ORIGINALWIDTH" val="398,9502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 n_1 - n_2 $&#10;\end{document}&#10;"/>
  <p:tag name="IGUANATEXSIZE" val="20"/>
  <p:tag name="IGUANATEXCURSOR" val="566"/>
  <p:tag name="TRANSPARENCY" val="Fals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6"/>
  <p:tag name="PICTUREFILESIZE" val="522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varphi(n_1,n_2) =&#10; \arccos\left(\frac{n_1-n_2}{|\alpha|^2} \right)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18"/>
  <p:tag name="PICTUREFILESIZE" val="6373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34,2332"/>
  <p:tag name="ORIGINALWIDTH" val="1153,356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ngle n_1 -n_2 \rangle = |\alpha|^2 \cos\varphi$&#10;\end{document}&#10;"/>
  <p:tag name="IGUANATEXSIZE" val="20"/>
  <p:tag name="IGUANATEXCURSOR" val="605"/>
  <p:tag name="TRANSPARENCY" val="Fals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34,2332"/>
  <p:tag name="ORIGINALWIDTH" val="269,9662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|\alpha|^2 \times$&#10;\end{document}&#10;"/>
  <p:tag name="IGUANATEXSIZE" val="20"/>
  <p:tag name="IGUANATEXCURSOR" val="573"/>
  <p:tag name="TRANSPARENCY" val="Fals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n_2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1"/>
  <p:tag name="PICTUREFILESIZE" val="679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n_1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1"/>
  <p:tag name="PICTUREFILESIZE" val="525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5,2343"/>
  <p:tag name="ORIGINALWIDTH" val="135,7331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ket{\alpha}$&#10;\end{document}&#10;"/>
  <p:tag name="IGUANATEXSIZE" val="20"/>
  <p:tag name="IGUANATEXCURSOR" val="567"/>
  <p:tag name="TRANSPARENCY" val="Fals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5,2343"/>
  <p:tag name="ORIGINALWIDTH" val="117,7353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ket{0}$&#10;\end{document}&#10;"/>
  <p:tag name="IGUANATEXSIZE" val="20"/>
  <p:tag name="IGUANATEXCURSOR" val="562"/>
  <p:tag name="TRANSPARENCY" val="Fals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34,2332"/>
  <p:tag name="ORIGINALWIDTH" val="898,3877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ngle n_- \rangle = |\alpha|^2 \cos\varphi$&#10;\end{document}&#10;"/>
  <p:tag name="IGUANATEXSIZE" val="20"/>
  <p:tag name="IGUANATEXCURSOR" val="567"/>
  <p:tag name="TRANSPARENCY" val="Fals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73,49078"/>
  <p:tag name="ORIGINALWIDTH" val="723,6595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 n_- = n_1 - n_2 $&#10;\end{document}&#10;"/>
  <p:tag name="IGUANATEXSIZE" val="20"/>
  <p:tag name="IGUANATEXCURSOR" val="560"/>
  <p:tag name="TRANSPARENCY" val="Fals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6"/>
  <p:tag name="PICTUREFILESIZE" val="522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24,222"/>
  <p:tag name="ORIGINALWIDTH" val="1462,317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tilde{\varphi}(n_1,n_2) =&#10; \arccos\left(\frac{n_1-n_2}{|\alpha|^2} \right)$&#10;\end{document}&#10;"/>
  <p:tag name="IGUANATEXSIZE" val="20"/>
  <p:tag name="IGUANATEXCURSOR" val="571"/>
  <p:tag name="TRANSPARENCY" val="Fals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  <p:tag name="LAYER" val="1"/>
  <p:tag name="SELECTIONNAME" val="Picture 8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63,967"/>
  <p:tag name="ORIGINALWIDTH" val="710,1613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Delta \tilde{\varphi} = \frac{\Delta n_-}{\left| \frac{\t{d} \langle n_- \rangle}{\t{d} \varphi}\right| }$&#10;\end{document}&#10;"/>
  <p:tag name="IGUANATEXSIZE" val="20"/>
  <p:tag name="IGUANATEXCURSOR" val="653"/>
  <p:tag name="TRANSPARENCY" val="Fals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5,2343"/>
  <p:tag name="ORIGINALWIDTH" val="557,9302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Delta n_- \propto |\alpha|$&#10;\end{document}&#10;"/>
  <p:tag name="IGUANATEXSIZE" val="20"/>
  <p:tag name="IGUANATEXCURSOR" val="583"/>
  <p:tag name="TRANSPARENCY" val="Fals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16,9854"/>
  <p:tag name="ORIGINALWIDTH" val="175,478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Delta \tilde{\varphi}$&#10;\end{document}&#10;"/>
  <p:tag name="IGUANATEXSIZE" val="20"/>
  <p:tag name="IGUANATEXCURSOR" val="578"/>
  <p:tag name="TRANSPARENCY" val="Fals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84,2145"/>
  <p:tag name="ORIGINALWIDTH" val="884,1395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\Delta  \tilde{\varphi} \geq \frac{1}{|\alpha|} =  \frac{1}{\sqrt{\bar{n}}} $$&#10;\end{document}&#10;"/>
  <p:tag name="IGUANATEXSIZE" val="20"/>
  <p:tag name="IGUANATEXCURSOR" val="673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n_2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1"/>
  <p:tag name="PICTUREFILESIZE" val="679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n_1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1"/>
  <p:tag name="PICTUREFILESIZE" val="525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5,2343"/>
  <p:tag name="ORIGINALWIDTH" val="135,7331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ket{\alpha}$&#10;\end{document}&#10;"/>
  <p:tag name="IGUANATEXSIZE" val="20"/>
  <p:tag name="IGUANATEXCURSOR" val="567"/>
  <p:tag name="TRANSPARENCY" val="Fals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5,2343"/>
  <p:tag name="ORIGINALWIDTH" val="117,7353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ket{0}$&#10;\end{document}&#10;"/>
  <p:tag name="IGUANATEXSIZE" val="20"/>
  <p:tag name="IGUANATEXCURSOR" val="562"/>
  <p:tag name="TRANSPARENCY" val="Fals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6"/>
  <p:tag name="PICTUREFILESIZE" val="522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5,2343"/>
  <p:tag name="ORIGINALWIDTH" val="135,7331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ket{\alpha}$&#10;\end{document}&#10;"/>
  <p:tag name="IGUANATEXSIZE" val="20"/>
  <p:tag name="IGUANATEXCURSOR" val="567"/>
  <p:tag name="TRANSPARENCY" val="Fals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16,9854"/>
  <p:tag name="ORIGINALWIDTH" val="362,9547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\Delta  \tilde{\varphi} \geq  ?  $$&#10;\end{document}&#10;"/>
  <p:tag name="IGUANATEXSIZE" val="20"/>
  <p:tag name="IGUANATEXCURSOR" val="658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5,2343"/>
  <p:tag name="ORIGINALWIDTH" val="203,2246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tilde{\varphi}(i)$&#10;\end{document}&#10;"/>
  <p:tag name="IGUANATEXSIZE" val="20"/>
  <p:tag name="IGUANATEXCURSOR" val="573"/>
  <p:tag name="TRANSPARENCY" val="Fals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5,2343"/>
  <p:tag name="ORIGINALWIDTH" val="140,9824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ket{\psi}$&#10;\end{document}&#10;"/>
  <p:tag name="IGUANATEXSIZE" val="20"/>
  <p:tag name="IGUANATEXCURSOR" val="565"/>
  <p:tag name="TRANSPARENCY" val="Fals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4,237"/>
  <p:tag name="ORIGINALWIDTH" val="146,9817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M_i$&#10;\end{document}&#10;"/>
  <p:tag name="IGUANATEXSIZE" val="20"/>
  <p:tag name="IGUANATEXCURSOR" val="559"/>
  <p:tag name="TRANSPARENCY" val="Fals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31,9835"/>
  <p:tag name="ORIGINALWIDTH" val="1052,868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M_i\geq 0 $,  $\sum_i M_i = \openone$ &#10;\end{document}&#10;"/>
  <p:tag name="IGUANATEXSIZE" val="20"/>
  <p:tag name="IGUANATEXCURSOR" val="593"/>
  <p:tag name="TRANSPARENCY" val="Fals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40,2324"/>
  <p:tag name="ORIGINALWIDTH" val="1264,342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ket{\psi} = \sum_{k=0}^n c_k \ket{k,n-k}$&#10;\end{document}&#10;"/>
  <p:tag name="IGUANATEXSIZE" val="20"/>
  <p:tag name="IGUANATEXCURSOR" val="596"/>
  <p:tag name="TRANSPARENCY" val="Fals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6"/>
  <p:tag name="PICTUREFILESIZE" val="522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5,2343"/>
  <p:tag name="ORIGINALWIDTH" val="135,7331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ket{\alpha}$&#10;\end{document}&#10;"/>
  <p:tag name="IGUANATEXSIZE" val="20"/>
  <p:tag name="IGUANATEXCURSOR" val="567"/>
  <p:tag name="TRANSPARENCY" val="Fals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5,2343"/>
  <p:tag name="ORIGINALWIDTH" val="140,9824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ket{\psi}$&#10;\end{document}&#10;"/>
  <p:tag name="IGUANATEXSIZE" val="20"/>
  <p:tag name="IGUANATEXCURSOR" val="565"/>
  <p:tag name="TRANSPARENCY" val="Fals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17,7353"/>
  <p:tag name="ORIGINALWIDTH" val="86,23921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hat{A}$&#10;\end{document}&#10;"/>
  <p:tag name="IGUANATEXSIZE" val="20"/>
  <p:tag name="IGUANATEXCURSOR" val="563"/>
  <p:tag name="TRANSPARENCY" val="Fals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65,7293"/>
  <p:tag name="ORIGINALWIDTH" val="536,9329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U_\varphi = e^{i \hat{\Lambda} \varphi}$&#10;\end{document}&#10;"/>
  <p:tag name="IGUANATEXSIZE" val="20"/>
  <p:tag name="IGUANATEXCURSOR" val="586"/>
  <p:tag name="TRANSPARENCY" val="Fals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36,4829"/>
  <p:tag name="ORIGINALWIDTH" val="600,6749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hat{\Lambda} = \hat{n}_1 \otimes \openone $&#10;\end{document}&#10;"/>
  <p:tag name="IGUANATEXSIZE" val="20"/>
  <p:tag name="IGUANATEXCURSOR" val="586"/>
  <p:tag name="TRANSPARENCY" val="Fals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71,7285"/>
  <p:tag name="ORIGINALWIDTH" val="776,153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&#10;\ket{\psi_\varphi} = e^{ i \varphi \hat{\Lambda}} \ket{\psi}&#10;$$&#10;\end{document}&#10;"/>
  <p:tag name="IGUANATEXSIZE" val="20"/>
  <p:tag name="IGUANATEXCURSOR" val="67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5,2343"/>
  <p:tag name="ORIGINALWIDTH" val="135,7331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ket{\alpha}$&#10;\end{document}&#10;"/>
  <p:tag name="IGUANATEXSIZE" val="20"/>
  <p:tag name="IGUANATEXCURSOR" val="567"/>
  <p:tag name="TRANSPARENCY" val="Fals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31,2336"/>
  <p:tag name="ORIGINALWIDTH" val="208,4739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ket{\psi_\varphi}$&#10;\end{document}&#10;"/>
  <p:tag name="IGUANATEXSIZE" val="20"/>
  <p:tag name="IGUANATEXCURSOR" val="573"/>
  <p:tag name="TRANSPARENCY" val="Fals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40,2324"/>
  <p:tag name="ORIGINALWIDTH" val="1264,342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ket{\psi} = \sum_{k=0}^n c_k \ket{k,n-k}$&#10;\end{document}&#10;"/>
  <p:tag name="IGUANATEXSIZE" val="20"/>
  <p:tag name="IGUANATEXCURSOR" val="596"/>
  <p:tag name="TRANSPARENCY" val="Fals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71,7285"/>
  <p:tag name="ORIGINALWIDTH" val="776,153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&#10;\ket{\psi_\varphi} = e^{ i \varphi \hat{\Lambda}} \ket{\psi}&#10;$$&#10;\end{document}&#10;"/>
  <p:tag name="IGUANATEXSIZE" val="20"/>
  <p:tag name="IGUANATEXCURSOR" val="67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55,2306"/>
  <p:tag name="ORIGINALWIDTH" val="986,1267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&#10;A(\varphi) = \bra{\psi_\varphi} \hat{A} \ket{\psi_\varphi}&#10;$$&#10;\end{document}&#10;"/>
  <p:tag name="IGUANATEXSIZE" val="20"/>
  <p:tag name="IGUANATEXCURSOR" val="641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22,7221"/>
  <p:tag name="ORIGINALWIDTH" val="695,913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&#10;\Delta \varphi = \frac{\Delta A}{\left|\frac{\t{d} A(\varphi)}{\t{d} \varphi} \right|}&#10;$&#10;\end{document}&#10;"/>
  <p:tag name="IGUANATEXSIZE" val="20"/>
  <p:tag name="IGUANATEXCURSOR" val="714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88,2265"/>
  <p:tag name="ORIGINALWIDTH" val="1259,843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&#10;\frac{\t{d} A(\varphi)}{\t{d} \varphi} = &#10;i\bra{\psi_\varphi} [\hat{A},\hat{\Lambda}] \ket{\psi_\varphi}&#10;$&#10;\end{document}&#10;"/>
  <p:tag name="IGUANATEXSIZE" val="20"/>
  <p:tag name="IGUANATEXCURSOR" val="710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13,7233"/>
  <p:tag name="ORIGINALWIDTH" val="1589,801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&#10;\Delta A \geq  \frac{|\bra{\psi_\varphi}[\hat{A},\hat{\Lambda}]\ket{\psi_{\varphi}}  |}{2\Delta \Lambda} = \frac{\left| \frac{\t{d} A(\varphi)}{\t{d}\varphi} \right|}{2 \Delta \Lambda}&#10;$&#10;\end{document}&#10;"/>
  <p:tag name="IGUANATEXSIZE" val="20"/>
  <p:tag name="IGUANATEXCURSOR" val="791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52,7184"/>
  <p:tag name="ORIGINALWIDTH" val="613,4233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&#10;\Delta \tilde{\varphi} \geq  \frac{1}{2 \Delta \Lambda}&#10;$$&#10;\end{document}&#10;"/>
  <p:tag name="IGUANATEXSIZE" val="20"/>
  <p:tag name="IGUANATEXCURSOR" val="650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75,478"/>
  <p:tag name="ORIGINALWIDTH" val="1269,591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ket{\psi} = \frac{1}{\sqrt{2}}(\ket{n,0} + \ket{0,n})$&#10;\end{document}&#10;"/>
  <p:tag name="IGUANATEXSIZE" val="20"/>
  <p:tag name="IGUANATEXCURSOR" val="678"/>
  <p:tag name="TRANSPARENCY" val="Fals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54,2182"/>
  <p:tag name="ORIGINALWIDTH" val="435,6955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\Delta  \tilde{\varphi} \geq \frac{1}{n}$$&#10;\end{document}&#10;"/>
  <p:tag name="IGUANATEXSIZE" val="20"/>
  <p:tag name="IGUANATEXCURSOR" val="596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1,73976"/>
  <p:tag name="ORIGINALWIDTH" val="71,2411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&#10;\varphi&#10;$$&#10;\end{document}&#10;"/>
  <p:tag name="IGUANATEXSIZE" val="20"/>
  <p:tag name="IGUANATEXCURSOR" val="63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54,2182"/>
  <p:tag name="ORIGINALWIDTH" val="435,6955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\Delta  \tilde{\varphi} \geq  \frac{1}{n}  $$&#10;\end{document}&#10;"/>
  <p:tag name="IGUANATEXSIZE" val="20"/>
  <p:tag name="IGUANATEXCURSOR" val="667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75,478"/>
  <p:tag name="ORIGINALWIDTH" val="1269,591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ket{\psi} = \frac{1}{\sqrt{2}}(\ket{n,0} + \ket{0,n})$&#10;\end{document}&#10;"/>
  <p:tag name="IGUANATEXSIZE" val="20"/>
  <p:tag name="IGUANATEXCURSOR" val="678"/>
  <p:tag name="TRANSPARENCY" val="Fals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45,4818"/>
  <p:tag name="ORIGINALWIDTH" val="1652,793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F_Q = 4 (\bra{\psi}\Lambda^2\ket{\psi} - &#10;|\bra{\psi}\Lambda \ket{{\psi}}|^2)&#10; $$&#10;\end{document}&#10;"/>
  <p:tag name="IGUANATEXSIZE" val="20"/>
  <p:tag name="IGUANATEXCURSOR" val="614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54,2182"/>
  <p:tag name="ORIGINALWIDTH" val="613,4233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\Delta  \tilde{\varphi} \geq \frac{1}{2 \Delta \Lambda}$$&#10;\end{document}&#10;"/>
  <p:tag name="IGUANATEXSIZE" val="20"/>
  <p:tag name="IGUANATEXCURSOR" val="611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44,7319"/>
  <p:tag name="ORIGINALWIDTH" val="776,153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ket{\psi_{\varphi}} = e^{ i \Lambda \varphi} \ket{\psi}$&#10;\end{document}&#10;"/>
  <p:tag name="IGUANATEXSIZE" val="20"/>
  <p:tag name="IGUANATEXCURSOR" val="628"/>
  <p:tag name="TRANSPARENCY" val="Fals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53,7308"/>
  <p:tag name="ORIGINALWIDTH" val="1623,547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F_Q = 4 (\braket{\dot{\psi}_\varphi}{\dot{\psi}_\varphi} - &#10;|\braket{\psi_\varphi}{\dot{\psi}_\varphi}|^2)&#10; $$&#10;\end{document}&#10;"/>
  <p:tag name="IGUANATEXSIZE" val="20"/>
  <p:tag name="IGUANATEXCURSOR" val="650"/>
  <p:tag name="TRANSPARENCY" val="True"/>
  <p:tag name="FILENAME" val=""/>
  <p:tag name="INPUTTYPE" val="0"/>
  <p:tag name="LATEXENGINEID" val="0"/>
  <p:tag name="TEMPFOLDER" val="c:\temp\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82,7147"/>
  <p:tag name="ORIGINALWIDTH" val="786,6517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dot{\ket{\psi_\varphi}}= \frac{d}{d \varphi} \ket{\psi_\varphi}&#10;$$&#10;\end{document}&#10;"/>
  <p:tag name="IGUANATEXSIZE" val="20"/>
  <p:tag name="IGUANATEXCURSOR" val="582"/>
  <p:tag name="TRANSPARENCY" val="False"/>
  <p:tag name="FILENAME" val=""/>
  <p:tag name="INPUTTYPE" val="0"/>
  <p:tag name="LATEXENGINEID" val="0"/>
  <p:tag name="TEMPFOLDER" val="c:\temp\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308,9613"/>
  <p:tag name="ORIGINALWIDTH" val="650,1688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\Delta \tilde{\varphi} \geq \frac{1}{\sqrt{F_Q}}$$&#10;\end{document}&#10;"/>
  <p:tag name="IGUANATEXSIZE" val="20"/>
  <p:tag name="IGUANATEXCURSOR" val="604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6"/>
  <p:tag name="PICTUREFILESIZE" val="522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5,2343"/>
  <p:tag name="ORIGINALWIDTH" val="135,7331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ket{\alpha}$&#10;\end{document}&#10;"/>
  <p:tag name="IGUANATEXSIZE" val="20"/>
  <p:tag name="IGUANATEXCURSOR" val="567"/>
  <p:tag name="TRANSPARENCY" val="Fals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54,2182"/>
  <p:tag name="ORIGINALWIDTH" val="435,6955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\Delta  \tilde{\varphi} \geq  \frac{1}{n}  $$&#10;\end{document}&#10;"/>
  <p:tag name="IGUANATEXSIZE" val="20"/>
  <p:tag name="IGUANATEXCURSOR" val="667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5,2343"/>
  <p:tag name="ORIGINALWIDTH" val="203,2246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tilde{\varphi}(i)$&#10;\end{document}&#10;"/>
  <p:tag name="IGUANATEXSIZE" val="20"/>
  <p:tag name="IGUANATEXCURSOR" val="573"/>
  <p:tag name="TRANSPARENCY" val="Fals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5,2343"/>
  <p:tag name="ORIGINALWIDTH" val="140,9824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ket{\psi}$&#10;\end{document}&#10;"/>
  <p:tag name="IGUANATEXSIZE" val="20"/>
  <p:tag name="IGUANATEXCURSOR" val="565"/>
  <p:tag name="TRANSPARENCY" val="Fals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4,237"/>
  <p:tag name="ORIGINALWIDTH" val="146,9817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M_i$&#10;\end{document}&#10;"/>
  <p:tag name="IGUANATEXSIZE" val="20"/>
  <p:tag name="IGUANATEXCURSOR" val="559"/>
  <p:tag name="TRANSPARENCY" val="Fals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31,9835"/>
  <p:tag name="ORIGINALWIDTH" val="1052,868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M_i\geq 0 $,  $\sum_i M_i = \openone$ &#10;\end{document}&#10;"/>
  <p:tag name="IGUANATEXSIZE" val="20"/>
  <p:tag name="IGUANATEXCURSOR" val="593"/>
  <p:tag name="TRANSPARENCY" val="Fals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40,2324"/>
  <p:tag name="ORIGINALWIDTH" val="1264,342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ket{\psi} = \sum_{k=0}^n c_k \ket{k,n-k}$&#10;\end{document}&#10;"/>
  <p:tag name="IGUANATEXSIZE" val="20"/>
  <p:tag name="IGUANATEXCURSOR" val="596"/>
  <p:tag name="TRANSPARENCY" val="Fals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6"/>
  <p:tag name="PICTUREFILESIZE" val="522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5,2343"/>
  <p:tag name="ORIGINALWIDTH" val="135,7331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ket{\alpha}$&#10;\end{document}&#10;"/>
  <p:tag name="IGUANATEXSIZE" val="20"/>
  <p:tag name="IGUANATEXCURSOR" val="567"/>
  <p:tag name="TRANSPARENCY" val="Fals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54,2182"/>
  <p:tag name="ORIGINALWIDTH" val="435,6955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\Delta  \tilde{\varphi} \geq  \frac{1}{n}  $$&#10;\end{document}&#10;"/>
  <p:tag name="IGUANATEXSIZE" val="20"/>
  <p:tag name="IGUANATEXCURSOR" val="667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5,2343"/>
  <p:tag name="ORIGINALWIDTH" val="140,9824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ket{\psi}$&#10;\end{document}&#10;"/>
  <p:tag name="IGUANATEXSIZE" val="20"/>
  <p:tag name="IGUANATEXCURSOR" val="565"/>
  <p:tag name="TRANSPARENCY" val="Fals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7,73905"/>
  <p:tag name="ORIGINALWIDTH" val="44,99441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? &#10;\end{document}&#10;"/>
  <p:tag name="IGUANATEXSIZE" val="20"/>
  <p:tag name="IGUANATEXCURSOR" val="556"/>
  <p:tag name="TRANSPARENCY" val="Fals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75,478"/>
  <p:tag name="ORIGINALWIDTH" val="1269,591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ket{\psi} = \frac{1}{\sqrt{2}}(\ket{n,0} + \ket{0,n})$&#10;\end{document}&#10;"/>
  <p:tag name="IGUANATEXSIZE" val="20"/>
  <p:tag name="IGUANATEXCURSOR" val="678"/>
  <p:tag name="TRANSPARENCY" val="Fals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7,73905"/>
  <p:tag name="ORIGINALWIDTH" val="44,99441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? &#10;\end{document}&#10;"/>
  <p:tag name="IGUANATEXSIZE" val="20"/>
  <p:tag name="IGUANATEXCURSOR" val="556"/>
  <p:tag name="TRANSPARENCY" val="Fals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90,73866"/>
  <p:tag name="ORIGINALWIDTH" val="2049,494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Can we reach the limit when $n \rightarrow \infty$?\end{document}&#10;"/>
  <p:tag name="IGUANATEXSIZE" val="20"/>
  <p:tag name="IGUANATEXCURSOR" val="676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6"/>
  <p:tag name="PICTUREFILESIZE" val="522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75,478"/>
  <p:tag name="ORIGINALWIDTH" val="1010,124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frac{1}{\sqrt{2}}\left(\ket{n}\ket{0} + \ket{0}\ket{n}\right)$&#10;\end{document}&#10;"/>
  <p:tag name="IGUANATEXSIZE" val="20"/>
  <p:tag name="IGUANATEXCURSOR" val="610"/>
  <p:tag name="TRANSPARENCY" val="Fals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75,478"/>
  <p:tag name="ORIGINALWIDTH" val="1325,084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frac{1}{\sqrt{2}}\left(\ket{n}\ket{0} + e^{- i n \varphi} \ket{0}\ket{n}\right)$&#10;\end{document}&#10;"/>
  <p:tag name="IGUANATEXSIZE" val="20"/>
  <p:tag name="IGUANATEXCURSOR" val="628"/>
  <p:tag name="TRANSPARENCY" val="Fals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5,2343"/>
  <p:tag name="ORIGINALWIDTH" val="1477,315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2\pi/n$ phase shift ambiguity&#10;\end{document}&#10;"/>
  <p:tag name="IGUANATEXSIZE" val="20"/>
  <p:tag name="IGUANATEXCURSOR" val="585"/>
  <p:tag name="TRANSPARENCY" val="Fals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84,2145"/>
  <p:tag name="ORIGINALWIDTH" val="996,6254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\Delta \tilde{\varphi} \geq \frac{1}{n (\lambda_+ - \lambda_-)}$$&#10;\end{document}&#10;"/>
  <p:tag name="IGUANATEXSIZE" val="20"/>
  <p:tag name="IGUANATEXCURSOR" val="641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75,478"/>
  <p:tag name="ORIGINALWIDTH" val="559,4301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Delta\varphi =\frac{1}{\sqrt{k}n}$&#10; \end{document}&#10;"/>
  <p:tag name="IGUANATEXSIZE" val="20"/>
  <p:tag name="IGUANATEXCURSOR" val="564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50,7312"/>
  <p:tag name="ORIGINALWIDTH" val="477,6903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Delta\varphi =\frac{1}{k n}$&#10; \end{document}&#10;"/>
  <p:tag name="IGUANATEXSIZE" val="20"/>
  <p:tag name="IGUANATEXCURSOR" val="558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ket{\psi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3"/>
  <p:tag name="PICTUREFILESIZE" val="837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U_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2"/>
  <p:tag name="PICTUREFILESIZE" val="792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ket{\psi_\varphi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8"/>
  <p:tag name="PICTUREFILESIZE" val="1158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4,237"/>
  <p:tag name="ORIGINALWIDTH" val="146,9817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M_{i}$&#10;\end{document}&#10;"/>
  <p:tag name="IGUANATEXSIZE" val="20"/>
  <p:tag name="IGUANATEXCURSOR" val="627"/>
  <p:tag name="TRANSPARENCY" val="Fals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3,7346"/>
  <p:tag name="ORIGINALWIDTH" val="203,2246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tilde{\varphi}(i)$&#10;\end{document}&#10;"/>
  <p:tag name="IGUANATEXSIZE" val="20"/>
  <p:tag name="IGUANATEXCURSOR" val="626"/>
  <p:tag name="TRANSPARENCY" val="False"/>
  <p:tag name="FILENAME" val=""/>
  <p:tag name="INPUTTYPE" val="0"/>
  <p:tag name="LATEXENGINEID" val="0"/>
  <p:tag name="TEMPFOLDER" val="c:\temp\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50,7312"/>
  <p:tag name="ORIGINALWIDTH" val="2052,493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overline{\Delta^2 \tilde{\varphi}} = \int p(\varphi)\,\t{d}\varphi \sum_{i}  p(i|\varphi) (\varphi - \tilde{\varphi}(i))^2 $&#10;\end{document}&#10;"/>
  <p:tag name="IGUANATEXSIZE" val="20"/>
  <p:tag name="IGUANATEXCURSOR" val="716"/>
  <p:tag name="TRANSPARENCY" val="Fals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31,2336"/>
  <p:tag name="ORIGINALWIDTH" val="1109,861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p(i|\varphi) = \bra{\psi_\varphi}M_i \ket{\psi_\varphi}$&#10;\end{document}&#10;"/>
  <p:tag name="IGUANATEXSIZE" val="20"/>
  <p:tag name="IGUANATEXCURSOR" val="637"/>
  <p:tag name="TRANSPARENCY" val="Fals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20,4724"/>
  <p:tag name="ORIGINALWIDTH" val="881,8898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\min_{\{M_i\}, \tilde{\varphi}(i)}\overline{\Delta^2 \tilde{\varphi}} = ?$$&#10;\end{document}&#10;"/>
  <p:tag name="IGUANATEXSIZE" val="20"/>
  <p:tag name="IGUANATEXCURSOR" val="700"/>
  <p:tag name="TRANSPARENCY" val="Fals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24,9719"/>
  <p:tag name="ORIGINALWIDTH" val="806,8991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\min_{\ket{\psi}, \{V_i\},M_{\tilde{\varphi}}}\overline{\Delta^2 \tilde{\varphi}} $$&#10;\end{document}&#10;"/>
  <p:tag name="IGUANATEXSIZE" val="20"/>
  <p:tag name="IGUANATEXCURSOR" val="709"/>
  <p:tag name="TRANSPARENCY" val="Fals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54,9681"/>
  <p:tag name="ORIGINALWIDTH" val="2352,456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\Delta \tilde{\varphi} \geq \frac{\pi}{n (\lambda_+ - \lambda_-) +L/2} \overset{n \rightarrow \infty}{\approx} \frac{\pi}{n (\lambda_+ - \lambda_-)}$$&#10;\end{document}&#10;"/>
  <p:tag name="IGUANATEXSIZE" val="20"/>
  <p:tag name="IGUANATEXCURSOR" val="640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76,7154"/>
  <p:tag name="ORIGINALWIDTH" val="2401,2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\overline{\Delta^2 \tilde{\varphi}} =&#10; \int p(\varphi)\,\t{d}\varphi \int \t{d} \tilde{\varphi}  \bra{\psi_\varphi}&#10;M_{\tilde{\varphi}} \ket{\psi_\varphi}  (\varphi - \tilde{\varphi})^2 $$&#10;\end{document}&#10;"/>
  <p:tag name="IGUANATEXSIZE" val="20"/>
  <p:tag name="IGUANATEXCURSOR" val="627"/>
  <p:tag name="TRANSPARENCY" val="Fals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6"/>
  <p:tag name="PICTUREFILESIZE" val="522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5,2343"/>
  <p:tag name="ORIGINALWIDTH" val="135,7331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ket{\alpha}$&#10;\end{document}&#10;"/>
  <p:tag name="IGUANATEXSIZE" val="20"/>
  <p:tag name="IGUANATEXCURSOR" val="567"/>
  <p:tag name="TRANSPARENCY" val="Fals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24,9719"/>
  <p:tag name="ORIGINALWIDTH" val="436,4454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\Delta  \tilde{\varphi} \geq \frac{\pi}{n}  $$&#10;\end{document}&#10;"/>
  <p:tag name="IGUANATEXSIZE" val="20"/>
  <p:tag name="IGUANATEXCURSOR" val="668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5,2343"/>
  <p:tag name="ORIGINALWIDTH" val="203,2246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tilde{\varphi}(i)$&#10;\end{document}&#10;"/>
  <p:tag name="IGUANATEXSIZE" val="20"/>
  <p:tag name="IGUANATEXCURSOR" val="573"/>
  <p:tag name="TRANSPARENCY" val="Fals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5,2343"/>
  <p:tag name="ORIGINALWIDTH" val="140,9824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ket{\psi}$&#10;\end{document}&#10;"/>
  <p:tag name="IGUANATEXSIZE" val="20"/>
  <p:tag name="IGUANATEXCURSOR" val="565"/>
  <p:tag name="TRANSPARENCY" val="Fals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40,2324"/>
  <p:tag name="ORIGINALWIDTH" val="1264,342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ket{\psi} = \sum_{k=0}^n c_k \ket{k,n-k}$&#10;\end{document}&#10;"/>
  <p:tag name="IGUANATEXSIZE" val="20"/>
  <p:tag name="IGUANATEXCURSOR" val="596"/>
  <p:tag name="TRANSPARENCY" val="Fals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4,237"/>
  <p:tag name="ORIGINALWIDTH" val="146,9817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M_i$&#10;\end{document}&#10;"/>
  <p:tag name="IGUANATEXSIZE" val="20"/>
  <p:tag name="IGUANATEXCURSOR" val="559"/>
  <p:tag name="TRANSPARENCY" val="Fals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31,9835"/>
  <p:tag name="ORIGINALWIDTH" val="1052,868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M_i\geq 0 $,  $\sum_i M_i = \openone$ &#10;\end{document}&#10;"/>
  <p:tag name="IGUANATEXSIZE" val="20"/>
  <p:tag name="IGUANATEXCURSOR" val="593"/>
  <p:tag name="TRANSPARENCY" val="Fals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313,4608"/>
  <p:tag name="ORIGINALWIDTH" val="1559,805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\ket{\psi_\varphi^n} = \int_{n\lambda_-}^{n\lambda_+} c(\mu) e^{i \varphi \mu} \ket{g_\mu} \t{d}\mu,&#10;  $$&#10;\end{document}&#10;"/>
  <p:tag name="IGUANATEXSIZE" val="20"/>
  <p:tag name="IGUANATEXCURSOR" val="728"/>
  <p:tag name="TRANSPARENCY" val="Fals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5,2343"/>
  <p:tag name="ORIGINALWIDTH" val="268,4665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\{\ket{\chi}\}$$&#10;\end{document}&#10;"/>
  <p:tag name="IGUANATEXSIZE" val="20"/>
  <p:tag name="IGUANATEXCURSOR" val="638"/>
  <p:tag name="TRANSPARENCY" val="Fals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76,7154"/>
  <p:tag name="ORIGINALWIDTH" val="2394,451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\Delta^2\varphi=\int \t{d}\chi \int\t{d}\varphi \, p_L(\varphi) |\braket{\psi^n_\varphi}{\chi}|^2(\tilde{\varphi}_\chi-\varphi)^2.&#10;$$&#10;\end{document}&#10;"/>
  <p:tag name="IGUANATEXSIZE" val="20"/>
  <p:tag name="IGUANATEXCURSOR" val="681"/>
  <p:tag name="TRANSPARENCY" val="Fals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7,73905"/>
  <p:tag name="ORIGINALWIDTH" val="699,6625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bandwidth $L$&#10;\end{document}&#10;"/>
  <p:tag name="IGUANATEXSIZE" val="20"/>
  <p:tag name="IGUANATEXCURSOR" val="628"/>
  <p:tag name="TRANSPARENCY" val="Fals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3,7346"/>
  <p:tag name="ORIGINALWIDTH" val="1190,851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bandwidth $[n\lambda_-, n\lambda_+]$&#10;\end{document}&#10;"/>
  <p:tag name="IGUANATEXSIZE" val="20"/>
  <p:tag name="IGUANATEXCURSOR" val="660"/>
  <p:tag name="TRANSPARENCY" val="Fals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76,7154"/>
  <p:tag name="ORIGINALWIDTH" val="2394,451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\Delta^2\varphi=\int \t{d}\chi \int\t{d}\varphi \, p_L(\varphi) |\braket{\psi^n_\varphi}{\chi}|^2(\tilde{\varphi}_\chi-\varphi)^2.&#10;$$&#10;\end{document}&#10;"/>
  <p:tag name="IGUANATEXSIZE" val="20"/>
  <p:tag name="IGUANATEXCURSOR" val="681"/>
  <p:tag name="TRANSPARENCY" val="Fals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91,7135"/>
  <p:tag name="ORIGINALWIDTH" val="2062,992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\Delta^2\varphi \geq \min_{\chi}\frac{1}{p_\chi} \int \t{d}\varphi |g_\chi(\varphi)|^2(\varphi - \tilde{\varphi}_\chi)^2$$&#10;\end{document}&#10;"/>
  <p:tag name="IGUANATEXSIZE" val="20"/>
  <p:tag name="IGUANATEXCURSOR" val="747"/>
  <p:tag name="TRANSPARENCY" val="Fals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76,7154"/>
  <p:tag name="ORIGINALWIDTH" val="1026,622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p\chi = \int \t{d}\varphi |g_\chi(\varphi)|^2$$&#10;\end{document}&#10;"/>
  <p:tag name="IGUANATEXSIZE" val="20"/>
  <p:tag name="IGUANATEXCURSOR" val="672"/>
  <p:tag name="TRANSPARENCY" val="Fals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46,9817"/>
  <p:tag name="ORIGINALWIDTH" val="405,6993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|g_\chi(\varphi)|^2$$&#10;\end{document}&#10;"/>
  <p:tag name="IGUANATEXSIZE" val="20"/>
  <p:tag name="IGUANATEXCURSOR" val="646"/>
  <p:tag name="TRANSPARENCY" val="Fals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358,4552"/>
  <p:tag name="ORIGINALWIDTH" val="1801,275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\Delta^2\varphi \geq \min_{\tilde{g}(\mu)}&#10;\int_{n \lambda_- -\frac{L}{4}}^{n \lambda_+ + \frac{L}{4}}\left|\frac{\t{d} \tilde g(\mu)}{\t{d} \mu}\right|^2 \t{d}\mu,&#10;$$&#10;\end{document}&#10;"/>
  <p:tag name="IGUANATEXSIZE" val="20"/>
  <p:tag name="IGUANATEXCURSOR" val="791"/>
  <p:tag name="TRANSPARENCY" val="Fals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66,2167"/>
  <p:tag name="ORIGINALWIDTH" val="2427,447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\begin{flushleft}&#10;$g_\chi(\varphi)$ has finite bandwidth \\&#10;as product of two finite-bandwidth functions&#10;\end{flushleft}&#10;\end{document}&#10;"/>
  <p:tag name="IGUANATEXSIZE" val="20"/>
  <p:tag name="IGUANATEXCURSOR" val="740"/>
  <p:tag name="TRANSPARENCY" val="Fals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00,9749"/>
  <p:tag name="ORIGINALWIDTH" val="1283,839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int_{n\lambda_--L/4}^{n\lambda_++L/4} {|\tilde g(\mu)|^2}\,  \t{d}\mu=1 $&#10;\end{document}&#10;"/>
  <p:tag name="IGUANATEXSIZE" val="20"/>
  <p:tag name="IGUANATEXCURSOR" val="643"/>
  <p:tag name="TRANSPARENCY" val="Fals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3,7346"/>
  <p:tag name="ORIGINALWIDTH" val="2164,229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 g(n\lambda_--L/4)=0,\quad \tilde g(n\lambda_++L/4)=0.$&#10;\end{document}&#10;"/>
  <p:tag name="IGUANATEXSIZE" val="20"/>
  <p:tag name="IGUANATEXCURSOR" val="673"/>
  <p:tag name="TRANSPARENCY" val="Fals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358,4552"/>
  <p:tag name="ORIGINALWIDTH" val="1801,275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\Delta^2\varphi \geq \min_{\tilde{g}(\mu)}&#10;\int_{n \lambda_- -\frac{L}{4}}^{n \lambda_+ + \frac{L}{4}}\left|\frac{\t{d} \tilde g(\mu)}{\t{d} \mu}\right|^2 \t{d}\mu,&#10;$$&#10;\end{document}&#10;"/>
  <p:tag name="IGUANATEXSIZE" val="20"/>
  <p:tag name="IGUANATEXCURSOR" val="791"/>
  <p:tag name="TRANSPARENCY" val="Fals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00,9749"/>
  <p:tag name="ORIGINALWIDTH" val="1283,839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int_{n\lambda_--L/4}^{n\lambda_++L/4} {|\tilde g(\mu)|^2}\,  \t{d}\mu=1 $&#10;\end{document}&#10;"/>
  <p:tag name="IGUANATEXSIZE" val="20"/>
  <p:tag name="IGUANATEXCURSOR" val="643"/>
  <p:tag name="TRANSPARENCY" val="Fals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3,7346"/>
  <p:tag name="ORIGINALWIDTH" val="2164,229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 g(n\lambda_--L/4)=0,\quad \tilde g(n\lambda_++L/4)=0.$&#10;\end{document}&#10;"/>
  <p:tag name="IGUANATEXSIZE" val="20"/>
  <p:tag name="IGUANATEXCURSOR" val="673"/>
  <p:tag name="TRANSPARENCY" val="Fals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304,462"/>
  <p:tag name="ORIGINALWIDTH" val="1539,557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\Delta^2\varphi \geq \frac{\pi^2}{[n(\lambda_+ - \lambda_-)+L/2]^2}&#10;$$&#10;\end{document}&#10;"/>
  <p:tag name="IGUANATEXSIZE" val="20"/>
  <p:tag name="IGUANATEXCURSOR" val="688"/>
  <p:tag name="TRANSPARENCY" val="Fals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48,4439"/>
  <p:tag name="ORIGINALWIDTH" val="1196,1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\Delta\tilde{\boldsymbol{\varphi}} =\sqrt{\sum_{i=1}^p \Delta^2 \tilde{\varphi}_i} \geq \ ? $$&#10;\end{document}&#10;"/>
  <p:tag name="IGUANATEXSIZE" val="20"/>
  <p:tag name="IGUANATEXCURSOR" val="709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48,4439"/>
  <p:tag name="ORIGINALWIDTH" val="1093,363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\Delta \tilde{\boldsymbol{\varphi}} = \sqrt{\sum_{i=1}^p \Delta^2 \tilde{\varphi}_i} \geq  $$&#10;\end{document}&#10;"/>
  <p:tag name="IGUANATEXSIZE" val="20"/>
  <p:tag name="IGUANATEXCURSOR" val="717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339,7076"/>
  <p:tag name="ORIGINALWIDTH" val="906,6367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 \sqrt{p} \times \frac{\pi}{\frac{n}{p}}  = \frac{\pi p^{3/2}}{n}$$&#10;\end{document}&#10;"/>
  <p:tag name="IGUANATEXSIZE" val="20"/>
  <p:tag name="IGUANATEXCURSOR" val="644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81,2149"/>
  <p:tag name="ORIGINALWIDTH" val="687,664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\Delta \tilde{\boldsymbol{\varphi}} \geq \frac{c \ p^{3/2}}{n}  $$&#10;\end{document}&#10;"/>
  <p:tag name="IGUANATEXSIZE" val="20"/>
  <p:tag name="IGUANATEXCURSOR" val="678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5,48929"/>
  <p:tag name="ORIGINALWIDTH" val="431,1961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c \approx 1.89 $$&#10;\end{document}&#10;"/>
  <p:tag name="IGUANATEXSIZE" val="20"/>
  <p:tag name="IGUANATEXCURSOR" val="635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5,2343"/>
  <p:tag name="ORIGINALWIDTH" val="140,9824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\ket{\psi}$$&#10;\end{document}&#10;"/>
  <p:tag name="IGUANATEXSIZE" val="20"/>
  <p:tag name="IGUANATEXCURSOR" val="636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5,2343"/>
  <p:tag name="ORIGINALWIDTH" val="3793,776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\ket{\psi} = \alpha \ket{n,0,\dots,0} + &#10;\beta  \left(\ket{0,n,\dots,0} + \dots+ \ket{0,\dots,n, 0}+ \ket{0,\dots,0,n} \right)  $$&#10;\end{document}&#10;"/>
  <p:tag name="IGUANATEXSIZE" val="20"/>
  <p:tag name="IGUANATEXCURSOR" val="674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24,222"/>
  <p:tag name="ORIGINALWIDTH" val="947,1316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\Delta \tilde{\boldsymbol{\varphi}} \geq \sqrt{\t{Tr}(\boldsymbol{F}^{-1})} $$&#10;\end{document}&#10;"/>
  <p:tag name="IGUANATEXSIZE" val="20"/>
  <p:tag name="IGUANATEXCURSOR" val="700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25,7218"/>
  <p:tag name="ORIGINALWIDTH" val="276,7154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 \approx \frac{p}{2n} $$&#10;\end{document}&#10;"/>
  <p:tag name="IGUANATEXSIZE" val="20"/>
  <p:tag name="IGUANATEXCURSOR" val="635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83,4646"/>
  <p:tag name="ORIGINALWIDTH" val="864,6419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\Delta \tilde{\boldsymbol{\varphi}} \geq &#10;\frac{1}{\sqrt{k}} \times \frac{p}{2 n} $$&#10;\end{document}&#10;"/>
  <p:tag name="IGUANATEXSIZE" val="20"/>
  <p:tag name="IGUANATEXCURSOR" val="705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54,2182"/>
  <p:tag name="ORIGINALWIDTH" val="612,6734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\Delta \tilde{\boldsymbol{\varphi}} \overset{p \gg 1}{\geq} \frac{p}{2 n}$$\end{document}&#10;"/>
  <p:tag name="IGUANATEXSIZE" val="20"/>
  <p:tag name="IGUANATEXCURSOR" val="679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81,2149"/>
  <p:tag name="ORIGINALWIDTH" val="666,6667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\Delta \tilde{\boldsymbol{\varphi}} \geq&#10; \frac{c\, p^{3/2}}{n}$$\end{document}&#10;"/>
  <p:tag name="IGUANATEXSIZE" val="20"/>
  <p:tag name="IGUANATEXCURSOR" val="678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54,2182"/>
  <p:tag name="ORIGINALWIDTH" val="435,6955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\Delta \tilde{{\varphi}} \geq \frac{1}{n}$$\end{document}&#10;"/>
  <p:tag name="IGUANATEXSIZE" val="20"/>
  <p:tag name="IGUANATEXCURSOR" val="641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24,9719"/>
  <p:tag name="ORIGINALWIDTH" val="436,4454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\Delta \tilde{{\varphi}} \geq \frac{\pi}{n}$$\end{document}&#10;"/>
  <p:tag name="IGUANATEXSIZE" val="20"/>
  <p:tag name="IGUANATEXCURSOR" val="641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13157</TotalTime>
  <Words>735</Words>
  <Application>Microsoft Office PowerPoint</Application>
  <PresentationFormat>Pokaz na ekranie (4:3)</PresentationFormat>
  <Paragraphs>107</Paragraphs>
  <Slides>25</Slides>
  <Notes>1</Notes>
  <HiddenSlides>3</HiddenSlides>
  <MMClips>0</MMClips>
  <ScaleCrop>false</ScaleCrop>
  <HeadingPairs>
    <vt:vector size="6" baseType="variant">
      <vt:variant>
        <vt:lpstr>Używane czcionki</vt:lpstr>
      </vt:variant>
      <vt:variant>
        <vt:i4>9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25</vt:i4>
      </vt:variant>
    </vt:vector>
  </HeadingPairs>
  <TitlesOfParts>
    <vt:vector size="35" baseType="lpstr">
      <vt:lpstr>Arial</vt:lpstr>
      <vt:lpstr>Calibri</vt:lpstr>
      <vt:lpstr>Lucida Sans Unicode</vt:lpstr>
      <vt:lpstr>Symbol</vt:lpstr>
      <vt:lpstr>Times</vt:lpstr>
      <vt:lpstr>Times New Roman</vt:lpstr>
      <vt:lpstr>Verdana</vt:lpstr>
      <vt:lpstr>Wingdings 2</vt:lpstr>
      <vt:lpstr>Wingdings 3</vt:lpstr>
      <vt:lpstr>Concourse</vt:lpstr>
      <vt:lpstr>The (true) Heisenberg limit in optical interferometry</vt:lpstr>
      <vt:lpstr>How precisely we can estimate a phase delay in an interferometer?</vt:lpstr>
      <vt:lpstr>How precisely we can estimate a phase delay in an interferometer?</vt:lpstr>
      <vt:lpstr>How precisely we can estimate a phase delay in an interferometer?</vt:lpstr>
      <vt:lpstr>How precisely we can estimate a phase delay in an interferometer?</vt:lpstr>
      <vt:lpstr>Heisenberg limit a simple intuitive derivation</vt:lpstr>
      <vt:lpstr>Heisenberg limit a simple intuitive derivation</vt:lpstr>
      <vt:lpstr>Alternative derivation using  The Quantum Cramer-Rao bound</vt:lpstr>
      <vt:lpstr>Prezentacja programu PowerPoint</vt:lpstr>
      <vt:lpstr>Saturability of the Heisenberg limit</vt:lpstr>
      <vt:lpstr>Saturability of the Heisenberg limit</vt:lpstr>
      <vt:lpstr>The most general form of the Heisenberg limit</vt:lpstr>
      <vt:lpstr>Many repetition scenario guarantees asymptotic saturability of the CR bound </vt:lpstr>
      <vt:lpstr>What is the achievable Heisenberg limit in a single shot scenario assuming finite prior knowledge?</vt:lpstr>
      <vt:lpstr>The True Heisenberg limit The Bayesian approach</vt:lpstr>
      <vt:lpstr>The True Heisenberg limit</vt:lpstr>
      <vt:lpstr>The true Heisenberg limit</vt:lpstr>
      <vt:lpstr>Sketch of the proof</vt:lpstr>
      <vt:lpstr>Sketch of the proof</vt:lpstr>
      <vt:lpstr>Sketch of the proof</vt:lpstr>
      <vt:lpstr>Multiple-arm interferometry</vt:lpstr>
      <vt:lpstr>Estimating each phase separately</vt:lpstr>
      <vt:lpstr>Optimal joint-phase estimation</vt:lpstr>
      <vt:lpstr>Quantum Fisher information based analysis</vt:lpstr>
      <vt:lpstr>Summary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Komputery kwantowe</dc:title>
  <dc:creator>Rafal</dc:creator>
  <cp:lastModifiedBy>Konto Microsoft</cp:lastModifiedBy>
  <cp:revision>1041</cp:revision>
  <dcterms:created xsi:type="dcterms:W3CDTF">2015-09-10T09:53:21Z</dcterms:created>
  <dcterms:modified xsi:type="dcterms:W3CDTF">2021-09-22T21:06:12Z</dcterms:modified>
</cp:coreProperties>
</file>