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75" r:id="rId3"/>
    <p:sldId id="276" r:id="rId4"/>
    <p:sldId id="277" r:id="rId5"/>
    <p:sldId id="278" r:id="rId6"/>
    <p:sldId id="279" r:id="rId7"/>
    <p:sldId id="281" r:id="rId8"/>
    <p:sldId id="280" r:id="rId9"/>
    <p:sldId id="282" r:id="rId10"/>
    <p:sldId id="269" r:id="rId11"/>
    <p:sldId id="270" r:id="rId12"/>
    <p:sldId id="283" r:id="rId13"/>
    <p:sldId id="271" r:id="rId14"/>
    <p:sldId id="272" r:id="rId15"/>
    <p:sldId id="273" r:id="rId16"/>
    <p:sldId id="284" r:id="rId17"/>
    <p:sldId id="285" r:id="rId18"/>
    <p:sldId id="286" r:id="rId19"/>
    <p:sldId id="287" r:id="rId20"/>
    <p:sldId id="274" r:id="rId21"/>
    <p:sldId id="257" r:id="rId22"/>
    <p:sldId id="25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66FF99"/>
    <a:srgbClr val="C4C4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3460" autoAdjust="0"/>
  </p:normalViewPr>
  <p:slideViewPr>
    <p:cSldViewPr>
      <p:cViewPr varScale="1">
        <p:scale>
          <a:sx n="70" d="100"/>
          <a:sy n="70" d="100"/>
        </p:scale>
        <p:origin x="592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727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1878" y="1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74DD89-0188-4E33-9517-CC592F464465}" type="datetimeFigureOut">
              <a:rPr lang="en-US" smtClean="0"/>
              <a:pPr/>
              <a:t>9/2/2021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2528E-0D17-430D-AA3E-94700C82F1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873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688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9/2/2021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9/2/2021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9/2/2021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9/2/2021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9/2/2021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9/2/2021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9/2/2021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9/2/2021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9/2/2021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9/2/2021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9/2/2021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9/2/2021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6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5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4.png"/><Relationship Id="rId5" Type="http://schemas.openxmlformats.org/officeDocument/2006/relationships/tags" Target="../tags/tag5.xml"/><Relationship Id="rId15" Type="http://schemas.openxmlformats.org/officeDocument/2006/relationships/image" Target="../media/image8.png"/><Relationship Id="rId10" Type="http://schemas.openxmlformats.org/officeDocument/2006/relationships/image" Target="../media/image3.png"/><Relationship Id="rId4" Type="http://schemas.openxmlformats.org/officeDocument/2006/relationships/tags" Target="../tags/tag4.xml"/><Relationship Id="rId9" Type="http://schemas.openxmlformats.org/officeDocument/2006/relationships/image" Target="../media/image2.png"/><Relationship Id="rId1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image" Target="../media/image10.png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tags" Target="../tags/tag9.xml"/><Relationship Id="rId16" Type="http://schemas.openxmlformats.org/officeDocument/2006/relationships/image" Target="../media/image13.png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image" Target="../media/image3.png"/><Relationship Id="rId5" Type="http://schemas.openxmlformats.org/officeDocument/2006/relationships/tags" Target="../tags/tag12.xml"/><Relationship Id="rId15" Type="http://schemas.openxmlformats.org/officeDocument/2006/relationships/image" Target="../media/image12.png"/><Relationship Id="rId10" Type="http://schemas.openxmlformats.org/officeDocument/2006/relationships/image" Target="../media/image2.png"/><Relationship Id="rId4" Type="http://schemas.openxmlformats.org/officeDocument/2006/relationships/tags" Target="../tags/tag11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13" Type="http://schemas.openxmlformats.org/officeDocument/2006/relationships/tags" Target="../tags/tag28.xml"/><Relationship Id="rId18" Type="http://schemas.openxmlformats.org/officeDocument/2006/relationships/image" Target="../media/image15.png"/><Relationship Id="rId26" Type="http://schemas.openxmlformats.org/officeDocument/2006/relationships/image" Target="../media/image23.png"/><Relationship Id="rId3" Type="http://schemas.openxmlformats.org/officeDocument/2006/relationships/tags" Target="../tags/tag18.xml"/><Relationship Id="rId21" Type="http://schemas.openxmlformats.org/officeDocument/2006/relationships/image" Target="../media/image18.png"/><Relationship Id="rId7" Type="http://schemas.openxmlformats.org/officeDocument/2006/relationships/tags" Target="../tags/tag22.xml"/><Relationship Id="rId12" Type="http://schemas.openxmlformats.org/officeDocument/2006/relationships/tags" Target="../tags/tag27.xml"/><Relationship Id="rId17" Type="http://schemas.openxmlformats.org/officeDocument/2006/relationships/slideLayout" Target="../slideLayouts/slideLayout2.xml"/><Relationship Id="rId25" Type="http://schemas.openxmlformats.org/officeDocument/2006/relationships/image" Target="../media/image22.png"/><Relationship Id="rId33" Type="http://schemas.openxmlformats.org/officeDocument/2006/relationships/image" Target="../media/image30.png"/><Relationship Id="rId2" Type="http://schemas.openxmlformats.org/officeDocument/2006/relationships/tags" Target="../tags/tag17.xml"/><Relationship Id="rId16" Type="http://schemas.openxmlformats.org/officeDocument/2006/relationships/tags" Target="../tags/tag31.xml"/><Relationship Id="rId20" Type="http://schemas.openxmlformats.org/officeDocument/2006/relationships/image" Target="../media/image17.png"/><Relationship Id="rId29" Type="http://schemas.openxmlformats.org/officeDocument/2006/relationships/image" Target="../media/image26.png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tags" Target="../tags/tag26.xml"/><Relationship Id="rId24" Type="http://schemas.openxmlformats.org/officeDocument/2006/relationships/image" Target="../media/image21.png"/><Relationship Id="rId32" Type="http://schemas.openxmlformats.org/officeDocument/2006/relationships/image" Target="../media/image29.png"/><Relationship Id="rId5" Type="http://schemas.openxmlformats.org/officeDocument/2006/relationships/tags" Target="../tags/tag20.xml"/><Relationship Id="rId15" Type="http://schemas.openxmlformats.org/officeDocument/2006/relationships/tags" Target="../tags/tag30.xml"/><Relationship Id="rId23" Type="http://schemas.openxmlformats.org/officeDocument/2006/relationships/image" Target="../media/image20.png"/><Relationship Id="rId28" Type="http://schemas.openxmlformats.org/officeDocument/2006/relationships/image" Target="../media/image25.png"/><Relationship Id="rId10" Type="http://schemas.openxmlformats.org/officeDocument/2006/relationships/tags" Target="../tags/tag25.xml"/><Relationship Id="rId19" Type="http://schemas.openxmlformats.org/officeDocument/2006/relationships/image" Target="../media/image16.png"/><Relationship Id="rId31" Type="http://schemas.openxmlformats.org/officeDocument/2006/relationships/image" Target="../media/image28.png"/><Relationship Id="rId4" Type="http://schemas.openxmlformats.org/officeDocument/2006/relationships/tags" Target="../tags/tag19.xml"/><Relationship Id="rId9" Type="http://schemas.openxmlformats.org/officeDocument/2006/relationships/tags" Target="../tags/tag24.xml"/><Relationship Id="rId14" Type="http://schemas.openxmlformats.org/officeDocument/2006/relationships/tags" Target="../tags/tag29.xml"/><Relationship Id="rId22" Type="http://schemas.openxmlformats.org/officeDocument/2006/relationships/image" Target="../media/image19.png"/><Relationship Id="rId27" Type="http://schemas.openxmlformats.org/officeDocument/2006/relationships/image" Target="../media/image24.png"/><Relationship Id="rId30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39.xml"/><Relationship Id="rId13" Type="http://schemas.openxmlformats.org/officeDocument/2006/relationships/image" Target="../media/image11.png"/><Relationship Id="rId3" Type="http://schemas.openxmlformats.org/officeDocument/2006/relationships/tags" Target="../tags/tag34.xml"/><Relationship Id="rId7" Type="http://schemas.openxmlformats.org/officeDocument/2006/relationships/tags" Target="../tags/tag38.xml"/><Relationship Id="rId12" Type="http://schemas.openxmlformats.org/officeDocument/2006/relationships/image" Target="../media/image28.png"/><Relationship Id="rId2" Type="http://schemas.openxmlformats.org/officeDocument/2006/relationships/tags" Target="../tags/tag33.xml"/><Relationship Id="rId16" Type="http://schemas.openxmlformats.org/officeDocument/2006/relationships/image" Target="../media/image32.png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11" Type="http://schemas.openxmlformats.org/officeDocument/2006/relationships/image" Target="../media/image3.png"/><Relationship Id="rId5" Type="http://schemas.openxmlformats.org/officeDocument/2006/relationships/tags" Target="../tags/tag36.xml"/><Relationship Id="rId15" Type="http://schemas.openxmlformats.org/officeDocument/2006/relationships/image" Target="../media/image27.png"/><Relationship Id="rId10" Type="http://schemas.openxmlformats.org/officeDocument/2006/relationships/image" Target="../media/image2.png"/><Relationship Id="rId4" Type="http://schemas.openxmlformats.org/officeDocument/2006/relationships/tags" Target="../tags/tag35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tags" Target="../tags/tag42.xml"/><Relationship Id="rId7" Type="http://schemas.openxmlformats.org/officeDocument/2006/relationships/image" Target="../media/image33.png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6.png"/><Relationship Id="rId4" Type="http://schemas.openxmlformats.org/officeDocument/2006/relationships/tags" Target="../tags/tag43.xml"/><Relationship Id="rId9" Type="http://schemas.openxmlformats.org/officeDocument/2006/relationships/image" Target="../media/image35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Relationship Id="rId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54.xml"/><Relationship Id="rId13" Type="http://schemas.openxmlformats.org/officeDocument/2006/relationships/image" Target="../media/image22.png"/><Relationship Id="rId3" Type="http://schemas.openxmlformats.org/officeDocument/2006/relationships/tags" Target="../tags/tag49.xml"/><Relationship Id="rId7" Type="http://schemas.openxmlformats.org/officeDocument/2006/relationships/tags" Target="../tags/tag53.xml"/><Relationship Id="rId12" Type="http://schemas.openxmlformats.org/officeDocument/2006/relationships/image" Target="../media/image21.png"/><Relationship Id="rId17" Type="http://schemas.openxmlformats.org/officeDocument/2006/relationships/image" Target="../media/image44.png"/><Relationship Id="rId2" Type="http://schemas.openxmlformats.org/officeDocument/2006/relationships/tags" Target="../tags/tag48.xml"/><Relationship Id="rId16" Type="http://schemas.openxmlformats.org/officeDocument/2006/relationships/image" Target="../media/image43.png"/><Relationship Id="rId1" Type="http://schemas.openxmlformats.org/officeDocument/2006/relationships/tags" Target="../tags/tag47.xml"/><Relationship Id="rId6" Type="http://schemas.openxmlformats.org/officeDocument/2006/relationships/tags" Target="../tags/tag52.xml"/><Relationship Id="rId11" Type="http://schemas.openxmlformats.org/officeDocument/2006/relationships/image" Target="../media/image20.png"/><Relationship Id="rId5" Type="http://schemas.openxmlformats.org/officeDocument/2006/relationships/tags" Target="../tags/tag51.xml"/><Relationship Id="rId15" Type="http://schemas.openxmlformats.org/officeDocument/2006/relationships/image" Target="../media/image42.png"/><Relationship Id="rId10" Type="http://schemas.openxmlformats.org/officeDocument/2006/relationships/image" Target="../media/image19.png"/><Relationship Id="rId4" Type="http://schemas.openxmlformats.org/officeDocument/2006/relationships/tags" Target="../tags/tag50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tags" Target="../tags/tag57.xml"/><Relationship Id="rId7" Type="http://schemas.openxmlformats.org/officeDocument/2006/relationships/image" Target="../media/image46.png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image" Target="../media/image45.png"/><Relationship Id="rId5" Type="http://schemas.openxmlformats.org/officeDocument/2006/relationships/image" Target="../media/image38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65.xml"/><Relationship Id="rId13" Type="http://schemas.openxmlformats.org/officeDocument/2006/relationships/image" Target="../media/image10.png"/><Relationship Id="rId3" Type="http://schemas.openxmlformats.org/officeDocument/2006/relationships/tags" Target="../tags/tag60.xml"/><Relationship Id="rId7" Type="http://schemas.openxmlformats.org/officeDocument/2006/relationships/tags" Target="../tags/tag64.xml"/><Relationship Id="rId12" Type="http://schemas.openxmlformats.org/officeDocument/2006/relationships/image" Target="../media/image49.png"/><Relationship Id="rId17" Type="http://schemas.openxmlformats.org/officeDocument/2006/relationships/image" Target="../media/image14.png"/><Relationship Id="rId2" Type="http://schemas.openxmlformats.org/officeDocument/2006/relationships/tags" Target="../tags/tag59.xml"/><Relationship Id="rId16" Type="http://schemas.openxmlformats.org/officeDocument/2006/relationships/image" Target="../media/image12.png"/><Relationship Id="rId1" Type="http://schemas.openxmlformats.org/officeDocument/2006/relationships/tags" Target="../tags/tag58.xml"/><Relationship Id="rId6" Type="http://schemas.openxmlformats.org/officeDocument/2006/relationships/tags" Target="../tags/tag63.xml"/><Relationship Id="rId11" Type="http://schemas.openxmlformats.org/officeDocument/2006/relationships/image" Target="../media/image3.png"/><Relationship Id="rId5" Type="http://schemas.openxmlformats.org/officeDocument/2006/relationships/tags" Target="../tags/tag62.xml"/><Relationship Id="rId15" Type="http://schemas.openxmlformats.org/officeDocument/2006/relationships/image" Target="../media/image13.png"/><Relationship Id="rId10" Type="http://schemas.openxmlformats.org/officeDocument/2006/relationships/image" Target="../media/image2.png"/><Relationship Id="rId4" Type="http://schemas.openxmlformats.org/officeDocument/2006/relationships/tags" Target="../tags/tag61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tags" Target="../tags/tag68.xml"/><Relationship Id="rId7" Type="http://schemas.openxmlformats.org/officeDocument/2006/relationships/image" Target="../media/image38.png"/><Relationship Id="rId12" Type="http://schemas.openxmlformats.org/officeDocument/2006/relationships/image" Target="../media/image54.png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53.png"/><Relationship Id="rId5" Type="http://schemas.openxmlformats.org/officeDocument/2006/relationships/tags" Target="../tags/tag70.xml"/><Relationship Id="rId10" Type="http://schemas.openxmlformats.org/officeDocument/2006/relationships/image" Target="../media/image52.png"/><Relationship Id="rId4" Type="http://schemas.openxmlformats.org/officeDocument/2006/relationships/tags" Target="../tags/tag69.xml"/><Relationship Id="rId9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78.xml"/><Relationship Id="rId13" Type="http://schemas.openxmlformats.org/officeDocument/2006/relationships/image" Target="../media/image57.png"/><Relationship Id="rId3" Type="http://schemas.openxmlformats.org/officeDocument/2006/relationships/tags" Target="../tags/tag73.xml"/><Relationship Id="rId7" Type="http://schemas.openxmlformats.org/officeDocument/2006/relationships/tags" Target="../tags/tag77.xml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" Type="http://schemas.openxmlformats.org/officeDocument/2006/relationships/tags" Target="../tags/tag72.xml"/><Relationship Id="rId16" Type="http://schemas.openxmlformats.org/officeDocument/2006/relationships/image" Target="../media/image60.png"/><Relationship Id="rId1" Type="http://schemas.openxmlformats.org/officeDocument/2006/relationships/tags" Target="../tags/tag71.xml"/><Relationship Id="rId6" Type="http://schemas.openxmlformats.org/officeDocument/2006/relationships/tags" Target="../tags/tag76.xml"/><Relationship Id="rId11" Type="http://schemas.openxmlformats.org/officeDocument/2006/relationships/image" Target="../media/image55.png"/><Relationship Id="rId5" Type="http://schemas.openxmlformats.org/officeDocument/2006/relationships/tags" Target="../tags/tag75.xml"/><Relationship Id="rId15" Type="http://schemas.openxmlformats.org/officeDocument/2006/relationships/image" Target="../media/image59.png"/><Relationship Id="rId10" Type="http://schemas.openxmlformats.org/officeDocument/2006/relationships/image" Target="../media/image52.png"/><Relationship Id="rId4" Type="http://schemas.openxmlformats.org/officeDocument/2006/relationships/tags" Target="../tags/tag74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tags" Target="../tags/tag81.xml"/><Relationship Id="rId7" Type="http://schemas.openxmlformats.org/officeDocument/2006/relationships/image" Target="../media/image60.png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image" Target="../media/image58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63.png"/><Relationship Id="rId4" Type="http://schemas.openxmlformats.org/officeDocument/2006/relationships/tags" Target="../tags/tag82.xml"/><Relationship Id="rId9" Type="http://schemas.openxmlformats.org/officeDocument/2006/relationships/image" Target="../media/image6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3.xml"/><Relationship Id="rId4" Type="http://schemas.openxmlformats.org/officeDocument/2006/relationships/image" Target="../media/image6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5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tags" Target="../tags/tag90.xml"/><Relationship Id="rId7" Type="http://schemas.openxmlformats.org/officeDocument/2006/relationships/image" Target="../media/image65.emf"/><Relationship Id="rId12" Type="http://schemas.openxmlformats.org/officeDocument/2006/relationships/image" Target="../media/image75.png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74.png"/><Relationship Id="rId5" Type="http://schemas.openxmlformats.org/officeDocument/2006/relationships/tags" Target="../tags/tag92.xml"/><Relationship Id="rId10" Type="http://schemas.openxmlformats.org/officeDocument/2006/relationships/image" Target="../media/image73.png"/><Relationship Id="rId4" Type="http://schemas.openxmlformats.org/officeDocument/2006/relationships/tags" Target="../tags/tag91.xml"/><Relationship Id="rId9" Type="http://schemas.openxmlformats.org/officeDocument/2006/relationships/image" Target="../media/image7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emf"/><Relationship Id="rId3" Type="http://schemas.openxmlformats.org/officeDocument/2006/relationships/tags" Target="../tags/tag95.xml"/><Relationship Id="rId7" Type="http://schemas.openxmlformats.org/officeDocument/2006/relationships/image" Target="../media/image49.png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image" Target="../media/image28.png"/><Relationship Id="rId11" Type="http://schemas.openxmlformats.org/officeDocument/2006/relationships/image" Target="../media/image78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77.png"/><Relationship Id="rId4" Type="http://schemas.openxmlformats.org/officeDocument/2006/relationships/tags" Target="../tags/tag96.xml"/><Relationship Id="rId9" Type="http://schemas.openxmlformats.org/officeDocument/2006/relationships/image" Target="../media/image65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tags" Target="../tags/tag99.xml"/><Relationship Id="rId7" Type="http://schemas.openxmlformats.org/officeDocument/2006/relationships/image" Target="../media/image79.png"/><Relationship Id="rId2" Type="http://schemas.openxmlformats.org/officeDocument/2006/relationships/tags" Target="../tags/tag98.xml"/><Relationship Id="rId1" Type="http://schemas.openxmlformats.org/officeDocument/2006/relationships/tags" Target="../tags/tag97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83.png"/><Relationship Id="rId5" Type="http://schemas.openxmlformats.org/officeDocument/2006/relationships/tags" Target="../tags/tag101.xml"/><Relationship Id="rId10" Type="http://schemas.openxmlformats.org/officeDocument/2006/relationships/image" Target="../media/image82.png"/><Relationship Id="rId4" Type="http://schemas.openxmlformats.org/officeDocument/2006/relationships/tags" Target="../tags/tag100.xml"/><Relationship Id="rId9" Type="http://schemas.openxmlformats.org/officeDocument/2006/relationships/image" Target="../media/image8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88.png"/><Relationship Id="rId3" Type="http://schemas.openxmlformats.org/officeDocument/2006/relationships/tags" Target="../tags/tag104.xml"/><Relationship Id="rId7" Type="http://schemas.openxmlformats.org/officeDocument/2006/relationships/tags" Target="../tags/tag108.xml"/><Relationship Id="rId12" Type="http://schemas.openxmlformats.org/officeDocument/2006/relationships/image" Target="../media/image87.png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6" Type="http://schemas.openxmlformats.org/officeDocument/2006/relationships/tags" Target="../tags/tag107.xml"/><Relationship Id="rId11" Type="http://schemas.openxmlformats.org/officeDocument/2006/relationships/image" Target="../media/image86.png"/><Relationship Id="rId5" Type="http://schemas.openxmlformats.org/officeDocument/2006/relationships/tags" Target="../tags/tag106.xml"/><Relationship Id="rId15" Type="http://schemas.openxmlformats.org/officeDocument/2006/relationships/image" Target="../media/image90.png"/><Relationship Id="rId10" Type="http://schemas.openxmlformats.org/officeDocument/2006/relationships/image" Target="../media/image85.png"/><Relationship Id="rId4" Type="http://schemas.openxmlformats.org/officeDocument/2006/relationships/tags" Target="../tags/tag105.xml"/><Relationship Id="rId9" Type="http://schemas.openxmlformats.org/officeDocument/2006/relationships/image" Target="../media/image84.png"/><Relationship Id="rId14" Type="http://schemas.openxmlformats.org/officeDocument/2006/relationships/image" Target="../media/image8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484784"/>
            <a:ext cx="9180512" cy="1577894"/>
          </a:xfrm>
        </p:spPr>
        <p:txBody>
          <a:bodyPr>
            <a:normAutofit/>
          </a:bodyPr>
          <a:lstStyle/>
          <a:p>
            <a:pPr algn="ctr"/>
            <a:r>
              <a:rPr lang="pl-PL" dirty="0" smtClean="0"/>
              <a:t>The (</a:t>
            </a:r>
            <a:r>
              <a:rPr lang="pl-PL" dirty="0" err="1" smtClean="0"/>
              <a:t>true</a:t>
            </a:r>
            <a:r>
              <a:rPr lang="pl-PL" dirty="0" smtClean="0"/>
              <a:t>) Heisenberg limit</a:t>
            </a:r>
            <a:br>
              <a:rPr lang="pl-PL" dirty="0" smtClean="0"/>
            </a:br>
            <a:r>
              <a:rPr lang="pl-PL" sz="2800" dirty="0" smtClean="0"/>
              <a:t>in </a:t>
            </a:r>
            <a:r>
              <a:rPr lang="pl-PL" sz="2800" dirty="0" err="1" smtClean="0"/>
              <a:t>optical</a:t>
            </a:r>
            <a:r>
              <a:rPr lang="pl-PL" sz="2800" dirty="0" smtClean="0"/>
              <a:t> interferometry</a:t>
            </a:r>
            <a:endParaRPr lang="en-US" sz="2800" dirty="0"/>
          </a:p>
        </p:txBody>
      </p:sp>
      <p:sp>
        <p:nvSpPr>
          <p:cNvPr id="8" name="Prostokąt 7"/>
          <p:cNvSpPr/>
          <p:nvPr/>
        </p:nvSpPr>
        <p:spPr>
          <a:xfrm>
            <a:off x="5436080" y="5630780"/>
            <a:ext cx="77768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>
                <a:solidFill>
                  <a:prstClr val="white"/>
                </a:solidFill>
              </a:rPr>
              <a:t>R. </a:t>
            </a:r>
            <a:r>
              <a:rPr lang="pl-PL" sz="2000" dirty="0" smtClean="0">
                <a:solidFill>
                  <a:prstClr val="white"/>
                </a:solidFill>
              </a:rPr>
              <a:t>Demkowicz-Dobrzański</a:t>
            </a:r>
            <a:endParaRPr lang="en-GB" sz="2000" dirty="0"/>
          </a:p>
        </p:txBody>
      </p:sp>
      <p:sp>
        <p:nvSpPr>
          <p:cNvPr id="9" name="Prostokąt 8"/>
          <p:cNvSpPr/>
          <p:nvPr/>
        </p:nvSpPr>
        <p:spPr>
          <a:xfrm>
            <a:off x="2627784" y="6030890"/>
            <a:ext cx="76772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pl-PL" sz="1600" i="1" dirty="0" err="1" smtClean="0">
                <a:solidFill>
                  <a:schemeClr val="bg1"/>
                </a:solidFill>
              </a:rPr>
              <a:t>Faculty</a:t>
            </a:r>
            <a:r>
              <a:rPr lang="pl-PL" sz="1600" i="1" dirty="0" smtClean="0">
                <a:solidFill>
                  <a:schemeClr val="bg1"/>
                </a:solidFill>
              </a:rPr>
              <a:t> </a:t>
            </a:r>
            <a:r>
              <a:rPr lang="pl-PL" sz="1600" i="1" dirty="0">
                <a:solidFill>
                  <a:schemeClr val="bg1"/>
                </a:solidFill>
              </a:rPr>
              <a:t>of </a:t>
            </a:r>
            <a:r>
              <a:rPr lang="pl-PL" sz="1600" i="1" dirty="0" err="1">
                <a:solidFill>
                  <a:schemeClr val="bg1"/>
                </a:solidFill>
              </a:rPr>
              <a:t>Physics</a:t>
            </a:r>
            <a:r>
              <a:rPr lang="pl-PL" sz="1600" i="1" dirty="0">
                <a:solidFill>
                  <a:schemeClr val="bg1"/>
                </a:solidFill>
              </a:rPr>
              <a:t>, University of </a:t>
            </a:r>
            <a:r>
              <a:rPr lang="pl-PL" sz="1600" i="1" dirty="0" err="1">
                <a:solidFill>
                  <a:schemeClr val="bg1"/>
                </a:solidFill>
              </a:rPr>
              <a:t>Warsaw</a:t>
            </a:r>
            <a:r>
              <a:rPr lang="pl-PL" sz="1600" i="1" dirty="0">
                <a:solidFill>
                  <a:schemeClr val="bg1"/>
                </a:solidFill>
              </a:rPr>
              <a:t>, </a:t>
            </a:r>
            <a:r>
              <a:rPr lang="pl-PL" sz="1600" i="1" dirty="0" smtClean="0">
                <a:solidFill>
                  <a:schemeClr val="bg1"/>
                </a:solidFill>
              </a:rPr>
              <a:t>Poland</a:t>
            </a:r>
            <a:endParaRPr lang="pl-PL" sz="1600" i="1" dirty="0">
              <a:solidFill>
                <a:schemeClr val="bg1"/>
              </a:solidFill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115616" y="6353924"/>
            <a:ext cx="784887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W. </a:t>
            </a:r>
            <a:r>
              <a:rPr lang="pl-PL" sz="1400" dirty="0" err="1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Gorecki</a:t>
            </a:r>
            <a:r>
              <a:rPr lang="pl-PL" sz="1400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R. </a:t>
            </a:r>
            <a:r>
              <a:rPr lang="pl-PL" sz="1400" dirty="0" err="1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Demkowicz-Dobrzanski</a:t>
            </a:r>
            <a:r>
              <a:rPr lang="pl-PL" sz="1400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H. M. </a:t>
            </a:r>
            <a:r>
              <a:rPr lang="pl-PL" sz="1400" dirty="0" err="1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Wiseman</a:t>
            </a:r>
            <a:r>
              <a:rPr lang="pl-PL" sz="1400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D. W. </a:t>
            </a:r>
            <a:r>
              <a:rPr lang="pl-PL" sz="1400" dirty="0" err="1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Berry</a:t>
            </a:r>
            <a:r>
              <a:rPr lang="pl-PL" sz="1400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pl-PL" sz="1400" dirty="0" err="1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Phys</a:t>
            </a:r>
            <a:r>
              <a:rPr lang="pl-PL" sz="1400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</a:t>
            </a:r>
            <a:r>
              <a:rPr lang="pl-PL" sz="1400" dirty="0" err="1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Rev</a:t>
            </a:r>
            <a:r>
              <a:rPr lang="pl-PL" sz="1400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</a:t>
            </a:r>
            <a:r>
              <a:rPr lang="pl-PL" sz="1400" dirty="0" err="1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Lett</a:t>
            </a:r>
            <a:r>
              <a:rPr lang="pl-PL" sz="1400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124, 030401 (2020</a:t>
            </a:r>
            <a:r>
              <a:rPr lang="pl-PL" sz="1400" dirty="0" smtClean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</a:p>
          <a:p>
            <a:pPr algn="r"/>
            <a:r>
              <a:rPr lang="pl-PL" sz="1400" dirty="0" smtClean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pl-PL" sz="1400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l-PL" sz="1400" dirty="0" err="1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Gorecki</a:t>
            </a:r>
            <a:r>
              <a:rPr lang="pl-PL" sz="1400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R. </a:t>
            </a:r>
            <a:r>
              <a:rPr lang="pl-PL" sz="1400" dirty="0" err="1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Demkowicz-Dobrzanski</a:t>
            </a:r>
            <a:r>
              <a:rPr lang="pl-PL" sz="1400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l-PL" sz="1400" dirty="0" smtClean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arxiv:2107.10863 (2021)</a:t>
            </a:r>
            <a:endParaRPr lang="pl-PL" sz="1400" dirty="0">
              <a:solidFill>
                <a:schemeClr val="bg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How </a:t>
            </a:r>
            <a:r>
              <a:rPr lang="pl-PL" dirty="0" err="1" smtClean="0"/>
              <a:t>precisely</a:t>
            </a:r>
            <a:r>
              <a:rPr lang="pl-PL" dirty="0" smtClean="0"/>
              <a:t> we </a:t>
            </a:r>
            <a:r>
              <a:rPr lang="pl-PL" dirty="0" err="1" smtClean="0"/>
              <a:t>can</a:t>
            </a:r>
            <a:r>
              <a:rPr lang="pl-PL" dirty="0" smtClean="0"/>
              <a:t> </a:t>
            </a:r>
            <a:r>
              <a:rPr lang="pl-PL" dirty="0" err="1" smtClean="0"/>
              <a:t>estimate</a:t>
            </a:r>
            <a:r>
              <a:rPr lang="pl-PL" dirty="0"/>
              <a:t> </a:t>
            </a:r>
            <a:r>
              <a:rPr lang="pl-PL" dirty="0" smtClean="0"/>
              <a:t>a </a:t>
            </a:r>
            <a:r>
              <a:rPr lang="pl-PL" dirty="0" err="1" smtClean="0"/>
              <a:t>phase</a:t>
            </a:r>
            <a:r>
              <a:rPr lang="pl-PL" dirty="0" smtClean="0"/>
              <a:t> </a:t>
            </a:r>
            <a:r>
              <a:rPr lang="pl-PL" dirty="0" err="1" smtClean="0"/>
              <a:t>delay</a:t>
            </a:r>
            <a:r>
              <a:rPr lang="pl-PL" dirty="0" smtClean="0"/>
              <a:t> in </a:t>
            </a:r>
            <a:r>
              <a:rPr lang="pl-PL" dirty="0" err="1" smtClean="0"/>
              <a:t>an</a:t>
            </a:r>
            <a:r>
              <a:rPr lang="pl-PL" dirty="0" smtClean="0"/>
              <a:t> </a:t>
            </a:r>
            <a:r>
              <a:rPr lang="pl-PL" dirty="0" err="1" smtClean="0"/>
              <a:t>interferometer</a:t>
            </a:r>
            <a:r>
              <a:rPr lang="pl-PL" dirty="0" smtClean="0"/>
              <a:t>?</a:t>
            </a:r>
            <a:endParaRPr lang="pl-PL" dirty="0"/>
          </a:p>
        </p:txBody>
      </p:sp>
      <p:grpSp>
        <p:nvGrpSpPr>
          <p:cNvPr id="115" name="Grupa 114"/>
          <p:cNvGrpSpPr/>
          <p:nvPr/>
        </p:nvGrpSpPr>
        <p:grpSpPr>
          <a:xfrm>
            <a:off x="1460039" y="2188777"/>
            <a:ext cx="3960440" cy="1347388"/>
            <a:chOff x="2472294" y="2314883"/>
            <a:chExt cx="2706245" cy="920696"/>
          </a:xfrm>
        </p:grpSpPr>
        <p:cxnSp>
          <p:nvCxnSpPr>
            <p:cNvPr id="90" name="Łącznik prosty 89"/>
            <p:cNvCxnSpPr/>
            <p:nvPr/>
          </p:nvCxnSpPr>
          <p:spPr>
            <a:xfrm>
              <a:off x="2472294" y="2460642"/>
              <a:ext cx="397415" cy="33455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Łącznik prosty 90"/>
            <p:cNvCxnSpPr/>
            <p:nvPr/>
          </p:nvCxnSpPr>
          <p:spPr>
            <a:xfrm>
              <a:off x="3505574" y="2460642"/>
              <a:ext cx="728237" cy="31053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8" name="Prostokąt 97"/>
            <p:cNvSpPr/>
            <p:nvPr/>
          </p:nvSpPr>
          <p:spPr>
            <a:xfrm>
              <a:off x="3744022" y="2314883"/>
              <a:ext cx="344865" cy="355450"/>
            </a:xfrm>
            <a:prstGeom prst="rect">
              <a:avLst/>
            </a:prstGeom>
            <a:ln w="19050"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/>
            </a:p>
          </p:txBody>
        </p:sp>
        <p:pic>
          <p:nvPicPr>
            <p:cNvPr id="99" name="Obraz 53 2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833890" y="2424285"/>
              <a:ext cx="124990" cy="153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00" name="Łącznik prosty 99"/>
            <p:cNvCxnSpPr/>
            <p:nvPr/>
          </p:nvCxnSpPr>
          <p:spPr>
            <a:xfrm flipH="1" flipV="1">
              <a:off x="4797361" y="2945369"/>
              <a:ext cx="381178" cy="27806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1" name="Łącznik prosty 100"/>
            <p:cNvCxnSpPr/>
            <p:nvPr/>
          </p:nvCxnSpPr>
          <p:spPr>
            <a:xfrm flipV="1">
              <a:off x="4539690" y="2484336"/>
              <a:ext cx="638849" cy="42963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Łącznik prosty 101"/>
            <p:cNvCxnSpPr/>
            <p:nvPr/>
          </p:nvCxnSpPr>
          <p:spPr>
            <a:xfrm flipV="1">
              <a:off x="4272494" y="2878841"/>
              <a:ext cx="451884" cy="35230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3" name="Prostokąt 102"/>
            <p:cNvSpPr/>
            <p:nvPr/>
          </p:nvSpPr>
          <p:spPr>
            <a:xfrm>
              <a:off x="4427984" y="2780928"/>
              <a:ext cx="556382" cy="16727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cxnSp>
          <p:nvCxnSpPr>
            <p:cNvPr id="104" name="Łącznik prosty 103"/>
            <p:cNvCxnSpPr>
              <a:endCxn id="103" idx="0"/>
            </p:cNvCxnSpPr>
            <p:nvPr/>
          </p:nvCxnSpPr>
          <p:spPr>
            <a:xfrm>
              <a:off x="4233811" y="2488771"/>
              <a:ext cx="472364" cy="2921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Łącznik prosty 92"/>
            <p:cNvCxnSpPr/>
            <p:nvPr/>
          </p:nvCxnSpPr>
          <p:spPr>
            <a:xfrm flipH="1" flipV="1">
              <a:off x="2965431" y="2935341"/>
              <a:ext cx="450193" cy="30023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Łącznik prosty 93"/>
            <p:cNvCxnSpPr/>
            <p:nvPr/>
          </p:nvCxnSpPr>
          <p:spPr>
            <a:xfrm flipV="1">
              <a:off x="2869709" y="2460642"/>
              <a:ext cx="635865" cy="44476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5" name="Łącznik prosty 94"/>
            <p:cNvCxnSpPr/>
            <p:nvPr/>
          </p:nvCxnSpPr>
          <p:spPr>
            <a:xfrm flipV="1">
              <a:off x="2472294" y="2962481"/>
              <a:ext cx="389721" cy="26866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6" name="Prostokąt 95"/>
            <p:cNvSpPr/>
            <p:nvPr/>
          </p:nvSpPr>
          <p:spPr>
            <a:xfrm>
              <a:off x="2631261" y="2795201"/>
              <a:ext cx="556382" cy="16727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cxnSp>
          <p:nvCxnSpPr>
            <p:cNvPr id="97" name="Łącznik prosty 96"/>
            <p:cNvCxnSpPr/>
            <p:nvPr/>
          </p:nvCxnSpPr>
          <p:spPr>
            <a:xfrm>
              <a:off x="3415624" y="3235579"/>
              <a:ext cx="856870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3" name="Grupa 132"/>
          <p:cNvGrpSpPr/>
          <p:nvPr/>
        </p:nvGrpSpPr>
        <p:grpSpPr>
          <a:xfrm>
            <a:off x="1052923" y="2188777"/>
            <a:ext cx="335739" cy="1502171"/>
            <a:chOff x="1052923" y="2188777"/>
            <a:chExt cx="335739" cy="1502171"/>
          </a:xfrm>
        </p:grpSpPr>
        <p:pic>
          <p:nvPicPr>
            <p:cNvPr id="117" name="Obraz 116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 title="IguanaTex Bitmap Display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2923" y="2188777"/>
              <a:ext cx="335739" cy="30841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19" name="Obraz 118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0}$&#10;\end{document}&#10;" title="IguanaTex Bitmap Display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8494" y="3381958"/>
              <a:ext cx="292802" cy="308990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132" name="Obraz 131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 \tilde{\varphi} \geq \frac{1}{|\alpha|^2} =  \frac{1}{\sqrt{n}} 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036" y="5034088"/>
            <a:ext cx="2277311" cy="694115"/>
          </a:xfrm>
          <a:prstGeom prst="rect">
            <a:avLst/>
          </a:prstGeom>
          <a:noFill/>
          <a:ln/>
          <a:effectLst/>
        </p:spPr>
      </p:pic>
      <p:grpSp>
        <p:nvGrpSpPr>
          <p:cNvPr id="134" name="Grupa 133"/>
          <p:cNvGrpSpPr/>
          <p:nvPr/>
        </p:nvGrpSpPr>
        <p:grpSpPr>
          <a:xfrm>
            <a:off x="5512422" y="2102848"/>
            <a:ext cx="583765" cy="1666501"/>
            <a:chOff x="5512422" y="2102848"/>
            <a:chExt cx="583765" cy="1666501"/>
          </a:xfrm>
        </p:grpSpPr>
        <p:sp>
          <p:nvSpPr>
            <p:cNvPr id="122" name="Schemat blokowy: opóźnienie 121"/>
            <p:cNvSpPr/>
            <p:nvPr/>
          </p:nvSpPr>
          <p:spPr>
            <a:xfrm>
              <a:off x="5518337" y="2102848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123" name="Schemat blokowy: opóźnienie 122"/>
            <p:cNvSpPr/>
            <p:nvPr/>
          </p:nvSpPr>
          <p:spPr>
            <a:xfrm>
              <a:off x="5512422" y="3280399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125" name="Obraz 81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597196" y="3446637"/>
              <a:ext cx="280988" cy="179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6" name="Obraz 84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5603387" y="2257884"/>
              <a:ext cx="280712" cy="1788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7" name="pole tekstowe 126"/>
          <p:cNvSpPr txBox="1"/>
          <p:nvPr/>
        </p:nvSpPr>
        <p:spPr>
          <a:xfrm>
            <a:off x="590936" y="3989474"/>
            <a:ext cx="7313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b="1" dirty="0" err="1" smtClean="0"/>
              <a:t>Poissonian</a:t>
            </a:r>
            <a:r>
              <a:rPr lang="pl-PL" b="1" dirty="0" smtClean="0"/>
              <a:t> </a:t>
            </a:r>
            <a:r>
              <a:rPr lang="pl-PL" b="1" dirty="0" err="1" smtClean="0"/>
              <a:t>fluctuations</a:t>
            </a:r>
            <a:r>
              <a:rPr lang="pl-PL" b="1" dirty="0" smtClean="0"/>
              <a:t> of </a:t>
            </a:r>
            <a:r>
              <a:rPr lang="pl-PL" b="1" dirty="0" err="1" smtClean="0"/>
              <a:t>detection</a:t>
            </a:r>
            <a:r>
              <a:rPr lang="pl-PL" b="1" dirty="0" smtClean="0"/>
              <a:t> </a:t>
            </a:r>
            <a:r>
              <a:rPr lang="pl-PL" b="1" dirty="0" err="1" smtClean="0"/>
              <a:t>counts</a:t>
            </a:r>
            <a:r>
              <a:rPr lang="pl-PL" b="1" dirty="0" smtClean="0"/>
              <a:t> -&gt; </a:t>
            </a:r>
            <a:r>
              <a:rPr lang="pl-PL" b="1" dirty="0" err="1" smtClean="0"/>
              <a:t>Shot</a:t>
            </a:r>
            <a:r>
              <a:rPr lang="pl-PL" b="1" dirty="0" smtClean="0"/>
              <a:t> </a:t>
            </a:r>
            <a:r>
              <a:rPr lang="pl-PL" b="1" dirty="0" err="1" smtClean="0"/>
              <a:t>noise</a:t>
            </a:r>
            <a:r>
              <a:rPr lang="pl-PL" b="1" dirty="0" smtClean="0"/>
              <a:t> limit:</a:t>
            </a:r>
            <a:endParaRPr lang="en-GB" b="1" dirty="0"/>
          </a:p>
        </p:txBody>
      </p:sp>
      <p:grpSp>
        <p:nvGrpSpPr>
          <p:cNvPr id="135" name="Grupa 134"/>
          <p:cNvGrpSpPr/>
          <p:nvPr/>
        </p:nvGrpSpPr>
        <p:grpSpPr>
          <a:xfrm>
            <a:off x="6444208" y="2708960"/>
            <a:ext cx="2055801" cy="309569"/>
            <a:chOff x="6444208" y="2708960"/>
            <a:chExt cx="2055801" cy="309569"/>
          </a:xfrm>
        </p:grpSpPr>
        <p:cxnSp>
          <p:nvCxnSpPr>
            <p:cNvPr id="129" name="Łącznik prosty ze strzałką 128"/>
            <p:cNvCxnSpPr/>
            <p:nvPr/>
          </p:nvCxnSpPr>
          <p:spPr>
            <a:xfrm>
              <a:off x="6444208" y="2891695"/>
              <a:ext cx="72008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1" name="Obraz 130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n_1,n_2)$&#10;\end{document}&#10;" title="IguanaTex Bitmap Display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08304" y="2708960"/>
              <a:ext cx="1191705" cy="309569"/>
            </a:xfrm>
            <a:prstGeom prst="rect">
              <a:avLst/>
            </a:prstGeom>
            <a:noFill/>
            <a:ln/>
            <a:effectLst/>
          </p:spPr>
        </p:pic>
      </p:grpSp>
    </p:spTree>
    <p:extLst>
      <p:ext uri="{BB962C8B-B14F-4D97-AF65-F5344CB8AC3E}">
        <p14:creationId xmlns:p14="http://schemas.microsoft.com/office/powerpoint/2010/main" val="4155064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rostokąt 49"/>
          <p:cNvSpPr/>
          <p:nvPr/>
        </p:nvSpPr>
        <p:spPr>
          <a:xfrm>
            <a:off x="3208877" y="5007598"/>
            <a:ext cx="2826700" cy="1356673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How </a:t>
            </a:r>
            <a:r>
              <a:rPr lang="pl-PL" dirty="0" err="1" smtClean="0"/>
              <a:t>precisely</a:t>
            </a:r>
            <a:r>
              <a:rPr lang="pl-PL" dirty="0" smtClean="0"/>
              <a:t> we </a:t>
            </a:r>
            <a:r>
              <a:rPr lang="pl-PL" dirty="0" err="1" smtClean="0"/>
              <a:t>can</a:t>
            </a:r>
            <a:r>
              <a:rPr lang="pl-PL" dirty="0" smtClean="0"/>
              <a:t> </a:t>
            </a:r>
            <a:r>
              <a:rPr lang="pl-PL" dirty="0" err="1" smtClean="0"/>
              <a:t>estimate</a:t>
            </a:r>
            <a:r>
              <a:rPr lang="pl-PL" dirty="0"/>
              <a:t> </a:t>
            </a:r>
            <a:r>
              <a:rPr lang="pl-PL" dirty="0" smtClean="0"/>
              <a:t>a </a:t>
            </a:r>
            <a:r>
              <a:rPr lang="pl-PL" dirty="0" err="1" smtClean="0"/>
              <a:t>phase</a:t>
            </a:r>
            <a:r>
              <a:rPr lang="pl-PL" dirty="0" smtClean="0"/>
              <a:t> </a:t>
            </a:r>
            <a:r>
              <a:rPr lang="pl-PL" dirty="0" err="1" smtClean="0"/>
              <a:t>delay</a:t>
            </a:r>
            <a:r>
              <a:rPr lang="pl-PL" dirty="0" smtClean="0"/>
              <a:t> in </a:t>
            </a:r>
            <a:r>
              <a:rPr lang="pl-PL" dirty="0" err="1" smtClean="0"/>
              <a:t>an</a:t>
            </a:r>
            <a:r>
              <a:rPr lang="pl-PL" dirty="0" smtClean="0"/>
              <a:t> </a:t>
            </a:r>
            <a:r>
              <a:rPr lang="pl-PL" dirty="0" err="1" smtClean="0"/>
              <a:t>interferometer</a:t>
            </a:r>
            <a:r>
              <a:rPr lang="pl-PL" dirty="0" smtClean="0"/>
              <a:t>?</a:t>
            </a:r>
            <a:endParaRPr lang="pl-PL" dirty="0"/>
          </a:p>
        </p:txBody>
      </p:sp>
      <p:cxnSp>
        <p:nvCxnSpPr>
          <p:cNvPr id="90" name="Łącznik prosty 89"/>
          <p:cNvCxnSpPr/>
          <p:nvPr/>
        </p:nvCxnSpPr>
        <p:spPr>
          <a:xfrm>
            <a:off x="1456164" y="2402087"/>
            <a:ext cx="581595" cy="48960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Łącznik prosty 90"/>
          <p:cNvCxnSpPr/>
          <p:nvPr/>
        </p:nvCxnSpPr>
        <p:spPr>
          <a:xfrm>
            <a:off x="2968312" y="2402087"/>
            <a:ext cx="1065735" cy="4544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8" name="Prostokąt 97"/>
          <p:cNvSpPr/>
          <p:nvPr/>
        </p:nvSpPr>
        <p:spPr>
          <a:xfrm>
            <a:off x="3317268" y="2188777"/>
            <a:ext cx="504691" cy="520182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pic>
        <p:nvPicPr>
          <p:cNvPr id="99" name="Obraz 53 2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48784" y="2348881"/>
            <a:ext cx="182916" cy="22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0" name="Łącznik prosty 99"/>
          <p:cNvCxnSpPr/>
          <p:nvPr/>
        </p:nvCxnSpPr>
        <p:spPr>
          <a:xfrm flipH="1" flipV="1">
            <a:off x="4858771" y="3111459"/>
            <a:ext cx="557833" cy="4069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Łącznik prosty 100"/>
          <p:cNvCxnSpPr/>
          <p:nvPr/>
        </p:nvCxnSpPr>
        <p:spPr>
          <a:xfrm flipV="1">
            <a:off x="4481684" y="2436762"/>
            <a:ext cx="934920" cy="6287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Łącznik prosty 101"/>
          <p:cNvCxnSpPr/>
          <p:nvPr/>
        </p:nvCxnSpPr>
        <p:spPr>
          <a:xfrm flipV="1">
            <a:off x="4090657" y="3014099"/>
            <a:ext cx="661307" cy="5155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Prostokąt 102"/>
          <p:cNvSpPr/>
          <p:nvPr/>
        </p:nvSpPr>
        <p:spPr>
          <a:xfrm>
            <a:off x="4318208" y="2870808"/>
            <a:ext cx="814234" cy="24480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104" name="Łącznik prosty 103"/>
          <p:cNvCxnSpPr>
            <a:endCxn id="103" idx="0"/>
          </p:cNvCxnSpPr>
          <p:nvPr/>
        </p:nvCxnSpPr>
        <p:spPr>
          <a:xfrm>
            <a:off x="4034047" y="2443253"/>
            <a:ext cx="691279" cy="4275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Łącznik prosty 92"/>
          <p:cNvCxnSpPr/>
          <p:nvPr/>
        </p:nvCxnSpPr>
        <p:spPr>
          <a:xfrm flipH="1" flipV="1">
            <a:off x="2177843" y="3096783"/>
            <a:ext cx="658833" cy="4393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Łącznik prosty 93"/>
          <p:cNvCxnSpPr/>
          <p:nvPr/>
        </p:nvCxnSpPr>
        <p:spPr>
          <a:xfrm flipV="1">
            <a:off x="2037759" y="2402087"/>
            <a:ext cx="930553" cy="65088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Łącznik prosty 94"/>
          <p:cNvCxnSpPr/>
          <p:nvPr/>
        </p:nvCxnSpPr>
        <p:spPr>
          <a:xfrm flipV="1">
            <a:off x="1456164" y="3136501"/>
            <a:ext cx="570335" cy="39317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Prostokąt 95"/>
          <p:cNvSpPr/>
          <p:nvPr/>
        </p:nvSpPr>
        <p:spPr>
          <a:xfrm>
            <a:off x="1688803" y="2891696"/>
            <a:ext cx="814234" cy="24480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97" name="Łącznik prosty 96"/>
          <p:cNvCxnSpPr/>
          <p:nvPr/>
        </p:nvCxnSpPr>
        <p:spPr>
          <a:xfrm>
            <a:off x="2836675" y="3536165"/>
            <a:ext cx="125398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7" name="Obraz 116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80" y="2839004"/>
            <a:ext cx="335739" cy="308412"/>
          </a:xfrm>
          <a:prstGeom prst="rect">
            <a:avLst/>
          </a:prstGeom>
          <a:noFill/>
          <a:ln/>
          <a:effectLst/>
        </p:spPr>
      </p:pic>
      <p:pic>
        <p:nvPicPr>
          <p:cNvPr id="15" name="Obraz 1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 \tilde{\varphi} \geq  ?  $$&#10;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400" y="5757865"/>
            <a:ext cx="1082762" cy="353542"/>
          </a:xfrm>
          <a:prstGeom prst="rect">
            <a:avLst/>
          </a:prstGeom>
          <a:noFill/>
          <a:ln/>
          <a:effectLst/>
        </p:spPr>
      </p:pic>
      <p:sp>
        <p:nvSpPr>
          <p:cNvPr id="123" name="Schemat blokowy: opóźnienie 122"/>
          <p:cNvSpPr/>
          <p:nvPr/>
        </p:nvSpPr>
        <p:spPr>
          <a:xfrm>
            <a:off x="5558746" y="2177962"/>
            <a:ext cx="577850" cy="1672271"/>
          </a:xfrm>
          <a:prstGeom prst="flowChartDelay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27" name="pole tekstowe 126"/>
          <p:cNvSpPr txBox="1"/>
          <p:nvPr/>
        </p:nvSpPr>
        <p:spPr>
          <a:xfrm>
            <a:off x="3325606" y="5194675"/>
            <a:ext cx="2593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b="1" dirty="0" smtClean="0"/>
              <a:t>The Heisenberg limit:</a:t>
            </a:r>
            <a:endParaRPr lang="en-GB" b="1" dirty="0"/>
          </a:p>
        </p:txBody>
      </p:sp>
      <p:cxnSp>
        <p:nvCxnSpPr>
          <p:cNvPr id="129" name="Łącznik prosty ze strzałką 128"/>
          <p:cNvCxnSpPr/>
          <p:nvPr/>
        </p:nvCxnSpPr>
        <p:spPr>
          <a:xfrm>
            <a:off x="6444208" y="2891695"/>
            <a:ext cx="72008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az 5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i)$&#10;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5" y="2708961"/>
            <a:ext cx="508789" cy="310149"/>
          </a:xfrm>
          <a:prstGeom prst="rect">
            <a:avLst/>
          </a:prstGeom>
          <a:noFill/>
          <a:ln/>
          <a:effectLst/>
        </p:spPr>
      </p:pic>
      <p:sp>
        <p:nvSpPr>
          <p:cNvPr id="2" name="Prostokąt 1"/>
          <p:cNvSpPr/>
          <p:nvPr/>
        </p:nvSpPr>
        <p:spPr>
          <a:xfrm>
            <a:off x="746880" y="2188777"/>
            <a:ext cx="584760" cy="1580572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pl-PL"/>
          </a:p>
        </p:txBody>
      </p:sp>
      <p:pic>
        <p:nvPicPr>
          <p:cNvPr id="4" name="Obraz 3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493" y="2803799"/>
            <a:ext cx="352961" cy="310149"/>
          </a:xfrm>
          <a:prstGeom prst="rect">
            <a:avLst/>
          </a:prstGeom>
          <a:noFill/>
          <a:ln/>
          <a:effectLst/>
        </p:spPr>
      </p:pic>
      <p:pic>
        <p:nvPicPr>
          <p:cNvPr id="7" name="Obraz 6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M_i$&#10;\end{document}&#10;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427" y="2801310"/>
            <a:ext cx="370563" cy="258632"/>
          </a:xfrm>
          <a:prstGeom prst="rect">
            <a:avLst/>
          </a:prstGeom>
          <a:noFill/>
          <a:ln/>
          <a:effectLst/>
        </p:spPr>
      </p:pic>
      <p:grpSp>
        <p:nvGrpSpPr>
          <p:cNvPr id="16" name="Grupa 15"/>
          <p:cNvGrpSpPr/>
          <p:nvPr/>
        </p:nvGrpSpPr>
        <p:grpSpPr>
          <a:xfrm>
            <a:off x="752605" y="4193113"/>
            <a:ext cx="2817008" cy="707442"/>
            <a:chOff x="752605" y="4193113"/>
            <a:chExt cx="2817008" cy="707442"/>
          </a:xfrm>
        </p:grpSpPr>
        <p:pic>
          <p:nvPicPr>
            <p:cNvPr id="5" name="Obraz 4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 = \sum_{k=0}^n c_k \ket{k,n-k}$&#10;\end{document}&#10;" title="IguanaTex Bitmap Display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605" y="4193113"/>
              <a:ext cx="2817008" cy="307492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7" name="pole tekstowe 36"/>
            <p:cNvSpPr txBox="1"/>
            <p:nvPr/>
          </p:nvSpPr>
          <p:spPr>
            <a:xfrm>
              <a:off x="844127" y="4592778"/>
              <a:ext cx="23647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400" dirty="0" err="1"/>
                <a:t>a</a:t>
              </a:r>
              <a:r>
                <a:rPr lang="pl-PL" sz="1400" dirty="0" err="1" smtClean="0"/>
                <a:t>rbitrary</a:t>
              </a:r>
              <a:r>
                <a:rPr lang="pl-PL" sz="1400" dirty="0" smtClean="0"/>
                <a:t> n-</a:t>
              </a:r>
              <a:r>
                <a:rPr lang="pl-PL" sz="1400" dirty="0" err="1" smtClean="0"/>
                <a:t>photon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state</a:t>
              </a:r>
              <a:r>
                <a:rPr lang="pl-PL" sz="1400" dirty="0" smtClean="0"/>
                <a:t> </a:t>
              </a:r>
              <a:endParaRPr lang="en-GB" sz="1400" dirty="0"/>
            </a:p>
          </p:txBody>
        </p:sp>
      </p:grpSp>
      <p:grpSp>
        <p:nvGrpSpPr>
          <p:cNvPr id="17" name="Grupa 16"/>
          <p:cNvGrpSpPr/>
          <p:nvPr/>
        </p:nvGrpSpPr>
        <p:grpSpPr>
          <a:xfrm>
            <a:off x="4667140" y="4138569"/>
            <a:ext cx="2346470" cy="761985"/>
            <a:chOff x="4667140" y="4138569"/>
            <a:chExt cx="2346470" cy="761985"/>
          </a:xfrm>
        </p:grpSpPr>
        <p:sp>
          <p:nvSpPr>
            <p:cNvPr id="38" name="pole tekstowe 37"/>
            <p:cNvSpPr txBox="1"/>
            <p:nvPr/>
          </p:nvSpPr>
          <p:spPr>
            <a:xfrm>
              <a:off x="4759071" y="4592777"/>
              <a:ext cx="21771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400" dirty="0" err="1"/>
                <a:t>a</a:t>
              </a:r>
              <a:r>
                <a:rPr lang="pl-PL" sz="1400" dirty="0" err="1" smtClean="0"/>
                <a:t>rbitrary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measurement</a:t>
              </a:r>
              <a:endParaRPr lang="en-GB" sz="1400" dirty="0"/>
            </a:p>
          </p:txBody>
        </p:sp>
        <p:pic>
          <p:nvPicPr>
            <p:cNvPr id="8" name="Obraz 7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M_i\geq 0 $,  $\sum_i M_i = \openone$ &#10;\end{document}&#10;" title="IguanaTex Bitmap Display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7140" y="4138569"/>
              <a:ext cx="2346470" cy="289885"/>
            </a:xfrm>
            <a:prstGeom prst="rect">
              <a:avLst/>
            </a:prstGeom>
            <a:noFill/>
            <a:ln/>
            <a:effectLst/>
          </p:spPr>
        </p:pic>
      </p:grpSp>
    </p:spTree>
    <p:extLst>
      <p:ext uri="{BB962C8B-B14F-4D97-AF65-F5344CB8AC3E}">
        <p14:creationId xmlns:p14="http://schemas.microsoft.com/office/powerpoint/2010/main" val="2573881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1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75970" y="45511"/>
            <a:ext cx="8229600" cy="1143000"/>
          </a:xfrm>
        </p:spPr>
        <p:txBody>
          <a:bodyPr/>
          <a:lstStyle/>
          <a:p>
            <a:r>
              <a:rPr lang="pl-PL" dirty="0" smtClean="0"/>
              <a:t>Standard </a:t>
            </a:r>
            <a:r>
              <a:rPr lang="pl-PL" dirty="0" err="1" smtClean="0"/>
              <a:t>derivation</a:t>
            </a:r>
            <a:endParaRPr lang="pl-PL" dirty="0"/>
          </a:p>
        </p:txBody>
      </p:sp>
      <p:grpSp>
        <p:nvGrpSpPr>
          <p:cNvPr id="43" name="Grupa 42"/>
          <p:cNvGrpSpPr/>
          <p:nvPr/>
        </p:nvGrpSpPr>
        <p:grpSpPr>
          <a:xfrm>
            <a:off x="255955" y="2162801"/>
            <a:ext cx="3960688" cy="1598182"/>
            <a:chOff x="255955" y="2162801"/>
            <a:chExt cx="3960688" cy="1598182"/>
          </a:xfrm>
        </p:grpSpPr>
        <p:sp>
          <p:nvSpPr>
            <p:cNvPr id="4" name="Rectangle 39 1 1"/>
            <p:cNvSpPr>
              <a:spLocks noChangeArrowheads="1"/>
            </p:cNvSpPr>
            <p:nvPr/>
          </p:nvSpPr>
          <p:spPr bwMode="auto">
            <a:xfrm>
              <a:off x="255955" y="2162801"/>
              <a:ext cx="3960688" cy="815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pl-PL" b="1" dirty="0" smtClean="0"/>
                <a:t>Quantum </a:t>
              </a:r>
              <a:r>
                <a:rPr lang="pl-PL" b="1" dirty="0" err="1" smtClean="0"/>
                <a:t>Cramer-Rao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inequality</a:t>
              </a:r>
              <a:endParaRPr lang="pl-PL" b="1" dirty="0"/>
            </a:p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pl-PL" sz="1400" dirty="0" err="1" smtClean="0"/>
                <a:t>valid</a:t>
              </a:r>
              <a:r>
                <a:rPr lang="pl-PL" sz="1400" dirty="0" smtClean="0"/>
                <a:t> for </a:t>
              </a:r>
              <a:r>
                <a:rPr lang="pl-PL" sz="1400" dirty="0" err="1" smtClean="0"/>
                <a:t>any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locally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unbiased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estimator</a:t>
              </a:r>
              <a:endParaRPr lang="pl-PL" sz="1400" dirty="0" smtClean="0"/>
            </a:p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pl-PL" sz="1400" dirty="0"/>
                <a:t>a</a:t>
              </a:r>
              <a:r>
                <a:rPr lang="pl-PL" sz="1400" dirty="0" smtClean="0"/>
                <a:t>nd </a:t>
              </a:r>
              <a:r>
                <a:rPr lang="pl-PL" sz="1400" dirty="0" err="1" smtClean="0"/>
                <a:t>arbitrary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measurements</a:t>
              </a:r>
              <a:endParaRPr lang="en-GB" sz="1400" dirty="0"/>
            </a:p>
          </p:txBody>
        </p:sp>
        <p:pic>
          <p:nvPicPr>
            <p:cNvPr id="5" name="Obraz 4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 rotWithShape="1"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774" t="-4475" r="-1774" b="-4475"/>
            <a:stretch/>
          </p:blipFill>
          <p:spPr>
            <a:xfrm>
              <a:off x="1299687" y="2905985"/>
              <a:ext cx="1710021" cy="85499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</p:pic>
      </p:grpSp>
      <p:grpSp>
        <p:nvGrpSpPr>
          <p:cNvPr id="44" name="Grupa 43"/>
          <p:cNvGrpSpPr/>
          <p:nvPr/>
        </p:nvGrpSpPr>
        <p:grpSpPr>
          <a:xfrm>
            <a:off x="4434470" y="2182209"/>
            <a:ext cx="3878561" cy="1415873"/>
            <a:chOff x="4434470" y="2182209"/>
            <a:chExt cx="3878561" cy="1415873"/>
          </a:xfrm>
        </p:grpSpPr>
        <p:pic>
          <p:nvPicPr>
            <p:cNvPr id="6" name="Obraz 5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4470" y="2645896"/>
              <a:ext cx="3878561" cy="37207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7" name="Obraz 6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5657" y="3089652"/>
              <a:ext cx="1412298" cy="508430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8" name="Rectangle 39 1 2 1"/>
            <p:cNvSpPr>
              <a:spLocks noChangeArrowheads="1"/>
            </p:cNvSpPr>
            <p:nvPr/>
          </p:nvSpPr>
          <p:spPr bwMode="auto">
            <a:xfrm>
              <a:off x="4668517" y="2182209"/>
              <a:ext cx="3600400" cy="34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</a:pPr>
              <a:r>
                <a:rPr lang="pl-PL" b="1" dirty="0" smtClean="0">
                  <a:latin typeface="+mj-lt"/>
                  <a:cs typeface="Times" panose="02020603050405020304" pitchFamily="18" charset="0"/>
                </a:rPr>
                <a:t>Quantum Fisher </a:t>
              </a:r>
              <a:r>
                <a:rPr lang="pl-PL" b="1" dirty="0">
                  <a:latin typeface="+mj-lt"/>
                  <a:cs typeface="Times" panose="02020603050405020304" pitchFamily="18" charset="0"/>
                </a:rPr>
                <a:t>I</a:t>
              </a:r>
              <a:r>
                <a:rPr lang="pl-PL" b="1" dirty="0" smtClean="0">
                  <a:latin typeface="+mj-lt"/>
                  <a:cs typeface="Times" panose="02020603050405020304" pitchFamily="18" charset="0"/>
                </a:rPr>
                <a:t>nformation</a:t>
              </a:r>
              <a:endParaRPr lang="en-GB" b="1" dirty="0">
                <a:latin typeface="+mj-lt"/>
                <a:cs typeface="Times" panose="02020603050405020304" pitchFamily="18" charset="0"/>
              </a:endParaRPr>
            </a:p>
          </p:txBody>
        </p:sp>
      </p:grpSp>
      <p:grpSp>
        <p:nvGrpSpPr>
          <p:cNvPr id="40" name="Grupa 39"/>
          <p:cNvGrpSpPr/>
          <p:nvPr/>
        </p:nvGrpSpPr>
        <p:grpSpPr>
          <a:xfrm>
            <a:off x="737807" y="797850"/>
            <a:ext cx="6943691" cy="1170282"/>
            <a:chOff x="737807" y="797850"/>
            <a:chExt cx="6943691" cy="1170282"/>
          </a:xfrm>
        </p:grpSpPr>
        <p:sp>
          <p:nvSpPr>
            <p:cNvPr id="23" name="Schemat blokowy: opóźnienie 22"/>
            <p:cNvSpPr/>
            <p:nvPr/>
          </p:nvSpPr>
          <p:spPr>
            <a:xfrm>
              <a:off x="5346068" y="1230165"/>
              <a:ext cx="846003" cy="715848"/>
            </a:xfrm>
            <a:prstGeom prst="flowChartDelay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24" name="Obraz 23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6165" y="797850"/>
              <a:ext cx="2165333" cy="26666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9" name="Obraz 8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2" cstate="print"/>
            <a:stretch>
              <a:fillRect/>
            </a:stretch>
          </p:blipFill>
          <p:spPr bwMode="auto">
            <a:xfrm>
              <a:off x="737807" y="1335593"/>
              <a:ext cx="544697" cy="459351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0" name="Łącznik prosty 9"/>
            <p:cNvCxnSpPr/>
            <p:nvPr/>
          </p:nvCxnSpPr>
          <p:spPr>
            <a:xfrm>
              <a:off x="1581195" y="1546440"/>
              <a:ext cx="632540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Obraz 10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3" cstate="print"/>
            <a:srcRect l="-47244" t="-51633" r="-47244" b="-51633"/>
            <a:stretch>
              <a:fillRect/>
            </a:stretch>
          </p:blipFill>
          <p:spPr bwMode="auto">
            <a:xfrm>
              <a:off x="2213737" y="1124744"/>
              <a:ext cx="881934" cy="8433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  <p:cxnSp>
          <p:nvCxnSpPr>
            <p:cNvPr id="12" name="Łącznik prosty 11"/>
            <p:cNvCxnSpPr/>
            <p:nvPr/>
          </p:nvCxnSpPr>
          <p:spPr>
            <a:xfrm>
              <a:off x="3373395" y="1546439"/>
              <a:ext cx="737967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Obraz 12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4" cstate="print"/>
            <a:stretch>
              <a:fillRect/>
            </a:stretch>
          </p:blipFill>
          <p:spPr bwMode="auto">
            <a:xfrm>
              <a:off x="4427630" y="1335593"/>
              <a:ext cx="754194" cy="46006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4" name="Obraz 13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092" y="1431934"/>
              <a:ext cx="514501" cy="365315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5" name="Elipsa 14"/>
            <p:cNvSpPr/>
            <p:nvPr/>
          </p:nvSpPr>
          <p:spPr>
            <a:xfrm>
              <a:off x="1370347" y="1441010"/>
              <a:ext cx="210848" cy="21084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Elipsa 15"/>
            <p:cNvSpPr/>
            <p:nvPr/>
          </p:nvSpPr>
          <p:spPr>
            <a:xfrm>
              <a:off x="4005929" y="1441015"/>
              <a:ext cx="210848" cy="21084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Obraz 16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0503" y="1348531"/>
              <a:ext cx="668354" cy="406932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47" name="Grupa 46"/>
          <p:cNvGrpSpPr/>
          <p:nvPr/>
        </p:nvGrpSpPr>
        <p:grpSpPr>
          <a:xfrm>
            <a:off x="201757" y="3666278"/>
            <a:ext cx="8280400" cy="906883"/>
            <a:chOff x="201757" y="3666278"/>
            <a:chExt cx="8280400" cy="906883"/>
          </a:xfrm>
        </p:grpSpPr>
        <p:grpSp>
          <p:nvGrpSpPr>
            <p:cNvPr id="41" name="Grupa 40"/>
            <p:cNvGrpSpPr/>
            <p:nvPr/>
          </p:nvGrpSpPr>
          <p:grpSpPr>
            <a:xfrm>
              <a:off x="201757" y="3666278"/>
              <a:ext cx="8280400" cy="868115"/>
              <a:chOff x="321170" y="3934603"/>
              <a:chExt cx="8280400" cy="868115"/>
            </a:xfrm>
          </p:grpSpPr>
          <p:sp>
            <p:nvSpPr>
              <p:cNvPr id="26" name="Rectangle 39 1 1 2 1"/>
              <p:cNvSpPr>
                <a:spLocks noChangeArrowheads="1"/>
              </p:cNvSpPr>
              <p:nvPr/>
            </p:nvSpPr>
            <p:spPr bwMode="auto">
              <a:xfrm>
                <a:off x="321170" y="3934603"/>
                <a:ext cx="8280400" cy="3770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pl-PL" sz="2000" b="1" dirty="0" smtClean="0"/>
                  <a:t>General </a:t>
                </a:r>
                <a:r>
                  <a:rPr lang="pl-PL" sz="2000" b="1" dirty="0" err="1" smtClean="0"/>
                  <a:t>unitary</a:t>
                </a:r>
                <a:r>
                  <a:rPr lang="pl-PL" sz="2000" b="1" dirty="0" smtClean="0"/>
                  <a:t> </a:t>
                </a:r>
                <a:r>
                  <a:rPr lang="pl-PL" sz="2000" b="1" dirty="0" err="1" smtClean="0"/>
                  <a:t>parameter</a:t>
                </a:r>
                <a:r>
                  <a:rPr lang="pl-PL" sz="2000" b="1" dirty="0" smtClean="0"/>
                  <a:t> </a:t>
                </a:r>
                <a:r>
                  <a:rPr lang="pl-PL" sz="2000" b="1" dirty="0" err="1" smtClean="0"/>
                  <a:t>encoding</a:t>
                </a:r>
                <a:endParaRPr lang="en-GB" sz="2000" b="1" dirty="0"/>
              </a:p>
            </p:txBody>
          </p:sp>
          <p:pic>
            <p:nvPicPr>
              <p:cNvPr id="27" name="Obraz 26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2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2789" y="4441222"/>
                <a:ext cx="1915115" cy="361496"/>
              </a:xfrm>
              <a:prstGeom prst="rect">
                <a:avLst/>
              </a:prstGeom>
              <a:gradFill flip="none" rotWithShape="1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path path="rect">
                  <a:fillToRect l="50000" t="50000" r="50000" b="50000"/>
                </a:path>
                <a:tileRect/>
              </a:gradFill>
              <a:ln/>
              <a:effectLst/>
            </p:spPr>
          </p:pic>
        </p:grpSp>
        <p:pic>
          <p:nvPicPr>
            <p:cNvPr id="28" name="Obraz 27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3595" y="4221596"/>
              <a:ext cx="3359532" cy="29660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9" name="Obraz 28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 rotWithShape="1">
            <a:blip r:embed="rId2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712" t="-5751" r="-1712" b="-5751"/>
            <a:stretch/>
          </p:blipFill>
          <p:spPr>
            <a:xfrm>
              <a:off x="6790157" y="3817161"/>
              <a:ext cx="1692000" cy="756000"/>
            </a:xfrm>
            <a:prstGeom prst="rect">
              <a:avLst/>
            </a:prstGeom>
            <a:solidFill>
              <a:srgbClr val="FFFF66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pic>
      </p:grpSp>
      <p:grpSp>
        <p:nvGrpSpPr>
          <p:cNvPr id="46" name="Grupa 45"/>
          <p:cNvGrpSpPr/>
          <p:nvPr/>
        </p:nvGrpSpPr>
        <p:grpSpPr>
          <a:xfrm>
            <a:off x="321170" y="5608408"/>
            <a:ext cx="8280400" cy="871934"/>
            <a:chOff x="321170" y="5608408"/>
            <a:chExt cx="8280400" cy="871934"/>
          </a:xfrm>
        </p:grpSpPr>
        <p:sp>
          <p:nvSpPr>
            <p:cNvPr id="34" name="Rectangle 39 1 1 2 2"/>
            <p:cNvSpPr>
              <a:spLocks noChangeArrowheads="1"/>
            </p:cNvSpPr>
            <p:nvPr/>
          </p:nvSpPr>
          <p:spPr bwMode="auto">
            <a:xfrm>
              <a:off x="321170" y="5662051"/>
              <a:ext cx="8280400" cy="3770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</a:pPr>
              <a:r>
                <a:rPr lang="pl-PL" sz="2000" b="1" dirty="0" smtClean="0"/>
                <a:t>To </a:t>
              </a:r>
              <a:r>
                <a:rPr lang="pl-PL" sz="2000" b="1" dirty="0" err="1" smtClean="0"/>
                <a:t>maximize</a:t>
              </a:r>
              <a:r>
                <a:rPr lang="pl-PL" sz="2000" b="1" dirty="0" smtClean="0"/>
                <a:t> the </a:t>
              </a:r>
              <a:r>
                <a:rPr lang="pl-PL" sz="2000" b="1" dirty="0" err="1" smtClean="0"/>
                <a:t>variance</a:t>
              </a:r>
              <a:r>
                <a:rPr lang="pl-PL" sz="2000" b="1" dirty="0" smtClean="0"/>
                <a:t> of </a:t>
              </a:r>
              <a:r>
                <a:rPr lang="pl-PL" sz="2000" b="1" dirty="0" smtClean="0">
                  <a:sym typeface="Symbol" panose="05050102010706020507" pitchFamily="18" charset="2"/>
                </a:rPr>
                <a:t> </a:t>
              </a:r>
              <a:r>
                <a:rPr lang="pl-PL" sz="2000" b="1" dirty="0" err="1" smtClean="0"/>
                <a:t>choose</a:t>
              </a:r>
              <a:r>
                <a:rPr lang="pl-PL" sz="2000" b="1" dirty="0" smtClean="0"/>
                <a:t>:</a:t>
              </a:r>
              <a:endParaRPr lang="en-GB" sz="2000" b="1" dirty="0"/>
            </a:p>
          </p:txBody>
        </p:sp>
        <p:pic>
          <p:nvPicPr>
            <p:cNvPr id="36" name="Obraz 35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 = \frac{1}{\sqrt{2}}(\ket{n,0} + \ket{0,n})$&#10;\end{document}&#10;" title="IguanaTex Bitmap Display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7681" y="6066469"/>
              <a:ext cx="2994390" cy="41387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8" name="Obraz 37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  \tilde{\varphi} \geq \frac{1}{n}$$&#10;\end{document}&#10;" title="IguanaTex Bitmap Display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 rotWithShape="1">
            <a:blip r:embed="rId3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676" t="-8383" r="-5676" b="-8383"/>
            <a:stretch/>
          </p:blipFill>
          <p:spPr>
            <a:xfrm>
              <a:off x="6931758" y="5608408"/>
              <a:ext cx="1337159" cy="841307"/>
            </a:xfrm>
            <a:prstGeom prst="rect">
              <a:avLst/>
            </a:prstGeom>
            <a:solidFill>
              <a:srgbClr val="FFFF66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pic>
      </p:grpSp>
      <p:grpSp>
        <p:nvGrpSpPr>
          <p:cNvPr id="45" name="Grupa 44"/>
          <p:cNvGrpSpPr/>
          <p:nvPr/>
        </p:nvGrpSpPr>
        <p:grpSpPr>
          <a:xfrm>
            <a:off x="263969" y="4719823"/>
            <a:ext cx="8280400" cy="814472"/>
            <a:chOff x="263969" y="4719823"/>
            <a:chExt cx="8280400" cy="814472"/>
          </a:xfrm>
        </p:grpSpPr>
        <p:pic>
          <p:nvPicPr>
            <p:cNvPr id="31" name="Obraz 30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 = e^{i \Lambda \varphi}$&#10;\end{document}&#10;" title="IguanaTex Bitmap Display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789" y="5170962"/>
              <a:ext cx="1323263" cy="363333"/>
            </a:xfrm>
            <a:prstGeom prst="rect">
              <a:avLst/>
            </a:prstGeom>
            <a:gradFill flip="none"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path path="rect">
                <a:fillToRect l="50000" t="50000" r="50000" b="50000"/>
              </a:path>
              <a:tileRect/>
            </a:gradFill>
            <a:ln/>
            <a:effectLst/>
          </p:spPr>
        </p:pic>
        <p:pic>
          <p:nvPicPr>
            <p:cNvPr id="33" name="Obraz 32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$ - integer eigenvalues from $0$ to $n$&#10;\end{document}&#10;" title="IguanaTex Bitmap Display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9792" y="5244800"/>
              <a:ext cx="4650589" cy="289495"/>
            </a:xfrm>
            <a:prstGeom prst="rect">
              <a:avLst/>
            </a:prstGeom>
            <a:gradFill flip="none"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path path="rect">
                <a:fillToRect l="50000" t="50000" r="50000" b="50000"/>
              </a:path>
              <a:tileRect/>
            </a:gradFill>
            <a:ln/>
            <a:effectLst/>
          </p:spPr>
        </p:pic>
        <p:sp>
          <p:nvSpPr>
            <p:cNvPr id="42" name="Rectangle 39 1 1 2 1"/>
            <p:cNvSpPr>
              <a:spLocks noChangeArrowheads="1"/>
            </p:cNvSpPr>
            <p:nvPr/>
          </p:nvSpPr>
          <p:spPr bwMode="auto">
            <a:xfrm>
              <a:off x="263969" y="4719823"/>
              <a:ext cx="8280400" cy="3770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</a:pPr>
              <a:r>
                <a:rPr lang="pl-PL" sz="2000" b="1" dirty="0" err="1" smtClean="0"/>
                <a:t>Phase</a:t>
              </a:r>
              <a:r>
                <a:rPr lang="pl-PL" sz="2000" b="1" dirty="0" smtClean="0"/>
                <a:t> </a:t>
              </a:r>
              <a:r>
                <a:rPr lang="pl-PL" sz="2000" b="1" dirty="0" err="1" smtClean="0"/>
                <a:t>estimation</a:t>
              </a:r>
              <a:endParaRPr lang="en-GB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69582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 smtClean="0"/>
              <a:t>Saturability</a:t>
            </a:r>
            <a:r>
              <a:rPr lang="pl-PL" dirty="0" smtClean="0"/>
              <a:t> of the Heisenberg limit</a:t>
            </a:r>
            <a:endParaRPr lang="pl-PL" dirty="0"/>
          </a:p>
        </p:txBody>
      </p:sp>
      <p:cxnSp>
        <p:nvCxnSpPr>
          <p:cNvPr id="90" name="Łącznik prosty 89"/>
          <p:cNvCxnSpPr/>
          <p:nvPr/>
        </p:nvCxnSpPr>
        <p:spPr>
          <a:xfrm>
            <a:off x="1456164" y="2402087"/>
            <a:ext cx="581595" cy="48960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Łącznik prosty 90"/>
          <p:cNvCxnSpPr/>
          <p:nvPr/>
        </p:nvCxnSpPr>
        <p:spPr>
          <a:xfrm>
            <a:off x="2968312" y="2402087"/>
            <a:ext cx="1065735" cy="4544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8" name="Prostokąt 97"/>
          <p:cNvSpPr/>
          <p:nvPr/>
        </p:nvSpPr>
        <p:spPr>
          <a:xfrm>
            <a:off x="3317268" y="2188777"/>
            <a:ext cx="504691" cy="520182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pic>
        <p:nvPicPr>
          <p:cNvPr id="99" name="Obraz 53 2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48784" y="2348881"/>
            <a:ext cx="182916" cy="22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0" name="Łącznik prosty 99"/>
          <p:cNvCxnSpPr/>
          <p:nvPr/>
        </p:nvCxnSpPr>
        <p:spPr>
          <a:xfrm flipH="1" flipV="1">
            <a:off x="4858771" y="3111459"/>
            <a:ext cx="557833" cy="4069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Łącznik prosty 100"/>
          <p:cNvCxnSpPr/>
          <p:nvPr/>
        </p:nvCxnSpPr>
        <p:spPr>
          <a:xfrm flipV="1">
            <a:off x="4481684" y="2436762"/>
            <a:ext cx="934920" cy="6287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Łącznik prosty 101"/>
          <p:cNvCxnSpPr/>
          <p:nvPr/>
        </p:nvCxnSpPr>
        <p:spPr>
          <a:xfrm flipV="1">
            <a:off x="4090657" y="3014099"/>
            <a:ext cx="661307" cy="5155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Prostokąt 102"/>
          <p:cNvSpPr/>
          <p:nvPr/>
        </p:nvSpPr>
        <p:spPr>
          <a:xfrm>
            <a:off x="4318208" y="2870808"/>
            <a:ext cx="814234" cy="24480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104" name="Łącznik prosty 103"/>
          <p:cNvCxnSpPr>
            <a:endCxn id="103" idx="0"/>
          </p:cNvCxnSpPr>
          <p:nvPr/>
        </p:nvCxnSpPr>
        <p:spPr>
          <a:xfrm>
            <a:off x="4034047" y="2443253"/>
            <a:ext cx="691279" cy="4275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Łącznik prosty 92"/>
          <p:cNvCxnSpPr/>
          <p:nvPr/>
        </p:nvCxnSpPr>
        <p:spPr>
          <a:xfrm flipH="1" flipV="1">
            <a:off x="2177843" y="3096783"/>
            <a:ext cx="658833" cy="4393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Łącznik prosty 93"/>
          <p:cNvCxnSpPr/>
          <p:nvPr/>
        </p:nvCxnSpPr>
        <p:spPr>
          <a:xfrm flipV="1">
            <a:off x="2037759" y="2402087"/>
            <a:ext cx="930553" cy="65088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Łącznik prosty 94"/>
          <p:cNvCxnSpPr/>
          <p:nvPr/>
        </p:nvCxnSpPr>
        <p:spPr>
          <a:xfrm flipV="1">
            <a:off x="1456164" y="3136501"/>
            <a:ext cx="570335" cy="39317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Prostokąt 95"/>
          <p:cNvSpPr/>
          <p:nvPr/>
        </p:nvSpPr>
        <p:spPr>
          <a:xfrm>
            <a:off x="1688803" y="2891696"/>
            <a:ext cx="814234" cy="24480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97" name="Łącznik prosty 96"/>
          <p:cNvCxnSpPr/>
          <p:nvPr/>
        </p:nvCxnSpPr>
        <p:spPr>
          <a:xfrm>
            <a:off x="2836675" y="3536165"/>
            <a:ext cx="125398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7" name="Obraz 116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80" y="2839004"/>
            <a:ext cx="335739" cy="308412"/>
          </a:xfrm>
          <a:prstGeom prst="rect">
            <a:avLst/>
          </a:prstGeom>
          <a:noFill/>
          <a:ln/>
          <a:effectLst/>
        </p:spPr>
      </p:pic>
      <p:pic>
        <p:nvPicPr>
          <p:cNvPr id="10" name="Obraz 9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 \tilde{\varphi} \geq  \frac{1}{n}  $$&#10;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715" y="4624800"/>
            <a:ext cx="1303189" cy="774800"/>
          </a:xfrm>
          <a:prstGeom prst="rect">
            <a:avLst/>
          </a:prstGeom>
          <a:noFill/>
          <a:ln/>
          <a:effectLst/>
        </p:spPr>
      </p:pic>
      <p:sp>
        <p:nvSpPr>
          <p:cNvPr id="123" name="Schemat blokowy: opóźnienie 122"/>
          <p:cNvSpPr/>
          <p:nvPr/>
        </p:nvSpPr>
        <p:spPr>
          <a:xfrm>
            <a:off x="5558746" y="2177962"/>
            <a:ext cx="577850" cy="1672271"/>
          </a:xfrm>
          <a:prstGeom prst="flowChartDelay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129" name="Łącznik prosty ze strzałką 128"/>
          <p:cNvCxnSpPr/>
          <p:nvPr/>
        </p:nvCxnSpPr>
        <p:spPr>
          <a:xfrm>
            <a:off x="6444208" y="2891695"/>
            <a:ext cx="72008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rostokąt 1"/>
          <p:cNvSpPr/>
          <p:nvPr/>
        </p:nvSpPr>
        <p:spPr>
          <a:xfrm>
            <a:off x="746880" y="2188777"/>
            <a:ext cx="584760" cy="1580572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pl-PL"/>
          </a:p>
        </p:txBody>
      </p:sp>
      <p:pic>
        <p:nvPicPr>
          <p:cNvPr id="4" name="Obraz 3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493" y="2803799"/>
            <a:ext cx="352961" cy="310149"/>
          </a:xfrm>
          <a:prstGeom prst="rect">
            <a:avLst/>
          </a:prstGeom>
          <a:noFill/>
          <a:ln/>
          <a:effectLst/>
        </p:spPr>
      </p:pic>
      <p:pic>
        <p:nvPicPr>
          <p:cNvPr id="9" name="Obraz 8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? &#10;\end{document}&#10;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238" y="2877870"/>
            <a:ext cx="166013" cy="321168"/>
          </a:xfrm>
          <a:prstGeom prst="rect">
            <a:avLst/>
          </a:prstGeom>
          <a:noFill/>
          <a:ln/>
          <a:effectLst/>
        </p:spPr>
      </p:pic>
      <p:pic>
        <p:nvPicPr>
          <p:cNvPr id="31" name="Obraz 30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 = \frac{1}{\sqrt{2}}(\ket{n,0} + \ket{0,n})$&#10;\end{document}&#10;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13" y="3968094"/>
            <a:ext cx="2994390" cy="413873"/>
          </a:xfrm>
          <a:prstGeom prst="rect">
            <a:avLst/>
          </a:prstGeom>
          <a:noFill/>
          <a:ln/>
          <a:effectLst/>
        </p:spPr>
      </p:pic>
      <p:pic>
        <p:nvPicPr>
          <p:cNvPr id="33" name="Obraz 32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? &#10;\end{document}&#10;" title="IguanaTex Bitmap Display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678" y="2748702"/>
            <a:ext cx="166013" cy="321168"/>
          </a:xfrm>
          <a:prstGeom prst="rect">
            <a:avLst/>
          </a:prstGeom>
          <a:noFill/>
          <a:ln/>
          <a:effectLst/>
        </p:spPr>
      </p:pic>
      <p:pic>
        <p:nvPicPr>
          <p:cNvPr id="11" name="Obraz 10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Can we reach the limit when $n \rightarrow \infty$?\end{document}&#10;" title="IguanaTex Bitmap Display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484" y="5686775"/>
            <a:ext cx="6019649" cy="271366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236123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07504" y="184617"/>
            <a:ext cx="8784976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Saturability</a:t>
            </a:r>
            <a:r>
              <a:rPr lang="pl-PL" dirty="0"/>
              <a:t> of the Heisenberg limit</a:t>
            </a:r>
          </a:p>
        </p:txBody>
      </p:sp>
      <p:cxnSp>
        <p:nvCxnSpPr>
          <p:cNvPr id="106" name="Łącznik prosty 105"/>
          <p:cNvCxnSpPr/>
          <p:nvPr/>
        </p:nvCxnSpPr>
        <p:spPr>
          <a:xfrm flipV="1">
            <a:off x="2248516" y="3294044"/>
            <a:ext cx="3140765" cy="13252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/>
        </p:spPr>
      </p:cxnSp>
      <p:sp>
        <p:nvSpPr>
          <p:cNvPr id="107" name="Schemat blokowy: opóźnienie 106"/>
          <p:cNvSpPr/>
          <p:nvPr/>
        </p:nvSpPr>
        <p:spPr>
          <a:xfrm>
            <a:off x="5364088" y="1556792"/>
            <a:ext cx="1175954" cy="1872208"/>
          </a:xfrm>
          <a:prstGeom prst="flowChartDelay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8" name="Łącznik prosty 107"/>
          <p:cNvCxnSpPr/>
          <p:nvPr/>
        </p:nvCxnSpPr>
        <p:spPr>
          <a:xfrm flipV="1">
            <a:off x="2248516" y="1844824"/>
            <a:ext cx="3091746" cy="17985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/>
        </p:spPr>
      </p:cxnSp>
      <p:sp>
        <p:nvSpPr>
          <p:cNvPr id="109" name="Prostokąt 108"/>
          <p:cNvSpPr/>
          <p:nvPr/>
        </p:nvSpPr>
        <p:spPr>
          <a:xfrm>
            <a:off x="3612070" y="1628800"/>
            <a:ext cx="800100" cy="57785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0" name="Obraz 5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97919" y="1806600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Obraz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573016"/>
            <a:ext cx="2052822" cy="357545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  <a:round/>
            <a:headEnd type="none" w="med" len="med"/>
            <a:tailEnd type="none" w="med" len="med"/>
          </a:ln>
          <a:effectLst/>
        </p:spPr>
      </p:pic>
      <p:cxnSp>
        <p:nvCxnSpPr>
          <p:cNvPr id="112" name="Łącznik prosty 111"/>
          <p:cNvCxnSpPr/>
          <p:nvPr/>
        </p:nvCxnSpPr>
        <p:spPr>
          <a:xfrm rot="5400000">
            <a:off x="2195736" y="2708920"/>
            <a:ext cx="2160240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</a:ln>
          <a:effectLst/>
        </p:spPr>
      </p:cxnSp>
      <p:pic>
        <p:nvPicPr>
          <p:cNvPr id="6" name="Obraz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356" y="3576644"/>
            <a:ext cx="2692742" cy="357545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  <a:round/>
            <a:headEnd type="none" w="med" len="med"/>
            <a:tailEnd type="none" w="med" len="med"/>
          </a:ln>
          <a:effectLst/>
        </p:spPr>
      </p:pic>
      <p:cxnSp>
        <p:nvCxnSpPr>
          <p:cNvPr id="114" name="Łącznik prosty 113"/>
          <p:cNvCxnSpPr/>
          <p:nvPr/>
        </p:nvCxnSpPr>
        <p:spPr>
          <a:xfrm rot="5400000">
            <a:off x="3563888" y="2852936"/>
            <a:ext cx="2592288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</a:ln>
          <a:effectLst/>
        </p:spPr>
      </p:cxnSp>
      <p:sp>
        <p:nvSpPr>
          <p:cNvPr id="115" name="pole tekstowe 114"/>
          <p:cNvSpPr txBox="1"/>
          <p:nvPr/>
        </p:nvSpPr>
        <p:spPr>
          <a:xfrm>
            <a:off x="5652120" y="1772816"/>
            <a:ext cx="492443" cy="14941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pl-PL" sz="2000" dirty="0" err="1" smtClean="0">
                <a:solidFill>
                  <a:prstClr val="black"/>
                </a:solidFill>
                <a:latin typeface="Calibri"/>
              </a:rPr>
              <a:t>Measuremnt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6" name="Prostokąt 115"/>
          <p:cNvSpPr/>
          <p:nvPr/>
        </p:nvSpPr>
        <p:spPr>
          <a:xfrm>
            <a:off x="1307814" y="1628800"/>
            <a:ext cx="936103" cy="180020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7" name="pole tekstowe 116"/>
          <p:cNvSpPr txBox="1"/>
          <p:nvPr/>
        </p:nvSpPr>
        <p:spPr>
          <a:xfrm>
            <a:off x="1379822" y="1700808"/>
            <a:ext cx="800219" cy="17678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pl-PL" sz="2000" dirty="0" smtClean="0">
                <a:solidFill>
                  <a:prstClr val="black"/>
                </a:solidFill>
                <a:latin typeface="Calibri"/>
              </a:rPr>
              <a:t>State</a:t>
            </a:r>
          </a:p>
          <a:p>
            <a:pPr algn="ctr"/>
            <a:r>
              <a:rPr lang="pl-PL" sz="2000" dirty="0" err="1" smtClean="0">
                <a:solidFill>
                  <a:prstClr val="black"/>
                </a:solidFill>
                <a:latin typeface="Calibri"/>
              </a:rPr>
              <a:t>preparation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30" name="Łącznik prosty ze strzałką 129"/>
          <p:cNvCxnSpPr/>
          <p:nvPr/>
        </p:nvCxnSpPr>
        <p:spPr>
          <a:xfrm>
            <a:off x="6588224" y="2420888"/>
            <a:ext cx="576064" cy="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131" name="Elipsa 130"/>
          <p:cNvSpPr/>
          <p:nvPr/>
        </p:nvSpPr>
        <p:spPr>
          <a:xfrm>
            <a:off x="7236296" y="1772816"/>
            <a:ext cx="1296144" cy="1224136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2" name="pole tekstowe 131"/>
          <p:cNvSpPr txBox="1"/>
          <p:nvPr/>
        </p:nvSpPr>
        <p:spPr>
          <a:xfrm>
            <a:off x="7596336" y="1628800"/>
            <a:ext cx="492443" cy="14941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pl-PL" sz="2000" dirty="0" err="1" smtClean="0">
                <a:solidFill>
                  <a:prstClr val="black"/>
                </a:solidFill>
                <a:latin typeface="Calibri"/>
              </a:rPr>
              <a:t>Estimator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3" name="pole tekstowe 132"/>
          <p:cNvSpPr txBox="1"/>
          <p:nvPr/>
        </p:nvSpPr>
        <p:spPr bwMode="auto">
          <a:xfrm>
            <a:off x="329144" y="4646382"/>
            <a:ext cx="4980165" cy="1015663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We </a:t>
            </a:r>
            <a:r>
              <a:rPr kumimoji="0" lang="pl-P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can</a:t>
            </a:r>
            <a:r>
              <a:rPr kumimoji="0" lang="pl-P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only</a:t>
            </a:r>
            <a:r>
              <a:rPr kumimoji="0" lang="pl-P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saturate</a:t>
            </a:r>
            <a:r>
              <a:rPr kumimoji="0" lang="pl-P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the </a:t>
            </a:r>
            <a:r>
              <a:rPr kumimoji="0" lang="pl-P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bound</a:t>
            </a:r>
            <a:r>
              <a:rPr kumimoji="0" lang="pl-PL" sz="2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20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within</a:t>
            </a:r>
            <a:r>
              <a:rPr kumimoji="0" lang="pl-PL" sz="2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the</a:t>
            </a:r>
            <a:r>
              <a:rPr kumimoji="0" lang="pl-P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range</a:t>
            </a:r>
            <a:r>
              <a:rPr kumimoji="0" lang="pl-P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of </a:t>
            </a:r>
            <a:r>
              <a:rPr kumimoji="0" lang="pl-P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parameter</a:t>
            </a:r>
            <a:r>
              <a:rPr kumimoji="0" lang="pl-PL" sz="2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20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values</a:t>
            </a:r>
            <a:r>
              <a:rPr kumimoji="0" lang="pl-PL" sz="2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20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which</a:t>
            </a:r>
            <a:r>
              <a:rPr kumimoji="0" lang="pl-PL" sz="2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20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shrinks</a:t>
            </a:r>
            <a:r>
              <a:rPr kumimoji="0" lang="pl-PL" sz="2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as 1/</a:t>
            </a:r>
            <a:r>
              <a:rPr kumimoji="0" lang="pl-PL" sz="2000" b="0" i="1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n</a:t>
            </a:r>
            <a:endParaRPr kumimoji="0" lang="pl-PL" sz="2000" b="0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</a:endParaRPr>
          </a:p>
        </p:txBody>
      </p:sp>
      <p:grpSp>
        <p:nvGrpSpPr>
          <p:cNvPr id="11" name="Grupa 10"/>
          <p:cNvGrpSpPr/>
          <p:nvPr/>
        </p:nvGrpSpPr>
        <p:grpSpPr>
          <a:xfrm>
            <a:off x="5652120" y="4278681"/>
            <a:ext cx="3002639" cy="1605787"/>
            <a:chOff x="5652120" y="4278681"/>
            <a:chExt cx="3002639" cy="1605787"/>
          </a:xfrm>
        </p:grpSpPr>
        <p:pic>
          <p:nvPicPr>
            <p:cNvPr id="120" name="Obraz 119" descr="mzcountsn.tif"/>
            <p:cNvPicPr>
              <a:picLocks noChangeAspect="1"/>
            </p:cNvPicPr>
            <p:nvPr/>
          </p:nvPicPr>
          <p:blipFill>
            <a:blip r:embed="rId9" cstate="print"/>
            <a:srcRect l="5669" r="11339"/>
            <a:stretch>
              <a:fillRect/>
            </a:stretch>
          </p:blipFill>
          <p:spPr bwMode="auto">
            <a:xfrm>
              <a:off x="6190727" y="4278681"/>
              <a:ext cx="1960437" cy="1374013"/>
            </a:xfrm>
            <a:prstGeom prst="rect">
              <a:avLst/>
            </a:prstGeom>
          </p:spPr>
        </p:pic>
        <p:pic>
          <p:nvPicPr>
            <p:cNvPr id="10" name="Obraz 9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2\pi/n$ phase shift ambiguity&#10;\end{document}&#10;" title="IguanaTex Bitmap Display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120" y="5628600"/>
              <a:ext cx="3002639" cy="255868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83751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rostokąt 70"/>
          <p:cNvSpPr/>
          <p:nvPr/>
        </p:nvSpPr>
        <p:spPr>
          <a:xfrm>
            <a:off x="2843808" y="4509121"/>
            <a:ext cx="3380500" cy="1152128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22567" y="115523"/>
            <a:ext cx="8877311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The most </a:t>
            </a:r>
            <a:r>
              <a:rPr lang="pl-PL" dirty="0" err="1" smtClean="0"/>
              <a:t>general</a:t>
            </a:r>
            <a:r>
              <a:rPr lang="pl-PL" dirty="0" smtClean="0"/>
              <a:t> form of the Heisenberg limit</a:t>
            </a:r>
            <a:endParaRPr lang="en-GB" dirty="0"/>
          </a:p>
        </p:txBody>
      </p:sp>
      <p:pic>
        <p:nvPicPr>
          <p:cNvPr id="2" name="Obraz 1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{\varphi} \geq \frac{1}{n (\lambda_+ - \lambda_-)}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4653136"/>
            <a:ext cx="2875906" cy="831339"/>
          </a:xfrm>
          <a:prstGeom prst="rect">
            <a:avLst/>
          </a:prstGeom>
          <a:noFill/>
          <a:ln/>
          <a:effectLst/>
        </p:spPr>
      </p:pic>
      <p:sp>
        <p:nvSpPr>
          <p:cNvPr id="70" name="Prostokąt 69"/>
          <p:cNvSpPr/>
          <p:nvPr/>
        </p:nvSpPr>
        <p:spPr>
          <a:xfrm>
            <a:off x="-1044624" y="6453336"/>
            <a:ext cx="100445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V. Giovannetti, S. Lloyd, and L. Maccone, Phys. Rev.</a:t>
            </a:r>
            <a:r>
              <a:rPr lang="pl-PL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1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Lett</a:t>
            </a:r>
            <a:r>
              <a:rPr lang="en-US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. 96, 010401 (2006).</a:t>
            </a:r>
            <a:endParaRPr lang="en-US" sz="14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121" y="1484784"/>
            <a:ext cx="8234320" cy="2590432"/>
          </a:xfrm>
          <a:prstGeom prst="rect">
            <a:avLst/>
          </a:prstGeom>
        </p:spPr>
      </p:pic>
      <p:sp>
        <p:nvSpPr>
          <p:cNvPr id="72" name="Rectangle 39 1 2"/>
          <p:cNvSpPr>
            <a:spLocks noChangeArrowheads="1"/>
          </p:cNvSpPr>
          <p:nvPr/>
        </p:nvSpPr>
        <p:spPr bwMode="auto">
          <a:xfrm>
            <a:off x="1979712" y="5805264"/>
            <a:ext cx="5940152" cy="341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pl-PL" b="1" dirty="0" err="1" smtClean="0">
                <a:latin typeface="+mj-lt"/>
                <a:cs typeface="Times" panose="02020603050405020304" pitchFamily="18" charset="0"/>
              </a:rPr>
              <a:t>Is</a:t>
            </a:r>
            <a:r>
              <a:rPr lang="pl-PL" b="1" dirty="0" smtClean="0">
                <a:latin typeface="+mj-lt"/>
                <a:cs typeface="Times" panose="02020603050405020304" pitchFamily="18" charset="0"/>
              </a:rPr>
              <a:t> </a:t>
            </a:r>
            <a:r>
              <a:rPr lang="pl-PL" b="1" dirty="0" err="1" smtClean="0">
                <a:latin typeface="+mj-lt"/>
                <a:cs typeface="Times" panose="02020603050405020304" pitchFamily="18" charset="0"/>
              </a:rPr>
              <a:t>this</a:t>
            </a:r>
            <a:r>
              <a:rPr lang="pl-PL" b="1" dirty="0" smtClean="0">
                <a:latin typeface="+mj-lt"/>
                <a:cs typeface="Times" panose="02020603050405020304" pitchFamily="18" charset="0"/>
              </a:rPr>
              <a:t> </a:t>
            </a:r>
            <a:r>
              <a:rPr lang="pl-PL" b="1" dirty="0" err="1" smtClean="0">
                <a:latin typeface="+mj-lt"/>
                <a:cs typeface="Times" panose="02020603050405020304" pitchFamily="18" charset="0"/>
              </a:rPr>
              <a:t>bound</a:t>
            </a:r>
            <a:r>
              <a:rPr lang="pl-PL" b="1" dirty="0" smtClean="0">
                <a:latin typeface="+mj-lt"/>
                <a:cs typeface="Times" panose="02020603050405020304" pitchFamily="18" charset="0"/>
              </a:rPr>
              <a:t> </a:t>
            </a:r>
            <a:r>
              <a:rPr lang="pl-PL" b="1" dirty="0" err="1" smtClean="0">
                <a:latin typeface="+mj-lt"/>
                <a:cs typeface="Times" panose="02020603050405020304" pitchFamily="18" charset="0"/>
              </a:rPr>
              <a:t>saturable</a:t>
            </a:r>
            <a:r>
              <a:rPr lang="pl-PL" b="1" dirty="0" smtClean="0">
                <a:latin typeface="+mj-lt"/>
                <a:cs typeface="Times" panose="02020603050405020304" pitchFamily="18" charset="0"/>
              </a:rPr>
              <a:t> </a:t>
            </a:r>
            <a:r>
              <a:rPr lang="pl-PL" b="1" dirty="0" err="1" smtClean="0">
                <a:latin typeface="+mj-lt"/>
                <a:cs typeface="Times" panose="02020603050405020304" pitchFamily="18" charset="0"/>
              </a:rPr>
              <a:t>even</a:t>
            </a:r>
            <a:r>
              <a:rPr lang="pl-PL" b="1" dirty="0" smtClean="0">
                <a:latin typeface="+mj-lt"/>
                <a:cs typeface="Times" panose="02020603050405020304" pitchFamily="18" charset="0"/>
              </a:rPr>
              <a:t> in </a:t>
            </a:r>
            <a:r>
              <a:rPr lang="pl-PL" b="1" dirty="0" err="1" smtClean="0">
                <a:latin typeface="+mj-lt"/>
                <a:cs typeface="Times" panose="02020603050405020304" pitchFamily="18" charset="0"/>
              </a:rPr>
              <a:t>principle</a:t>
            </a:r>
            <a:r>
              <a:rPr lang="pl-PL" b="1" dirty="0" smtClean="0">
                <a:latin typeface="+mj-lt"/>
                <a:cs typeface="Times" panose="02020603050405020304" pitchFamily="18" charset="0"/>
              </a:rPr>
              <a:t>….?</a:t>
            </a:r>
            <a:endParaRPr lang="en-GB" b="1" dirty="0">
              <a:latin typeface="+mj-lt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626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0" grpId="0"/>
      <p:bldP spid="7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 smtClean="0"/>
              <a:t>Many </a:t>
            </a:r>
            <a:r>
              <a:rPr lang="pl-PL" dirty="0" err="1" smtClean="0"/>
              <a:t>repetition</a:t>
            </a:r>
            <a:r>
              <a:rPr lang="pl-PL" dirty="0" smtClean="0"/>
              <a:t> </a:t>
            </a:r>
            <a:r>
              <a:rPr lang="pl-PL" dirty="0" err="1" smtClean="0"/>
              <a:t>scenario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sz="2000" dirty="0" err="1" smtClean="0"/>
              <a:t>guarantees</a:t>
            </a:r>
            <a:r>
              <a:rPr lang="pl-PL" sz="2000" dirty="0" smtClean="0"/>
              <a:t> </a:t>
            </a:r>
            <a:r>
              <a:rPr lang="pl-PL" sz="2000" dirty="0" err="1" smtClean="0"/>
              <a:t>asymptotic</a:t>
            </a:r>
            <a:r>
              <a:rPr lang="pl-PL" sz="2000" dirty="0" smtClean="0"/>
              <a:t> </a:t>
            </a:r>
            <a:r>
              <a:rPr lang="pl-PL" sz="2000" dirty="0" err="1" smtClean="0"/>
              <a:t>saturability</a:t>
            </a:r>
            <a:r>
              <a:rPr lang="pl-PL" sz="2000" dirty="0" smtClean="0"/>
              <a:t> of the CR </a:t>
            </a:r>
            <a:r>
              <a:rPr lang="pl-PL" sz="2000" dirty="0" err="1" smtClean="0"/>
              <a:t>bound</a:t>
            </a:r>
            <a:r>
              <a:rPr lang="pl-PL" sz="2000" dirty="0" smtClean="0"/>
              <a:t> </a:t>
            </a:r>
            <a:endParaRPr lang="en-GB" sz="20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0" y="1143000"/>
            <a:ext cx="7092280" cy="4501234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5004048" y="1052736"/>
            <a:ext cx="3059832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Obraz 5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 =\frac{1}{\sqrt{k}n}$&#10; 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5579448"/>
            <a:ext cx="1712402" cy="539252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8" name="Obraz 7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 =\frac{1}{k n}$&#10; 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964" y="5549794"/>
            <a:ext cx="1538486" cy="542632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10" name="pole tekstowe 9"/>
          <p:cNvSpPr txBox="1"/>
          <p:nvPr/>
        </p:nvSpPr>
        <p:spPr bwMode="auto">
          <a:xfrm>
            <a:off x="1115616" y="6237312"/>
            <a:ext cx="36004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kern="0" dirty="0" err="1" smtClean="0">
                <a:solidFill>
                  <a:srgbClr val="000000"/>
                </a:solidFill>
                <a:latin typeface="Times New Roman"/>
              </a:rPr>
              <a:t>Poor</a:t>
            </a:r>
            <a:r>
              <a:rPr lang="pl-PL" sz="2000" kern="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sz="2000" kern="0" dirty="0" err="1" smtClean="0">
                <a:solidFill>
                  <a:srgbClr val="000000"/>
                </a:solidFill>
                <a:latin typeface="Times New Roman"/>
              </a:rPr>
              <a:t>man’s</a:t>
            </a:r>
            <a:r>
              <a:rPr lang="pl-PL" sz="2000" kern="0" dirty="0" smtClean="0">
                <a:solidFill>
                  <a:srgbClr val="000000"/>
                </a:solidFill>
                <a:latin typeface="Times New Roman"/>
              </a:rPr>
              <a:t> Heisenberg limit</a:t>
            </a:r>
            <a:endParaRPr kumimoji="0" lang="pl-PL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  <p:sp>
        <p:nvSpPr>
          <p:cNvPr id="11" name="pole tekstowe 10"/>
          <p:cNvSpPr txBox="1"/>
          <p:nvPr/>
        </p:nvSpPr>
        <p:spPr bwMode="auto">
          <a:xfrm>
            <a:off x="4716016" y="6117231"/>
            <a:ext cx="36004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kern="0" noProof="0" dirty="0" smtClean="0">
                <a:solidFill>
                  <a:srgbClr val="000000"/>
                </a:solidFill>
                <a:latin typeface="Times New Roman"/>
              </a:rPr>
              <a:t> Heisenberg limit in </a:t>
            </a:r>
            <a:r>
              <a:rPr lang="pl-PL" sz="2000" kern="0" noProof="0" dirty="0" err="1" smtClean="0">
                <a:solidFill>
                  <a:srgbClr val="000000"/>
                </a:solidFill>
                <a:latin typeface="Times New Roman"/>
              </a:rPr>
              <a:t>terms</a:t>
            </a:r>
            <a:r>
              <a:rPr lang="pl-PL" sz="2000" kern="0" noProof="0" dirty="0" smtClean="0">
                <a:solidFill>
                  <a:srgbClr val="000000"/>
                </a:solidFill>
                <a:latin typeface="Times New Roman"/>
              </a:rPr>
              <a:t> of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kern="0" dirty="0" err="1">
                <a:solidFill>
                  <a:srgbClr val="000000"/>
                </a:solidFill>
                <a:latin typeface="Times New Roman"/>
              </a:rPr>
              <a:t>a</a:t>
            </a:r>
            <a:r>
              <a:rPr kumimoji="0" lang="pl-PL" sz="2000" b="0" i="0" u="none" strike="noStrike" kern="0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ll</a:t>
            </a:r>
            <a:r>
              <a:rPr kumimoji="0" lang="pl-PL" sz="20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the </a:t>
            </a:r>
            <a:r>
              <a:rPr kumimoji="0" lang="pl-PL" sz="2000" b="0" i="0" u="none" strike="noStrike" kern="0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resources</a:t>
            </a:r>
            <a:r>
              <a:rPr kumimoji="0" lang="pl-PL" sz="20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pl-PL" sz="2000" b="0" i="0" u="none" strike="noStrike" kern="0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consumed</a:t>
            </a:r>
            <a:endParaRPr kumimoji="0" lang="pl-PL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4438328" y="1052736"/>
            <a:ext cx="4238128" cy="5734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146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67544" y="1844824"/>
            <a:ext cx="8229600" cy="2223120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pl-PL" dirty="0" err="1" smtClean="0"/>
              <a:t>What</a:t>
            </a:r>
            <a:r>
              <a:rPr lang="pl-PL" dirty="0" smtClean="0"/>
              <a:t> </a:t>
            </a:r>
            <a:r>
              <a:rPr lang="pl-PL" dirty="0" err="1" smtClean="0"/>
              <a:t>is</a:t>
            </a:r>
            <a:r>
              <a:rPr lang="pl-PL" dirty="0" smtClean="0"/>
              <a:t> the </a:t>
            </a:r>
            <a:r>
              <a:rPr lang="pl-PL" dirty="0" err="1" smtClean="0"/>
              <a:t>achievable</a:t>
            </a:r>
            <a:r>
              <a:rPr lang="pl-PL" dirty="0" smtClean="0"/>
              <a:t> Heisenberg limit in a single </a:t>
            </a:r>
            <a:r>
              <a:rPr lang="pl-PL" dirty="0" err="1" smtClean="0"/>
              <a:t>shot</a:t>
            </a:r>
            <a:r>
              <a:rPr lang="pl-PL" dirty="0" smtClean="0"/>
              <a:t> </a:t>
            </a:r>
            <a:r>
              <a:rPr lang="pl-PL" dirty="0" err="1" smtClean="0"/>
              <a:t>scenario</a:t>
            </a:r>
            <a:r>
              <a:rPr lang="pl-PL" dirty="0" smtClean="0"/>
              <a:t> </a:t>
            </a:r>
            <a:r>
              <a:rPr lang="pl-PL" dirty="0" err="1" smtClean="0"/>
              <a:t>assuming</a:t>
            </a:r>
            <a:r>
              <a:rPr lang="pl-PL" dirty="0" smtClean="0"/>
              <a:t> </a:t>
            </a:r>
            <a:r>
              <a:rPr lang="pl-PL" dirty="0" err="1" smtClean="0"/>
              <a:t>finite</a:t>
            </a:r>
            <a:r>
              <a:rPr lang="pl-PL" dirty="0" smtClean="0"/>
              <a:t> </a:t>
            </a:r>
            <a:r>
              <a:rPr lang="pl-PL" dirty="0" err="1" smtClean="0"/>
              <a:t>prior</a:t>
            </a:r>
            <a:r>
              <a:rPr lang="pl-PL" dirty="0" smtClean="0"/>
              <a:t> </a:t>
            </a:r>
            <a:r>
              <a:rPr lang="pl-PL" dirty="0" err="1" smtClean="0"/>
              <a:t>knowledge</a:t>
            </a:r>
            <a:r>
              <a:rPr lang="pl-PL" dirty="0" smtClean="0"/>
              <a:t>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256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chemat blokowy: opóźnienie 52"/>
          <p:cNvSpPr/>
          <p:nvPr/>
        </p:nvSpPr>
        <p:spPr>
          <a:xfrm>
            <a:off x="5502458" y="1527518"/>
            <a:ext cx="846003" cy="715848"/>
          </a:xfrm>
          <a:prstGeom prst="flowChartDelay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22568" y="115523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 smtClean="0"/>
              <a:t>The True Heisenberg limit</a:t>
            </a:r>
            <a:br>
              <a:rPr lang="pl-PL" dirty="0" smtClean="0"/>
            </a:br>
            <a:r>
              <a:rPr lang="pl-PL" sz="1800" dirty="0" smtClean="0"/>
              <a:t>The </a:t>
            </a:r>
            <a:r>
              <a:rPr lang="pl-PL" sz="1800" dirty="0" err="1" smtClean="0"/>
              <a:t>Bayesian</a:t>
            </a:r>
            <a:r>
              <a:rPr lang="pl-PL" sz="1800" dirty="0" smtClean="0"/>
              <a:t> </a:t>
            </a:r>
            <a:r>
              <a:rPr lang="pl-PL" sz="1800" dirty="0" err="1" smtClean="0"/>
              <a:t>approach</a:t>
            </a:r>
            <a:endParaRPr lang="en-GB" dirty="0"/>
          </a:p>
        </p:txBody>
      </p:sp>
      <p:pic>
        <p:nvPicPr>
          <p:cNvPr id="34" name="Obraz 3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863822" y="1632946"/>
            <a:ext cx="544697" cy="459351"/>
          </a:xfrm>
          <a:prstGeom prst="rect">
            <a:avLst/>
          </a:prstGeom>
          <a:noFill/>
          <a:ln/>
          <a:effectLst/>
        </p:spPr>
      </p:pic>
      <p:cxnSp>
        <p:nvCxnSpPr>
          <p:cNvPr id="35" name="Łącznik prosty 34"/>
          <p:cNvCxnSpPr/>
          <p:nvPr/>
        </p:nvCxnSpPr>
        <p:spPr>
          <a:xfrm>
            <a:off x="1707210" y="1843793"/>
            <a:ext cx="63254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Obraz 35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/>
          <a:srcRect l="-47244" t="-51633" r="-47244" b="-51633"/>
          <a:stretch>
            <a:fillRect/>
          </a:stretch>
        </p:blipFill>
        <p:spPr bwMode="auto">
          <a:xfrm>
            <a:off x="2339752" y="1422097"/>
            <a:ext cx="881934" cy="8433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cxnSp>
        <p:nvCxnSpPr>
          <p:cNvPr id="40" name="Łącznik prosty 39"/>
          <p:cNvCxnSpPr/>
          <p:nvPr/>
        </p:nvCxnSpPr>
        <p:spPr>
          <a:xfrm>
            <a:off x="3499410" y="1843792"/>
            <a:ext cx="73796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Obraz 40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4553645" y="1632946"/>
            <a:ext cx="754194" cy="460060"/>
          </a:xfrm>
          <a:prstGeom prst="rect">
            <a:avLst/>
          </a:prstGeom>
          <a:noFill/>
          <a:ln/>
          <a:effectLst/>
        </p:spPr>
      </p:pic>
      <p:pic>
        <p:nvPicPr>
          <p:cNvPr id="43" name="Obraz 4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107" y="1729287"/>
            <a:ext cx="514501" cy="365315"/>
          </a:xfrm>
          <a:prstGeom prst="rect">
            <a:avLst/>
          </a:prstGeom>
          <a:noFill/>
          <a:ln/>
          <a:effectLst/>
        </p:spPr>
      </p:pic>
      <p:sp>
        <p:nvSpPr>
          <p:cNvPr id="48" name="Elipsa 47"/>
          <p:cNvSpPr/>
          <p:nvPr/>
        </p:nvSpPr>
        <p:spPr>
          <a:xfrm>
            <a:off x="1496362" y="1738363"/>
            <a:ext cx="210848" cy="210847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Elipsa 48"/>
          <p:cNvSpPr/>
          <p:nvPr/>
        </p:nvSpPr>
        <p:spPr>
          <a:xfrm>
            <a:off x="4131944" y="1738368"/>
            <a:ext cx="210848" cy="210847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" name="Obraz 5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6518" y="1645884"/>
            <a:ext cx="668354" cy="406932"/>
          </a:xfrm>
          <a:prstGeom prst="rect">
            <a:avLst/>
          </a:prstGeom>
          <a:noFill/>
          <a:ln/>
          <a:effectLst/>
        </p:spPr>
      </p:pic>
      <p:pic>
        <p:nvPicPr>
          <p:cNvPr id="9" name="Obraz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3580504"/>
            <a:ext cx="5214925" cy="388482"/>
          </a:xfrm>
          <a:prstGeom prst="rect">
            <a:avLst/>
          </a:prstGeom>
          <a:noFill/>
          <a:ln/>
          <a:effectLst/>
        </p:spPr>
      </p:pic>
      <p:sp>
        <p:nvSpPr>
          <p:cNvPr id="55" name="pole tekstowe 54"/>
          <p:cNvSpPr txBox="1"/>
          <p:nvPr/>
        </p:nvSpPr>
        <p:spPr bwMode="auto">
          <a:xfrm>
            <a:off x="292039" y="2767783"/>
            <a:ext cx="328165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The </a:t>
            </a:r>
            <a:r>
              <a:rPr kumimoji="0" lang="pl-P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Bayesian</a:t>
            </a:r>
            <a:r>
              <a:rPr kumimoji="0" lang="pl-P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variance</a:t>
            </a:r>
            <a:r>
              <a:rPr kumimoji="0" lang="pl-P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</a:p>
        </p:txBody>
      </p:sp>
      <p:pic>
        <p:nvPicPr>
          <p:cNvPr id="13" name="Obraz 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393" y="2425937"/>
            <a:ext cx="2597988" cy="313452"/>
          </a:xfrm>
          <a:prstGeom prst="rect">
            <a:avLst/>
          </a:prstGeom>
          <a:noFill/>
          <a:ln/>
          <a:effectLst/>
        </p:spPr>
      </p:pic>
      <p:sp>
        <p:nvSpPr>
          <p:cNvPr id="57" name="pole tekstowe 56"/>
          <p:cNvSpPr txBox="1"/>
          <p:nvPr/>
        </p:nvSpPr>
        <p:spPr bwMode="auto">
          <a:xfrm>
            <a:off x="325420" y="4208255"/>
            <a:ext cx="328165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kern="0" dirty="0">
                <a:solidFill>
                  <a:srgbClr val="000000"/>
                </a:solidFill>
                <a:latin typeface="Times New Roman"/>
              </a:rPr>
              <a:t>n</a:t>
            </a:r>
            <a:r>
              <a:rPr kumimoji="0" lang="pl-P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o </a:t>
            </a:r>
            <a:r>
              <a:rPr kumimoji="0" lang="pl-P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unbiasedness</a:t>
            </a:r>
            <a:r>
              <a:rPr kumimoji="0" lang="pl-P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pl-P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assumption</a:t>
            </a:r>
            <a:endParaRPr kumimoji="0" lang="pl-PL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  <p:sp>
        <p:nvSpPr>
          <p:cNvPr id="58" name="pole tekstowe 57"/>
          <p:cNvSpPr txBox="1"/>
          <p:nvPr/>
        </p:nvSpPr>
        <p:spPr bwMode="auto">
          <a:xfrm>
            <a:off x="3793904" y="3030034"/>
            <a:ext cx="88692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prior</a:t>
            </a:r>
            <a:endParaRPr kumimoji="0" lang="pl-PL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  <p:cxnSp>
        <p:nvCxnSpPr>
          <p:cNvPr id="16" name="Łącznik prosty ze strzałką 15"/>
          <p:cNvCxnSpPr/>
          <p:nvPr/>
        </p:nvCxnSpPr>
        <p:spPr>
          <a:xfrm flipH="1">
            <a:off x="3793904" y="3442360"/>
            <a:ext cx="182537" cy="1285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Obraz 2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128" y="5122198"/>
            <a:ext cx="2245098" cy="574903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16569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48" grpId="0" animBg="1"/>
      <p:bldP spid="49" grpId="0" animBg="1"/>
      <p:bldP spid="55" grpId="0" animBg="1"/>
      <p:bldP spid="57" grpId="0" animBg="1"/>
      <p:bldP spid="5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ytuł 2"/>
          <p:cNvSpPr txBox="1">
            <a:spLocks/>
          </p:cNvSpPr>
          <p:nvPr/>
        </p:nvSpPr>
        <p:spPr>
          <a:xfrm>
            <a:off x="2339752" y="4733345"/>
            <a:ext cx="6620365" cy="10630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rtlCol="0" anchor="ctr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endParaRPr lang="en-GB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22568" y="115523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 smtClean="0"/>
              <a:t>The True Heisenberg limit</a:t>
            </a:r>
            <a:endParaRPr lang="en-GB" dirty="0"/>
          </a:p>
        </p:txBody>
      </p:sp>
      <p:pic>
        <p:nvPicPr>
          <p:cNvPr id="52" name="Obraz 5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7275" y="1016785"/>
            <a:ext cx="7445679" cy="2342334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923" y="3461623"/>
            <a:ext cx="1844571" cy="514286"/>
          </a:xfrm>
          <a:prstGeom prst="rect">
            <a:avLst/>
          </a:prstGeom>
          <a:noFill/>
          <a:ln/>
          <a:effectLst/>
        </p:spPr>
      </p:pic>
      <p:sp>
        <p:nvSpPr>
          <p:cNvPr id="59" name="pole tekstowe 58"/>
          <p:cNvSpPr txBox="1"/>
          <p:nvPr/>
        </p:nvSpPr>
        <p:spPr bwMode="auto">
          <a:xfrm>
            <a:off x="250267" y="4167516"/>
            <a:ext cx="8426189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For </a:t>
            </a:r>
            <a:r>
              <a:rPr kumimoji="0" lang="pl-P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any</a:t>
            </a:r>
            <a:r>
              <a:rPr kumimoji="0" lang="pl-P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prior</a:t>
            </a:r>
            <a:r>
              <a:rPr kumimoji="0" lang="pl-P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with </a:t>
            </a:r>
            <a:r>
              <a:rPr kumimoji="0" lang="pl-P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finite</a:t>
            </a:r>
            <a:r>
              <a:rPr kumimoji="0" lang="pl-P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bandwidth</a:t>
            </a:r>
            <a:r>
              <a:rPr kumimoji="0" lang="pl-P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20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L</a:t>
            </a:r>
            <a:endParaRPr kumimoji="0" lang="pl-PL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</a:endParaRPr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 rotWithShape="1">
          <a:blip r:embed="rId7"/>
          <a:srcRect l="4162" r="12761" b="6413"/>
          <a:stretch/>
        </p:blipFill>
        <p:spPr>
          <a:xfrm>
            <a:off x="302019" y="4694197"/>
            <a:ext cx="1944000" cy="936000"/>
          </a:xfrm>
          <a:prstGeom prst="rect">
            <a:avLst/>
          </a:prstGeom>
        </p:spPr>
      </p:pic>
      <p:sp>
        <p:nvSpPr>
          <p:cNvPr id="15" name="Prostokąt 14"/>
          <p:cNvSpPr/>
          <p:nvPr/>
        </p:nvSpPr>
        <p:spPr>
          <a:xfrm>
            <a:off x="280294" y="5531451"/>
            <a:ext cx="1296144" cy="1018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Obraz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616" y="4954007"/>
            <a:ext cx="5976636" cy="646775"/>
          </a:xfrm>
          <a:prstGeom prst="rect">
            <a:avLst/>
          </a:prstGeom>
          <a:noFill/>
          <a:ln/>
          <a:effectLst/>
        </p:spPr>
      </p:pic>
      <p:sp>
        <p:nvSpPr>
          <p:cNvPr id="62" name="pole tekstowe 61"/>
          <p:cNvSpPr txBox="1"/>
          <p:nvPr/>
        </p:nvSpPr>
        <p:spPr bwMode="auto">
          <a:xfrm>
            <a:off x="302019" y="5973689"/>
            <a:ext cx="8806485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Any</a:t>
            </a:r>
            <a:r>
              <a:rPr kumimoji="0" lang="pl-PL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„</a:t>
            </a:r>
            <a:r>
              <a:rPr kumimoji="0" lang="pl-PL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reasonable</a:t>
            </a:r>
            <a:r>
              <a:rPr kumimoji="0" lang="pl-PL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” </a:t>
            </a:r>
            <a:r>
              <a:rPr kumimoji="0" lang="pl-PL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prior</a:t>
            </a:r>
            <a:r>
              <a:rPr kumimoji="0" lang="pl-PL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may</a:t>
            </a:r>
            <a:r>
              <a:rPr kumimoji="0" lang="pl-PL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be </a:t>
            </a:r>
            <a:r>
              <a:rPr kumimoji="0" lang="pl-PL" sz="16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efficiently</a:t>
            </a:r>
            <a:r>
              <a:rPr kumimoji="0" lang="pl-PL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16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approximated</a:t>
            </a:r>
            <a:r>
              <a:rPr kumimoji="0" lang="pl-PL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by </a:t>
            </a:r>
            <a:r>
              <a:rPr kumimoji="0" lang="pl-PL" sz="16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finite</a:t>
            </a:r>
            <a:r>
              <a:rPr kumimoji="0" lang="pl-PL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16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bandwidth</a:t>
            </a:r>
            <a:r>
              <a:rPr kumimoji="0" lang="pl-PL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16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priors</a:t>
            </a:r>
            <a:r>
              <a:rPr kumimoji="0" lang="pl-PL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and the </a:t>
            </a:r>
            <a:r>
              <a:rPr kumimoji="0" lang="pl-PL" sz="16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theorem</a:t>
            </a:r>
            <a:r>
              <a:rPr kumimoji="0" lang="pl-PL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16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will</a:t>
            </a:r>
            <a:r>
              <a:rPr kumimoji="0" lang="pl-PL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16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remain</a:t>
            </a:r>
            <a:r>
              <a:rPr kumimoji="0" lang="pl-PL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16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valid</a:t>
            </a:r>
            <a:r>
              <a:rPr kumimoji="0" lang="pl-PL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, </a:t>
            </a:r>
            <a:r>
              <a:rPr kumimoji="0" lang="pl-PL" sz="16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e.g</a:t>
            </a:r>
            <a:r>
              <a:rPr kumimoji="0" lang="pl-PL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. for </a:t>
            </a:r>
            <a:r>
              <a:rPr kumimoji="0" lang="pl-PL" sz="16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arbitrary</a:t>
            </a:r>
            <a:r>
              <a:rPr kumimoji="0" lang="pl-PL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16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narrow</a:t>
            </a:r>
            <a:r>
              <a:rPr kumimoji="0" lang="pl-PL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16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rectangular</a:t>
            </a:r>
            <a:r>
              <a:rPr kumimoji="0" lang="pl-PL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16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prior</a:t>
            </a:r>
            <a:r>
              <a:rPr kumimoji="0" lang="pl-PL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.</a:t>
            </a:r>
            <a:endParaRPr kumimoji="0" lang="pl-PL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9" name="Elipsa 18"/>
          <p:cNvSpPr/>
          <p:nvPr/>
        </p:nvSpPr>
        <p:spPr>
          <a:xfrm>
            <a:off x="7591966" y="4802017"/>
            <a:ext cx="648072" cy="432448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4" name="Obraz 6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19" y="3354263"/>
            <a:ext cx="5805679" cy="690536"/>
          </a:xfrm>
          <a:prstGeom prst="rect">
            <a:avLst/>
          </a:prstGeom>
          <a:noFill/>
          <a:ln/>
          <a:effectLst/>
        </p:spPr>
      </p:pic>
      <p:sp>
        <p:nvSpPr>
          <p:cNvPr id="2" name="Prostokąt 1"/>
          <p:cNvSpPr/>
          <p:nvPr/>
        </p:nvSpPr>
        <p:spPr>
          <a:xfrm>
            <a:off x="5118237" y="4181289"/>
            <a:ext cx="34147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pl-PL" kern="0" dirty="0">
                <a:solidFill>
                  <a:srgbClr val="000000"/>
                </a:solidFill>
              </a:rPr>
              <a:t>we </a:t>
            </a:r>
            <a:r>
              <a:rPr lang="pl-PL" kern="0" dirty="0" err="1">
                <a:solidFill>
                  <a:srgbClr val="000000"/>
                </a:solidFill>
              </a:rPr>
              <a:t>have</a:t>
            </a:r>
            <a:r>
              <a:rPr lang="pl-PL" kern="0" dirty="0">
                <a:solidFill>
                  <a:srgbClr val="000000"/>
                </a:solidFill>
              </a:rPr>
              <a:t> the </a:t>
            </a:r>
            <a:r>
              <a:rPr lang="pl-PL" kern="0" dirty="0" err="1">
                <a:solidFill>
                  <a:srgbClr val="000000"/>
                </a:solidFill>
              </a:rPr>
              <a:t>following</a:t>
            </a:r>
            <a:r>
              <a:rPr lang="pl-PL" kern="0" dirty="0">
                <a:solidFill>
                  <a:srgbClr val="000000"/>
                </a:solidFill>
              </a:rPr>
              <a:t> </a:t>
            </a:r>
            <a:r>
              <a:rPr lang="pl-PL" kern="0" dirty="0" err="1">
                <a:solidFill>
                  <a:srgbClr val="000000"/>
                </a:solidFill>
              </a:rPr>
              <a:t>bound</a:t>
            </a:r>
            <a:endParaRPr lang="pl-PL" kern="0" dirty="0">
              <a:solidFill>
                <a:srgbClr val="000000"/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1298107" y="6607903"/>
            <a:ext cx="885354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/>
              <a:t>W. </a:t>
            </a:r>
            <a:r>
              <a:rPr lang="pl-PL" sz="1200" dirty="0" err="1"/>
              <a:t>Gorecki</a:t>
            </a:r>
            <a:r>
              <a:rPr lang="pl-PL" sz="1200" dirty="0"/>
              <a:t>, R. </a:t>
            </a:r>
            <a:r>
              <a:rPr lang="pl-PL" sz="1200" dirty="0" err="1"/>
              <a:t>Demkowicz-Dobrzanski</a:t>
            </a:r>
            <a:r>
              <a:rPr lang="pl-PL" sz="1200" dirty="0"/>
              <a:t>, H. M. </a:t>
            </a:r>
            <a:r>
              <a:rPr lang="pl-PL" sz="1200" dirty="0" err="1"/>
              <a:t>Wiseman</a:t>
            </a:r>
            <a:r>
              <a:rPr lang="pl-PL" sz="1200" dirty="0"/>
              <a:t>, D. W. </a:t>
            </a:r>
            <a:r>
              <a:rPr lang="pl-PL" sz="1200" dirty="0" err="1"/>
              <a:t>Berry</a:t>
            </a:r>
            <a:r>
              <a:rPr lang="pl-PL" sz="1200" dirty="0"/>
              <a:t>, </a:t>
            </a:r>
            <a:r>
              <a:rPr lang="pl-PL" sz="1200" dirty="0" err="1"/>
              <a:t>Phys</a:t>
            </a:r>
            <a:r>
              <a:rPr lang="pl-PL" sz="1200" dirty="0"/>
              <a:t>. </a:t>
            </a:r>
            <a:r>
              <a:rPr lang="pl-PL" sz="1200" dirty="0" err="1"/>
              <a:t>Rev</a:t>
            </a:r>
            <a:r>
              <a:rPr lang="pl-PL" sz="1200" dirty="0"/>
              <a:t>. </a:t>
            </a:r>
            <a:r>
              <a:rPr lang="pl-PL" sz="1200" dirty="0" err="1"/>
              <a:t>Lett</a:t>
            </a:r>
            <a:r>
              <a:rPr lang="pl-PL" sz="1200" dirty="0"/>
              <a:t> 124, 030401 (2020)</a:t>
            </a:r>
          </a:p>
        </p:txBody>
      </p:sp>
    </p:spTree>
    <p:extLst>
      <p:ext uri="{BB962C8B-B14F-4D97-AF65-F5344CB8AC3E}">
        <p14:creationId xmlns:p14="http://schemas.microsoft.com/office/powerpoint/2010/main" val="510419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59" grpId="0" animBg="1"/>
      <p:bldP spid="62" grpId="0" animBg="1"/>
      <p:bldP spid="19" grpId="0" animBg="1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rostokąt 49"/>
          <p:cNvSpPr/>
          <p:nvPr/>
        </p:nvSpPr>
        <p:spPr>
          <a:xfrm>
            <a:off x="1947832" y="4953013"/>
            <a:ext cx="5504488" cy="1428315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The </a:t>
            </a:r>
            <a:r>
              <a:rPr lang="pl-PL" dirty="0" err="1" smtClean="0"/>
              <a:t>true</a:t>
            </a:r>
            <a:r>
              <a:rPr lang="pl-PL" dirty="0" smtClean="0"/>
              <a:t> Heisenberg limit</a:t>
            </a:r>
            <a:endParaRPr lang="pl-PL" dirty="0"/>
          </a:p>
        </p:txBody>
      </p:sp>
      <p:cxnSp>
        <p:nvCxnSpPr>
          <p:cNvPr id="90" name="Łącznik prosty 89"/>
          <p:cNvCxnSpPr/>
          <p:nvPr/>
        </p:nvCxnSpPr>
        <p:spPr>
          <a:xfrm>
            <a:off x="1456164" y="2402087"/>
            <a:ext cx="581595" cy="48960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Łącznik prosty 90"/>
          <p:cNvCxnSpPr/>
          <p:nvPr/>
        </p:nvCxnSpPr>
        <p:spPr>
          <a:xfrm>
            <a:off x="2968312" y="2402087"/>
            <a:ext cx="1065735" cy="4544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8" name="Prostokąt 97"/>
          <p:cNvSpPr/>
          <p:nvPr/>
        </p:nvSpPr>
        <p:spPr>
          <a:xfrm>
            <a:off x="3317268" y="2188777"/>
            <a:ext cx="504691" cy="520182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pic>
        <p:nvPicPr>
          <p:cNvPr id="99" name="Obraz 53 2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48784" y="2348881"/>
            <a:ext cx="182916" cy="22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0" name="Łącznik prosty 99"/>
          <p:cNvCxnSpPr/>
          <p:nvPr/>
        </p:nvCxnSpPr>
        <p:spPr>
          <a:xfrm flipH="1" flipV="1">
            <a:off x="4858771" y="3111459"/>
            <a:ext cx="557833" cy="4069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Łącznik prosty 100"/>
          <p:cNvCxnSpPr/>
          <p:nvPr/>
        </p:nvCxnSpPr>
        <p:spPr>
          <a:xfrm flipV="1">
            <a:off x="4481684" y="2436762"/>
            <a:ext cx="934920" cy="6287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Łącznik prosty 101"/>
          <p:cNvCxnSpPr/>
          <p:nvPr/>
        </p:nvCxnSpPr>
        <p:spPr>
          <a:xfrm flipV="1">
            <a:off x="4090657" y="3014099"/>
            <a:ext cx="661307" cy="5155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Prostokąt 102"/>
          <p:cNvSpPr/>
          <p:nvPr/>
        </p:nvSpPr>
        <p:spPr>
          <a:xfrm>
            <a:off x="4318208" y="2870808"/>
            <a:ext cx="814234" cy="24480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104" name="Łącznik prosty 103"/>
          <p:cNvCxnSpPr>
            <a:endCxn id="103" idx="0"/>
          </p:cNvCxnSpPr>
          <p:nvPr/>
        </p:nvCxnSpPr>
        <p:spPr>
          <a:xfrm>
            <a:off x="4034047" y="2443253"/>
            <a:ext cx="691279" cy="4275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Łącznik prosty 92"/>
          <p:cNvCxnSpPr/>
          <p:nvPr/>
        </p:nvCxnSpPr>
        <p:spPr>
          <a:xfrm flipH="1" flipV="1">
            <a:off x="2177843" y="3096783"/>
            <a:ext cx="658833" cy="4393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Łącznik prosty 93"/>
          <p:cNvCxnSpPr/>
          <p:nvPr/>
        </p:nvCxnSpPr>
        <p:spPr>
          <a:xfrm flipV="1">
            <a:off x="2037759" y="2402087"/>
            <a:ext cx="930553" cy="65088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Łącznik prosty 94"/>
          <p:cNvCxnSpPr/>
          <p:nvPr/>
        </p:nvCxnSpPr>
        <p:spPr>
          <a:xfrm flipV="1">
            <a:off x="1456164" y="3136501"/>
            <a:ext cx="570335" cy="39317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Prostokąt 95"/>
          <p:cNvSpPr/>
          <p:nvPr/>
        </p:nvSpPr>
        <p:spPr>
          <a:xfrm>
            <a:off x="1688803" y="2891696"/>
            <a:ext cx="814234" cy="24480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97" name="Łącznik prosty 96"/>
          <p:cNvCxnSpPr/>
          <p:nvPr/>
        </p:nvCxnSpPr>
        <p:spPr>
          <a:xfrm>
            <a:off x="2836675" y="3536165"/>
            <a:ext cx="125398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7" name="Obraz 116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80" y="2839004"/>
            <a:ext cx="335739" cy="308412"/>
          </a:xfrm>
          <a:prstGeom prst="rect">
            <a:avLst/>
          </a:prstGeom>
          <a:noFill/>
          <a:ln/>
          <a:effectLst/>
        </p:spPr>
      </p:pic>
      <p:pic>
        <p:nvPicPr>
          <p:cNvPr id="9" name="Obraz 8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 \tilde{\varphi} \geq \frac{\pi}{n}  $$&#10;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886" y="5585403"/>
            <a:ext cx="1305432" cy="685664"/>
          </a:xfrm>
          <a:prstGeom prst="rect">
            <a:avLst/>
          </a:prstGeom>
          <a:noFill/>
          <a:ln/>
          <a:effectLst/>
        </p:spPr>
      </p:pic>
      <p:sp>
        <p:nvSpPr>
          <p:cNvPr id="123" name="Schemat blokowy: opóźnienie 122"/>
          <p:cNvSpPr/>
          <p:nvPr/>
        </p:nvSpPr>
        <p:spPr>
          <a:xfrm>
            <a:off x="5558746" y="2177962"/>
            <a:ext cx="577850" cy="1672271"/>
          </a:xfrm>
          <a:prstGeom prst="flowChartDelay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27" name="pole tekstowe 126"/>
          <p:cNvSpPr txBox="1"/>
          <p:nvPr/>
        </p:nvSpPr>
        <p:spPr>
          <a:xfrm>
            <a:off x="1947832" y="5194675"/>
            <a:ext cx="5349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b="1" dirty="0" smtClean="0"/>
              <a:t>The </a:t>
            </a:r>
            <a:r>
              <a:rPr lang="pl-PL" b="1" dirty="0" err="1"/>
              <a:t>a</a:t>
            </a:r>
            <a:r>
              <a:rPr lang="pl-PL" b="1" dirty="0" err="1" smtClean="0"/>
              <a:t>symptotically</a:t>
            </a:r>
            <a:r>
              <a:rPr lang="pl-PL" b="1" dirty="0" smtClean="0"/>
              <a:t> </a:t>
            </a:r>
            <a:r>
              <a:rPr lang="pl-PL" b="1" dirty="0" err="1" smtClean="0"/>
              <a:t>saturable</a:t>
            </a:r>
            <a:r>
              <a:rPr lang="pl-PL" b="1" dirty="0" smtClean="0"/>
              <a:t> Heisenberg limit:</a:t>
            </a:r>
            <a:endParaRPr lang="en-GB" b="1" dirty="0"/>
          </a:p>
        </p:txBody>
      </p:sp>
      <p:cxnSp>
        <p:nvCxnSpPr>
          <p:cNvPr id="129" name="Łącznik prosty ze strzałką 128"/>
          <p:cNvCxnSpPr/>
          <p:nvPr/>
        </p:nvCxnSpPr>
        <p:spPr>
          <a:xfrm>
            <a:off x="6444208" y="2891695"/>
            <a:ext cx="72008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az 5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i)$&#10;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5" y="2708961"/>
            <a:ext cx="508789" cy="310149"/>
          </a:xfrm>
          <a:prstGeom prst="rect">
            <a:avLst/>
          </a:prstGeom>
          <a:noFill/>
          <a:ln/>
          <a:effectLst/>
        </p:spPr>
      </p:pic>
      <p:sp>
        <p:nvSpPr>
          <p:cNvPr id="2" name="Prostokąt 1"/>
          <p:cNvSpPr/>
          <p:nvPr/>
        </p:nvSpPr>
        <p:spPr>
          <a:xfrm>
            <a:off x="746880" y="2188777"/>
            <a:ext cx="584760" cy="1580572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pl-PL"/>
          </a:p>
        </p:txBody>
      </p:sp>
      <p:pic>
        <p:nvPicPr>
          <p:cNvPr id="4" name="Obraz 3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493" y="2803799"/>
            <a:ext cx="352961" cy="310149"/>
          </a:xfrm>
          <a:prstGeom prst="rect">
            <a:avLst/>
          </a:prstGeom>
          <a:noFill/>
          <a:ln/>
          <a:effectLst/>
        </p:spPr>
      </p:pic>
      <p:pic>
        <p:nvPicPr>
          <p:cNvPr id="5" name="Obraz 4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 = \sum_{k=0}^n c_k \ket{k,n-k}$&#10;\end{document}&#10;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05" y="4193113"/>
            <a:ext cx="2817008" cy="307492"/>
          </a:xfrm>
          <a:prstGeom prst="rect">
            <a:avLst/>
          </a:prstGeom>
          <a:noFill/>
          <a:ln/>
          <a:effectLst/>
        </p:spPr>
      </p:pic>
      <p:pic>
        <p:nvPicPr>
          <p:cNvPr id="7" name="Obraz 6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M_i$&#10;\end{document}&#10;" title="IguanaTex Bitmap Display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427" y="2801310"/>
            <a:ext cx="370563" cy="258632"/>
          </a:xfrm>
          <a:prstGeom prst="rect">
            <a:avLst/>
          </a:prstGeom>
          <a:noFill/>
          <a:ln/>
          <a:effectLst/>
        </p:spPr>
      </p:pic>
      <p:sp>
        <p:nvSpPr>
          <p:cNvPr id="37" name="pole tekstowe 36"/>
          <p:cNvSpPr txBox="1"/>
          <p:nvPr/>
        </p:nvSpPr>
        <p:spPr>
          <a:xfrm>
            <a:off x="844127" y="4592778"/>
            <a:ext cx="23647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400" dirty="0" err="1"/>
              <a:t>a</a:t>
            </a:r>
            <a:r>
              <a:rPr lang="pl-PL" sz="1400" dirty="0" err="1" smtClean="0"/>
              <a:t>rbitrary</a:t>
            </a:r>
            <a:r>
              <a:rPr lang="pl-PL" sz="1400" dirty="0" smtClean="0"/>
              <a:t> n-</a:t>
            </a:r>
            <a:r>
              <a:rPr lang="pl-PL" sz="1400" dirty="0" err="1" smtClean="0"/>
              <a:t>photon</a:t>
            </a:r>
            <a:r>
              <a:rPr lang="pl-PL" sz="1400" dirty="0" smtClean="0"/>
              <a:t> </a:t>
            </a:r>
            <a:r>
              <a:rPr lang="pl-PL" sz="1400" dirty="0" err="1" smtClean="0"/>
              <a:t>state</a:t>
            </a:r>
            <a:r>
              <a:rPr lang="pl-PL" sz="1400" dirty="0" smtClean="0"/>
              <a:t> </a:t>
            </a:r>
            <a:endParaRPr lang="en-GB" sz="1400" dirty="0"/>
          </a:p>
        </p:txBody>
      </p:sp>
      <p:sp>
        <p:nvSpPr>
          <p:cNvPr id="38" name="pole tekstowe 37"/>
          <p:cNvSpPr txBox="1"/>
          <p:nvPr/>
        </p:nvSpPr>
        <p:spPr>
          <a:xfrm>
            <a:off x="4759071" y="4592777"/>
            <a:ext cx="21771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400" dirty="0" err="1"/>
              <a:t>a</a:t>
            </a:r>
            <a:r>
              <a:rPr lang="pl-PL" sz="1400" dirty="0" err="1" smtClean="0"/>
              <a:t>rbitrary</a:t>
            </a:r>
            <a:r>
              <a:rPr lang="pl-PL" sz="1400" dirty="0" smtClean="0"/>
              <a:t> </a:t>
            </a:r>
            <a:r>
              <a:rPr lang="pl-PL" sz="1400" dirty="0" err="1" smtClean="0"/>
              <a:t>measurement</a:t>
            </a:r>
            <a:endParaRPr lang="en-GB" sz="1400" dirty="0"/>
          </a:p>
        </p:txBody>
      </p:sp>
      <p:pic>
        <p:nvPicPr>
          <p:cNvPr id="8" name="Obraz 7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M_i\geq 0 $,  $\sum_i M_i = \openone$ &#10;\end{document}&#10;" title="IguanaTex Bitmap Display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140" y="4138569"/>
            <a:ext cx="2346470" cy="289885"/>
          </a:xfrm>
          <a:prstGeom prst="rect">
            <a:avLst/>
          </a:prstGeom>
          <a:noFill/>
          <a:ln/>
          <a:effectLst/>
        </p:spPr>
      </p:pic>
      <p:sp>
        <p:nvSpPr>
          <p:cNvPr id="32" name="Prostokąt 31"/>
          <p:cNvSpPr/>
          <p:nvPr/>
        </p:nvSpPr>
        <p:spPr>
          <a:xfrm>
            <a:off x="1298107" y="6607903"/>
            <a:ext cx="885354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/>
              <a:t>W. </a:t>
            </a:r>
            <a:r>
              <a:rPr lang="pl-PL" sz="1200" dirty="0" err="1"/>
              <a:t>Gorecki</a:t>
            </a:r>
            <a:r>
              <a:rPr lang="pl-PL" sz="1200" dirty="0"/>
              <a:t>, R. </a:t>
            </a:r>
            <a:r>
              <a:rPr lang="pl-PL" sz="1200" dirty="0" err="1"/>
              <a:t>Demkowicz-Dobrzanski</a:t>
            </a:r>
            <a:r>
              <a:rPr lang="pl-PL" sz="1200" dirty="0"/>
              <a:t>, H. M. </a:t>
            </a:r>
            <a:r>
              <a:rPr lang="pl-PL" sz="1200" dirty="0" err="1"/>
              <a:t>Wiseman</a:t>
            </a:r>
            <a:r>
              <a:rPr lang="pl-PL" sz="1200" dirty="0"/>
              <a:t>, D. W. </a:t>
            </a:r>
            <a:r>
              <a:rPr lang="pl-PL" sz="1200" dirty="0" err="1"/>
              <a:t>Berry</a:t>
            </a:r>
            <a:r>
              <a:rPr lang="pl-PL" sz="1200" dirty="0"/>
              <a:t>, </a:t>
            </a:r>
            <a:r>
              <a:rPr lang="pl-PL" sz="1200" dirty="0" err="1"/>
              <a:t>Phys</a:t>
            </a:r>
            <a:r>
              <a:rPr lang="pl-PL" sz="1200" dirty="0"/>
              <a:t>. </a:t>
            </a:r>
            <a:r>
              <a:rPr lang="pl-PL" sz="1200" dirty="0" err="1"/>
              <a:t>Rev</a:t>
            </a:r>
            <a:r>
              <a:rPr lang="pl-PL" sz="1200" dirty="0"/>
              <a:t>. </a:t>
            </a:r>
            <a:r>
              <a:rPr lang="pl-PL" sz="1200" dirty="0" err="1"/>
              <a:t>Lett</a:t>
            </a:r>
            <a:r>
              <a:rPr lang="pl-PL" sz="1200" dirty="0"/>
              <a:t> 124, 030401 (2020)</a:t>
            </a:r>
          </a:p>
        </p:txBody>
      </p:sp>
    </p:spTree>
    <p:extLst>
      <p:ext uri="{BB962C8B-B14F-4D97-AF65-F5344CB8AC3E}">
        <p14:creationId xmlns:p14="http://schemas.microsoft.com/office/powerpoint/2010/main" val="46089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22568" y="115523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 err="1" smtClean="0"/>
              <a:t>Sketch</a:t>
            </a:r>
            <a:r>
              <a:rPr lang="pl-PL" dirty="0" smtClean="0"/>
              <a:t> of the proof</a:t>
            </a:r>
            <a:endParaRPr lang="en-GB" dirty="0"/>
          </a:p>
        </p:txBody>
      </p:sp>
      <p:pic>
        <p:nvPicPr>
          <p:cNvPr id="52" name="Obraz 5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7275" y="1016785"/>
            <a:ext cx="7445679" cy="2342334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441953"/>
            <a:ext cx="3773892" cy="785533"/>
          </a:xfrm>
          <a:prstGeom prst="rect">
            <a:avLst/>
          </a:prstGeom>
          <a:noFill/>
          <a:ln/>
          <a:effectLst/>
        </p:spPr>
      </p:pic>
      <p:sp>
        <p:nvSpPr>
          <p:cNvPr id="16" name="pole tekstowe 15"/>
          <p:cNvSpPr txBox="1"/>
          <p:nvPr/>
        </p:nvSpPr>
        <p:spPr bwMode="auto">
          <a:xfrm>
            <a:off x="4283969" y="4141964"/>
            <a:ext cx="496855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400" kern="0" dirty="0" err="1">
                <a:solidFill>
                  <a:srgbClr val="000000"/>
                </a:solidFill>
                <a:latin typeface="+mj-lt"/>
              </a:rPr>
              <a:t>s</a:t>
            </a:r>
            <a:r>
              <a:rPr kumimoji="0" lang="pl-PL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ome</a:t>
            </a:r>
            <a:r>
              <a:rPr kumimoji="0" lang="pl-P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not </a:t>
            </a:r>
            <a:r>
              <a:rPr kumimoji="0" lang="pl-PL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necessarily</a:t>
            </a:r>
            <a:r>
              <a:rPr kumimoji="0" lang="pl-P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orthogonal</a:t>
            </a:r>
            <a:r>
              <a:rPr kumimoji="0" lang="pl-P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vectors</a:t>
            </a:r>
            <a:r>
              <a:rPr kumimoji="0" lang="pl-PL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…</a:t>
            </a:r>
          </a:p>
        </p:txBody>
      </p:sp>
      <p:cxnSp>
        <p:nvCxnSpPr>
          <p:cNvPr id="20" name="Łącznik prosty ze strzałką 19"/>
          <p:cNvCxnSpPr/>
          <p:nvPr/>
        </p:nvCxnSpPr>
        <p:spPr>
          <a:xfrm flipH="1" flipV="1">
            <a:off x="3995936" y="4077072"/>
            <a:ext cx="288033" cy="1504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ole tekstowe 22"/>
          <p:cNvSpPr txBox="1"/>
          <p:nvPr/>
        </p:nvSpPr>
        <p:spPr bwMode="auto">
          <a:xfrm>
            <a:off x="262007" y="4602630"/>
            <a:ext cx="761778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kern="0" dirty="0" err="1" smtClean="0">
                <a:solidFill>
                  <a:srgbClr val="000000"/>
                </a:solidFill>
                <a:latin typeface="+mj-lt"/>
              </a:rPr>
              <a:t>Consider</a:t>
            </a:r>
            <a:r>
              <a:rPr lang="pl-PL" sz="2000" kern="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pl-PL" sz="2000" kern="0" dirty="0" err="1" smtClean="0">
                <a:solidFill>
                  <a:srgbClr val="000000"/>
                </a:solidFill>
                <a:latin typeface="+mj-lt"/>
              </a:rPr>
              <a:t>some</a:t>
            </a:r>
            <a:r>
              <a:rPr lang="pl-PL" sz="2000" kern="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pl-PL" sz="2000" kern="0" dirty="0" err="1" smtClean="0">
                <a:solidFill>
                  <a:srgbClr val="000000"/>
                </a:solidFill>
                <a:latin typeface="+mj-lt"/>
              </a:rPr>
              <a:t>fixed</a:t>
            </a:r>
            <a:r>
              <a:rPr lang="pl-PL" sz="2000" kern="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pl-PL" sz="2000" kern="0" dirty="0" err="1" smtClean="0">
                <a:solidFill>
                  <a:srgbClr val="000000"/>
                </a:solidFill>
                <a:latin typeface="+mj-lt"/>
              </a:rPr>
              <a:t>measurement</a:t>
            </a:r>
            <a:r>
              <a:rPr lang="pl-PL" sz="2000" kern="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pl-PL" sz="2000" kern="0" dirty="0" err="1" smtClean="0">
                <a:solidFill>
                  <a:srgbClr val="000000"/>
                </a:solidFill>
                <a:latin typeface="+mj-lt"/>
              </a:rPr>
              <a:t>basis</a:t>
            </a:r>
            <a:endParaRPr kumimoji="0" lang="pl-PL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</a:endParaRPr>
          </a:p>
        </p:txBody>
      </p:sp>
      <p:pic>
        <p:nvPicPr>
          <p:cNvPr id="8" name="Obraz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460" y="4598394"/>
            <a:ext cx="650197" cy="314809"/>
          </a:xfrm>
          <a:prstGeom prst="rect">
            <a:avLst/>
          </a:prstGeom>
          <a:noFill/>
          <a:ln/>
          <a:effectLst/>
        </p:spPr>
      </p:pic>
      <p:pic>
        <p:nvPicPr>
          <p:cNvPr id="10" name="Obraz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458" y="5144934"/>
            <a:ext cx="5799101" cy="695597"/>
          </a:xfrm>
          <a:prstGeom prst="rect">
            <a:avLst/>
          </a:prstGeom>
          <a:noFill/>
          <a:ln/>
          <a:effectLst/>
        </p:spPr>
      </p:pic>
      <p:cxnSp>
        <p:nvCxnSpPr>
          <p:cNvPr id="30" name="Łącznik prosty ze strzałką 29"/>
          <p:cNvCxnSpPr/>
          <p:nvPr/>
        </p:nvCxnSpPr>
        <p:spPr>
          <a:xfrm flipV="1">
            <a:off x="3707904" y="5672523"/>
            <a:ext cx="688996" cy="3102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Obraz 2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522" y="6009557"/>
            <a:ext cx="1697457" cy="220968"/>
          </a:xfrm>
          <a:prstGeom prst="rect">
            <a:avLst/>
          </a:prstGeom>
          <a:noFill/>
          <a:ln/>
          <a:effectLst/>
        </p:spPr>
      </p:pic>
      <p:pic>
        <p:nvPicPr>
          <p:cNvPr id="26" name="Obraz 2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102" y="5989184"/>
            <a:ext cx="2891872" cy="314269"/>
          </a:xfrm>
          <a:prstGeom prst="rect">
            <a:avLst/>
          </a:prstGeom>
          <a:noFill/>
          <a:ln/>
          <a:effectLst/>
        </p:spPr>
      </p:pic>
      <p:cxnSp>
        <p:nvCxnSpPr>
          <p:cNvPr id="36" name="Łącznik prosty ze strzałką 35"/>
          <p:cNvCxnSpPr/>
          <p:nvPr/>
        </p:nvCxnSpPr>
        <p:spPr>
          <a:xfrm flipH="1" flipV="1">
            <a:off x="5625012" y="5672525"/>
            <a:ext cx="1395260" cy="3370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6670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22568" y="115523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 err="1" smtClean="0"/>
              <a:t>Sketch</a:t>
            </a:r>
            <a:r>
              <a:rPr lang="pl-PL" dirty="0" smtClean="0"/>
              <a:t> of the proof</a:t>
            </a:r>
            <a:endParaRPr lang="en-GB" dirty="0"/>
          </a:p>
        </p:txBody>
      </p:sp>
      <p:pic>
        <p:nvPicPr>
          <p:cNvPr id="10" name="Obraz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55" y="1198879"/>
            <a:ext cx="5799101" cy="695597"/>
          </a:xfrm>
          <a:prstGeom prst="rect">
            <a:avLst/>
          </a:prstGeom>
          <a:noFill/>
          <a:ln/>
          <a:effectLst/>
        </p:spPr>
      </p:pic>
      <p:pic>
        <p:nvPicPr>
          <p:cNvPr id="12" name="Obraz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747818"/>
            <a:ext cx="4716000" cy="666857"/>
          </a:xfrm>
          <a:prstGeom prst="rect">
            <a:avLst/>
          </a:prstGeom>
          <a:noFill/>
          <a:ln/>
          <a:effectLst/>
        </p:spPr>
      </p:pic>
      <p:sp>
        <p:nvSpPr>
          <p:cNvPr id="5" name="Nawias klamrowy otwierający 4"/>
          <p:cNvSpPr/>
          <p:nvPr/>
        </p:nvSpPr>
        <p:spPr>
          <a:xfrm rot="16200000">
            <a:off x="3933756" y="1010085"/>
            <a:ext cx="152957" cy="1800200"/>
          </a:xfrm>
          <a:prstGeom prst="leftBrace">
            <a:avLst>
              <a:gd name="adj1" fmla="val 150858"/>
              <a:gd name="adj2" fmla="val 5142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Obraz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708920"/>
            <a:ext cx="2494261" cy="704614"/>
          </a:xfrm>
          <a:prstGeom prst="rect">
            <a:avLst/>
          </a:prstGeom>
          <a:noFill/>
          <a:ln/>
          <a:effectLst/>
        </p:spPr>
      </p:pic>
      <p:sp>
        <p:nvSpPr>
          <p:cNvPr id="27" name="pole tekstowe 26"/>
          <p:cNvSpPr txBox="1"/>
          <p:nvPr/>
        </p:nvSpPr>
        <p:spPr bwMode="auto">
          <a:xfrm>
            <a:off x="251520" y="2343057"/>
            <a:ext cx="399402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kern="0" dirty="0" err="1" smtClean="0">
                <a:solidFill>
                  <a:srgbClr val="000000"/>
                </a:solidFill>
                <a:latin typeface="+mj-lt"/>
              </a:rPr>
              <a:t>worst</a:t>
            </a:r>
            <a:r>
              <a:rPr lang="pl-PL" kern="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pl-PL" kern="0" dirty="0" err="1" smtClean="0">
                <a:solidFill>
                  <a:srgbClr val="000000"/>
                </a:solidFill>
                <a:latin typeface="+mj-lt"/>
              </a:rPr>
              <a:t>case</a:t>
            </a:r>
            <a:r>
              <a:rPr lang="pl-PL" kern="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pl-PL" kern="0" dirty="0" err="1" smtClean="0">
                <a:solidFill>
                  <a:srgbClr val="000000"/>
                </a:solidFill>
                <a:latin typeface="+mj-lt"/>
              </a:rPr>
              <a:t>Bayesian</a:t>
            </a:r>
            <a:r>
              <a:rPr lang="pl-PL" kern="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pl-PL" kern="0" dirty="0" err="1" smtClean="0">
                <a:solidFill>
                  <a:srgbClr val="000000"/>
                </a:solidFill>
                <a:latin typeface="+mj-lt"/>
              </a:rPr>
              <a:t>cost</a:t>
            </a:r>
            <a:endParaRPr kumimoji="0" lang="pl-PL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</a:endParaRPr>
          </a:p>
        </p:txBody>
      </p:sp>
      <p:pic>
        <p:nvPicPr>
          <p:cNvPr id="6" name="Obraz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4176" y="2002206"/>
            <a:ext cx="982745" cy="370435"/>
          </a:xfrm>
          <a:prstGeom prst="rect">
            <a:avLst/>
          </a:prstGeom>
          <a:noFill/>
          <a:ln/>
          <a:effectLst/>
        </p:spPr>
      </p:pic>
      <p:sp>
        <p:nvSpPr>
          <p:cNvPr id="14" name="Strzałka w dół 13"/>
          <p:cNvSpPr/>
          <p:nvPr/>
        </p:nvSpPr>
        <p:spPr>
          <a:xfrm>
            <a:off x="3489405" y="3501008"/>
            <a:ext cx="373889" cy="1008112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pole tekstowe 30"/>
          <p:cNvSpPr txBox="1"/>
          <p:nvPr/>
        </p:nvSpPr>
        <p:spPr bwMode="auto">
          <a:xfrm>
            <a:off x="4139952" y="3793454"/>
            <a:ext cx="468052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kern="0" dirty="0" smtClean="0">
                <a:solidFill>
                  <a:srgbClr val="000000"/>
                </a:solidFill>
                <a:latin typeface="+mj-lt"/>
              </a:rPr>
              <a:t>Fourier </a:t>
            </a:r>
            <a:r>
              <a:rPr lang="pl-PL" kern="0" dirty="0" err="1" smtClean="0">
                <a:solidFill>
                  <a:srgbClr val="000000"/>
                </a:solidFill>
                <a:latin typeface="+mj-lt"/>
              </a:rPr>
              <a:t>transform</a:t>
            </a:r>
            <a:r>
              <a:rPr lang="pl-PL" kern="0" dirty="0" smtClean="0">
                <a:solidFill>
                  <a:srgbClr val="000000"/>
                </a:solidFill>
                <a:latin typeface="+mj-lt"/>
              </a:rPr>
              <a:t> + </a:t>
            </a:r>
            <a:r>
              <a:rPr lang="pl-PL" kern="0" dirty="0" err="1" smtClean="0">
                <a:solidFill>
                  <a:srgbClr val="000000"/>
                </a:solidFill>
                <a:latin typeface="+mj-lt"/>
              </a:rPr>
              <a:t>technical</a:t>
            </a:r>
            <a:r>
              <a:rPr lang="pl-PL" kern="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pl-PL" kern="0" dirty="0" err="1" smtClean="0">
                <a:solidFill>
                  <a:srgbClr val="000000"/>
                </a:solidFill>
                <a:latin typeface="+mj-lt"/>
              </a:rPr>
              <a:t>details</a:t>
            </a:r>
            <a:endParaRPr kumimoji="0" lang="pl-PL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</a:endParaRPr>
          </a:p>
        </p:txBody>
      </p:sp>
      <p:pic>
        <p:nvPicPr>
          <p:cNvPr id="40" name="Obraz 3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308" y="4586736"/>
            <a:ext cx="4120120" cy="822483"/>
          </a:xfrm>
          <a:prstGeom prst="rect">
            <a:avLst/>
          </a:prstGeom>
          <a:noFill/>
          <a:ln/>
          <a:effectLst/>
        </p:spPr>
      </p:pic>
      <p:pic>
        <p:nvPicPr>
          <p:cNvPr id="39" name="Obraz 3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966691"/>
            <a:ext cx="3965574" cy="459488"/>
          </a:xfrm>
          <a:prstGeom prst="rect">
            <a:avLst/>
          </a:prstGeom>
          <a:noFill/>
          <a:ln/>
          <a:effectLst/>
        </p:spPr>
      </p:pic>
      <p:pic>
        <p:nvPicPr>
          <p:cNvPr id="41" name="Obraz 4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654" y="5771931"/>
            <a:ext cx="2445714" cy="382857"/>
          </a:xfrm>
          <a:prstGeom prst="rect">
            <a:avLst/>
          </a:prstGeom>
          <a:noFill/>
          <a:ln/>
          <a:effectLst/>
        </p:spPr>
      </p:pic>
      <p:sp>
        <p:nvSpPr>
          <p:cNvPr id="44" name="pole tekstowe 43"/>
          <p:cNvSpPr txBox="1"/>
          <p:nvPr/>
        </p:nvSpPr>
        <p:spPr bwMode="auto">
          <a:xfrm>
            <a:off x="122568" y="5787185"/>
            <a:ext cx="165618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Subject</a:t>
            </a:r>
            <a:r>
              <a:rPr kumimoji="0" lang="pl-PL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to:</a:t>
            </a:r>
            <a:endParaRPr kumimoji="0" lang="pl-PL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</a:endParaRPr>
          </a:p>
        </p:txBody>
      </p:sp>
      <p:pic>
        <p:nvPicPr>
          <p:cNvPr id="43" name="Obraz 4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615" y="5853994"/>
            <a:ext cx="4122857" cy="235714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2581714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4" grpId="0" animBg="1"/>
      <p:bldP spid="31" grpId="0" animBg="1"/>
      <p:bldP spid="4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22568" y="115523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 err="1" smtClean="0"/>
              <a:t>Sketch</a:t>
            </a:r>
            <a:r>
              <a:rPr lang="pl-PL" dirty="0" smtClean="0"/>
              <a:t> of the proof</a:t>
            </a:r>
            <a:endParaRPr lang="en-GB" dirty="0"/>
          </a:p>
        </p:txBody>
      </p:sp>
      <p:pic>
        <p:nvPicPr>
          <p:cNvPr id="40" name="Obraz 3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154580"/>
            <a:ext cx="4120120" cy="822483"/>
          </a:xfrm>
          <a:prstGeom prst="rect">
            <a:avLst/>
          </a:prstGeom>
          <a:noFill/>
          <a:ln/>
          <a:effectLst/>
        </p:spPr>
      </p:pic>
      <p:pic>
        <p:nvPicPr>
          <p:cNvPr id="41" name="Obraz 4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071" y="2103424"/>
            <a:ext cx="2445714" cy="382857"/>
          </a:xfrm>
          <a:prstGeom prst="rect">
            <a:avLst/>
          </a:prstGeom>
          <a:noFill/>
          <a:ln/>
          <a:effectLst/>
        </p:spPr>
      </p:pic>
      <p:sp>
        <p:nvSpPr>
          <p:cNvPr id="44" name="pole tekstowe 43"/>
          <p:cNvSpPr txBox="1"/>
          <p:nvPr/>
        </p:nvSpPr>
        <p:spPr bwMode="auto">
          <a:xfrm>
            <a:off x="284985" y="2118678"/>
            <a:ext cx="165618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Subject</a:t>
            </a:r>
            <a:r>
              <a:rPr kumimoji="0" lang="pl-PL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to:</a:t>
            </a:r>
            <a:endParaRPr kumimoji="0" lang="pl-PL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</a:endParaRPr>
          </a:p>
        </p:txBody>
      </p:sp>
      <p:pic>
        <p:nvPicPr>
          <p:cNvPr id="43" name="Obraz 4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185487"/>
            <a:ext cx="4122857" cy="235714"/>
          </a:xfrm>
          <a:prstGeom prst="rect">
            <a:avLst/>
          </a:prstGeom>
          <a:noFill/>
          <a:ln/>
          <a:effectLst/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6127" y="2901562"/>
            <a:ext cx="3352800" cy="192405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573016"/>
            <a:ext cx="3530567" cy="700671"/>
          </a:xfrm>
          <a:prstGeom prst="rect">
            <a:avLst/>
          </a:prstGeom>
          <a:noFill/>
          <a:ln/>
          <a:effectLst/>
        </p:spPr>
      </p:pic>
      <p:sp>
        <p:nvSpPr>
          <p:cNvPr id="8" name="Prostokąt 7"/>
          <p:cNvSpPr/>
          <p:nvPr/>
        </p:nvSpPr>
        <p:spPr>
          <a:xfrm>
            <a:off x="7956376" y="4681596"/>
            <a:ext cx="288032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Prostokąt 8"/>
          <p:cNvSpPr/>
          <p:nvPr/>
        </p:nvSpPr>
        <p:spPr>
          <a:xfrm>
            <a:off x="2699792" y="2636912"/>
            <a:ext cx="288032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319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rostokąt 15"/>
          <p:cNvSpPr/>
          <p:nvPr/>
        </p:nvSpPr>
        <p:spPr>
          <a:xfrm>
            <a:off x="1619672" y="4581128"/>
            <a:ext cx="6408712" cy="1944216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166262"/>
            <a:ext cx="8229600" cy="1143000"/>
          </a:xfrm>
        </p:spPr>
        <p:txBody>
          <a:bodyPr/>
          <a:lstStyle/>
          <a:p>
            <a:r>
              <a:rPr lang="pl-PL" dirty="0" err="1" smtClean="0"/>
              <a:t>Multiple-arm</a:t>
            </a:r>
            <a:r>
              <a:rPr lang="pl-PL" dirty="0" smtClean="0"/>
              <a:t> interferometry</a:t>
            </a:r>
            <a:endParaRPr lang="pl-PL" dirty="0"/>
          </a:p>
        </p:txBody>
      </p:sp>
      <p:pic>
        <p:nvPicPr>
          <p:cNvPr id="17" name="Obraz 16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\tilde{\boldsymbol{\varphi}} =\sqrt{\sum_{i=1}^p \Delta^2 \tilde{\varphi}_i} \geq \ ? 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331" y="5279456"/>
            <a:ext cx="3113394" cy="1190504"/>
          </a:xfrm>
          <a:prstGeom prst="rect">
            <a:avLst/>
          </a:prstGeom>
          <a:noFill/>
          <a:ln/>
          <a:effectLst/>
        </p:spPr>
      </p:pic>
      <p:sp>
        <p:nvSpPr>
          <p:cNvPr id="8" name="pole tekstowe 7"/>
          <p:cNvSpPr txBox="1"/>
          <p:nvPr/>
        </p:nvSpPr>
        <p:spPr>
          <a:xfrm>
            <a:off x="648472" y="4654877"/>
            <a:ext cx="8293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 smtClean="0"/>
              <a:t>What</a:t>
            </a:r>
            <a:r>
              <a:rPr lang="pl-PL" b="1" dirty="0" smtClean="0"/>
              <a:t> </a:t>
            </a:r>
            <a:r>
              <a:rPr lang="pl-PL" b="1" dirty="0" err="1" smtClean="0"/>
              <a:t>is</a:t>
            </a:r>
            <a:r>
              <a:rPr lang="pl-PL" b="1" dirty="0" smtClean="0"/>
              <a:t> the </a:t>
            </a:r>
            <a:r>
              <a:rPr lang="pl-PL" b="1" dirty="0" err="1" smtClean="0"/>
              <a:t>asymptotically</a:t>
            </a:r>
            <a:r>
              <a:rPr lang="pl-PL" b="1" dirty="0" smtClean="0"/>
              <a:t> </a:t>
            </a:r>
            <a:r>
              <a:rPr lang="pl-PL" b="1" dirty="0" err="1" smtClean="0"/>
              <a:t>achievable</a:t>
            </a:r>
            <a:r>
              <a:rPr lang="pl-PL" b="1" dirty="0" smtClean="0"/>
              <a:t> Heisenberg limit </a:t>
            </a:r>
          </a:p>
          <a:p>
            <a:pPr algn="ctr"/>
            <a:r>
              <a:rPr lang="pl-PL" b="1" dirty="0" smtClean="0"/>
              <a:t>in </a:t>
            </a:r>
            <a:r>
              <a:rPr lang="pl-PL" b="1" dirty="0" err="1" smtClean="0"/>
              <a:t>multiple-arm</a:t>
            </a:r>
            <a:r>
              <a:rPr lang="pl-PL" b="1" dirty="0" smtClean="0"/>
              <a:t> interferometry?</a:t>
            </a:r>
            <a:endParaRPr lang="en-GB" b="1" dirty="0"/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0136" y="1196752"/>
            <a:ext cx="3600400" cy="292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49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lipsa 12"/>
          <p:cNvSpPr/>
          <p:nvPr/>
        </p:nvSpPr>
        <p:spPr>
          <a:xfrm>
            <a:off x="6372200" y="4437112"/>
            <a:ext cx="792088" cy="576064"/>
          </a:xfrm>
          <a:prstGeom prst="ellipse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16626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err="1" smtClean="0"/>
              <a:t>Estimating</a:t>
            </a:r>
            <a:r>
              <a:rPr lang="pl-PL" dirty="0" smtClean="0"/>
              <a:t> </a:t>
            </a:r>
            <a:r>
              <a:rPr lang="pl-PL" dirty="0" err="1" smtClean="0"/>
              <a:t>each</a:t>
            </a:r>
            <a:r>
              <a:rPr lang="pl-PL" dirty="0" smtClean="0"/>
              <a:t> </a:t>
            </a:r>
            <a:r>
              <a:rPr lang="pl-PL" dirty="0" err="1" smtClean="0"/>
              <a:t>phase</a:t>
            </a:r>
            <a:r>
              <a:rPr lang="pl-PL" dirty="0" smtClean="0"/>
              <a:t> </a:t>
            </a:r>
            <a:r>
              <a:rPr lang="pl-PL" dirty="0" err="1" smtClean="0"/>
              <a:t>separately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7784" y="1052736"/>
            <a:ext cx="3168352" cy="3034043"/>
          </a:xfrm>
          <a:prstGeom prst="rect">
            <a:avLst/>
          </a:prstGeom>
        </p:spPr>
      </p:pic>
      <p:pic>
        <p:nvPicPr>
          <p:cNvPr id="7" name="Obraz 6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 = \sqrt{\sum_{i=1}^p \Delta^2 \tilde{\varphi}_i} \geq  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606" y="4376469"/>
            <a:ext cx="2847132" cy="1191684"/>
          </a:xfrm>
          <a:prstGeom prst="rect">
            <a:avLst/>
          </a:prstGeom>
          <a:noFill/>
          <a:ln/>
          <a:effectLst/>
        </p:spPr>
      </p:pic>
      <p:pic>
        <p:nvPicPr>
          <p:cNvPr id="10" name="Obraz 9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sqrt{p} \times \frac{\pi}{\frac{n}{p}}  = \frac{\pi p^{3/2}}{n}$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054" y="4520946"/>
            <a:ext cx="2362164" cy="904614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2674602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166262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 err="1" smtClean="0"/>
              <a:t>Optimal</a:t>
            </a:r>
            <a:r>
              <a:rPr lang="pl-PL" dirty="0" smtClean="0"/>
              <a:t> joint-</a:t>
            </a:r>
            <a:r>
              <a:rPr lang="pl-PL" dirty="0" err="1" smtClean="0"/>
              <a:t>phase</a:t>
            </a:r>
            <a:r>
              <a:rPr lang="pl-PL" dirty="0" smtClean="0"/>
              <a:t> </a:t>
            </a:r>
            <a:r>
              <a:rPr lang="pl-PL" dirty="0" err="1" smtClean="0"/>
              <a:t>estimation</a:t>
            </a:r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0136" y="1196752"/>
            <a:ext cx="3600400" cy="2925386"/>
          </a:xfrm>
          <a:prstGeom prst="rect">
            <a:avLst/>
          </a:prstGeom>
        </p:spPr>
      </p:pic>
      <p:grpSp>
        <p:nvGrpSpPr>
          <p:cNvPr id="16" name="Grupa 15"/>
          <p:cNvGrpSpPr/>
          <p:nvPr/>
        </p:nvGrpSpPr>
        <p:grpSpPr>
          <a:xfrm>
            <a:off x="1259632" y="4348814"/>
            <a:ext cx="7884368" cy="2423998"/>
            <a:chOff x="1259632" y="4348814"/>
            <a:chExt cx="7884368" cy="2423998"/>
          </a:xfrm>
        </p:grpSpPr>
        <p:sp>
          <p:nvSpPr>
            <p:cNvPr id="11" name="Elipsa 10"/>
            <p:cNvSpPr/>
            <p:nvPr/>
          </p:nvSpPr>
          <p:spPr>
            <a:xfrm>
              <a:off x="4809433" y="4348814"/>
              <a:ext cx="792088" cy="576064"/>
            </a:xfrm>
            <a:prstGeom prst="ellipse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5" name="Obraz 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 \geq \frac{c \ p^{3/2}}{n}  $$&#10;\end{document}&#10;" title="IguanaTex Bitmap Display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9750" y="4576564"/>
              <a:ext cx="1793140" cy="74860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8" name="Obraz 7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c \approx 1.89 $$&#10;\end{document}&#10;" title="IguanaTex Bitmap Display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9957" y="4898264"/>
              <a:ext cx="1125466" cy="227750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2" name="pole tekstowe 11"/>
            <p:cNvSpPr txBox="1"/>
            <p:nvPr/>
          </p:nvSpPr>
          <p:spPr>
            <a:xfrm>
              <a:off x="1259632" y="5456430"/>
              <a:ext cx="69721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b="1" dirty="0" err="1" smtClean="0"/>
                <a:t>Optimal</a:t>
              </a:r>
              <a:r>
                <a:rPr lang="pl-PL" b="1" dirty="0" smtClean="0"/>
                <a:t> joint </a:t>
              </a:r>
              <a:r>
                <a:rPr lang="pl-PL" b="1" dirty="0" err="1" smtClean="0"/>
                <a:t>strategy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gives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at</a:t>
              </a:r>
              <a:r>
                <a:rPr lang="pl-PL" b="1" dirty="0" smtClean="0"/>
                <a:t> most </a:t>
              </a:r>
              <a:r>
                <a:rPr lang="pl-PL" b="1" dirty="0" err="1" smtClean="0"/>
                <a:t>constant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factor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gain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over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separate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strategies</a:t>
              </a:r>
              <a:endParaRPr lang="en-GB" b="1" dirty="0"/>
            </a:p>
          </p:txBody>
        </p:sp>
        <p:sp>
          <p:nvSpPr>
            <p:cNvPr id="14" name="Prostokąt 13"/>
            <p:cNvSpPr/>
            <p:nvPr/>
          </p:nvSpPr>
          <p:spPr>
            <a:xfrm>
              <a:off x="4057600" y="6495813"/>
              <a:ext cx="508640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200" dirty="0"/>
                <a:t>W. </a:t>
              </a:r>
              <a:r>
                <a:rPr lang="pl-PL" sz="1200" dirty="0" err="1"/>
                <a:t>Gorecki</a:t>
              </a:r>
              <a:r>
                <a:rPr lang="pl-PL" sz="1200" dirty="0"/>
                <a:t>, R. </a:t>
              </a:r>
              <a:r>
                <a:rPr lang="pl-PL" sz="1200" dirty="0" err="1"/>
                <a:t>Demkowicz-Dobrzanski</a:t>
              </a:r>
              <a:r>
                <a:rPr lang="pl-PL" sz="1200" dirty="0"/>
                <a:t>, arxiv:2107.10863 (2021)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7700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lipsa 20"/>
          <p:cNvSpPr/>
          <p:nvPr/>
        </p:nvSpPr>
        <p:spPr>
          <a:xfrm>
            <a:off x="5586406" y="3593122"/>
            <a:ext cx="504056" cy="436573"/>
          </a:xfrm>
          <a:prstGeom prst="ellipse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Quantum Fisher </a:t>
            </a:r>
            <a:r>
              <a:rPr lang="pl-PL" dirty="0" err="1" smtClean="0"/>
              <a:t>information</a:t>
            </a:r>
            <a:r>
              <a:rPr lang="pl-PL" dirty="0" smtClean="0"/>
              <a:t> </a:t>
            </a:r>
            <a:r>
              <a:rPr lang="pl-PL" dirty="0" err="1" smtClean="0"/>
              <a:t>based</a:t>
            </a:r>
            <a:r>
              <a:rPr lang="pl-PL" dirty="0" smtClean="0"/>
              <a:t> </a:t>
            </a:r>
            <a:r>
              <a:rPr lang="pl-PL" dirty="0" err="1" smtClean="0"/>
              <a:t>analysis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5856" y="846253"/>
            <a:ext cx="2077888" cy="1688319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151971" y="6468818"/>
            <a:ext cx="88569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200" dirty="0">
                <a:latin typeface="Arial" panose="020B0604020202020204" pitchFamily="34" charset="0"/>
              </a:rPr>
              <a:t>P. C. </a:t>
            </a:r>
            <a:r>
              <a:rPr lang="pl-PL" sz="1200" dirty="0" err="1">
                <a:latin typeface="Arial" panose="020B0604020202020204" pitchFamily="34" charset="0"/>
              </a:rPr>
              <a:t>Humphreys</a:t>
            </a:r>
            <a:r>
              <a:rPr lang="pl-PL" sz="1200" dirty="0">
                <a:latin typeface="Arial" panose="020B0604020202020204" pitchFamily="34" charset="0"/>
              </a:rPr>
              <a:t>, M. Barbieri, A. </a:t>
            </a:r>
            <a:r>
              <a:rPr lang="pl-PL" sz="1200" dirty="0" err="1">
                <a:latin typeface="Arial" panose="020B0604020202020204" pitchFamily="34" charset="0"/>
              </a:rPr>
              <a:t>Datta</a:t>
            </a:r>
            <a:r>
              <a:rPr lang="pl-PL" sz="1200" dirty="0">
                <a:latin typeface="Arial" panose="020B0604020202020204" pitchFamily="34" charset="0"/>
              </a:rPr>
              <a:t>, and I. A. </a:t>
            </a:r>
            <a:r>
              <a:rPr lang="pl-PL" sz="1200" dirty="0" err="1" smtClean="0">
                <a:latin typeface="Arial" panose="020B0604020202020204" pitchFamily="34" charset="0"/>
              </a:rPr>
              <a:t>Walmsley</a:t>
            </a:r>
            <a:r>
              <a:rPr lang="pl-PL" sz="1200" dirty="0" smtClean="0">
                <a:latin typeface="Arial" panose="020B0604020202020204" pitchFamily="34" charset="0"/>
              </a:rPr>
              <a:t>, </a:t>
            </a:r>
            <a:r>
              <a:rPr lang="pl-PL" sz="1200" dirty="0" err="1" smtClean="0">
                <a:latin typeface="Arial" panose="020B0604020202020204" pitchFamily="34" charset="0"/>
              </a:rPr>
              <a:t>Phys</a:t>
            </a:r>
            <a:r>
              <a:rPr lang="pl-PL" sz="1200" dirty="0">
                <a:latin typeface="Arial" panose="020B0604020202020204" pitchFamily="34" charset="0"/>
              </a:rPr>
              <a:t>. </a:t>
            </a:r>
            <a:r>
              <a:rPr lang="pl-PL" sz="1200" dirty="0" err="1">
                <a:latin typeface="Arial" panose="020B0604020202020204" pitchFamily="34" charset="0"/>
              </a:rPr>
              <a:t>Rev</a:t>
            </a:r>
            <a:r>
              <a:rPr lang="pl-PL" sz="1200" dirty="0">
                <a:latin typeface="Arial" panose="020B0604020202020204" pitchFamily="34" charset="0"/>
              </a:rPr>
              <a:t>. </a:t>
            </a:r>
            <a:r>
              <a:rPr lang="pl-PL" sz="1200" dirty="0" err="1">
                <a:latin typeface="Arial" panose="020B0604020202020204" pitchFamily="34" charset="0"/>
              </a:rPr>
              <a:t>Lett</a:t>
            </a:r>
            <a:r>
              <a:rPr lang="pl-PL" sz="1200" dirty="0">
                <a:latin typeface="Arial" panose="020B0604020202020204" pitchFamily="34" charset="0"/>
              </a:rPr>
              <a:t>. 111, 070403 (2013)</a:t>
            </a:r>
            <a:endParaRPr lang="pl-PL" sz="1200" dirty="0"/>
          </a:p>
        </p:txBody>
      </p:sp>
      <p:pic>
        <p:nvPicPr>
          <p:cNvPr id="7" name="Obraz 6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ket{\psi}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022" y="1490441"/>
            <a:ext cx="368146" cy="335554"/>
          </a:xfrm>
          <a:prstGeom prst="rect">
            <a:avLst/>
          </a:prstGeom>
          <a:noFill/>
          <a:ln/>
          <a:effectLst/>
        </p:spPr>
      </p:pic>
      <p:pic>
        <p:nvPicPr>
          <p:cNvPr id="11" name="Obraz 10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ket{\psi} = \alpha \ket{n,0,\dots,0} + &#10;\beta  \left(\ket{0,n,\dots,0} + \dots+ \ket{0,\dots,n, 0}+ \ket{0,\dots,0,n} \right)  $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98" y="2770735"/>
            <a:ext cx="8453330" cy="267320"/>
          </a:xfrm>
          <a:prstGeom prst="rect">
            <a:avLst/>
          </a:prstGeom>
          <a:noFill/>
          <a:ln/>
          <a:effectLst/>
        </p:spPr>
      </p:pic>
      <p:sp>
        <p:nvSpPr>
          <p:cNvPr id="12" name="pole tekstowe 11"/>
          <p:cNvSpPr txBox="1"/>
          <p:nvPr/>
        </p:nvSpPr>
        <p:spPr>
          <a:xfrm>
            <a:off x="-725045" y="3223790"/>
            <a:ext cx="6972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 smtClean="0"/>
              <a:t>Multiparameter</a:t>
            </a:r>
            <a:r>
              <a:rPr lang="pl-PL" b="1" dirty="0" smtClean="0"/>
              <a:t> quantum </a:t>
            </a:r>
            <a:r>
              <a:rPr lang="pl-PL" b="1" dirty="0" err="1" smtClean="0"/>
              <a:t>Cramer-Rao</a:t>
            </a:r>
            <a:r>
              <a:rPr lang="pl-PL" b="1" dirty="0" smtClean="0"/>
              <a:t> </a:t>
            </a:r>
            <a:r>
              <a:rPr lang="pl-PL" b="1" dirty="0" err="1" smtClean="0"/>
              <a:t>bound</a:t>
            </a:r>
            <a:endParaRPr lang="en-GB" b="1" dirty="0"/>
          </a:p>
        </p:txBody>
      </p:sp>
      <p:pic>
        <p:nvPicPr>
          <p:cNvPr id="14" name="Obraz 13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 \geq \sqrt{\t{Tr}(\boldsymbol{F}^{-1})} $$&#10;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078" y="3748899"/>
            <a:ext cx="2472110" cy="597345"/>
          </a:xfrm>
          <a:prstGeom prst="rect">
            <a:avLst/>
          </a:prstGeom>
          <a:noFill/>
          <a:ln/>
          <a:effectLst/>
        </p:spPr>
      </p:pic>
      <p:cxnSp>
        <p:nvCxnSpPr>
          <p:cNvPr id="16" name="Łącznik prosty ze strzałką 15"/>
          <p:cNvCxnSpPr/>
          <p:nvPr/>
        </p:nvCxnSpPr>
        <p:spPr>
          <a:xfrm flipH="1" flipV="1">
            <a:off x="4572000" y="4235321"/>
            <a:ext cx="141847" cy="2160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e tekstowe 16"/>
          <p:cNvSpPr txBox="1"/>
          <p:nvPr/>
        </p:nvSpPr>
        <p:spPr>
          <a:xfrm>
            <a:off x="3572982" y="4499846"/>
            <a:ext cx="34300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 smtClean="0"/>
              <a:t>Quantum Fisher Information matrix</a:t>
            </a:r>
            <a:endParaRPr lang="pl-PL" sz="1200" dirty="0"/>
          </a:p>
        </p:txBody>
      </p:sp>
      <p:pic>
        <p:nvPicPr>
          <p:cNvPr id="20" name="Obraz 19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approx \frac{p}{2n} $$&#10;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766" y="3727761"/>
            <a:ext cx="724228" cy="603868"/>
          </a:xfrm>
          <a:prstGeom prst="rect">
            <a:avLst/>
          </a:prstGeom>
          <a:noFill/>
          <a:ln/>
          <a:effectLst/>
        </p:spPr>
      </p:pic>
      <p:sp>
        <p:nvSpPr>
          <p:cNvPr id="22" name="pole tekstowe 21"/>
          <p:cNvSpPr txBox="1"/>
          <p:nvPr/>
        </p:nvSpPr>
        <p:spPr>
          <a:xfrm>
            <a:off x="-29710" y="4837752"/>
            <a:ext cx="91440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b="1" dirty="0"/>
              <a:t>A</a:t>
            </a:r>
            <a:r>
              <a:rPr lang="pl-PL" b="1" dirty="0" smtClean="0"/>
              <a:t> </a:t>
            </a:r>
            <a:r>
              <a:rPr lang="pl-PL" b="1" dirty="0" err="1" smtClean="0"/>
              <a:t>better</a:t>
            </a:r>
            <a:r>
              <a:rPr lang="pl-PL" b="1" dirty="0" smtClean="0"/>
              <a:t> </a:t>
            </a:r>
            <a:r>
              <a:rPr lang="pl-PL" b="1" dirty="0" err="1" smtClean="0"/>
              <a:t>scaling</a:t>
            </a:r>
            <a:r>
              <a:rPr lang="pl-PL" b="1" dirty="0" smtClean="0"/>
              <a:t> of precision in </a:t>
            </a:r>
            <a:r>
              <a:rPr lang="pl-PL" b="1" dirty="0" err="1" smtClean="0"/>
              <a:t>terms</a:t>
            </a:r>
            <a:r>
              <a:rPr lang="pl-PL" b="1" dirty="0" smtClean="0"/>
              <a:t> of numer of </a:t>
            </a:r>
            <a:r>
              <a:rPr lang="pl-PL" b="1" dirty="0" err="1" smtClean="0"/>
              <a:t>estimated</a:t>
            </a:r>
            <a:r>
              <a:rPr lang="pl-PL" b="1" dirty="0" smtClean="0"/>
              <a:t> </a:t>
            </a:r>
            <a:r>
              <a:rPr lang="pl-PL" b="1" dirty="0" err="1" smtClean="0"/>
              <a:t>parameters</a:t>
            </a:r>
            <a:r>
              <a:rPr lang="pl-PL" b="1" dirty="0" smtClean="0"/>
              <a:t>…</a:t>
            </a:r>
            <a:endParaRPr lang="en-GB" b="1" dirty="0"/>
          </a:p>
        </p:txBody>
      </p:sp>
      <p:sp>
        <p:nvSpPr>
          <p:cNvPr id="23" name="pole tekstowe 22"/>
          <p:cNvSpPr txBox="1"/>
          <p:nvPr/>
        </p:nvSpPr>
        <p:spPr>
          <a:xfrm>
            <a:off x="353798" y="5329260"/>
            <a:ext cx="817864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/>
              <a:t>Not </a:t>
            </a:r>
            <a:r>
              <a:rPr lang="pl-PL" b="1" dirty="0" err="1" smtClean="0"/>
              <a:t>achievable</a:t>
            </a:r>
            <a:r>
              <a:rPr lang="pl-PL" b="1" dirty="0" smtClean="0"/>
              <a:t>, </a:t>
            </a:r>
            <a:r>
              <a:rPr lang="pl-PL" b="1" dirty="0" err="1"/>
              <a:t>u</a:t>
            </a:r>
            <a:r>
              <a:rPr lang="pl-PL" b="1" dirty="0" err="1" smtClean="0"/>
              <a:t>nless</a:t>
            </a:r>
            <a:r>
              <a:rPr lang="pl-PL" b="1" dirty="0" smtClean="0"/>
              <a:t> </a:t>
            </a:r>
            <a:r>
              <a:rPr lang="pl-PL" b="1" dirty="0" err="1" smtClean="0"/>
              <a:t>many-repetition</a:t>
            </a:r>
            <a:r>
              <a:rPr lang="pl-PL" b="1" dirty="0" smtClean="0"/>
              <a:t> </a:t>
            </a:r>
            <a:r>
              <a:rPr lang="pl-PL" b="1" dirty="0" err="1" smtClean="0"/>
              <a:t>scenario</a:t>
            </a:r>
            <a:r>
              <a:rPr lang="pl-PL" b="1" dirty="0" smtClean="0"/>
              <a:t> </a:t>
            </a:r>
            <a:r>
              <a:rPr lang="pl-PL" b="1" dirty="0" err="1" smtClean="0"/>
              <a:t>considered</a:t>
            </a:r>
            <a:r>
              <a:rPr lang="pl-PL" b="1" dirty="0" smtClean="0"/>
              <a:t>!!!</a:t>
            </a:r>
            <a:endParaRPr lang="en-GB" b="1" dirty="0"/>
          </a:p>
        </p:txBody>
      </p:sp>
      <p:pic>
        <p:nvPicPr>
          <p:cNvPr id="26" name="Obraz 25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 \geq &#10;\frac{1}{\sqrt{k}} \times \frac{p}{2 n} $$&#10;\end{document}&#10;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349" y="5795595"/>
            <a:ext cx="1617974" cy="543402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2191137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2" grpId="0"/>
      <p:bldP spid="17" grpId="0"/>
      <p:bldP spid="22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95536" y="-28385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l-PL" dirty="0" err="1" smtClean="0"/>
              <a:t>Summary</a:t>
            </a:r>
            <a:endParaRPr lang="en-GB" dirty="0"/>
          </a:p>
        </p:txBody>
      </p:sp>
      <p:sp>
        <p:nvSpPr>
          <p:cNvPr id="5" name="Prostokąt 4"/>
          <p:cNvSpPr/>
          <p:nvPr/>
        </p:nvSpPr>
        <p:spPr>
          <a:xfrm>
            <a:off x="500784" y="6281156"/>
            <a:ext cx="8114064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pl-PL" sz="1200" dirty="0"/>
              <a:t>W. </a:t>
            </a:r>
            <a:r>
              <a:rPr lang="pl-PL" sz="1200" dirty="0" err="1"/>
              <a:t>Gorecki</a:t>
            </a:r>
            <a:r>
              <a:rPr lang="pl-PL" sz="1200" dirty="0"/>
              <a:t>, R. </a:t>
            </a:r>
            <a:r>
              <a:rPr lang="pl-PL" sz="1200" dirty="0" err="1"/>
              <a:t>Demkowicz-Dobrzanski</a:t>
            </a:r>
            <a:r>
              <a:rPr lang="pl-PL" sz="1200" dirty="0"/>
              <a:t>, H. M. </a:t>
            </a:r>
            <a:r>
              <a:rPr lang="pl-PL" sz="1200" dirty="0" err="1"/>
              <a:t>Wiseman</a:t>
            </a:r>
            <a:r>
              <a:rPr lang="pl-PL" sz="1200" dirty="0"/>
              <a:t>, D. W. </a:t>
            </a:r>
            <a:r>
              <a:rPr lang="pl-PL" sz="1200" dirty="0" err="1"/>
              <a:t>Berry</a:t>
            </a:r>
            <a:r>
              <a:rPr lang="pl-PL" sz="1200" dirty="0"/>
              <a:t>, </a:t>
            </a:r>
            <a:r>
              <a:rPr lang="pl-PL" sz="1200" dirty="0" err="1"/>
              <a:t>Phys</a:t>
            </a:r>
            <a:r>
              <a:rPr lang="pl-PL" sz="1200" dirty="0"/>
              <a:t>. </a:t>
            </a:r>
            <a:r>
              <a:rPr lang="pl-PL" sz="1200" dirty="0" err="1"/>
              <a:t>Rev</a:t>
            </a:r>
            <a:r>
              <a:rPr lang="pl-PL" sz="1200" dirty="0"/>
              <a:t>. </a:t>
            </a:r>
            <a:r>
              <a:rPr lang="pl-PL" sz="1200" dirty="0" err="1"/>
              <a:t>Lett</a:t>
            </a:r>
            <a:r>
              <a:rPr lang="pl-PL" sz="1200" dirty="0"/>
              <a:t> 124, 030401 (2020)</a:t>
            </a:r>
          </a:p>
          <a:p>
            <a:pPr algn="r"/>
            <a:r>
              <a:rPr lang="pl-PL" sz="1200" dirty="0"/>
              <a:t>W. </a:t>
            </a:r>
            <a:r>
              <a:rPr lang="pl-PL" sz="1200" dirty="0" err="1"/>
              <a:t>Gorecki</a:t>
            </a:r>
            <a:r>
              <a:rPr lang="pl-PL" sz="1200" dirty="0"/>
              <a:t>, R. </a:t>
            </a:r>
            <a:r>
              <a:rPr lang="pl-PL" sz="1200" dirty="0" err="1"/>
              <a:t>Demkowicz-Dobrzanski</a:t>
            </a:r>
            <a:r>
              <a:rPr lang="pl-PL" sz="1200" dirty="0"/>
              <a:t>, arxiv:2107.10863 (2021)</a:t>
            </a:r>
          </a:p>
        </p:txBody>
      </p:sp>
      <p:grpSp>
        <p:nvGrpSpPr>
          <p:cNvPr id="45" name="Grupa 44"/>
          <p:cNvGrpSpPr/>
          <p:nvPr/>
        </p:nvGrpSpPr>
        <p:grpSpPr>
          <a:xfrm>
            <a:off x="500784" y="1062324"/>
            <a:ext cx="8211682" cy="2556136"/>
            <a:chOff x="488232" y="1063450"/>
            <a:chExt cx="8211682" cy="2556136"/>
          </a:xfrm>
        </p:grpSpPr>
        <p:sp>
          <p:nvSpPr>
            <p:cNvPr id="36" name="Elipsa 35"/>
            <p:cNvSpPr/>
            <p:nvPr/>
          </p:nvSpPr>
          <p:spPr>
            <a:xfrm>
              <a:off x="1906638" y="2227151"/>
              <a:ext cx="360040" cy="275698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9" name="pole tekstowe 18"/>
            <p:cNvSpPr txBox="1"/>
            <p:nvPr/>
          </p:nvSpPr>
          <p:spPr>
            <a:xfrm>
              <a:off x="488232" y="1209203"/>
              <a:ext cx="29805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b="1" dirty="0" err="1" smtClean="0"/>
                <a:t>Asymptotically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saturable</a:t>
              </a:r>
              <a:r>
                <a:rPr lang="pl-PL" b="1" dirty="0" smtClean="0"/>
                <a:t> </a:t>
              </a:r>
            </a:p>
            <a:p>
              <a:pPr algn="ctr"/>
              <a:r>
                <a:rPr lang="pl-PL" b="1" dirty="0" smtClean="0"/>
                <a:t>(True) Heisenberg limit</a:t>
              </a:r>
              <a:endParaRPr lang="en-GB" b="1" dirty="0"/>
            </a:p>
          </p:txBody>
        </p:sp>
        <p:sp>
          <p:nvSpPr>
            <p:cNvPr id="23" name="pole tekstowe 22"/>
            <p:cNvSpPr txBox="1"/>
            <p:nvPr/>
          </p:nvSpPr>
          <p:spPr>
            <a:xfrm>
              <a:off x="5419093" y="1151115"/>
              <a:ext cx="328082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b="1" dirty="0" smtClean="0"/>
                <a:t>Quantum Fisher Information </a:t>
              </a:r>
              <a:r>
                <a:rPr lang="pl-PL" b="1" dirty="0" err="1" smtClean="0"/>
                <a:t>based</a:t>
              </a:r>
              <a:r>
                <a:rPr lang="pl-PL" b="1" dirty="0" smtClean="0"/>
                <a:t> Heisenberg limit</a:t>
              </a:r>
              <a:endParaRPr lang="en-GB" b="1" dirty="0"/>
            </a:p>
          </p:txBody>
        </p:sp>
        <p:pic>
          <p:nvPicPr>
            <p:cNvPr id="30" name="Obraz 29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{\varphi}} \geq \frac{1}{n}$$\end{document}&#10;" title="IguanaTex Bitmap Display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1448" y="2297671"/>
              <a:ext cx="1142148" cy="682068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9" name="Obraz 28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{\varphi}} \geq \frac{\pi}{n}$$\end{document}&#10;" title="IguanaTex Bitmap Display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081" y="2297671"/>
              <a:ext cx="1145890" cy="606219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7" name="pole tekstowe 36"/>
            <p:cNvSpPr txBox="1"/>
            <p:nvPr/>
          </p:nvSpPr>
          <p:spPr>
            <a:xfrm>
              <a:off x="2645497" y="3110881"/>
              <a:ext cx="38568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b="1" dirty="0" err="1"/>
                <a:t>c</a:t>
              </a:r>
              <a:r>
                <a:rPr lang="pl-PL" b="1" dirty="0" err="1" smtClean="0"/>
                <a:t>onstant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factor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discrepancy</a:t>
              </a:r>
              <a:endParaRPr lang="en-GB" b="1" dirty="0"/>
            </a:p>
          </p:txBody>
        </p:sp>
        <p:pic>
          <p:nvPicPr>
            <p:cNvPr id="41" name="Obraz 4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568296" y="1443282"/>
              <a:ext cx="1850797" cy="1503804"/>
            </a:xfrm>
            <a:prstGeom prst="rect">
              <a:avLst/>
            </a:prstGeom>
          </p:spPr>
        </p:pic>
        <p:sp>
          <p:nvSpPr>
            <p:cNvPr id="43" name="Prostokąt 42"/>
            <p:cNvSpPr/>
            <p:nvPr/>
          </p:nvSpPr>
          <p:spPr>
            <a:xfrm>
              <a:off x="488232" y="1063450"/>
              <a:ext cx="8136904" cy="2556136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47" name="Grupa 46"/>
          <p:cNvGrpSpPr/>
          <p:nvPr/>
        </p:nvGrpSpPr>
        <p:grpSpPr>
          <a:xfrm>
            <a:off x="500784" y="3852822"/>
            <a:ext cx="8136904" cy="2254145"/>
            <a:chOff x="500784" y="3852822"/>
            <a:chExt cx="8136904" cy="2254145"/>
          </a:xfrm>
        </p:grpSpPr>
        <p:sp>
          <p:nvSpPr>
            <p:cNvPr id="40" name="Elipsa 39"/>
            <p:cNvSpPr/>
            <p:nvPr/>
          </p:nvSpPr>
          <p:spPr>
            <a:xfrm>
              <a:off x="2185380" y="4192825"/>
              <a:ext cx="543735" cy="312573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5" name="Obraz 1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600650" y="3916248"/>
              <a:ext cx="1861091" cy="1512168"/>
            </a:xfrm>
            <a:prstGeom prst="rect">
              <a:avLst/>
            </a:prstGeom>
          </p:spPr>
        </p:pic>
        <p:pic>
          <p:nvPicPr>
            <p:cNvPr id="18" name="Obraz 17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 \overset{p \gg 1}{\geq} \frac{p}{2 n}$$\end{document}&#10;" title="IguanaTex Bitmap Display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3277" y="4279613"/>
              <a:ext cx="1603594" cy="68148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3" name="Obraz 32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 \geq&#10; \frac{c\, p^{3/2}}{n}$$\end{document}&#10;" title="IguanaTex Bitmap Display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850" y="4257844"/>
              <a:ext cx="1748647" cy="755078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8" name="pole tekstowe 37"/>
            <p:cNvSpPr txBox="1"/>
            <p:nvPr/>
          </p:nvSpPr>
          <p:spPr>
            <a:xfrm>
              <a:off x="1474147" y="5616137"/>
              <a:ext cx="60641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b="1" dirty="0" err="1"/>
                <a:t>s</a:t>
              </a:r>
              <a:r>
                <a:rPr lang="pl-PL" b="1" dirty="0" err="1" smtClean="0"/>
                <a:t>caling</a:t>
              </a:r>
              <a:r>
                <a:rPr lang="pl-PL" b="1" dirty="0" smtClean="0"/>
                <a:t> with the </a:t>
              </a:r>
              <a:r>
                <a:rPr lang="pl-PL" b="1" dirty="0" err="1" smtClean="0"/>
                <a:t>number</a:t>
              </a:r>
              <a:r>
                <a:rPr lang="pl-PL" b="1" dirty="0" smtClean="0"/>
                <a:t> of </a:t>
              </a:r>
              <a:r>
                <a:rPr lang="pl-PL" b="1" dirty="0" err="1" smtClean="0"/>
                <a:t>parameters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discrepancy</a:t>
              </a:r>
              <a:endParaRPr lang="en-GB" b="1" dirty="0"/>
            </a:p>
          </p:txBody>
        </p:sp>
        <p:sp>
          <p:nvSpPr>
            <p:cNvPr id="46" name="Prostokąt 45"/>
            <p:cNvSpPr/>
            <p:nvPr/>
          </p:nvSpPr>
          <p:spPr>
            <a:xfrm>
              <a:off x="500784" y="3852822"/>
              <a:ext cx="8136904" cy="225414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610159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stokąt 19"/>
          <p:cNvSpPr/>
          <p:nvPr/>
        </p:nvSpPr>
        <p:spPr>
          <a:xfrm>
            <a:off x="3637291" y="3984463"/>
            <a:ext cx="2160240" cy="1008444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29531" y="56361"/>
            <a:ext cx="8927222" cy="1143000"/>
          </a:xfrm>
        </p:spPr>
        <p:txBody>
          <a:bodyPr>
            <a:normAutofit/>
          </a:bodyPr>
          <a:lstStyle/>
          <a:p>
            <a:r>
              <a:rPr lang="pl-PL" dirty="0" err="1" smtClean="0"/>
              <a:t>Why</a:t>
            </a:r>
            <a:r>
              <a:rPr lang="pl-PL" dirty="0" smtClean="0"/>
              <a:t> Heisenberg limit?</a:t>
            </a:r>
            <a:endParaRPr lang="en-GB" dirty="0"/>
          </a:p>
        </p:txBody>
      </p:sp>
      <p:pic>
        <p:nvPicPr>
          <p:cNvPr id="17" name="Obraz 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757" y="1692706"/>
            <a:ext cx="2017335" cy="419879"/>
          </a:xfrm>
          <a:prstGeom prst="rect">
            <a:avLst/>
          </a:prstGeom>
          <a:noFill/>
          <a:ln/>
          <a:effectLst/>
        </p:spPr>
      </p:pic>
      <p:sp>
        <p:nvSpPr>
          <p:cNvPr id="8" name="pole tekstowe 7"/>
          <p:cNvSpPr txBox="1"/>
          <p:nvPr/>
        </p:nvSpPr>
        <p:spPr>
          <a:xfrm>
            <a:off x="179512" y="1223450"/>
            <a:ext cx="6229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Try to estimate a position shift of a quantum system  </a:t>
            </a:r>
            <a:endParaRPr lang="en-GB" b="1" dirty="0"/>
          </a:p>
        </p:txBody>
      </p:sp>
      <p:sp>
        <p:nvSpPr>
          <p:cNvPr id="12" name="Prostokąt 11"/>
          <p:cNvSpPr/>
          <p:nvPr/>
        </p:nvSpPr>
        <p:spPr>
          <a:xfrm>
            <a:off x="179512" y="2366450"/>
            <a:ext cx="87006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/>
              <a:t>Measure position (complementary observable to the generator of the shift)</a:t>
            </a:r>
            <a:endParaRPr lang="en-GB" b="1" dirty="0"/>
          </a:p>
        </p:txBody>
      </p:sp>
      <p:pic>
        <p:nvPicPr>
          <p:cNvPr id="21" name="Obraz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005616"/>
            <a:ext cx="4588408" cy="317634"/>
          </a:xfrm>
          <a:prstGeom prst="rect">
            <a:avLst/>
          </a:prstGeom>
          <a:noFill/>
          <a:ln/>
          <a:effectLst/>
        </p:spPr>
      </p:pic>
      <p:pic>
        <p:nvPicPr>
          <p:cNvPr id="22" name="Obraz 2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758" y="4139293"/>
            <a:ext cx="1403390" cy="717080"/>
          </a:xfrm>
          <a:prstGeom prst="rect">
            <a:avLst/>
          </a:prstGeom>
          <a:noFill/>
          <a:ln/>
          <a:effectLst/>
        </p:spPr>
      </p:pic>
      <p:sp>
        <p:nvSpPr>
          <p:cNvPr id="19" name="Prostokąt 18"/>
          <p:cNvSpPr/>
          <p:nvPr/>
        </p:nvSpPr>
        <p:spPr>
          <a:xfrm>
            <a:off x="179512" y="3579846"/>
            <a:ext cx="87006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/>
              <a:t>Heisenberg uncertainty relation :</a:t>
            </a:r>
            <a:endParaRPr lang="en-GB" b="1" dirty="0"/>
          </a:p>
        </p:txBody>
      </p:sp>
      <p:grpSp>
        <p:nvGrpSpPr>
          <p:cNvPr id="7" name="Grupa 6"/>
          <p:cNvGrpSpPr/>
          <p:nvPr/>
        </p:nvGrpSpPr>
        <p:grpSpPr>
          <a:xfrm>
            <a:off x="5364088" y="4725144"/>
            <a:ext cx="3749040" cy="1353328"/>
            <a:chOff x="5364088" y="4725144"/>
            <a:chExt cx="3749040" cy="1353328"/>
          </a:xfrm>
        </p:grpSpPr>
        <p:sp>
          <p:nvSpPr>
            <p:cNvPr id="4" name="Prostokąt 3"/>
            <p:cNvSpPr/>
            <p:nvPr/>
          </p:nvSpPr>
          <p:spPr>
            <a:xfrm>
              <a:off x="5436096" y="5162376"/>
              <a:ext cx="367703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b="1" dirty="0" smtClean="0"/>
                <a:t>Root-mean-square deviation (RMSD) of the generator</a:t>
              </a:r>
              <a:endParaRPr lang="en-GB" b="1" dirty="0"/>
            </a:p>
          </p:txBody>
        </p:sp>
        <p:cxnSp>
          <p:nvCxnSpPr>
            <p:cNvPr id="15" name="Łącznik prosty ze strzałką 14"/>
            <p:cNvCxnSpPr/>
            <p:nvPr/>
          </p:nvCxnSpPr>
          <p:spPr>
            <a:xfrm flipH="1" flipV="1">
              <a:off x="5364088" y="4725144"/>
              <a:ext cx="1945611" cy="38204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Obraz 23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3493" y="5792758"/>
              <a:ext cx="3018571" cy="285714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5" name="Grupa 4"/>
          <p:cNvGrpSpPr/>
          <p:nvPr/>
        </p:nvGrpSpPr>
        <p:grpSpPr>
          <a:xfrm>
            <a:off x="107504" y="4693964"/>
            <a:ext cx="5040560" cy="1376977"/>
            <a:chOff x="107504" y="4693964"/>
            <a:chExt cx="5040560" cy="1376977"/>
          </a:xfrm>
        </p:grpSpPr>
        <p:sp>
          <p:nvSpPr>
            <p:cNvPr id="13" name="Prostokąt 12"/>
            <p:cNvSpPr/>
            <p:nvPr/>
          </p:nvSpPr>
          <p:spPr>
            <a:xfrm>
              <a:off x="107504" y="5127462"/>
              <a:ext cx="504056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b="1" dirty="0" smtClean="0"/>
                <a:t>uncertainty of the estimated parameter</a:t>
              </a:r>
            </a:p>
            <a:p>
              <a:pPr algn="ctr"/>
              <a:r>
                <a:rPr lang="en-GB" b="1" dirty="0" smtClean="0"/>
                <a:t>(RMSD of the position operator)</a:t>
              </a:r>
            </a:p>
            <a:p>
              <a:pPr algn="ctr"/>
              <a:endParaRPr lang="pl-PL" b="1" dirty="0" smtClean="0"/>
            </a:p>
          </p:txBody>
        </p:sp>
        <p:cxnSp>
          <p:nvCxnSpPr>
            <p:cNvPr id="6" name="Łącznik prosty ze strzałką 5"/>
            <p:cNvCxnSpPr/>
            <p:nvPr/>
          </p:nvCxnSpPr>
          <p:spPr>
            <a:xfrm flipV="1">
              <a:off x="2523097" y="4693964"/>
              <a:ext cx="1283052" cy="36004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Obraz 26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249" y="5781451"/>
              <a:ext cx="3511329" cy="289490"/>
            </a:xfrm>
            <a:prstGeom prst="rect">
              <a:avLst/>
            </a:prstGeom>
            <a:noFill/>
            <a:ln/>
            <a:effectLst/>
          </p:spPr>
        </p:pic>
      </p:grpSp>
    </p:spTree>
    <p:extLst>
      <p:ext uri="{BB962C8B-B14F-4D97-AF65-F5344CB8AC3E}">
        <p14:creationId xmlns:p14="http://schemas.microsoft.com/office/powerpoint/2010/main" val="3017274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8" grpId="0"/>
      <p:bldP spid="12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rostokąt 47"/>
          <p:cNvSpPr/>
          <p:nvPr/>
        </p:nvSpPr>
        <p:spPr>
          <a:xfrm>
            <a:off x="5974409" y="4965115"/>
            <a:ext cx="1963711" cy="797854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6" name="Obraz 6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760" y="1692705"/>
            <a:ext cx="1881115" cy="441787"/>
          </a:xfrm>
          <a:prstGeom prst="rect">
            <a:avLst/>
          </a:prstGeom>
          <a:noFill/>
          <a:ln/>
          <a:effectLst/>
        </p:spPr>
      </p:pic>
      <p:sp>
        <p:nvSpPr>
          <p:cNvPr id="8" name="pole tekstowe 7"/>
          <p:cNvSpPr txBox="1"/>
          <p:nvPr/>
        </p:nvSpPr>
        <p:spPr>
          <a:xfrm>
            <a:off x="197006" y="1191781"/>
            <a:ext cx="832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Try to estimate a unitary shift generated by arbitrary </a:t>
            </a:r>
            <a:r>
              <a:rPr lang="en-US" b="1" dirty="0" err="1" smtClean="0"/>
              <a:t>hermitian</a:t>
            </a:r>
            <a:r>
              <a:rPr lang="en-US" b="1" dirty="0" smtClean="0"/>
              <a:t> generator</a:t>
            </a:r>
            <a:endParaRPr lang="en-US" b="1" dirty="0"/>
          </a:p>
        </p:txBody>
      </p:sp>
      <p:sp>
        <p:nvSpPr>
          <p:cNvPr id="12" name="Prostokąt 11"/>
          <p:cNvSpPr/>
          <p:nvPr/>
        </p:nvSpPr>
        <p:spPr>
          <a:xfrm>
            <a:off x="179512" y="2366450"/>
            <a:ext cx="87006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/>
              <a:t>A complementary observable might not exist...</a:t>
            </a:r>
            <a:endParaRPr lang="en-GB" b="1" dirty="0"/>
          </a:p>
        </p:txBody>
      </p:sp>
      <p:sp>
        <p:nvSpPr>
          <p:cNvPr id="9" name="Prostokąt 8"/>
          <p:cNvSpPr/>
          <p:nvPr/>
        </p:nvSpPr>
        <p:spPr>
          <a:xfrm>
            <a:off x="5652120" y="237242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b="1" dirty="0" smtClean="0"/>
              <a:t>so measure any observable </a:t>
            </a:r>
            <a:br>
              <a:rPr lang="en-GB" b="1" dirty="0" smtClean="0"/>
            </a:br>
            <a:endParaRPr lang="en-GB" dirty="0"/>
          </a:p>
        </p:txBody>
      </p:sp>
      <p:pic>
        <p:nvPicPr>
          <p:cNvPr id="23" name="Obraz 2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042" y="2928470"/>
            <a:ext cx="2391905" cy="398953"/>
          </a:xfrm>
          <a:prstGeom prst="rect">
            <a:avLst/>
          </a:prstGeom>
          <a:noFill/>
          <a:ln/>
          <a:effectLst/>
        </p:spPr>
      </p:pic>
      <p:pic>
        <p:nvPicPr>
          <p:cNvPr id="28" name="Obraz 2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678" y="4141031"/>
            <a:ext cx="1693916" cy="577071"/>
          </a:xfrm>
          <a:prstGeom prst="rect">
            <a:avLst/>
          </a:prstGeom>
          <a:noFill/>
          <a:ln/>
          <a:effectLst/>
        </p:spPr>
      </p:pic>
      <p:grpSp>
        <p:nvGrpSpPr>
          <p:cNvPr id="31" name="Grupa 30"/>
          <p:cNvGrpSpPr/>
          <p:nvPr/>
        </p:nvGrpSpPr>
        <p:grpSpPr>
          <a:xfrm>
            <a:off x="173028" y="3634907"/>
            <a:ext cx="8700668" cy="369332"/>
            <a:chOff x="173028" y="3634907"/>
            <a:chExt cx="8700668" cy="369332"/>
          </a:xfrm>
        </p:grpSpPr>
        <p:sp>
          <p:nvSpPr>
            <p:cNvPr id="19" name="Prostokąt 18"/>
            <p:cNvSpPr/>
            <p:nvPr/>
          </p:nvSpPr>
          <p:spPr>
            <a:xfrm>
              <a:off x="173028" y="3634907"/>
              <a:ext cx="870066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 smtClean="0"/>
                <a:t>Linear</a:t>
              </a:r>
              <a:r>
                <a:rPr lang="pl-PL" b="1" dirty="0" smtClean="0"/>
                <a:t> </a:t>
              </a:r>
              <a:r>
                <a:rPr lang="en-GB" b="1" dirty="0" smtClean="0"/>
                <a:t>error</a:t>
              </a:r>
              <a:r>
                <a:rPr lang="pl-PL" b="1" dirty="0" smtClean="0"/>
                <a:t> </a:t>
              </a:r>
              <a:r>
                <a:rPr lang="en-GB" b="1" dirty="0" smtClean="0"/>
                <a:t>propagation formula for estimating </a:t>
              </a:r>
              <a:endParaRPr lang="en-GB" b="1" dirty="0"/>
            </a:p>
          </p:txBody>
        </p:sp>
        <p:pic>
          <p:nvPicPr>
            <p:cNvPr id="30" name="Obraz 29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2525" y="3731244"/>
              <a:ext cx="172522" cy="209391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67" name="Obraz 6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788" y="4186648"/>
            <a:ext cx="3061800" cy="487008"/>
          </a:xfrm>
          <a:prstGeom prst="rect">
            <a:avLst/>
          </a:prstGeom>
          <a:noFill/>
          <a:ln/>
          <a:effectLst/>
        </p:spPr>
      </p:pic>
      <p:sp>
        <p:nvSpPr>
          <p:cNvPr id="36" name="Prostokąt 35"/>
          <p:cNvSpPr/>
          <p:nvPr/>
        </p:nvSpPr>
        <p:spPr>
          <a:xfrm>
            <a:off x="197006" y="4810245"/>
            <a:ext cx="87006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/>
              <a:t>Apply the Heisenberg uncertainty relation: </a:t>
            </a:r>
            <a:endParaRPr lang="en-GB" b="1" dirty="0"/>
          </a:p>
        </p:txBody>
      </p:sp>
      <p:pic>
        <p:nvPicPr>
          <p:cNvPr id="70" name="Obraz 6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5340055"/>
            <a:ext cx="3964128" cy="570667"/>
          </a:xfrm>
          <a:prstGeom prst="rect">
            <a:avLst/>
          </a:prstGeom>
          <a:noFill/>
          <a:ln/>
          <a:effectLst/>
        </p:spPr>
      </p:pic>
      <p:pic>
        <p:nvPicPr>
          <p:cNvPr id="68" name="Obraz 6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172" y="5022772"/>
            <a:ext cx="1499167" cy="667636"/>
          </a:xfrm>
          <a:prstGeom prst="rect">
            <a:avLst/>
          </a:prstGeom>
          <a:noFill/>
          <a:ln/>
          <a:effectLst/>
        </p:spPr>
      </p:pic>
      <p:sp>
        <p:nvSpPr>
          <p:cNvPr id="50" name="Prostokąt 49"/>
          <p:cNvSpPr/>
          <p:nvPr/>
        </p:nvSpPr>
        <p:spPr>
          <a:xfrm>
            <a:off x="5974409" y="6064299"/>
            <a:ext cx="36770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b="1" dirty="0" smtClean="0"/>
              <a:t>RMSD of </a:t>
            </a:r>
            <a:r>
              <a:rPr lang="pl-PL" b="1" dirty="0"/>
              <a:t>the generator</a:t>
            </a:r>
            <a:endParaRPr lang="en-GB" b="1" dirty="0"/>
          </a:p>
        </p:txBody>
      </p:sp>
      <p:cxnSp>
        <p:nvCxnSpPr>
          <p:cNvPr id="51" name="Łącznik prosty ze strzałką 50"/>
          <p:cNvCxnSpPr>
            <a:stCxn id="50" idx="0"/>
          </p:cNvCxnSpPr>
          <p:nvPr/>
        </p:nvCxnSpPr>
        <p:spPr>
          <a:xfrm flipH="1" flipV="1">
            <a:off x="7524328" y="5762969"/>
            <a:ext cx="288597" cy="30133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Prostokąt 52"/>
          <p:cNvSpPr/>
          <p:nvPr/>
        </p:nvSpPr>
        <p:spPr>
          <a:xfrm>
            <a:off x="2555776" y="6039686"/>
            <a:ext cx="40056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b="1" dirty="0" smtClean="0"/>
              <a:t>Estimation uncertainty</a:t>
            </a:r>
            <a:endParaRPr lang="pl-PL" b="1" dirty="0" smtClean="0"/>
          </a:p>
          <a:p>
            <a:pPr algn="ctr"/>
            <a:r>
              <a:rPr lang="pl-PL" b="1" dirty="0" smtClean="0"/>
              <a:t>(not </a:t>
            </a:r>
            <a:r>
              <a:rPr lang="pl-PL" b="1" dirty="0" err="1" smtClean="0"/>
              <a:t>an</a:t>
            </a:r>
            <a:r>
              <a:rPr lang="pl-PL" b="1" dirty="0" smtClean="0"/>
              <a:t> RMSD of </a:t>
            </a:r>
            <a:r>
              <a:rPr lang="pl-PL" b="1" dirty="0" err="1" smtClean="0"/>
              <a:t>some</a:t>
            </a:r>
            <a:r>
              <a:rPr lang="pl-PL" b="1" dirty="0" smtClean="0"/>
              <a:t> operator)</a:t>
            </a:r>
            <a:endParaRPr lang="en-GB" b="1" dirty="0"/>
          </a:p>
        </p:txBody>
      </p:sp>
      <p:cxnSp>
        <p:nvCxnSpPr>
          <p:cNvPr id="54" name="Łącznik prosty ze strzałką 53"/>
          <p:cNvCxnSpPr>
            <a:stCxn id="53" idx="0"/>
          </p:cNvCxnSpPr>
          <p:nvPr/>
        </p:nvCxnSpPr>
        <p:spPr>
          <a:xfrm flipV="1">
            <a:off x="4558582" y="5505994"/>
            <a:ext cx="1690620" cy="53369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ytuł 2"/>
          <p:cNvSpPr txBox="1">
            <a:spLocks/>
          </p:cNvSpPr>
          <p:nvPr/>
        </p:nvSpPr>
        <p:spPr>
          <a:xfrm>
            <a:off x="129531" y="56361"/>
            <a:ext cx="8927222" cy="1143000"/>
          </a:xfrm>
          <a:prstGeom prst="rect">
            <a:avLst/>
          </a:prstGeom>
        </p:spPr>
        <p:txBody>
          <a:bodyPr vert="horz" rtlCol="0" anchor="ctr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l-PL" dirty="0" err="1" smtClean="0"/>
              <a:t>Why</a:t>
            </a:r>
            <a:r>
              <a:rPr lang="pl-PL" dirty="0" smtClean="0"/>
              <a:t> Heisenberg limit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1942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8" grpId="0"/>
      <p:bldP spid="12" grpId="0"/>
      <p:bldP spid="9" grpId="0"/>
      <p:bldP spid="36" grpId="0"/>
      <p:bldP spid="50" grpId="0"/>
      <p:bldP spid="5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4,2145"/>
  <p:tag name="ORIGINALWIDTH" val="940,382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 \tilde{\varphi} \geq \frac{1}{|\alpha|^2} =  \frac{1}{\sqrt{n}} $$&#10;\end{document}&#10;"/>
  <p:tag name="IGUANATEXSIZE" val="20"/>
  <p:tag name="IGUANATEXCURSOR" val="65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476,190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n_1,n_2)$&#10;\end{document}&#10;"/>
  <p:tag name="IGUANATEXSIZE" val="20"/>
  <p:tag name="IGUANATEXCURSOR" val="579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7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52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35,733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IGUANATEXSIZE" val="20"/>
  <p:tag name="IGUANATEXCURSOR" val="567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0}$&#10;\end{document}&#10;"/>
  <p:tag name="IGUANATEXSIZE" val="20"/>
  <p:tag name="IGUANATEXCURSOR" val="562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35,733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IGUANATEXSIZE" val="20"/>
  <p:tag name="IGUANATEXCURSOR" val="567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,9854"/>
  <p:tag name="ORIGINALWIDTH" val="362,954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 \tilde{\varphi} \geq  ?  $$&#10;\end{document}&#10;"/>
  <p:tag name="IGUANATEXSIZE" val="20"/>
  <p:tag name="IGUANATEXCURSOR" val="65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203,224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i)$&#10;\end{document}&#10;"/>
  <p:tag name="IGUANATEXSIZE" val="20"/>
  <p:tag name="IGUANATEXCURSOR" val="573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40,982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IGUANATEXSIZE" val="20"/>
  <p:tag name="IGUANATEXCURSOR" val="565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,237"/>
  <p:tag name="ORIGINALWIDTH" val="146,981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M_i$&#10;\end{document}&#10;"/>
  <p:tag name="IGUANATEXSIZE" val="20"/>
  <p:tag name="IGUANATEXCURSOR" val="559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1,9835"/>
  <p:tag name="ORIGINALWIDTH" val="1052,86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M_i\geq 0 $,  $\sum_i M_i = \openone$ &#10;\end{document}&#10;"/>
  <p:tag name="IGUANATEXSIZE" val="20"/>
  <p:tag name="IGUANATEXCURSOR" val="593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0,2324"/>
  <p:tag name="ORIGINALWIDTH" val="1264,34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 = \sum_{k=0}^n c_k \ket{k,n-k}$&#10;\end{document}&#10;"/>
  <p:tag name="IGUANATEXSIZE" val="20"/>
  <p:tag name="IGUANATEXCURSOR" val="596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4,7319"/>
  <p:tag name="ORIGINALWIDTH" val="536,18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 = e^{i \Lambda \varphi}$&#10;\end{document}&#10;"/>
  <p:tag name="IGUANATEXSIZE" val="20"/>
  <p:tag name="IGUANATEXCURSOR" val="588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4,7357"/>
  <p:tag name="ORIGINALWIDTH" val="1883,76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$ - integer eigenvalues from $0$ to $n$&#10;\end{document}&#10;"/>
  <p:tag name="IGUANATEXSIZE" val="20"/>
  <p:tag name="IGUANATEXCURSOR" val="575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1269,59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 = \frac{1}{\sqrt{2}}(\ket{n,0} + \ket{0,n})$&#10;\end{document}&#10;"/>
  <p:tag name="IGUANATEXSIZE" val="20"/>
  <p:tag name="IGUANATEXCURSOR" val="678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4,2182"/>
  <p:tag name="ORIGINALWIDTH" val="435,695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  \tilde{\varphi} \geq \frac{1}{n}$$&#10;\end{document}&#10;"/>
  <p:tag name="IGUANATEXSIZE" val="20"/>
  <p:tag name="IGUANATEXCURSOR" val="596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5,4818"/>
  <p:tag name="ORIGINALWIDTH" val="1652,79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 = 4 (\bra{\psi}\Lambda^2\ket{\psi} - &#10;|\bra{\psi}\Lambda \ket{{\psi}}|^2)&#10; $$&#10;\end{document}&#10;"/>
  <p:tag name="IGUANATEXSIZE" val="20"/>
  <p:tag name="IGUANATEXCURSOR" val="61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4,2182"/>
  <p:tag name="ORIGINALWIDTH" val="613,423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  \tilde{\varphi} \geq \frac{1}{2 \Delta \Lambda}$$&#10;\end{document}&#10;"/>
  <p:tag name="IGUANATEXSIZE" val="20"/>
  <p:tag name="IGUANATEXCURSOR" val="61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4,7319"/>
  <p:tag name="ORIGINALWIDTH" val="776,15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{\varphi}} = e^{ i \Lambda \varphi} \ket{\psi}$&#10;\end{document}&#10;"/>
  <p:tag name="IGUANATEXSIZE" val="20"/>
  <p:tag name="IGUANATEXCURSOR" val="628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1,2336"/>
  <p:tag name="ORIGINALWIDTH" val="1065,61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p_{\varphi}(i) = \bra{\psi_\varphi}M_i \ket{\psi_\varphi}$&#10;\end{document}&#10;"/>
  <p:tag name="IGUANATEXSIZE" val="20"/>
  <p:tag name="IGUANATEXCURSOR" val="662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158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,237"/>
  <p:tag name="ORIGINALWIDTH" val="146,981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M_{i}$&#10;\end{document}&#10;"/>
  <p:tag name="IGUANATEXSIZE" val="20"/>
  <p:tag name="IGUANATEXCURSOR" val="627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203,22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varphi}(i)$&#10;\end{document}&#10;"/>
  <p:tag name="IGUANATEXSIZE" val="20"/>
  <p:tag name="IGUANATEXCURSOR" val="626"/>
  <p:tag name="TRANSPARENCY" val="False"/>
  <p:tag name="FILENAME" val=""/>
  <p:tag name="INPUTTYPE" val="0"/>
  <p:tag name="LATEXENGINEID" val="0"/>
  <p:tag name="TEMPFOLDER" val="c:\temp\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3,7308"/>
  <p:tag name="ORIGINALWIDTH" val="1623,54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 = 4 (\braket{\dot{\psi}_\varphi}{\dot{\psi}_\varphi} - &#10;|\braket{\psi_\varphi}{\dot{\psi}_\varphi}|^2)&#10; $$&#10;\end{document}&#10;"/>
  <p:tag name="IGUANATEXSIZE" val="20"/>
  <p:tag name="IGUANATEXCURSOR" val="650"/>
  <p:tag name="TRANSPARENCY" val="True"/>
  <p:tag name="FILENAME" val=""/>
  <p:tag name="INPUTTYPE" val="0"/>
  <p:tag name="LATEXENGINEID" val="0"/>
  <p:tag name="TEMPFOLDER" val="c:\temp\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82,7147"/>
  <p:tag name="ORIGINALWIDTH" val="786,651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ot{\ket{\psi_\varphi}}= \frac{d}{d \varphi} \ket{\psi_\varphi}&#10;$$&#10;\end{document}&#10;"/>
  <p:tag name="IGUANATEXSIZE" val="20"/>
  <p:tag name="IGUANATEXCURSOR" val="582"/>
  <p:tag name="TRANSPARENCY" val="False"/>
  <p:tag name="FILENAME" val=""/>
  <p:tag name="INPUTTYPE" val="0"/>
  <p:tag name="LATEXENGINEID" val="0"/>
  <p:tag name="TEMPFOLDER" val="c:\temp\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08,9613"/>
  <p:tag name="ORIGINALWIDTH" val="650,168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 \tilde{\varphi} \geq \frac{1}{\sqrt{F_Q}}$$&#10;\end{document}&#10;"/>
  <p:tag name="IGUANATEXSIZE" val="20"/>
  <p:tag name="IGUANATEXCURSOR" val="60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35,733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IGUANATEXSIZE" val="20"/>
  <p:tag name="IGUANATEXCURSOR" val="567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4,2182"/>
  <p:tag name="ORIGINALWIDTH" val="435,695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 \tilde{\varphi} \geq  \frac{1}{n}  $$&#10;\end{document}&#10;"/>
  <p:tag name="IGUANATEXSIZE" val="20"/>
  <p:tag name="IGUANATEXCURSOR" val="667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40,982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IGUANATEXSIZE" val="20"/>
  <p:tag name="IGUANATEXCURSOR" val="565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,73905"/>
  <p:tag name="ORIGINALWIDTH" val="44,9944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? &#10;\end{document}&#10;"/>
  <p:tag name="IGUANATEXSIZE" val="20"/>
  <p:tag name="IGUANATEXCURSOR" val="556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1269,59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 = \frac{1}{\sqrt{2}}(\ket{n,0} + \ket{0,n})$&#10;\end{document}&#10;"/>
  <p:tag name="IGUANATEXSIZE" val="20"/>
  <p:tag name="IGUANATEXCURSOR" val="678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,73905"/>
  <p:tag name="ORIGINALWIDTH" val="44,9944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? &#10;\end{document}&#10;"/>
  <p:tag name="IGUANATEXSIZE" val="20"/>
  <p:tag name="IGUANATEXCURSOR" val="556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,73866"/>
  <p:tag name="ORIGINALWIDTH" val="2049,49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Can we reach the limit when $n \rightarrow \infty$?\end{document}&#10;"/>
  <p:tag name="IGUANATEXSIZE" val="20"/>
  <p:tag name="IGUANATEXCURSOR" val="676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1010,12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1}{\sqrt{2}}\left(\ket{n}\ket{0} + \ket{0}\ket{n}\right)$&#10;\end{document}&#10;"/>
  <p:tag name="IGUANATEXSIZE" val="20"/>
  <p:tag name="IGUANATEXCURSOR" val="610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1325,08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1}{\sqrt{2}}\left(\ket{n}\ket{0} + e^{- i n \varphi} \ket{0}\ket{n}\right)$&#10;\end{document}&#10;"/>
  <p:tag name="IGUANATEXSIZE" val="20"/>
  <p:tag name="IGUANATEXCURSOR" val="628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477,31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2\pi/n$ phase shift ambiguity&#10;\end{document}&#10;"/>
  <p:tag name="IGUANATEXSIZE" val="20"/>
  <p:tag name="IGUANATEXCURSOR" val="585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4,2145"/>
  <p:tag name="ORIGINALWIDTH" val="996,625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{\varphi} \geq \frac{1}{n (\lambda_+ - \lambda_-)}$$&#10;\end{document}&#10;"/>
  <p:tag name="IGUANATEXSIZE" val="20"/>
  <p:tag name="IGUANATEXCURSOR" val="66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559,430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 =\frac{1}{\sqrt{k}n}$&#10; \end{document}&#10;"/>
  <p:tag name="IGUANATEXSIZE" val="20"/>
  <p:tag name="IGUANATEXCURSOR" val="564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0,7312"/>
  <p:tag name="ORIGINALWIDTH" val="477,690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 =\frac{1}{k n}$&#10; \end{document}&#10;"/>
  <p:tag name="IGUANATEXSIZE" val="20"/>
  <p:tag name="IGUANATEXCURSOR" val="55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158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,237"/>
  <p:tag name="ORIGINALWIDTH" val="146,981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M_{i}$&#10;\end{document}&#10;"/>
  <p:tag name="IGUANATEXSIZE" val="20"/>
  <p:tag name="IGUANATEXCURSOR" val="627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203,22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varphi}(i)$&#10;\end{document}&#10;"/>
  <p:tag name="IGUANATEXSIZE" val="20"/>
  <p:tag name="IGUANATEXCURSOR" val="626"/>
  <p:tag name="TRANSPARENCY" val="False"/>
  <p:tag name="FILENAME" val=""/>
  <p:tag name="INPUTTYPE" val="0"/>
  <p:tag name="LATEXENGINEID" val="0"/>
  <p:tag name="TEMPFOLDER" val="c:\temp\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0,7312"/>
  <p:tag name="ORIGINALWIDTH" val="2052,49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overline{\Delta^2 \tilde{\varphi}} = \int p(\varphi)\,\t{d}\varphi \sum_{i}  p(i|\varphi) (\varphi - \tilde{\varphi}(i))^2 $&#10;\end{document}&#10;"/>
  <p:tag name="IGUANATEXSIZE" val="20"/>
  <p:tag name="IGUANATEXCURSOR" val="71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1,2336"/>
  <p:tag name="ORIGINALWIDTH" val="1109,86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p(i|\varphi) = \bra{\psi_\varphi}M_i \ket{\psi_\varphi}$&#10;\end{document}&#10;"/>
  <p:tag name="IGUANATEXSIZE" val="20"/>
  <p:tag name="IGUANATEXCURSOR" val="637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0,4724"/>
  <p:tag name="ORIGINALWIDTH" val="881,8898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_{\{M_i\}, \tilde{\varphi}(i)}\overline{\Delta^2 \tilde{\varphi}} = ?$$&#10;\end{document}&#10;"/>
  <p:tag name="IGUANATEXSIZE" val="20"/>
  <p:tag name="IGUANATEXCURSOR" val="700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9719"/>
  <p:tag name="ORIGINALWIDTH" val="806,899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_{\ket{\psi}, \{V_i\},M_{\tilde{\varphi}}}\overline{\Delta^2 \tilde{\varphi}} $$&#10;\end{document}&#10;"/>
  <p:tag name="IGUANATEXSIZE" val="20"/>
  <p:tag name="IGUANATEXCURSOR" val="709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3,4684"/>
  <p:tag name="ORIGINALWIDTH" val="2352,456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{\varphi} \geq \frac{\pi}{n (\lambda_+ - \lambda_-) +L/2} \overset{n \rightarrow \infty}{\approx} \frac{\pi}{n (\lambda_+ - \lambda_-)}$$&#10;\end{document}&#10;"/>
  <p:tag name="IGUANATEXSIZE" val="20"/>
  <p:tag name="IGUANATEXCURSOR" val="66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6,7154"/>
  <p:tag name="ORIGINALWIDTH" val="2401,2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overline{\Delta^2 \tilde{\varphi}} =&#10; \int p(\varphi)\,\t{d}\varphi \int \t{d} \tilde{\varphi}  \bra{\psi_\varphi}&#10;M_{\tilde{\varphi}} \ket{\psi_\varphi}  (\varphi - \tilde{\varphi})^2 $$&#10;\end{document}&#10;"/>
  <p:tag name="IGUANATEXSIZE" val="20"/>
  <p:tag name="IGUANATEXCURSOR" val="627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35,733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IGUANATEXSIZE" val="20"/>
  <p:tag name="IGUANATEXCURSOR" val="567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9719"/>
  <p:tag name="ORIGINALWIDTH" val="436,445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 \tilde{\varphi} \geq \frac{\pi}{n}  $$&#10;\end{document}&#10;"/>
  <p:tag name="IGUANATEXSIZE" val="20"/>
  <p:tag name="IGUANATEXCURSOR" val="66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203,224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i)$&#10;\end{document}&#10;"/>
  <p:tag name="IGUANATEXSIZE" val="20"/>
  <p:tag name="IGUANATEXCURSOR" val="573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40,982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IGUANATEXSIZE" val="20"/>
  <p:tag name="IGUANATEXCURSOR" val="565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0,2324"/>
  <p:tag name="ORIGINALWIDTH" val="1264,34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 = \sum_{k=0}^n c_k \ket{k,n-k}$&#10;\end{document}&#10;"/>
  <p:tag name="IGUANATEXSIZE" val="20"/>
  <p:tag name="IGUANATEXCURSOR" val="596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,237"/>
  <p:tag name="ORIGINALWIDTH" val="146,981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M_i$&#10;\end{document}&#10;"/>
  <p:tag name="IGUANATEXSIZE" val="20"/>
  <p:tag name="IGUANATEXCURSOR" val="559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1,9835"/>
  <p:tag name="ORIGINALWIDTH" val="1052,86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M_i\geq 0 $,  $\sum_i M_i = \openone$ &#10;\end{document}&#10;"/>
  <p:tag name="IGUANATEXSIZE" val="20"/>
  <p:tag name="IGUANATEXCURSOR" val="593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13,4608"/>
  <p:tag name="ORIGINALWIDTH" val="1559,80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ket{\psi_\varphi^n} = \int_{n\lambda_-}^{n\lambda_+} c(\mu) e^{i \varphi \mu} \ket{g_\mu} \t{d}\mu,&#10;  $$&#10;\end{document}&#10;"/>
  <p:tag name="IGUANATEXSIZE" val="20"/>
  <p:tag name="IGUANATEXCURSOR" val="728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268,466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{\ket{\chi}\}$$&#10;\end{document}&#10;"/>
  <p:tag name="IGUANATEXSIZE" val="20"/>
  <p:tag name="IGUANATEXCURSOR" val="638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6,7154"/>
  <p:tag name="ORIGINALWIDTH" val="2394,45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^2\varphi=\int \t{d}\chi \int\t{d}\varphi \, p_L(\varphi) |\braket{\psi^n_\varphi}{\chi}|^2(\tilde{\varphi}_\chi-\varphi)^2.&#10;$$&#10;\end{document}&#10;"/>
  <p:tag name="IGUANATEXSIZE" val="20"/>
  <p:tag name="IGUANATEXCURSOR" val="681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,73905"/>
  <p:tag name="ORIGINALWIDTH" val="699,662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bandwidth $L$&#10;\end{document}&#10;"/>
  <p:tag name="IGUANATEXSIZE" val="20"/>
  <p:tag name="IGUANATEXCURSOR" val="628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,7346"/>
  <p:tag name="ORIGINALWIDTH" val="1190,85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bandwidth $[n\lambda_-, n\lambda_+]$&#10;\end{document}&#10;"/>
  <p:tag name="IGUANATEXSIZE" val="20"/>
  <p:tag name="IGUANATEXCURSOR" val="660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6,7154"/>
  <p:tag name="ORIGINALWIDTH" val="2394,45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^2\varphi=\int \t{d}\chi \int\t{d}\varphi \, p_L(\varphi) |\braket{\psi^n_\varphi}{\chi}|^2(\tilde{\varphi}_\chi-\varphi)^2.&#10;$$&#10;\end{document}&#10;"/>
  <p:tag name="IGUANATEXSIZE" val="20"/>
  <p:tag name="IGUANATEXCURSOR" val="681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1,7135"/>
  <p:tag name="ORIGINALWIDTH" val="2062,992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^2\varphi \geq \min_{\chi}\frac{1}{p_\chi} \int \t{d}\varphi |g_\chi(\varphi)|^2(\varphi - \tilde{\varphi}_\chi)^2$$&#10;\end{document}&#10;"/>
  <p:tag name="IGUANATEXSIZE" val="20"/>
  <p:tag name="IGUANATEXCURSOR" val="747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6,7154"/>
  <p:tag name="ORIGINALWIDTH" val="1026,622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p\chi = \int \t{d}\varphi |g_\chi(\varphi)|^2$$&#10;\end{document}&#10;"/>
  <p:tag name="IGUANATEXSIZE" val="20"/>
  <p:tag name="IGUANATEXCURSOR" val="672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6,9817"/>
  <p:tag name="ORIGINALWIDTH" val="405,699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|g_\chi(\varphi)|^2$$&#10;\end{document}&#10;"/>
  <p:tag name="IGUANATEXSIZE" val="20"/>
  <p:tag name="IGUANATEXCURSOR" val="64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58,4552"/>
  <p:tag name="ORIGINALWIDTH" val="1801,27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^2\varphi \geq \min_{\tilde{g}(\mu)}&#10;\int_{n \lambda_- -\frac{L}{4}}^{n \lambda_+ + \frac{L}{4}}\left|\frac{\t{d} \tilde g(\mu)}{\t{d} \mu}\right|^2 \t{d}\mu,&#10;$$&#10;\end{document}&#10;"/>
  <p:tag name="IGUANATEXSIZE" val="20"/>
  <p:tag name="IGUANATEXCURSOR" val="791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6,2167"/>
  <p:tag name="ORIGINALWIDTH" val="2427,44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\begin{flushleft}&#10;$g_\chi(\varphi)$ has finite bandwidth \\&#10;as product of two finite-bandwidth functions&#10;\end{flushleft}&#10;\end{document}&#10;"/>
  <p:tag name="IGUANATEXSIZE" val="20"/>
  <p:tag name="IGUANATEXCURSOR" val="740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0,9749"/>
  <p:tag name="ORIGINALWIDTH" val="1283,83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int_{n\lambda_--L/4}^{n\lambda_++L/4} {|\tilde g(\mu)|^2}\,  \t{d}\mu=1 $&#10;\end{document}&#10;"/>
  <p:tag name="IGUANATEXSIZE" val="20"/>
  <p:tag name="IGUANATEXCURSOR" val="643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,7346"/>
  <p:tag name="ORIGINALWIDTH" val="2164,22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 g(n\lambda_--L/4)=0,\quad \tilde g(n\lambda_++L/4)=0.$&#10;\end{document}&#10;"/>
  <p:tag name="IGUANATEXSIZE" val="20"/>
  <p:tag name="IGUANATEXCURSOR" val="673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58,4552"/>
  <p:tag name="ORIGINALWIDTH" val="1801,27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^2\varphi \geq \min_{\tilde{g}(\mu)}&#10;\int_{n \lambda_- -\frac{L}{4}}^{n \lambda_+ + \frac{L}{4}}\left|\frac{\t{d} \tilde g(\mu)}{\t{d} \mu}\right|^2 \t{d}\mu,&#10;$$&#10;\end{document}&#10;"/>
  <p:tag name="IGUANATEXSIZE" val="20"/>
  <p:tag name="IGUANATEXCURSOR" val="791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0,9749"/>
  <p:tag name="ORIGINALWIDTH" val="1283,83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int_{n\lambda_--L/4}^{n\lambda_++L/4} {|\tilde g(\mu)|^2}\,  \t{d}\mu=1 $&#10;\end{document}&#10;"/>
  <p:tag name="IGUANATEXSIZE" val="20"/>
  <p:tag name="IGUANATEXCURSOR" val="643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,7346"/>
  <p:tag name="ORIGINALWIDTH" val="2164,22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 g(n\lambda_--L/4)=0,\quad \tilde g(n\lambda_++L/4)=0.$&#10;\end{document}&#10;"/>
  <p:tag name="IGUANATEXSIZE" val="20"/>
  <p:tag name="IGUANATEXCURSOR" val="673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04,462"/>
  <p:tag name="ORIGINALWIDTH" val="1539,55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^2\varphi \geq \frac{\pi^2}{[n(\lambda_+ - \lambda_-)+L/2]^2}&#10;$$&#10;\end{document}&#10;"/>
  <p:tag name="IGUANATEXSIZE" val="20"/>
  <p:tag name="IGUANATEXCURSOR" val="688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,4439"/>
  <p:tag name="ORIGINALWIDTH" val="1196,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\tilde{\boldsymbol{\varphi}} =\sqrt{\sum_{i=1}^p \Delta^2 \tilde{\varphi}_i} \geq \ ? $$&#10;\end{document}&#10;"/>
  <p:tag name="IGUANATEXSIZE" val="20"/>
  <p:tag name="IGUANATEXCURSOR" val="709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,4439"/>
  <p:tag name="ORIGINALWIDTH" val="1093,36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 = \sqrt{\sum_{i=1}^p \Delta^2 \tilde{\varphi}_i} \geq  $$&#10;\end{document}&#10;"/>
  <p:tag name="IGUANATEXSIZE" val="20"/>
  <p:tag name="IGUANATEXCURSOR" val="717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39,7076"/>
  <p:tag name="ORIGINALWIDTH" val="906,636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sqrt{p} \times \frac{\pi}{\frac{n}{p}}  = \frac{\pi p^{3/2}}{n}$$&#10;\end{document}&#10;"/>
  <p:tag name="IGUANATEXSIZE" val="20"/>
  <p:tag name="IGUANATEXCURSOR" val="644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1,2149"/>
  <p:tag name="ORIGINALWIDTH" val="687,66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 \geq \frac{c \ p^{3/2}}{n}  $$&#10;\end{document}&#10;"/>
  <p:tag name="IGUANATEXSIZE" val="20"/>
  <p:tag name="IGUANATEXCURSOR" val="67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,48929"/>
  <p:tag name="ORIGINALWIDTH" val="431,196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c \approx 1.89 $$&#10;\end{document}&#10;"/>
  <p:tag name="IGUANATEXSIZE" val="20"/>
  <p:tag name="IGUANATEXCURSOR" val="63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40,982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ket{\psi}$$&#10;\end{document}&#10;"/>
  <p:tag name="IGUANATEXSIZE" val="20"/>
  <p:tag name="IGUANATEXCURSOR" val="636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3793,776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ket{\psi} = \alpha \ket{n,0,\dots,0} + &#10;\beta  \left(\ket{0,n,\dots,0} + \dots+ \ket{0,\dots,n, 0}+ \ket{0,\dots,0,n} \right)  $$&#10;\end{document}&#10;"/>
  <p:tag name="IGUANATEXSIZE" val="20"/>
  <p:tag name="IGUANATEXCURSOR" val="674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947,1316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 \geq \sqrt{\t{Tr}(\boldsymbol{F}^{-1})} $$&#10;\end{document}&#10;"/>
  <p:tag name="IGUANATEXSIZE" val="20"/>
  <p:tag name="IGUANATEXCURSOR" val="70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5,7218"/>
  <p:tag name="ORIGINALWIDTH" val="276,715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approx \frac{p}{2n} $$&#10;\end{document}&#10;"/>
  <p:tag name="IGUANATEXSIZE" val="20"/>
  <p:tag name="IGUANATEXCURSOR" val="63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3,4646"/>
  <p:tag name="ORIGINALWIDTH" val="864,641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 \geq &#10;\frac{1}{\sqrt{k}} \times \frac{p}{2 n} $$&#10;\end{document}&#10;"/>
  <p:tag name="IGUANATEXSIZE" val="20"/>
  <p:tag name="IGUANATEXCURSOR" val="70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4,2182"/>
  <p:tag name="ORIGINALWIDTH" val="612,673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 \overset{p \gg 1}{\geq} \frac{p}{2 n}$$\end{document}&#10;"/>
  <p:tag name="IGUANATEXSIZE" val="20"/>
  <p:tag name="IGUANATEXCURSOR" val="679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1,2149"/>
  <p:tag name="ORIGINALWIDTH" val="666,666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 \geq&#10; \frac{c\, p^{3/2}}{n}$$\end{document}&#10;"/>
  <p:tag name="IGUANATEXSIZE" val="20"/>
  <p:tag name="IGUANATEXCURSOR" val="67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4,2182"/>
  <p:tag name="ORIGINALWIDTH" val="435,695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{\varphi}} \geq \frac{1}{n}$$\end{document}&#10;"/>
  <p:tag name="IGUANATEXSIZE" val="20"/>
  <p:tag name="IGUANATEXCURSOR" val="64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9719"/>
  <p:tag name="ORIGINALWIDTH" val="436,445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{\varphi}} \geq \frac{\pi}{n}$$\end{document}&#10;"/>
  <p:tag name="IGUANATEXSIZE" val="20"/>
  <p:tag name="IGUANATEXCURSOR" val="64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6,4792"/>
  <p:tag name="ORIGINALWIDTH" val="834,645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\ket{\psi_x} = e^{- \frac{i x \hat{p}}{\hbar} } \ket{\psi}&#10;$$&#10;\end{document}&#10;"/>
  <p:tag name="IGUANATEXSIZE" val="20"/>
  <p:tag name="IGUANATEXCURSOR" val="63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895,76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\bra{\psi_x}\hat{x} \ket{\psi_x} = &#10;x + x_0, \quad x_0=\bra{\psi}\hat{x} \ket{\psi}&#10;$$&#10;\end{document}&#10;"/>
  <p:tag name="IGUANATEXSIZE" val="20"/>
  <p:tag name="IGUANATEXCURSOR" val="6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1,2149"/>
  <p:tag name="ORIGINALWIDTH" val="578,9276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\Delta x \geq \frac{\hbar}{2 \Delta p}&#10;$$&#10;\end{document}&#10;"/>
  <p:tag name="IGUANATEXSIZE" val="20"/>
  <p:tag name="IGUANATEXCURSOR" val="6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,9813"/>
  <p:tag name="ORIGINALWIDTH" val="1842,52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\Delta x =\sqrt{ \bra{\psi_x} \hat{x}^2 \ket{\psi_x} - &#10;|\bra{\psi_x}\hat{x} \ket{\psi_x}|^2}&#10;$$&#10;\end{document}&#10;"/>
  <p:tag name="IGUANATEXSIZE" val="20"/>
  <p:tag name="IGUANATEXCURSOR" val="71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,9813"/>
  <p:tag name="ORIGINALWIDTH" val="1584,552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\Delta p =\sqrt{ \bra{\psi} \hat{p}^2 \ket{\psi} - &#10;|\bra{\psi}\hat{p} \ket{\psi}|^2}&#10;$$&#10;\end{document}&#10;"/>
  <p:tag name="IGUANATEXSIZE" val="20"/>
  <p:tag name="IGUANATEXCURSOR" val="68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1,7285"/>
  <p:tag name="ORIGINALWIDTH" val="776,15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\ket{\psi_\varphi} = e^{ i \varphi \hat{\Lambda}} \ket{\psi}&#10;$$&#10;\end{document}&#10;"/>
  <p:tag name="IGUANATEXSIZE" val="20"/>
  <p:tag name="IGUANATEXCURSOR" val="67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5,2306"/>
  <p:tag name="ORIGINALWIDTH" val="986,126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A(\varphi) = \bra{\psi_\varphi} \hat{A} \ket{\psi_\varphi}&#10;$$&#10;\end{document}&#10;"/>
  <p:tag name="IGUANATEXSIZE" val="20"/>
  <p:tag name="IGUANATEXCURSOR" val="64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2,7221"/>
  <p:tag name="ORIGINALWIDTH" val="695,91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&#10;\Delta \varphi = \frac{\Delta A}{\left|\frac{\t{d} A(\varphi)}{\t{d} \varphi} \right|}&#10;$&#10;\end{document}&#10;"/>
  <p:tag name="IGUANATEXSIZE" val="20"/>
  <p:tag name="IGUANATEXCURSOR" val="71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8,2265"/>
  <p:tag name="ORIGINALWIDTH" val="1259,84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&#10;\frac{\t{d} A(\varphi)}{\t{d} \varphi} = &#10;i\bra{\psi_\varphi} [\hat{A},\hat{\Lambda}] \ket{\psi_\varphi}&#10;$&#10;\end{document}&#10;"/>
  <p:tag name="IGUANATEXSIZE" val="20"/>
  <p:tag name="IGUANATEXCURSOR" val="71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4,4731"/>
  <p:tag name="ORIGINALWIDTH" val="1622,79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&#10;\Delta A \geq  \frac{|\bra{\psi_\varphi}[\hat{A},\hat{\Lambda}]\ket{\psi_{\varphi}}  |}{2\Delta \Lambda} = \frac{\| \frac{\t{d} A(\varphi)}{\t{d}\varphi} \|}{2 \Delta \Lambda}&#10;$&#10;\end{document}&#10;"/>
  <p:tag name="IGUANATEXSIZE" val="20"/>
  <p:tag name="IGUANATEXCURSOR" val="68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4,2182"/>
  <p:tag name="ORIGINALWIDTH" val="613,423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\Delta \varphi \geq  \frac{1}{2 \Delta \Lambda}&#10;$$&#10;\end{document}&#10;"/>
  <p:tag name="IGUANATEXSIZE" val="20"/>
  <p:tag name="IGUANATEXCURSOR" val="67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,73976"/>
  <p:tag name="ORIGINALWIDTH" val="71,241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\varphi&#10;$$&#10;\end{document}&#10;"/>
  <p:tag name="IGUANATEXSIZE" val="20"/>
  <p:tag name="IGUANATEXCURSOR" val="63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12492</TotalTime>
  <Words>689</Words>
  <Application>Microsoft Office PowerPoint</Application>
  <PresentationFormat>Pokaz na ekranie (4:3)</PresentationFormat>
  <Paragraphs>95</Paragraphs>
  <Slides>22</Slides>
  <Notes>1</Notes>
  <HiddenSlides>3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32" baseType="lpstr">
      <vt:lpstr>Arial</vt:lpstr>
      <vt:lpstr>Calibri</vt:lpstr>
      <vt:lpstr>Lucida Sans Unicode</vt:lpstr>
      <vt:lpstr>Symbol</vt:lpstr>
      <vt:lpstr>Times</vt:lpstr>
      <vt:lpstr>Times New Roman</vt:lpstr>
      <vt:lpstr>Verdana</vt:lpstr>
      <vt:lpstr>Wingdings 2</vt:lpstr>
      <vt:lpstr>Wingdings 3</vt:lpstr>
      <vt:lpstr>Concourse</vt:lpstr>
      <vt:lpstr>The (true) Heisenberg limit in optical interferometry</vt:lpstr>
      <vt:lpstr>How precisely we can estimate a phase delay in an interferometer?</vt:lpstr>
      <vt:lpstr>How precisely we can estimate a phase delay in an interferometer?</vt:lpstr>
      <vt:lpstr>Standard derivation</vt:lpstr>
      <vt:lpstr>Saturability of the Heisenberg limit</vt:lpstr>
      <vt:lpstr>Saturability of the Heisenberg limit</vt:lpstr>
      <vt:lpstr>The most general form of the Heisenberg limit</vt:lpstr>
      <vt:lpstr>Many repetition scenario guarantees asymptotic saturability of the CR bound </vt:lpstr>
      <vt:lpstr>What is the achievable Heisenberg limit in a single shot scenario assuming finite prior knowledge?</vt:lpstr>
      <vt:lpstr>The True Heisenberg limit The Bayesian approach</vt:lpstr>
      <vt:lpstr>The True Heisenberg limit</vt:lpstr>
      <vt:lpstr>The true Heisenberg limit</vt:lpstr>
      <vt:lpstr>Sketch of the proof</vt:lpstr>
      <vt:lpstr>Sketch of the proof</vt:lpstr>
      <vt:lpstr>Sketch of the proof</vt:lpstr>
      <vt:lpstr>Multiple-arm interferometry</vt:lpstr>
      <vt:lpstr>Estimating each phase separately</vt:lpstr>
      <vt:lpstr>Optimal joint-phase estimation</vt:lpstr>
      <vt:lpstr>Quantum Fisher information based analysis</vt:lpstr>
      <vt:lpstr>Summary</vt:lpstr>
      <vt:lpstr>Why Heisenberg limit?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Komputery kwantowe</dc:title>
  <dc:creator>Rafal</dc:creator>
  <cp:lastModifiedBy>Konto Microsoft</cp:lastModifiedBy>
  <cp:revision>1003</cp:revision>
  <dcterms:created xsi:type="dcterms:W3CDTF">2015-09-10T09:53:21Z</dcterms:created>
  <dcterms:modified xsi:type="dcterms:W3CDTF">2021-09-02T10:43:53Z</dcterms:modified>
</cp:coreProperties>
</file>