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2.xml" ContentType="application/vnd.openxmlformats-officedocument.presentationml.notesSlide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3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380" r:id="rId2"/>
    <p:sldId id="350" r:id="rId3"/>
    <p:sldId id="352" r:id="rId4"/>
    <p:sldId id="355" r:id="rId5"/>
    <p:sldId id="356" r:id="rId6"/>
    <p:sldId id="336" r:id="rId7"/>
    <p:sldId id="364" r:id="rId8"/>
    <p:sldId id="379" r:id="rId9"/>
    <p:sldId id="386" r:id="rId10"/>
    <p:sldId id="388" r:id="rId11"/>
    <p:sldId id="385" r:id="rId12"/>
    <p:sldId id="365" r:id="rId13"/>
    <p:sldId id="367" r:id="rId14"/>
    <p:sldId id="368" r:id="rId15"/>
    <p:sldId id="369" r:id="rId16"/>
    <p:sldId id="389" r:id="rId17"/>
    <p:sldId id="390" r:id="rId18"/>
    <p:sldId id="358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66FF99"/>
    <a:srgbClr val="FFFF66"/>
    <a:srgbClr val="C4C4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3" autoAdjust="0"/>
    <p:restoredTop sz="93081" autoAdjust="0"/>
  </p:normalViewPr>
  <p:slideViewPr>
    <p:cSldViewPr>
      <p:cViewPr varScale="1">
        <p:scale>
          <a:sx n="126" d="100"/>
          <a:sy n="126" d="100"/>
        </p:scale>
        <p:origin x="604" y="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727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49" d="100"/>
          <a:sy n="49" d="100"/>
        </p:scale>
        <p:origin x="1878" y="1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74DD89-0188-4E33-9517-CC592F464465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D2528E-0D17-430D-AA3E-94700C82F1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198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75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D2528E-0D17-430D-AA3E-94700C82F10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4052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ójkąt prostokątny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l-PL" smtClean="0"/>
              <a:t>Kliknij, aby edytować styl wzorca podtytułu</a:t>
            </a:r>
            <a:endParaRPr kumimoji="0" lang="en-US"/>
          </a:p>
        </p:txBody>
      </p:sp>
      <p:grpSp>
        <p:nvGrpSpPr>
          <p:cNvPr id="2" name="Grupa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Dowolny kształt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Dowolny kształt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Dowolny kształt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3/15/2021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Pag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Pag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ównani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ytuł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l-PL" smtClean="0"/>
              <a:t>Kliknij ikonę, aby dodać obraz</a:t>
            </a:r>
            <a:endParaRPr kumimoji="0" lang="en-US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3/15/2021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Dowolny kształt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ójkąt prostokątny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Łącznik prosty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Pag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Pag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l-PL" smtClean="0"/>
              <a:t>Kliknij, aby edytować style wzorca tekstu</a:t>
            </a:r>
          </a:p>
          <a:p>
            <a:pPr lvl="1" eaLnBrk="1" latinLnBrk="0" hangingPunct="1"/>
            <a:r>
              <a:rPr lang="pl-PL" smtClean="0"/>
              <a:t>Drugi poziom</a:t>
            </a:r>
          </a:p>
          <a:p>
            <a:pPr lvl="2" eaLnBrk="1" latinLnBrk="0" hangingPunct="1"/>
            <a:r>
              <a:rPr lang="pl-PL" smtClean="0"/>
              <a:t>Trzeci poziom</a:t>
            </a:r>
          </a:p>
          <a:p>
            <a:pPr lvl="3" eaLnBrk="1" latinLnBrk="0" hangingPunct="1"/>
            <a:r>
              <a:rPr lang="pl-PL" smtClean="0"/>
              <a:t>Czwarty poziom</a:t>
            </a:r>
          </a:p>
          <a:p>
            <a:pPr lvl="4" eaLnBrk="1" latinLnBrk="0" hangingPunct="1"/>
            <a:r>
              <a:rPr lang="pl-PL" smtClean="0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44213AF-26F6-41FA-8D85-E2C5388D6E58}" type="datetimeFigureOut">
              <a:rPr lang="en-US" smtClean="0"/>
              <a:pPr/>
              <a:t>3/15/2021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owolny kształt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Dowolny kształt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ójkąt prostokątny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Łącznik prosty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l-PL" smtClean="0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l-PL" smtClean="0"/>
              <a:t>Kliknij, aby edytować style wzorca tekstu</a:t>
            </a:r>
          </a:p>
          <a:p>
            <a:pPr lvl="1" eaLnBrk="1" latinLnBrk="0" hangingPunct="1"/>
            <a:r>
              <a:rPr kumimoji="0" lang="pl-PL" smtClean="0"/>
              <a:t>Drugi poziom</a:t>
            </a:r>
          </a:p>
          <a:p>
            <a:pPr lvl="2" eaLnBrk="1" latinLnBrk="0" hangingPunct="1"/>
            <a:r>
              <a:rPr kumimoji="0" lang="pl-PL" smtClean="0"/>
              <a:t>Trzeci poziom</a:t>
            </a:r>
          </a:p>
          <a:p>
            <a:pPr lvl="3" eaLnBrk="1" latinLnBrk="0" hangingPunct="1"/>
            <a:r>
              <a:rPr kumimoji="0" lang="pl-PL" smtClean="0"/>
              <a:t>Czwarty poziom</a:t>
            </a:r>
          </a:p>
          <a:p>
            <a:pPr lvl="4" eaLnBrk="1" latinLnBrk="0" hangingPunct="1"/>
            <a:r>
              <a:rPr kumimoji="0" lang="pl-PL" smtClean="0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3/15/2021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tags" Target="../tags/tag3.xml"/><Relationship Id="rId21" Type="http://schemas.openxmlformats.org/officeDocument/2006/relationships/image" Target="../media/image17.png"/><Relationship Id="rId7" Type="http://schemas.openxmlformats.org/officeDocument/2006/relationships/tags" Target="../tags/tag7.xml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openxmlformats.org/officeDocument/2006/relationships/tags" Target="../tags/tag2.xml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5.xml"/><Relationship Id="rId15" Type="http://schemas.openxmlformats.org/officeDocument/2006/relationships/image" Target="../media/image11.png"/><Relationship Id="rId10" Type="http://schemas.openxmlformats.org/officeDocument/2006/relationships/tags" Target="../tags/tag10.xml"/><Relationship Id="rId19" Type="http://schemas.openxmlformats.org/officeDocument/2006/relationships/image" Target="../media/image15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8.xml"/><Relationship Id="rId13" Type="http://schemas.openxmlformats.org/officeDocument/2006/relationships/tags" Target="../tags/tag23.xml"/><Relationship Id="rId18" Type="http://schemas.openxmlformats.org/officeDocument/2006/relationships/tags" Target="../tags/tag28.xml"/><Relationship Id="rId26" Type="http://schemas.openxmlformats.org/officeDocument/2006/relationships/image" Target="../media/image9.png"/><Relationship Id="rId39" Type="http://schemas.openxmlformats.org/officeDocument/2006/relationships/image" Target="../media/image30.png"/><Relationship Id="rId3" Type="http://schemas.openxmlformats.org/officeDocument/2006/relationships/tags" Target="../tags/tag13.xml"/><Relationship Id="rId21" Type="http://schemas.openxmlformats.org/officeDocument/2006/relationships/tags" Target="../tags/tag31.xml"/><Relationship Id="rId34" Type="http://schemas.openxmlformats.org/officeDocument/2006/relationships/image" Target="../media/image25.png"/><Relationship Id="rId7" Type="http://schemas.openxmlformats.org/officeDocument/2006/relationships/tags" Target="../tags/tag17.xml"/><Relationship Id="rId12" Type="http://schemas.openxmlformats.org/officeDocument/2006/relationships/tags" Target="../tags/tag22.xml"/><Relationship Id="rId17" Type="http://schemas.openxmlformats.org/officeDocument/2006/relationships/tags" Target="../tags/tag27.xml"/><Relationship Id="rId25" Type="http://schemas.openxmlformats.org/officeDocument/2006/relationships/image" Target="../media/image19.png"/><Relationship Id="rId33" Type="http://schemas.openxmlformats.org/officeDocument/2006/relationships/image" Target="../media/image24.png"/><Relationship Id="rId38" Type="http://schemas.openxmlformats.org/officeDocument/2006/relationships/image" Target="../media/image29.png"/><Relationship Id="rId2" Type="http://schemas.openxmlformats.org/officeDocument/2006/relationships/tags" Target="../tags/tag12.xml"/><Relationship Id="rId16" Type="http://schemas.openxmlformats.org/officeDocument/2006/relationships/tags" Target="../tags/tag26.xml"/><Relationship Id="rId20" Type="http://schemas.openxmlformats.org/officeDocument/2006/relationships/tags" Target="../tags/tag30.xml"/><Relationship Id="rId29" Type="http://schemas.openxmlformats.org/officeDocument/2006/relationships/image" Target="../media/image20.png"/><Relationship Id="rId1" Type="http://schemas.openxmlformats.org/officeDocument/2006/relationships/tags" Target="../tags/tag11.xml"/><Relationship Id="rId6" Type="http://schemas.openxmlformats.org/officeDocument/2006/relationships/tags" Target="../tags/tag16.xml"/><Relationship Id="rId11" Type="http://schemas.openxmlformats.org/officeDocument/2006/relationships/tags" Target="../tags/tag21.xml"/><Relationship Id="rId24" Type="http://schemas.openxmlformats.org/officeDocument/2006/relationships/image" Target="../media/image18.png"/><Relationship Id="rId32" Type="http://schemas.openxmlformats.org/officeDocument/2006/relationships/image" Target="../media/image23.png"/><Relationship Id="rId37" Type="http://schemas.openxmlformats.org/officeDocument/2006/relationships/image" Target="../media/image28.png"/><Relationship Id="rId5" Type="http://schemas.openxmlformats.org/officeDocument/2006/relationships/tags" Target="../tags/tag15.xml"/><Relationship Id="rId15" Type="http://schemas.openxmlformats.org/officeDocument/2006/relationships/tags" Target="../tags/tag25.xml"/><Relationship Id="rId23" Type="http://schemas.openxmlformats.org/officeDocument/2006/relationships/slideLayout" Target="../slideLayouts/slideLayout2.xml"/><Relationship Id="rId28" Type="http://schemas.openxmlformats.org/officeDocument/2006/relationships/image" Target="../media/image10.png"/><Relationship Id="rId36" Type="http://schemas.openxmlformats.org/officeDocument/2006/relationships/image" Target="../media/image27.png"/><Relationship Id="rId10" Type="http://schemas.openxmlformats.org/officeDocument/2006/relationships/tags" Target="../tags/tag20.xml"/><Relationship Id="rId19" Type="http://schemas.openxmlformats.org/officeDocument/2006/relationships/tags" Target="../tags/tag29.xml"/><Relationship Id="rId31" Type="http://schemas.openxmlformats.org/officeDocument/2006/relationships/image" Target="../media/image22.png"/><Relationship Id="rId4" Type="http://schemas.openxmlformats.org/officeDocument/2006/relationships/tags" Target="../tags/tag14.xml"/><Relationship Id="rId9" Type="http://schemas.openxmlformats.org/officeDocument/2006/relationships/tags" Target="../tags/tag19.xml"/><Relationship Id="rId14" Type="http://schemas.openxmlformats.org/officeDocument/2006/relationships/tags" Target="../tags/tag24.xml"/><Relationship Id="rId22" Type="http://schemas.openxmlformats.org/officeDocument/2006/relationships/tags" Target="../tags/tag32.xml"/><Relationship Id="rId27" Type="http://schemas.openxmlformats.org/officeDocument/2006/relationships/image" Target="../media/image8.png"/><Relationship Id="rId30" Type="http://schemas.openxmlformats.org/officeDocument/2006/relationships/image" Target="../media/image21.png"/><Relationship Id="rId35" Type="http://schemas.openxmlformats.org/officeDocument/2006/relationships/image" Target="../media/image2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40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32.png"/><Relationship Id="rId3" Type="http://schemas.openxmlformats.org/officeDocument/2006/relationships/tags" Target="../tags/tag35.xml"/><Relationship Id="rId21" Type="http://schemas.openxmlformats.org/officeDocument/2006/relationships/image" Target="../media/image35.png"/><Relationship Id="rId7" Type="http://schemas.openxmlformats.org/officeDocument/2006/relationships/tags" Target="../tags/tag39.xml"/><Relationship Id="rId12" Type="http://schemas.openxmlformats.org/officeDocument/2006/relationships/tags" Target="../tags/tag44.xml"/><Relationship Id="rId17" Type="http://schemas.openxmlformats.org/officeDocument/2006/relationships/image" Target="../media/image31.png"/><Relationship Id="rId2" Type="http://schemas.openxmlformats.org/officeDocument/2006/relationships/tags" Target="../tags/tag34.xml"/><Relationship Id="rId16" Type="http://schemas.openxmlformats.org/officeDocument/2006/relationships/image" Target="../media/image18.png"/><Relationship Id="rId20" Type="http://schemas.openxmlformats.org/officeDocument/2006/relationships/image" Target="../media/image34.png"/><Relationship Id="rId1" Type="http://schemas.openxmlformats.org/officeDocument/2006/relationships/tags" Target="../tags/tag33.xml"/><Relationship Id="rId6" Type="http://schemas.openxmlformats.org/officeDocument/2006/relationships/tags" Target="../tags/tag38.xml"/><Relationship Id="rId11" Type="http://schemas.openxmlformats.org/officeDocument/2006/relationships/tags" Target="../tags/tag43.xml"/><Relationship Id="rId5" Type="http://schemas.openxmlformats.org/officeDocument/2006/relationships/tags" Target="../tags/tag37.xml"/><Relationship Id="rId15" Type="http://schemas.openxmlformats.org/officeDocument/2006/relationships/image" Target="../media/image9.png"/><Relationship Id="rId10" Type="http://schemas.openxmlformats.org/officeDocument/2006/relationships/tags" Target="../tags/tag42.xml"/><Relationship Id="rId19" Type="http://schemas.openxmlformats.org/officeDocument/2006/relationships/image" Target="../media/image33.png"/><Relationship Id="rId4" Type="http://schemas.openxmlformats.org/officeDocument/2006/relationships/tags" Target="../tags/tag36.xml"/><Relationship Id="rId9" Type="http://schemas.openxmlformats.org/officeDocument/2006/relationships/tags" Target="../tags/tag41.xml"/><Relationship Id="rId14" Type="http://schemas.openxmlformats.org/officeDocument/2006/relationships/notesSlide" Target="../notesSlides/notesSlide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52.xml"/><Relationship Id="rId13" Type="http://schemas.openxmlformats.org/officeDocument/2006/relationships/image" Target="../media/image24.png"/><Relationship Id="rId3" Type="http://schemas.openxmlformats.org/officeDocument/2006/relationships/tags" Target="../tags/tag47.xml"/><Relationship Id="rId7" Type="http://schemas.openxmlformats.org/officeDocument/2006/relationships/tags" Target="../tags/tag51.xml"/><Relationship Id="rId12" Type="http://schemas.openxmlformats.org/officeDocument/2006/relationships/image" Target="../media/image25.png"/><Relationship Id="rId17" Type="http://schemas.openxmlformats.org/officeDocument/2006/relationships/image" Target="../media/image34.png"/><Relationship Id="rId2" Type="http://schemas.openxmlformats.org/officeDocument/2006/relationships/tags" Target="../tags/tag46.xml"/><Relationship Id="rId16" Type="http://schemas.openxmlformats.org/officeDocument/2006/relationships/image" Target="../media/image39.pn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1" Type="http://schemas.openxmlformats.org/officeDocument/2006/relationships/image" Target="../media/image22.png"/><Relationship Id="rId5" Type="http://schemas.openxmlformats.org/officeDocument/2006/relationships/tags" Target="../tags/tag49.xml"/><Relationship Id="rId15" Type="http://schemas.openxmlformats.org/officeDocument/2006/relationships/image" Target="../media/image38.png"/><Relationship Id="rId10" Type="http://schemas.openxmlformats.org/officeDocument/2006/relationships/image" Target="../media/image36.png"/><Relationship Id="rId4" Type="http://schemas.openxmlformats.org/officeDocument/2006/relationships/tags" Target="../tags/tag48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3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24.png"/><Relationship Id="rId3" Type="http://schemas.openxmlformats.org/officeDocument/2006/relationships/tags" Target="../tags/tag55.xml"/><Relationship Id="rId21" Type="http://schemas.openxmlformats.org/officeDocument/2006/relationships/image" Target="../media/image39.png"/><Relationship Id="rId7" Type="http://schemas.openxmlformats.org/officeDocument/2006/relationships/tags" Target="../tags/tag59.xml"/><Relationship Id="rId12" Type="http://schemas.openxmlformats.org/officeDocument/2006/relationships/tags" Target="../tags/tag64.xml"/><Relationship Id="rId17" Type="http://schemas.openxmlformats.org/officeDocument/2006/relationships/image" Target="../media/image25.png"/><Relationship Id="rId25" Type="http://schemas.openxmlformats.org/officeDocument/2006/relationships/image" Target="../media/image34.png"/><Relationship Id="rId2" Type="http://schemas.openxmlformats.org/officeDocument/2006/relationships/tags" Target="../tags/tag54.xml"/><Relationship Id="rId16" Type="http://schemas.openxmlformats.org/officeDocument/2006/relationships/image" Target="../media/image22.png"/><Relationship Id="rId20" Type="http://schemas.openxmlformats.org/officeDocument/2006/relationships/image" Target="../media/image38.png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tags" Target="../tags/tag63.xml"/><Relationship Id="rId24" Type="http://schemas.openxmlformats.org/officeDocument/2006/relationships/image" Target="../media/image43.png"/><Relationship Id="rId5" Type="http://schemas.openxmlformats.org/officeDocument/2006/relationships/tags" Target="../tags/tag57.xml"/><Relationship Id="rId15" Type="http://schemas.openxmlformats.org/officeDocument/2006/relationships/image" Target="../media/image40.png"/><Relationship Id="rId23" Type="http://schemas.openxmlformats.org/officeDocument/2006/relationships/image" Target="../media/image42.png"/><Relationship Id="rId10" Type="http://schemas.openxmlformats.org/officeDocument/2006/relationships/tags" Target="../tags/tag62.xml"/><Relationship Id="rId19" Type="http://schemas.openxmlformats.org/officeDocument/2006/relationships/image" Target="../media/image37.png"/><Relationship Id="rId4" Type="http://schemas.openxmlformats.org/officeDocument/2006/relationships/tags" Target="../tags/tag56.xml"/><Relationship Id="rId9" Type="http://schemas.openxmlformats.org/officeDocument/2006/relationships/tags" Target="../tags/tag61.xml"/><Relationship Id="rId14" Type="http://schemas.openxmlformats.org/officeDocument/2006/relationships/image" Target="../media/image33.png"/><Relationship Id="rId22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13" Type="http://schemas.openxmlformats.org/officeDocument/2006/relationships/image" Target="../media/image48.png"/><Relationship Id="rId3" Type="http://schemas.openxmlformats.org/officeDocument/2006/relationships/tags" Target="../tags/tag6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7.png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tags" Target="../tags/tag70.xml"/><Relationship Id="rId11" Type="http://schemas.openxmlformats.org/officeDocument/2006/relationships/image" Target="../media/image46.png"/><Relationship Id="rId5" Type="http://schemas.openxmlformats.org/officeDocument/2006/relationships/tags" Target="../tags/tag69.xml"/><Relationship Id="rId10" Type="http://schemas.openxmlformats.org/officeDocument/2006/relationships/image" Target="../media/image45.png"/><Relationship Id="rId4" Type="http://schemas.openxmlformats.org/officeDocument/2006/relationships/tags" Target="../tags/tag68.xml"/><Relationship Id="rId9" Type="http://schemas.openxmlformats.org/officeDocument/2006/relationships/image" Target="../media/image44.png"/><Relationship Id="rId14" Type="http://schemas.openxmlformats.org/officeDocument/2006/relationships/image" Target="../media/image4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tags" Target="../tags/tag73.xml"/><Relationship Id="rId7" Type="http://schemas.openxmlformats.org/officeDocument/2006/relationships/image" Target="../media/image25.png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5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tags" Target="../tags/tag76.xml"/><Relationship Id="rId7" Type="http://schemas.openxmlformats.org/officeDocument/2006/relationships/image" Target="../media/image60.png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6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84.xml"/><Relationship Id="rId13" Type="http://schemas.openxmlformats.org/officeDocument/2006/relationships/tags" Target="../tags/tag89.xml"/><Relationship Id="rId18" Type="http://schemas.openxmlformats.org/officeDocument/2006/relationships/tags" Target="../tags/tag94.xml"/><Relationship Id="rId26" Type="http://schemas.openxmlformats.org/officeDocument/2006/relationships/image" Target="../media/image70.png"/><Relationship Id="rId3" Type="http://schemas.openxmlformats.org/officeDocument/2006/relationships/tags" Target="../tags/tag79.xml"/><Relationship Id="rId21" Type="http://schemas.openxmlformats.org/officeDocument/2006/relationships/image" Target="../media/image65.png"/><Relationship Id="rId7" Type="http://schemas.openxmlformats.org/officeDocument/2006/relationships/tags" Target="../tags/tag83.xml"/><Relationship Id="rId12" Type="http://schemas.openxmlformats.org/officeDocument/2006/relationships/tags" Target="../tags/tag88.xml"/><Relationship Id="rId17" Type="http://schemas.openxmlformats.org/officeDocument/2006/relationships/tags" Target="../tags/tag93.xml"/><Relationship Id="rId25" Type="http://schemas.openxmlformats.org/officeDocument/2006/relationships/image" Target="../media/image69.png"/><Relationship Id="rId2" Type="http://schemas.openxmlformats.org/officeDocument/2006/relationships/tags" Target="../tags/tag78.xml"/><Relationship Id="rId16" Type="http://schemas.openxmlformats.org/officeDocument/2006/relationships/tags" Target="../tags/tag92.xml"/><Relationship Id="rId20" Type="http://schemas.openxmlformats.org/officeDocument/2006/relationships/image" Target="../media/image64.png"/><Relationship Id="rId29" Type="http://schemas.openxmlformats.org/officeDocument/2006/relationships/image" Target="../media/image73.png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11" Type="http://schemas.openxmlformats.org/officeDocument/2006/relationships/tags" Target="../tags/tag87.xml"/><Relationship Id="rId24" Type="http://schemas.openxmlformats.org/officeDocument/2006/relationships/image" Target="../media/image68.png"/><Relationship Id="rId32" Type="http://schemas.openxmlformats.org/officeDocument/2006/relationships/image" Target="../media/image76.png"/><Relationship Id="rId5" Type="http://schemas.openxmlformats.org/officeDocument/2006/relationships/tags" Target="../tags/tag81.xml"/><Relationship Id="rId15" Type="http://schemas.openxmlformats.org/officeDocument/2006/relationships/tags" Target="../tags/tag91.xml"/><Relationship Id="rId23" Type="http://schemas.openxmlformats.org/officeDocument/2006/relationships/image" Target="../media/image67.png"/><Relationship Id="rId28" Type="http://schemas.openxmlformats.org/officeDocument/2006/relationships/image" Target="../media/image72.png"/><Relationship Id="rId10" Type="http://schemas.openxmlformats.org/officeDocument/2006/relationships/tags" Target="../tags/tag86.xml"/><Relationship Id="rId19" Type="http://schemas.openxmlformats.org/officeDocument/2006/relationships/slideLayout" Target="../slideLayouts/slideLayout2.xml"/><Relationship Id="rId31" Type="http://schemas.openxmlformats.org/officeDocument/2006/relationships/image" Target="../media/image75.png"/><Relationship Id="rId4" Type="http://schemas.openxmlformats.org/officeDocument/2006/relationships/tags" Target="../tags/tag80.xml"/><Relationship Id="rId9" Type="http://schemas.openxmlformats.org/officeDocument/2006/relationships/tags" Target="../tags/tag85.xml"/><Relationship Id="rId14" Type="http://schemas.openxmlformats.org/officeDocument/2006/relationships/tags" Target="../tags/tag90.xml"/><Relationship Id="rId22" Type="http://schemas.openxmlformats.org/officeDocument/2006/relationships/image" Target="../media/image66.png"/><Relationship Id="rId27" Type="http://schemas.openxmlformats.org/officeDocument/2006/relationships/image" Target="../media/image71.png"/><Relationship Id="rId30" Type="http://schemas.openxmlformats.org/officeDocument/2006/relationships/image" Target="../media/image7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2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1.png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6" Type="http://schemas.openxmlformats.org/officeDocument/2006/relationships/image" Target="../media/image83.png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tags" Target="../tags/tag101.xml"/><Relationship Id="rId7" Type="http://schemas.openxmlformats.org/officeDocument/2006/relationships/image" Target="../media/image83.png"/><Relationship Id="rId12" Type="http://schemas.openxmlformats.org/officeDocument/2006/relationships/image" Target="../media/image86.png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6" Type="http://schemas.openxmlformats.org/officeDocument/2006/relationships/image" Target="../media/image80.png"/><Relationship Id="rId11" Type="http://schemas.openxmlformats.org/officeDocument/2006/relationships/image" Target="../media/image85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8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09.xml"/><Relationship Id="rId13" Type="http://schemas.openxmlformats.org/officeDocument/2006/relationships/tags" Target="../tags/tag114.xml"/><Relationship Id="rId18" Type="http://schemas.openxmlformats.org/officeDocument/2006/relationships/image" Target="../media/image87.png"/><Relationship Id="rId26" Type="http://schemas.openxmlformats.org/officeDocument/2006/relationships/image" Target="../media/image88.png"/><Relationship Id="rId3" Type="http://schemas.openxmlformats.org/officeDocument/2006/relationships/tags" Target="../tags/tag104.xml"/><Relationship Id="rId21" Type="http://schemas.openxmlformats.org/officeDocument/2006/relationships/image" Target="../media/image24.png"/><Relationship Id="rId7" Type="http://schemas.openxmlformats.org/officeDocument/2006/relationships/tags" Target="../tags/tag108.xml"/><Relationship Id="rId12" Type="http://schemas.openxmlformats.org/officeDocument/2006/relationships/tags" Target="../tags/tag113.xml"/><Relationship Id="rId17" Type="http://schemas.openxmlformats.org/officeDocument/2006/relationships/image" Target="../media/image64.png"/><Relationship Id="rId25" Type="http://schemas.openxmlformats.org/officeDocument/2006/relationships/image" Target="../media/image34.png"/><Relationship Id="rId2" Type="http://schemas.openxmlformats.org/officeDocument/2006/relationships/tags" Target="../tags/tag103.xml"/><Relationship Id="rId16" Type="http://schemas.openxmlformats.org/officeDocument/2006/relationships/slideLayout" Target="../slideLayouts/slideLayout2.xml"/><Relationship Id="rId20" Type="http://schemas.openxmlformats.org/officeDocument/2006/relationships/image" Target="../media/image25.png"/><Relationship Id="rId29" Type="http://schemas.openxmlformats.org/officeDocument/2006/relationships/image" Target="../media/image91.png"/><Relationship Id="rId1" Type="http://schemas.openxmlformats.org/officeDocument/2006/relationships/tags" Target="../tags/tag102.xml"/><Relationship Id="rId6" Type="http://schemas.openxmlformats.org/officeDocument/2006/relationships/tags" Target="../tags/tag107.xml"/><Relationship Id="rId11" Type="http://schemas.openxmlformats.org/officeDocument/2006/relationships/tags" Target="../tags/tag112.xml"/><Relationship Id="rId24" Type="http://schemas.openxmlformats.org/officeDocument/2006/relationships/image" Target="../media/image39.png"/><Relationship Id="rId5" Type="http://schemas.openxmlformats.org/officeDocument/2006/relationships/tags" Target="../tags/tag106.xml"/><Relationship Id="rId15" Type="http://schemas.openxmlformats.org/officeDocument/2006/relationships/tags" Target="../tags/tag116.xml"/><Relationship Id="rId23" Type="http://schemas.openxmlformats.org/officeDocument/2006/relationships/image" Target="../media/image38.png"/><Relationship Id="rId28" Type="http://schemas.openxmlformats.org/officeDocument/2006/relationships/image" Target="../media/image90.png"/><Relationship Id="rId10" Type="http://schemas.openxmlformats.org/officeDocument/2006/relationships/tags" Target="../tags/tag111.xml"/><Relationship Id="rId19" Type="http://schemas.openxmlformats.org/officeDocument/2006/relationships/image" Target="../media/image22.png"/><Relationship Id="rId31" Type="http://schemas.openxmlformats.org/officeDocument/2006/relationships/image" Target="../media/image93.png"/><Relationship Id="rId4" Type="http://schemas.openxmlformats.org/officeDocument/2006/relationships/tags" Target="../tags/tag105.xml"/><Relationship Id="rId9" Type="http://schemas.openxmlformats.org/officeDocument/2006/relationships/tags" Target="../tags/tag110.xml"/><Relationship Id="rId14" Type="http://schemas.openxmlformats.org/officeDocument/2006/relationships/tags" Target="../tags/tag115.xml"/><Relationship Id="rId22" Type="http://schemas.openxmlformats.org/officeDocument/2006/relationships/image" Target="../media/image37.png"/><Relationship Id="rId27" Type="http://schemas.openxmlformats.org/officeDocument/2006/relationships/image" Target="../media/image89.png"/><Relationship Id="rId30" Type="http://schemas.openxmlformats.org/officeDocument/2006/relationships/image" Target="../media/image9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ole tekstowe 77"/>
          <p:cNvSpPr txBox="1"/>
          <p:nvPr/>
        </p:nvSpPr>
        <p:spPr>
          <a:xfrm>
            <a:off x="-200878" y="3181848"/>
            <a:ext cx="33976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dirty="0" err="1" smtClean="0"/>
              <a:t>Interferometers</a:t>
            </a:r>
            <a:r>
              <a:rPr lang="pl-PL" dirty="0" smtClean="0"/>
              <a:t> </a:t>
            </a:r>
            <a:r>
              <a:rPr lang="pl-PL" dirty="0" err="1" smtClean="0"/>
              <a:t>using</a:t>
            </a:r>
            <a:endParaRPr lang="pl-PL" dirty="0" smtClean="0"/>
          </a:p>
          <a:p>
            <a:pPr algn="ctr"/>
            <a:r>
              <a:rPr lang="pl-PL" dirty="0" smtClean="0"/>
              <a:t>non-</a:t>
            </a:r>
            <a:r>
              <a:rPr lang="pl-PL" dirty="0" err="1" smtClean="0"/>
              <a:t>classical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endParaRPr lang="en-GB" dirty="0"/>
          </a:p>
        </p:txBody>
      </p:sp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-108520" y="-41781"/>
            <a:ext cx="9074086" cy="1577894"/>
          </a:xfrm>
        </p:spPr>
        <p:txBody>
          <a:bodyPr>
            <a:normAutofit/>
          </a:bodyPr>
          <a:lstStyle/>
          <a:p>
            <a:r>
              <a:rPr lang="pl-PL" dirty="0" smtClean="0"/>
              <a:t>Quantum </a:t>
            </a:r>
            <a:r>
              <a:rPr lang="pl-PL" dirty="0" err="1"/>
              <a:t>M</a:t>
            </a:r>
            <a:r>
              <a:rPr lang="pl-PL" dirty="0" err="1" smtClean="0"/>
              <a:t>etrology</a:t>
            </a:r>
            <a:r>
              <a:rPr lang="pl-PL" dirty="0" smtClean="0"/>
              <a:t> in the Era of Quantum </a:t>
            </a:r>
            <a:r>
              <a:rPr lang="pl-PL" dirty="0"/>
              <a:t>I</a:t>
            </a:r>
            <a:r>
              <a:rPr lang="pl-PL" dirty="0" smtClean="0"/>
              <a:t>nformation</a:t>
            </a:r>
            <a:endParaRPr lang="en-US" dirty="0"/>
          </a:p>
        </p:txBody>
      </p:sp>
      <p:sp>
        <p:nvSpPr>
          <p:cNvPr id="8" name="Prostokąt 7"/>
          <p:cNvSpPr/>
          <p:nvPr/>
        </p:nvSpPr>
        <p:spPr>
          <a:xfrm>
            <a:off x="5077134" y="6129792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000" dirty="0" err="1" smtClean="0">
                <a:solidFill>
                  <a:prstClr val="white"/>
                </a:solidFill>
              </a:rPr>
              <a:t>Rafal</a:t>
            </a:r>
            <a:r>
              <a:rPr lang="pl-PL" sz="2000" dirty="0" smtClean="0">
                <a:solidFill>
                  <a:prstClr val="white"/>
                </a:solidFill>
              </a:rPr>
              <a:t> Demkowicz-Dobrzański</a:t>
            </a:r>
            <a:endParaRPr lang="en-GB" sz="2000" dirty="0"/>
          </a:p>
        </p:txBody>
      </p:sp>
      <p:sp>
        <p:nvSpPr>
          <p:cNvPr id="9" name="Prostokąt 8"/>
          <p:cNvSpPr/>
          <p:nvPr/>
        </p:nvSpPr>
        <p:spPr>
          <a:xfrm>
            <a:off x="2591748" y="6460991"/>
            <a:ext cx="767725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  <a:defRPr/>
            </a:pPr>
            <a:r>
              <a:rPr lang="pl-PL" sz="1600" i="1" dirty="0" err="1" smtClean="0">
                <a:solidFill>
                  <a:schemeClr val="bg1"/>
                </a:solidFill>
              </a:rPr>
              <a:t>Faculty</a:t>
            </a:r>
            <a:r>
              <a:rPr lang="pl-PL" sz="1600" i="1" dirty="0" smtClean="0">
                <a:solidFill>
                  <a:schemeClr val="bg1"/>
                </a:solidFill>
              </a:rPr>
              <a:t> </a:t>
            </a:r>
            <a:r>
              <a:rPr lang="pl-PL" sz="1600" i="1" dirty="0">
                <a:solidFill>
                  <a:schemeClr val="bg1"/>
                </a:solidFill>
              </a:rPr>
              <a:t>of </a:t>
            </a:r>
            <a:r>
              <a:rPr lang="pl-PL" sz="1600" i="1" dirty="0" err="1">
                <a:solidFill>
                  <a:schemeClr val="bg1"/>
                </a:solidFill>
              </a:rPr>
              <a:t>Physics</a:t>
            </a:r>
            <a:r>
              <a:rPr lang="pl-PL" sz="1600" i="1" dirty="0">
                <a:solidFill>
                  <a:schemeClr val="bg1"/>
                </a:solidFill>
              </a:rPr>
              <a:t>, University of </a:t>
            </a:r>
            <a:r>
              <a:rPr lang="pl-PL" sz="1600" i="1" dirty="0" err="1">
                <a:solidFill>
                  <a:schemeClr val="bg1"/>
                </a:solidFill>
              </a:rPr>
              <a:t>Warsaw</a:t>
            </a:r>
            <a:r>
              <a:rPr lang="pl-PL" sz="1600" i="1" dirty="0">
                <a:solidFill>
                  <a:schemeClr val="bg1"/>
                </a:solidFill>
              </a:rPr>
              <a:t>, </a:t>
            </a:r>
            <a:r>
              <a:rPr lang="pl-PL" sz="1600" i="1" dirty="0" smtClean="0">
                <a:solidFill>
                  <a:schemeClr val="bg1"/>
                </a:solidFill>
              </a:rPr>
              <a:t>Poland</a:t>
            </a:r>
            <a:endParaRPr lang="pl-PL" sz="1600" i="1" dirty="0">
              <a:solidFill>
                <a:schemeClr val="bg1"/>
              </a:solidFill>
            </a:endParaRPr>
          </a:p>
        </p:txBody>
      </p:sp>
      <p:pic>
        <p:nvPicPr>
          <p:cNvPr id="47" name="Obraz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103" y="1966121"/>
            <a:ext cx="1429826" cy="1053696"/>
          </a:xfrm>
          <a:prstGeom prst="rect">
            <a:avLst/>
          </a:prstGeom>
        </p:spPr>
      </p:pic>
      <p:pic>
        <p:nvPicPr>
          <p:cNvPr id="46" name="Obraz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37" y="3733423"/>
            <a:ext cx="1399374" cy="939209"/>
          </a:xfrm>
          <a:prstGeom prst="rect">
            <a:avLst/>
          </a:prstGeom>
        </p:spPr>
      </p:pic>
      <p:pic>
        <p:nvPicPr>
          <p:cNvPr id="45" name="Picture 2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1265" y="2008518"/>
            <a:ext cx="1584282" cy="11002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Obraz 4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1870" y="3589469"/>
            <a:ext cx="1225059" cy="1146800"/>
          </a:xfrm>
          <a:prstGeom prst="rect">
            <a:avLst/>
          </a:prstGeom>
        </p:spPr>
      </p:pic>
      <p:sp>
        <p:nvSpPr>
          <p:cNvPr id="77" name="pole tekstowe 76"/>
          <p:cNvSpPr txBox="1"/>
          <p:nvPr/>
        </p:nvSpPr>
        <p:spPr>
          <a:xfrm>
            <a:off x="2918392" y="4824768"/>
            <a:ext cx="11608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r>
              <a:rPr lang="pl-PL" dirty="0"/>
              <a:t>NV </a:t>
            </a:r>
            <a:r>
              <a:rPr lang="pl-PL" dirty="0" err="1"/>
              <a:t>sensors</a:t>
            </a:r>
            <a:endParaRPr lang="en-GB" dirty="0"/>
          </a:p>
        </p:txBody>
      </p:sp>
      <p:sp>
        <p:nvSpPr>
          <p:cNvPr id="80" name="pole tekstowe 79"/>
          <p:cNvSpPr txBox="1"/>
          <p:nvPr/>
        </p:nvSpPr>
        <p:spPr>
          <a:xfrm>
            <a:off x="2571452" y="3066249"/>
            <a:ext cx="18141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dirty="0" err="1" smtClean="0"/>
              <a:t>Cold</a:t>
            </a:r>
            <a:r>
              <a:rPr lang="pl-PL" dirty="0" smtClean="0"/>
              <a:t> atom </a:t>
            </a:r>
            <a:r>
              <a:rPr lang="pl-PL" dirty="0" err="1"/>
              <a:t>magnetometers</a:t>
            </a:r>
            <a:endParaRPr lang="en-GB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786741" y="4770052"/>
            <a:ext cx="139333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400" dirty="0" err="1" smtClean="0"/>
              <a:t>Atomic</a:t>
            </a:r>
            <a:r>
              <a:rPr lang="pl-PL" sz="1400" dirty="0" smtClean="0"/>
              <a:t> </a:t>
            </a:r>
            <a:r>
              <a:rPr lang="pl-PL" sz="1400" dirty="0" err="1" smtClean="0"/>
              <a:t>clocks</a:t>
            </a:r>
            <a:endParaRPr lang="pl-PL" sz="1400" dirty="0" smtClean="0"/>
          </a:p>
        </p:txBody>
      </p:sp>
      <p:sp>
        <p:nvSpPr>
          <p:cNvPr id="4" name="Prostokąt 3"/>
          <p:cNvSpPr/>
          <p:nvPr/>
        </p:nvSpPr>
        <p:spPr>
          <a:xfrm>
            <a:off x="5290952" y="1486225"/>
            <a:ext cx="3595906" cy="3701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Prostokąt 18"/>
          <p:cNvSpPr/>
          <p:nvPr/>
        </p:nvSpPr>
        <p:spPr>
          <a:xfrm>
            <a:off x="384651" y="1486225"/>
            <a:ext cx="4225020" cy="37017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5489177" y="3327859"/>
            <a:ext cx="3397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dirty="0" smtClean="0"/>
              <a:t>Quantum error </a:t>
            </a:r>
            <a:r>
              <a:rPr lang="pl-PL" dirty="0" err="1" smtClean="0"/>
              <a:t>correction</a:t>
            </a:r>
            <a:endParaRPr lang="en-GB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5378452" y="4624228"/>
            <a:ext cx="33976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dirty="0" smtClean="0"/>
              <a:t>Tensor networks</a:t>
            </a:r>
            <a:endParaRPr lang="en-GB" dirty="0"/>
          </a:p>
        </p:txBody>
      </p:sp>
      <p:pic>
        <p:nvPicPr>
          <p:cNvPr id="22" name="Obraz 2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5423" y="3714886"/>
            <a:ext cx="2703741" cy="862542"/>
          </a:xfrm>
          <a:prstGeom prst="rect">
            <a:avLst/>
          </a:prstGeom>
        </p:spPr>
      </p:pic>
      <p:sp>
        <p:nvSpPr>
          <p:cNvPr id="23" name="pole tekstowe 22"/>
          <p:cNvSpPr txBox="1"/>
          <p:nvPr/>
        </p:nvSpPr>
        <p:spPr>
          <a:xfrm>
            <a:off x="1214515" y="1562781"/>
            <a:ext cx="2713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sz="1800" b="1" dirty="0" smtClean="0"/>
              <a:t>Quantum </a:t>
            </a:r>
            <a:r>
              <a:rPr lang="pl-PL" sz="1800" b="1" dirty="0" err="1" smtClean="0"/>
              <a:t>metrology</a:t>
            </a:r>
            <a:endParaRPr lang="en-GB" sz="1800" b="1" dirty="0"/>
          </a:p>
        </p:txBody>
      </p:sp>
      <p:sp>
        <p:nvSpPr>
          <p:cNvPr id="24" name="pole tekstowe 23"/>
          <p:cNvSpPr txBox="1"/>
          <p:nvPr/>
        </p:nvSpPr>
        <p:spPr>
          <a:xfrm>
            <a:off x="5737034" y="1571667"/>
            <a:ext cx="27138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sz="1800" b="1" dirty="0" err="1" smtClean="0"/>
              <a:t>Methods</a:t>
            </a:r>
            <a:r>
              <a:rPr lang="pl-PL" sz="1800" b="1" dirty="0" smtClean="0"/>
              <a:t> of quantum </a:t>
            </a:r>
            <a:r>
              <a:rPr lang="pl-PL" sz="1800" b="1" dirty="0" err="1" smtClean="0"/>
              <a:t>information</a:t>
            </a:r>
            <a:endParaRPr lang="en-GB" sz="1800" b="1" dirty="0"/>
          </a:p>
        </p:txBody>
      </p:sp>
      <p:sp>
        <p:nvSpPr>
          <p:cNvPr id="26" name="pole tekstowe 25"/>
          <p:cNvSpPr txBox="1"/>
          <p:nvPr/>
        </p:nvSpPr>
        <p:spPr>
          <a:xfrm>
            <a:off x="4393058" y="2493497"/>
            <a:ext cx="113355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/>
            </a:lvl1pPr>
          </a:lstStyle>
          <a:p>
            <a:pPr algn="ctr"/>
            <a:r>
              <a:rPr lang="pl-PL" sz="5400" dirty="0" smtClean="0"/>
              <a:t>?</a:t>
            </a:r>
            <a:endParaRPr lang="en-GB" sz="5400" dirty="0"/>
          </a:p>
        </p:txBody>
      </p:sp>
      <p:cxnSp>
        <p:nvCxnSpPr>
          <p:cNvPr id="10" name="Łącznik prosty ze strzałką 9"/>
          <p:cNvCxnSpPr>
            <a:stCxn id="19" idx="3"/>
            <a:endCxn id="4" idx="1"/>
          </p:cNvCxnSpPr>
          <p:nvPr/>
        </p:nvCxnSpPr>
        <p:spPr>
          <a:xfrm>
            <a:off x="4609671" y="3337113"/>
            <a:ext cx="681281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Obraz 2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82808" y="2364639"/>
            <a:ext cx="2853359" cy="924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49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22"/>
          <p:cNvSpPr/>
          <p:nvPr/>
        </p:nvSpPr>
        <p:spPr>
          <a:xfrm>
            <a:off x="3266417" y="2658199"/>
            <a:ext cx="2097210" cy="866284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> as a quantum channel </a:t>
            </a:r>
            <a:r>
              <a:rPr lang="pl-PL" b="1" dirty="0" err="1" smtClean="0"/>
              <a:t>estimation</a:t>
            </a:r>
            <a:r>
              <a:rPr lang="pl-PL" b="1" dirty="0" smtClean="0"/>
              <a:t> problem</a:t>
            </a:r>
            <a:endParaRPr lang="en-US" b="1" dirty="0"/>
          </a:p>
        </p:txBody>
      </p:sp>
      <p:pic>
        <p:nvPicPr>
          <p:cNvPr id="34" name="Obraz 3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941476" y="1662220"/>
            <a:ext cx="544697" cy="459351"/>
          </a:xfrm>
          <a:prstGeom prst="rect">
            <a:avLst/>
          </a:prstGeom>
          <a:noFill/>
          <a:ln/>
          <a:effectLst/>
        </p:spPr>
      </p:pic>
      <p:cxnSp>
        <p:nvCxnSpPr>
          <p:cNvPr id="35" name="Łącznik prosty 34"/>
          <p:cNvCxnSpPr/>
          <p:nvPr/>
        </p:nvCxnSpPr>
        <p:spPr>
          <a:xfrm>
            <a:off x="1784864" y="1873067"/>
            <a:ext cx="632540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Obraz 35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 cstate="print"/>
          <a:srcRect l="-47244" t="-51633" r="-47244" b="-51633"/>
          <a:stretch>
            <a:fillRect/>
          </a:stretch>
        </p:blipFill>
        <p:spPr bwMode="auto">
          <a:xfrm>
            <a:off x="2417406" y="1451371"/>
            <a:ext cx="881934" cy="8433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37" name="Łącznik prosty 36"/>
          <p:cNvCxnSpPr/>
          <p:nvPr/>
        </p:nvCxnSpPr>
        <p:spPr>
          <a:xfrm>
            <a:off x="3577064" y="1873066"/>
            <a:ext cx="737967" cy="0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chemat blokowy: opóźnienie 37"/>
          <p:cNvSpPr/>
          <p:nvPr/>
        </p:nvSpPr>
        <p:spPr>
          <a:xfrm>
            <a:off x="5580112" y="1556792"/>
            <a:ext cx="846003" cy="715848"/>
          </a:xfrm>
          <a:prstGeom prst="flowChartDelay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39" name="Obraz 38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4" cstate="print"/>
          <a:stretch>
            <a:fillRect/>
          </a:stretch>
        </p:blipFill>
        <p:spPr bwMode="auto">
          <a:xfrm>
            <a:off x="4631299" y="1662220"/>
            <a:ext cx="754194" cy="460060"/>
          </a:xfrm>
          <a:prstGeom prst="rect">
            <a:avLst/>
          </a:prstGeom>
          <a:noFill/>
          <a:ln/>
          <a:effectLst/>
        </p:spPr>
      </p:pic>
      <p:pic>
        <p:nvPicPr>
          <p:cNvPr id="5" name="Obraz 4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413" y="1757086"/>
            <a:ext cx="416553" cy="364484"/>
          </a:xfrm>
          <a:prstGeom prst="rect">
            <a:avLst/>
          </a:prstGeom>
          <a:noFill/>
          <a:ln/>
          <a:effectLst/>
        </p:spPr>
      </p:pic>
      <p:sp>
        <p:nvSpPr>
          <p:cNvPr id="65" name="Elipsa 64"/>
          <p:cNvSpPr/>
          <p:nvPr/>
        </p:nvSpPr>
        <p:spPr>
          <a:xfrm>
            <a:off x="1574016" y="1767637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Elipsa 68"/>
          <p:cNvSpPr/>
          <p:nvPr/>
        </p:nvSpPr>
        <p:spPr>
          <a:xfrm>
            <a:off x="4209598" y="1767642"/>
            <a:ext cx="210848" cy="21084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Obraz 10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4172" y="1675158"/>
            <a:ext cx="668354" cy="406932"/>
          </a:xfrm>
          <a:prstGeom prst="rect">
            <a:avLst/>
          </a:prstGeom>
          <a:noFill/>
          <a:ln/>
          <a:effectLst/>
        </p:spPr>
      </p:pic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ket{\psi}} \Delta^2 \tilde{\varphi}$$&#10;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918" y="2759459"/>
            <a:ext cx="1872208" cy="662584"/>
          </a:xfrm>
          <a:prstGeom prst="rect">
            <a:avLst/>
          </a:prstGeom>
          <a:noFill/>
          <a:ln/>
          <a:effectLst/>
        </p:spPr>
      </p:pic>
      <p:grpSp>
        <p:nvGrpSpPr>
          <p:cNvPr id="13" name="Grupa 12"/>
          <p:cNvGrpSpPr/>
          <p:nvPr/>
        </p:nvGrpSpPr>
        <p:grpSpPr>
          <a:xfrm>
            <a:off x="-4282377" y="3798182"/>
            <a:ext cx="8745904" cy="1565818"/>
            <a:chOff x="-4282377" y="3798182"/>
            <a:chExt cx="8745904" cy="1565818"/>
          </a:xfrm>
        </p:grpSpPr>
        <p:pic>
          <p:nvPicPr>
            <p:cNvPr id="9" name="Obraz 8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}$$&#10;\end{document}&#10;" title="IguanaTex Bitmap Display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042" t="-2947" r="-4481" b="-6069"/>
            <a:stretch/>
          </p:blipFill>
          <p:spPr>
            <a:xfrm>
              <a:off x="1512000" y="4464000"/>
              <a:ext cx="1764000" cy="900000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</p:pic>
        <p:sp>
          <p:nvSpPr>
            <p:cNvPr id="16" name="Prostokąt 15"/>
            <p:cNvSpPr/>
            <p:nvPr/>
          </p:nvSpPr>
          <p:spPr>
            <a:xfrm>
              <a:off x="-4282377" y="3798182"/>
              <a:ext cx="874590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Quantum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Cramer-Rao</a:t>
              </a:r>
              <a:r>
                <a:rPr lang="pl-PL" sz="24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4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bound</a:t>
              </a:r>
              <a:endParaRPr lang="en-US" sz="2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7" name="Obraz 1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29" y="5564336"/>
            <a:ext cx="3484669" cy="334287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7851" y="6098959"/>
            <a:ext cx="1412298" cy="508430"/>
          </a:xfrm>
          <a:prstGeom prst="rect">
            <a:avLst/>
          </a:prstGeom>
          <a:noFill/>
          <a:ln/>
          <a:effectLst/>
        </p:spPr>
      </p:pic>
      <p:grpSp>
        <p:nvGrpSpPr>
          <p:cNvPr id="14" name="Grupa 13"/>
          <p:cNvGrpSpPr/>
          <p:nvPr/>
        </p:nvGrpSpPr>
        <p:grpSpPr>
          <a:xfrm>
            <a:off x="5363627" y="3091341"/>
            <a:ext cx="1886480" cy="2288711"/>
            <a:chOff x="5363627" y="3091341"/>
            <a:chExt cx="1886480" cy="2288711"/>
          </a:xfrm>
        </p:grpSpPr>
        <p:sp>
          <p:nvSpPr>
            <p:cNvPr id="25" name="Prostokąt 24"/>
            <p:cNvSpPr/>
            <p:nvPr/>
          </p:nvSpPr>
          <p:spPr>
            <a:xfrm>
              <a:off x="5449906" y="4460479"/>
              <a:ext cx="1800201" cy="919573"/>
            </a:xfrm>
            <a:prstGeom prst="rect">
              <a:avLst/>
            </a:prstGeom>
            <a:solidFill>
              <a:srgbClr val="FFFF00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8" name="Obraz 7" descr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ket{\psi}} F_Q $$&#10;\end{document}&#10;" title="IguanaTex Bitmap Display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792" y="4618341"/>
              <a:ext cx="1409380" cy="696437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2" name="Łącznik łamany 11"/>
            <p:cNvCxnSpPr>
              <a:stCxn id="23" idx="3"/>
              <a:endCxn id="25" idx="0"/>
            </p:cNvCxnSpPr>
            <p:nvPr/>
          </p:nvCxnSpPr>
          <p:spPr>
            <a:xfrm>
              <a:off x="5363627" y="3091341"/>
              <a:ext cx="986380" cy="1369138"/>
            </a:xfrm>
            <a:prstGeom prst="bentConnector2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7065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98962" y="18445"/>
            <a:ext cx="8746076" cy="1143000"/>
          </a:xfrm>
        </p:spPr>
        <p:txBody>
          <a:bodyPr>
            <a:noAutofit/>
          </a:bodyPr>
          <a:lstStyle/>
          <a:p>
            <a:r>
              <a:rPr lang="pl-PL" b="1" dirty="0" err="1" smtClean="0"/>
              <a:t>Phase</a:t>
            </a:r>
            <a:r>
              <a:rPr lang="pl-PL" b="1" dirty="0" smtClean="0"/>
              <a:t> </a:t>
            </a:r>
            <a:r>
              <a:rPr lang="pl-PL" b="1" dirty="0" err="1"/>
              <a:t>e</a:t>
            </a:r>
            <a:r>
              <a:rPr lang="pl-PL" b="1" dirty="0" err="1" smtClean="0"/>
              <a:t>stimation</a:t>
            </a:r>
            <a:r>
              <a:rPr lang="pl-PL" b="1" i="1" dirty="0" smtClean="0"/>
              <a:t> </a:t>
            </a:r>
            <a:r>
              <a:rPr lang="pl-PL" b="1" dirty="0" smtClean="0"/>
              <a:t>with</a:t>
            </a:r>
            <a:r>
              <a:rPr lang="pl-PL" b="1" i="1" dirty="0" smtClean="0"/>
              <a:t> N</a:t>
            </a:r>
            <a:r>
              <a:rPr lang="pl-PL" b="1" dirty="0" smtClean="0"/>
              <a:t> </a:t>
            </a:r>
            <a:r>
              <a:rPr lang="pl-PL" b="1" dirty="0" err="1" smtClean="0"/>
              <a:t>uses</a:t>
            </a:r>
            <a:r>
              <a:rPr lang="pl-PL" b="1" dirty="0" smtClean="0"/>
              <a:t> of a channel</a:t>
            </a:r>
            <a:endParaRPr lang="en-US" b="1" dirty="0"/>
          </a:p>
        </p:txBody>
      </p:sp>
      <p:grpSp>
        <p:nvGrpSpPr>
          <p:cNvPr id="74" name="Grupa 73"/>
          <p:cNvGrpSpPr/>
          <p:nvPr/>
        </p:nvGrpSpPr>
        <p:grpSpPr bwMode="auto">
          <a:xfrm>
            <a:off x="3684215" y="1159975"/>
            <a:ext cx="2190217" cy="763104"/>
            <a:chOff x="4558396" y="1628800"/>
            <a:chExt cx="2190217" cy="763104"/>
          </a:xfrm>
        </p:grpSpPr>
        <p:grpSp>
          <p:nvGrpSpPr>
            <p:cNvPr id="6" name="Grupa 41"/>
            <p:cNvGrpSpPr/>
            <p:nvPr/>
          </p:nvGrpSpPr>
          <p:grpSpPr bwMode="auto">
            <a:xfrm>
              <a:off x="6071724" y="1628800"/>
              <a:ext cx="676889" cy="763104"/>
              <a:chOff x="6703423" y="2276830"/>
              <a:chExt cx="1469070" cy="1656184"/>
            </a:xfrm>
          </p:grpSpPr>
          <p:sp>
            <p:nvSpPr>
              <p:cNvPr id="7" name="Elipsa 6"/>
              <p:cNvSpPr/>
              <p:nvPr/>
            </p:nvSpPr>
            <p:spPr bwMode="auto">
              <a:xfrm>
                <a:off x="6876256" y="2852936"/>
                <a:ext cx="1080078" cy="108007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Łuk 7"/>
              <p:cNvSpPr/>
              <p:nvPr/>
            </p:nvSpPr>
            <p:spPr bwMode="auto">
              <a:xfrm>
                <a:off x="6703423" y="2766519"/>
                <a:ext cx="1469070" cy="432079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Obraz 53" descr="TP_tmp.emf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7308335" y="2276830"/>
                <a:ext cx="335304" cy="39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4558396" y="1916832"/>
              <a:ext cx="973175" cy="286631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1" name="Obraz 4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6" cstate="print"/>
          <a:srcRect l="-47244" t="-51633" r="-47244" b="-51633"/>
          <a:stretch>
            <a:fillRect/>
          </a:stretch>
        </p:blipFill>
        <p:spPr bwMode="auto">
          <a:xfrm>
            <a:off x="2964135" y="1375999"/>
            <a:ext cx="527092" cy="504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grpSp>
        <p:nvGrpSpPr>
          <p:cNvPr id="4" name="Grupa 3"/>
          <p:cNvGrpSpPr/>
          <p:nvPr/>
        </p:nvGrpSpPr>
        <p:grpSpPr>
          <a:xfrm>
            <a:off x="455726" y="2063385"/>
            <a:ext cx="3672408" cy="2376264"/>
            <a:chOff x="455726" y="2063385"/>
            <a:chExt cx="3672408" cy="2376264"/>
          </a:xfrm>
        </p:grpSpPr>
        <p:sp>
          <p:nvSpPr>
            <p:cNvPr id="77" name="Prostokąt 76"/>
            <p:cNvSpPr/>
            <p:nvPr/>
          </p:nvSpPr>
          <p:spPr>
            <a:xfrm>
              <a:off x="455726" y="2063385"/>
              <a:ext cx="3672408" cy="23762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75" name="Grupa 74"/>
            <p:cNvGrpSpPr/>
            <p:nvPr/>
          </p:nvGrpSpPr>
          <p:grpSpPr>
            <a:xfrm>
              <a:off x="895087" y="2285896"/>
              <a:ext cx="2424013" cy="1584176"/>
              <a:chOff x="467544" y="2636912"/>
              <a:chExt cx="3746202" cy="2448272"/>
            </a:xfrm>
          </p:grpSpPr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7" cstate="print"/>
              <a:stretch>
                <a:fillRect/>
              </a:stretch>
            </p:blipFill>
            <p:spPr bwMode="auto">
              <a:xfrm>
                <a:off x="467544" y="2780928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0" name="Łącznik prosty 19"/>
              <p:cNvCxnSpPr/>
              <p:nvPr/>
            </p:nvCxnSpPr>
            <p:spPr>
              <a:xfrm>
                <a:off x="1043608" y="2924944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1" name="Obraz 20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475656" y="2636912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22" name="Łącznik prosty 21"/>
              <p:cNvCxnSpPr/>
              <p:nvPr/>
            </p:nvCxnSpPr>
            <p:spPr>
              <a:xfrm>
                <a:off x="2267743" y="2924944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Schemat blokowy: opóźnienie 22"/>
              <p:cNvSpPr/>
              <p:nvPr/>
            </p:nvSpPr>
            <p:spPr>
              <a:xfrm>
                <a:off x="3635896" y="2708920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24" name="Obraz 23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2987824" y="2780928"/>
                <a:ext cx="515142" cy="31423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5" name="Obraz 24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9" cstate="print"/>
              <a:stretch>
                <a:fillRect/>
              </a:stretch>
            </p:blipFill>
            <p:spPr bwMode="auto">
              <a:xfrm>
                <a:off x="3706784" y="2780927"/>
                <a:ext cx="373364" cy="3148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6" name="Obraz 25" descr="TP_tmp.emf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7" cstate="print"/>
              <a:stretch>
                <a:fillRect/>
              </a:stretch>
            </p:blipFill>
            <p:spPr bwMode="auto">
              <a:xfrm>
                <a:off x="467544" y="4653136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7" name="Łącznik prosty 26"/>
              <p:cNvCxnSpPr/>
              <p:nvPr/>
            </p:nvCxnSpPr>
            <p:spPr>
              <a:xfrm>
                <a:off x="1043608" y="4797152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8" name="Obraz 27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475656" y="4509120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29" name="Łącznik prosty 28"/>
              <p:cNvCxnSpPr/>
              <p:nvPr/>
            </p:nvCxnSpPr>
            <p:spPr>
              <a:xfrm>
                <a:off x="2267743" y="4797152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Schemat blokowy: opóźnienie 29"/>
              <p:cNvSpPr/>
              <p:nvPr/>
            </p:nvSpPr>
            <p:spPr>
              <a:xfrm>
                <a:off x="3635896" y="4581128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31" name="Obraz 30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2915816" y="4653136"/>
                <a:ext cx="515142" cy="31423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2" name="Obraz 31" descr="TP_tmp.emf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30" cstate="print"/>
              <a:stretch>
                <a:fillRect/>
              </a:stretch>
            </p:blipFill>
            <p:spPr bwMode="auto">
              <a:xfrm>
                <a:off x="3663416" y="4653134"/>
                <a:ext cx="460099" cy="31534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3" name="Łącznik prosty 32"/>
              <p:cNvCxnSpPr/>
              <p:nvPr/>
            </p:nvCxnSpPr>
            <p:spPr>
              <a:xfrm>
                <a:off x="1763688" y="3501008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1835696" y="3717032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7" name="Elipsa 36"/>
              <p:cNvSpPr/>
              <p:nvPr/>
            </p:nvSpPr>
            <p:spPr>
              <a:xfrm>
                <a:off x="899592" y="2852936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Elipsa 37"/>
              <p:cNvSpPr/>
              <p:nvPr/>
            </p:nvSpPr>
            <p:spPr>
              <a:xfrm>
                <a:off x="899592" y="4725144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Elipsa 38"/>
              <p:cNvSpPr/>
              <p:nvPr/>
            </p:nvSpPr>
            <p:spPr>
              <a:xfrm>
                <a:off x="2699792" y="4725144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Elipsa 39"/>
              <p:cNvSpPr/>
              <p:nvPr/>
            </p:nvSpPr>
            <p:spPr>
              <a:xfrm>
                <a:off x="2699792" y="2852936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" name="Prostokąt 75"/>
            <p:cNvSpPr/>
            <p:nvPr/>
          </p:nvSpPr>
          <p:spPr>
            <a:xfrm>
              <a:off x="1208651" y="4060922"/>
              <a:ext cx="192713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Uncorrelated</a:t>
              </a:r>
              <a:r>
                <a:rPr lang="pl-PL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16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scheme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5" name="Grupa 4"/>
          <p:cNvGrpSpPr/>
          <p:nvPr/>
        </p:nvGrpSpPr>
        <p:grpSpPr>
          <a:xfrm>
            <a:off x="5004048" y="2215149"/>
            <a:ext cx="3084241" cy="2086475"/>
            <a:chOff x="5004048" y="2215149"/>
            <a:chExt cx="3084241" cy="2086475"/>
          </a:xfrm>
        </p:grpSpPr>
        <p:grpSp>
          <p:nvGrpSpPr>
            <p:cNvPr id="78" name="Grupa 77"/>
            <p:cNvGrpSpPr/>
            <p:nvPr/>
          </p:nvGrpSpPr>
          <p:grpSpPr>
            <a:xfrm>
              <a:off x="5004048" y="2215149"/>
              <a:ext cx="3014759" cy="1705448"/>
              <a:chOff x="567404" y="1340768"/>
              <a:chExt cx="4582446" cy="2592288"/>
            </a:xfrm>
          </p:grpSpPr>
          <p:cxnSp>
            <p:nvCxnSpPr>
              <p:cNvPr id="79" name="Łącznik prosty 78"/>
              <p:cNvCxnSpPr/>
              <p:nvPr/>
            </p:nvCxnSpPr>
            <p:spPr>
              <a:xfrm>
                <a:off x="1403648" y="1700808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1412776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81" name="Łącznik prosty 80"/>
              <p:cNvCxnSpPr/>
              <p:nvPr/>
            </p:nvCxnSpPr>
            <p:spPr>
              <a:xfrm>
                <a:off x="2627783" y="1700808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Schemat blokowy: opóźnienie 81"/>
              <p:cNvSpPr/>
              <p:nvPr/>
            </p:nvSpPr>
            <p:spPr>
              <a:xfrm>
                <a:off x="4572000" y="1484784"/>
                <a:ext cx="577850" cy="2448272"/>
              </a:xfrm>
              <a:prstGeom prst="flowChartDelay">
                <a:avLst/>
              </a:prstGeom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83" name="Obraz 82" descr="TP_tmp.emf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32" cstate="print"/>
              <a:stretch>
                <a:fillRect/>
              </a:stretch>
            </p:blipFill>
            <p:spPr bwMode="auto">
              <a:xfrm>
                <a:off x="4686801" y="2420888"/>
                <a:ext cx="287777" cy="28777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84" name="Obraz 83" descr="TP_tmp.emf"/>
              <p:cNvPicPr>
                <a:picLocks noChangeAspect="1"/>
              </p:cNvPicPr>
              <p:nvPr>
                <p:custDataLst>
                  <p:tags r:id="rId8"/>
                </p:custDataLst>
              </p:nvPr>
            </p:nvPicPr>
            <p:blipFill>
              <a:blip r:embed="rId33" cstate="print"/>
              <a:stretch>
                <a:fillRect/>
              </a:stretch>
            </p:blipFill>
            <p:spPr bwMode="auto">
              <a:xfrm>
                <a:off x="567404" y="2492896"/>
                <a:ext cx="399786" cy="313995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5" name="Łącznik prosty 84"/>
              <p:cNvCxnSpPr/>
              <p:nvPr/>
            </p:nvCxnSpPr>
            <p:spPr>
              <a:xfrm>
                <a:off x="1403648" y="3573016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6" name="Obraz 85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3284984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87" name="Łącznik prosty 86"/>
              <p:cNvCxnSpPr/>
              <p:nvPr/>
            </p:nvCxnSpPr>
            <p:spPr>
              <a:xfrm>
                <a:off x="2627783" y="3573016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Łącznik prosty 87"/>
              <p:cNvCxnSpPr/>
              <p:nvPr/>
            </p:nvCxnSpPr>
            <p:spPr>
              <a:xfrm>
                <a:off x="2123728" y="2276872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9" name="Obraz 88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2195736" y="2492896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90" name="Picture 3"/>
              <p:cNvPicPr>
                <a:picLocks noChangeAspect="1" noChangeArrowheads="1"/>
              </p:cNvPicPr>
              <p:nvPr/>
            </p:nvPicPr>
            <p:blipFill>
              <a:blip r:embed="rId34" cstate="print"/>
              <a:srcRect/>
              <a:stretch>
                <a:fillRect/>
              </a:stretch>
            </p:blipFill>
            <p:spPr bwMode="auto">
              <a:xfrm>
                <a:off x="1115616" y="1340768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" name="Picture 3"/>
              <p:cNvPicPr>
                <a:picLocks noChangeAspect="1" noChangeArrowheads="1"/>
              </p:cNvPicPr>
              <p:nvPr/>
            </p:nvPicPr>
            <p:blipFill>
              <a:blip r:embed="rId34" cstate="print"/>
              <a:srcRect/>
              <a:stretch>
                <a:fillRect/>
              </a:stretch>
            </p:blipFill>
            <p:spPr bwMode="auto">
              <a:xfrm>
                <a:off x="3131840" y="1340768"/>
                <a:ext cx="374415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" name="Obraz 91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5" cstate="print"/>
              <a:stretch>
                <a:fillRect/>
              </a:stretch>
            </p:blipFill>
            <p:spPr bwMode="auto">
              <a:xfrm>
                <a:off x="3663691" y="2420888"/>
                <a:ext cx="543915" cy="343164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93" name="Prostokąt 92"/>
            <p:cNvSpPr/>
            <p:nvPr/>
          </p:nvSpPr>
          <p:spPr>
            <a:xfrm>
              <a:off x="5247447" y="3963070"/>
              <a:ext cx="284084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Entanglement-enhanced</a:t>
              </a:r>
              <a:r>
                <a:rPr lang="pl-PL" sz="1600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1600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scheme</a:t>
              </a:r>
              <a:endParaRPr lang="en-US" sz="16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11" name="Prostokąt 110"/>
          <p:cNvSpPr/>
          <p:nvPr/>
        </p:nvSpPr>
        <p:spPr>
          <a:xfrm>
            <a:off x="395536" y="5295538"/>
            <a:ext cx="3711330" cy="130181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7" name="Obraz 116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80118" y="5367545"/>
            <a:ext cx="2565528" cy="381094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16" name="Obraz 115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7" cstate="print"/>
          <a:stretch>
            <a:fillRect/>
          </a:stretch>
        </p:blipFill>
        <p:spPr bwMode="auto">
          <a:xfrm>
            <a:off x="445163" y="5871602"/>
            <a:ext cx="3549501" cy="363836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18" name="Prostokąt 117"/>
          <p:cNvSpPr/>
          <p:nvPr/>
        </p:nvSpPr>
        <p:spPr>
          <a:xfrm>
            <a:off x="4687483" y="5294560"/>
            <a:ext cx="4224808" cy="130279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1" name="Obraz 120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939119" y="5466477"/>
            <a:ext cx="3455088" cy="381019"/>
          </a:xfrm>
          <a:prstGeom prst="rect">
            <a:avLst/>
          </a:prstGeom>
          <a:noFill/>
          <a:ln/>
          <a:effectLst/>
        </p:spPr>
      </p:pic>
      <p:pic>
        <p:nvPicPr>
          <p:cNvPr id="122" name="Obraz 121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9" cstate="print"/>
          <a:stretch>
            <a:fillRect/>
          </a:stretch>
        </p:blipFill>
        <p:spPr bwMode="auto">
          <a:xfrm>
            <a:off x="5907880" y="5871573"/>
            <a:ext cx="1732272" cy="363894"/>
          </a:xfrm>
          <a:prstGeom prst="rect">
            <a:avLst/>
          </a:prstGeom>
          <a:noFill/>
          <a:ln/>
          <a:effectLst/>
        </p:spPr>
      </p:pic>
      <p:sp>
        <p:nvSpPr>
          <p:cNvPr id="96" name="Rectangle 39 2"/>
          <p:cNvSpPr>
            <a:spLocks noChangeArrowheads="1"/>
          </p:cNvSpPr>
          <p:nvPr/>
        </p:nvSpPr>
        <p:spPr bwMode="auto">
          <a:xfrm>
            <a:off x="35496" y="4738940"/>
            <a:ext cx="9144000" cy="424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Maximize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Quantum Fisher Information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input</a:t>
            </a:r>
            <a:r>
              <a:rPr lang="pl-PL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endParaRPr lang="en-GB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1" name="Prostokąt 60"/>
          <p:cNvSpPr/>
          <p:nvPr/>
        </p:nvSpPr>
        <p:spPr>
          <a:xfrm>
            <a:off x="1284339" y="6231729"/>
            <a:ext cx="1678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tandard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scaling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2" name="Prostokąt 61"/>
          <p:cNvSpPr/>
          <p:nvPr/>
        </p:nvSpPr>
        <p:spPr>
          <a:xfrm>
            <a:off x="5923942" y="6259544"/>
            <a:ext cx="175189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Heisenberg </a:t>
            </a:r>
            <a:r>
              <a:rPr lang="pl-PL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scaling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64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8" grpId="0" animBg="1"/>
      <p:bldP spid="96" grpId="0"/>
      <p:bldP spid="61" grpId="0"/>
      <p:bldP spid="6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Impact</a:t>
            </a:r>
            <a:r>
              <a:rPr lang="pl-PL" b="1" dirty="0" smtClean="0"/>
              <a:t> of </a:t>
            </a:r>
            <a:r>
              <a:rPr lang="pl-PL" b="1" dirty="0" err="1" smtClean="0"/>
              <a:t>decoherence</a:t>
            </a:r>
            <a:r>
              <a:rPr lang="pl-PL" b="1" dirty="0" smtClean="0"/>
              <a:t>…</a:t>
            </a:r>
            <a:endParaRPr lang="en-US" b="1" dirty="0"/>
          </a:p>
        </p:txBody>
      </p:sp>
      <p:grpSp>
        <p:nvGrpSpPr>
          <p:cNvPr id="160" name="Grupa 159"/>
          <p:cNvGrpSpPr/>
          <p:nvPr/>
        </p:nvGrpSpPr>
        <p:grpSpPr>
          <a:xfrm>
            <a:off x="2594170" y="1460026"/>
            <a:ext cx="2425760" cy="1078116"/>
            <a:chOff x="3131840" y="1008112"/>
            <a:chExt cx="1296144" cy="576064"/>
          </a:xfrm>
        </p:grpSpPr>
        <p:pic>
          <p:nvPicPr>
            <p:cNvPr id="3" name="Obraz 2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5" cstate="print"/>
            <a:srcRect l="-47244" t="-51633" r="-47244" b="-51633"/>
            <a:stretch>
              <a:fillRect/>
            </a:stretch>
          </p:blipFill>
          <p:spPr bwMode="auto">
            <a:xfrm>
              <a:off x="3131840" y="1008112"/>
              <a:ext cx="602392" cy="57606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</p:pic>
        <p:cxnSp>
          <p:nvCxnSpPr>
            <p:cNvPr id="5" name="Łącznik prosty 4"/>
            <p:cNvCxnSpPr/>
            <p:nvPr/>
          </p:nvCxnSpPr>
          <p:spPr>
            <a:xfrm>
              <a:off x="3851920" y="1296144"/>
              <a:ext cx="576064" cy="0"/>
            </a:xfrm>
            <a:prstGeom prst="line">
              <a:avLst/>
            </a:prstGeom>
            <a:ln>
              <a:solidFill>
                <a:srgbClr val="00000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1" name="Grupa 160"/>
          <p:cNvGrpSpPr/>
          <p:nvPr/>
        </p:nvGrpSpPr>
        <p:grpSpPr>
          <a:xfrm>
            <a:off x="235553" y="4056020"/>
            <a:ext cx="5801340" cy="1593468"/>
            <a:chOff x="1979712" y="1772816"/>
            <a:chExt cx="5801340" cy="1593468"/>
          </a:xfrm>
        </p:grpSpPr>
        <p:grpSp>
          <p:nvGrpSpPr>
            <p:cNvPr id="152" name="Grupa 151"/>
            <p:cNvGrpSpPr/>
            <p:nvPr/>
          </p:nvGrpSpPr>
          <p:grpSpPr>
            <a:xfrm>
              <a:off x="1979712" y="1772816"/>
              <a:ext cx="4248472" cy="797039"/>
              <a:chOff x="1475656" y="1700808"/>
              <a:chExt cx="4989730" cy="936104"/>
            </a:xfrm>
          </p:grpSpPr>
          <p:grpSp>
            <p:nvGrpSpPr>
              <p:cNvPr id="8" name="Grupa 7"/>
              <p:cNvGrpSpPr/>
              <p:nvPr/>
            </p:nvGrpSpPr>
            <p:grpSpPr>
              <a:xfrm>
                <a:off x="1475656" y="1916832"/>
                <a:ext cx="1728192" cy="656159"/>
                <a:chOff x="1280484" y="1236648"/>
                <a:chExt cx="2170778" cy="824200"/>
              </a:xfrm>
            </p:grpSpPr>
            <p:cxnSp>
              <p:nvCxnSpPr>
                <p:cNvPr id="9" name="Łącznik prosty 8"/>
                <p:cNvCxnSpPr/>
                <p:nvPr/>
              </p:nvCxnSpPr>
              <p:spPr>
                <a:xfrm>
                  <a:off x="1280484" y="1427284"/>
                  <a:ext cx="324914" cy="273525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Łącznik prosty 9"/>
                <p:cNvCxnSpPr/>
                <p:nvPr/>
              </p:nvCxnSpPr>
              <p:spPr>
                <a:xfrm>
                  <a:off x="2125261" y="1427284"/>
                  <a:ext cx="595383" cy="25388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11" name="Grupa 63"/>
                <p:cNvGrpSpPr/>
                <p:nvPr/>
              </p:nvGrpSpPr>
              <p:grpSpPr>
                <a:xfrm>
                  <a:off x="2216588" y="1236648"/>
                  <a:ext cx="1234674" cy="820574"/>
                  <a:chOff x="6289654" y="2334373"/>
                  <a:chExt cx="1234674" cy="820574"/>
                </a:xfrm>
              </p:grpSpPr>
              <p:sp>
                <p:nvSpPr>
                  <p:cNvPr id="17" name="Prostokąt 16"/>
                  <p:cNvSpPr/>
                  <p:nvPr/>
                </p:nvSpPr>
                <p:spPr>
                  <a:xfrm>
                    <a:off x="6289654" y="2334373"/>
                    <a:ext cx="454880" cy="410287"/>
                  </a:xfrm>
                  <a:prstGeom prst="rect">
                    <a:avLst/>
                  </a:prstGeom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18" name="Obraz 53 1" descr="TP_tmp.emf"/>
                  <p:cNvPicPr>
                    <a:picLocks noChangeAspect="1"/>
                  </p:cNvPicPr>
                  <p:nvPr>
                    <p:custDataLst>
                      <p:tags r:id="rId11"/>
                    </p:custDataLst>
                  </p:nvPr>
                </p:nvPicPr>
                <p:blipFill>
                  <a:blip r:embed="rId16" cstate="print"/>
                  <a:srcRect/>
                  <a:stretch>
                    <a:fillRect/>
                  </a:stretch>
                </p:blipFill>
                <p:spPr bwMode="auto">
                  <a:xfrm>
                    <a:off x="6417650" y="2434837"/>
                    <a:ext cx="151285" cy="186260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19" name="Łącznik prosty 18"/>
                  <p:cNvCxnSpPr/>
                  <p:nvPr/>
                </p:nvCxnSpPr>
                <p:spPr>
                  <a:xfrm flipH="1" flipV="1">
                    <a:off x="7212689" y="2927614"/>
                    <a:ext cx="311639" cy="22733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" name="Łącznik prosty 19"/>
                  <p:cNvCxnSpPr/>
                  <p:nvPr/>
                </p:nvCxnSpPr>
                <p:spPr>
                  <a:xfrm flipV="1">
                    <a:off x="7069448" y="2539516"/>
                    <a:ext cx="454880" cy="3636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Łącznik prosty 20"/>
                  <p:cNvCxnSpPr/>
                  <p:nvPr/>
                </p:nvCxnSpPr>
                <p:spPr>
                  <a:xfrm flipV="1">
                    <a:off x="6744534" y="2895634"/>
                    <a:ext cx="357091" cy="259313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22" name="Prostokąt 21"/>
                  <p:cNvSpPr/>
                  <p:nvPr/>
                </p:nvSpPr>
                <p:spPr>
                  <a:xfrm>
                    <a:off x="6952460" y="2786865"/>
                    <a:ext cx="454880" cy="136762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23" name="Łącznik prosty 22"/>
                  <p:cNvCxnSpPr/>
                  <p:nvPr/>
                </p:nvCxnSpPr>
                <p:spPr>
                  <a:xfrm>
                    <a:off x="6809517" y="2539516"/>
                    <a:ext cx="259931" cy="205143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2" name="Łącznik prosty 11"/>
                <p:cNvCxnSpPr/>
                <p:nvPr/>
              </p:nvCxnSpPr>
              <p:spPr>
                <a:xfrm flipH="1" flipV="1">
                  <a:off x="1683657" y="1815383"/>
                  <a:ext cx="368063" cy="245465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Łącznik prosty 12"/>
                <p:cNvCxnSpPr/>
                <p:nvPr/>
              </p:nvCxnSpPr>
              <p:spPr>
                <a:xfrm flipV="1">
                  <a:off x="1605398" y="1427284"/>
                  <a:ext cx="519863" cy="363624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Łącznik prosty 13"/>
                <p:cNvCxnSpPr/>
                <p:nvPr/>
              </p:nvCxnSpPr>
              <p:spPr>
                <a:xfrm flipV="1">
                  <a:off x="1345467" y="1837571"/>
                  <a:ext cx="253641" cy="205143"/>
                </a:xfrm>
                <a:prstGeom prst="line">
                  <a:avLst/>
                </a:prstGeom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  <p:sp>
              <p:nvSpPr>
                <p:cNvPr id="15" name="Prostokąt 14"/>
                <p:cNvSpPr/>
                <p:nvPr/>
              </p:nvSpPr>
              <p:spPr>
                <a:xfrm>
                  <a:off x="1410450" y="1700809"/>
                  <a:ext cx="454880" cy="136762"/>
                </a:xfrm>
                <a:prstGeom prst="rect">
                  <a:avLst/>
                </a:prstGeom>
                <a:solidFill>
                  <a:srgbClr val="FFFFFF"/>
                </a:solidFill>
                <a:ln w="12700">
                  <a:solidFill>
                    <a:schemeClr val="tx1"/>
                  </a:solidFill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pl-PL"/>
                </a:p>
              </p:txBody>
            </p:sp>
            <p:cxnSp>
              <p:nvCxnSpPr>
                <p:cNvPr id="16" name="Łącznik prosty 15"/>
                <p:cNvCxnSpPr/>
                <p:nvPr/>
              </p:nvCxnSpPr>
              <p:spPr>
                <a:xfrm>
                  <a:off x="2051720" y="2060848"/>
                  <a:ext cx="648072" cy="0"/>
                </a:xfrm>
                <a:prstGeom prst="line">
                  <a:avLst/>
                </a:prstGeom>
                <a:ln/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" name="Łącznik prosty 23"/>
              <p:cNvCxnSpPr/>
              <p:nvPr/>
            </p:nvCxnSpPr>
            <p:spPr>
              <a:xfrm>
                <a:off x="3419872" y="2376264"/>
                <a:ext cx="57606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" name="Grupa 24"/>
              <p:cNvGrpSpPr/>
              <p:nvPr/>
            </p:nvGrpSpPr>
            <p:grpSpPr>
              <a:xfrm>
                <a:off x="4427984" y="1700808"/>
                <a:ext cx="2037402" cy="936104"/>
                <a:chOff x="2339752" y="4365104"/>
                <a:chExt cx="2952328" cy="1289062"/>
              </a:xfrm>
            </p:grpSpPr>
            <p:grpSp>
              <p:nvGrpSpPr>
                <p:cNvPr id="26" name="Grupa 27"/>
                <p:cNvGrpSpPr/>
                <p:nvPr/>
              </p:nvGrpSpPr>
              <p:grpSpPr>
                <a:xfrm>
                  <a:off x="2339752" y="4653136"/>
                  <a:ext cx="2952328" cy="1001030"/>
                  <a:chOff x="3275856" y="1268760"/>
                  <a:chExt cx="2952328" cy="1001030"/>
                </a:xfrm>
              </p:grpSpPr>
              <p:cxnSp>
                <p:nvCxnSpPr>
                  <p:cNvPr id="28" name="Łącznik prosty 27"/>
                  <p:cNvCxnSpPr/>
                  <p:nvPr/>
                </p:nvCxnSpPr>
                <p:spPr>
                  <a:xfrm>
                    <a:off x="3275856" y="1484784"/>
                    <a:ext cx="360040" cy="288032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Łącznik prosty 28"/>
                  <p:cNvCxnSpPr/>
                  <p:nvPr/>
                </p:nvCxnSpPr>
                <p:spPr>
                  <a:xfrm>
                    <a:off x="4067944" y="2132856"/>
                    <a:ext cx="1296144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Łącznik prosty 29"/>
                  <p:cNvCxnSpPr/>
                  <p:nvPr/>
                </p:nvCxnSpPr>
                <p:spPr>
                  <a:xfrm>
                    <a:off x="4211960" y="1484784"/>
                    <a:ext cx="1224136" cy="0"/>
                  </a:xfrm>
                  <a:prstGeom prst="line">
                    <a:avLst/>
                  </a:prstGeom>
                  <a:ln/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1" name="Prostokąt 30"/>
                  <p:cNvSpPr/>
                  <p:nvPr/>
                </p:nvSpPr>
                <p:spPr>
                  <a:xfrm>
                    <a:off x="4860032" y="1268760"/>
                    <a:ext cx="504056" cy="432048"/>
                  </a:xfrm>
                  <a:prstGeom prst="rect">
                    <a:avLst/>
                  </a:prstGeom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6"/>
                  </a:lnRef>
                  <a:fillRef idx="1">
                    <a:schemeClr val="lt1"/>
                  </a:fillRef>
                  <a:effectRef idx="0">
                    <a:schemeClr val="accent6"/>
                  </a:effectRef>
                  <a:fontRef idx="minor">
                    <a:schemeClr val="dk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 dirty="0"/>
                  </a:p>
                </p:txBody>
              </p:sp>
              <p:pic>
                <p:nvPicPr>
                  <p:cNvPr id="32" name="Obraz 53 2" descr="TP_tmp.emf"/>
                  <p:cNvPicPr>
                    <a:picLocks noChangeAspect="1"/>
                  </p:cNvPicPr>
                  <p:nvPr>
                    <p:custDataLst>
                      <p:tags r:id="rId8"/>
                    </p:custDataLst>
                  </p:nvPr>
                </p:nvPicPr>
                <p:blipFill>
                  <a:blip r:embed="rId16" cstate="print"/>
                  <a:srcRect/>
                  <a:stretch>
                    <a:fillRect/>
                  </a:stretch>
                </p:blipFill>
                <p:spPr bwMode="auto">
                  <a:xfrm>
                    <a:off x="5001865" y="1374552"/>
                    <a:ext cx="167640" cy="196139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cxnSp>
                <p:nvCxnSpPr>
                  <p:cNvPr id="33" name="Łącznik prosty 32"/>
                  <p:cNvCxnSpPr/>
                  <p:nvPr/>
                </p:nvCxnSpPr>
                <p:spPr>
                  <a:xfrm rot="5400000" flipH="1" flipV="1">
                    <a:off x="4138475" y="1980281"/>
                    <a:ext cx="568980" cy="10037"/>
                  </a:xfrm>
                  <a:prstGeom prst="line">
                    <a:avLst/>
                  </a:prstGeom>
                  <a:ln>
                    <a:prstDash val="dash"/>
                    <a:headEnd type="none"/>
                    <a:tailEnd type="triangle"/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Łącznik prosty 33"/>
                  <p:cNvCxnSpPr/>
                  <p:nvPr/>
                </p:nvCxnSpPr>
                <p:spPr>
                  <a:xfrm flipH="1" flipV="1">
                    <a:off x="588285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Łącznik prosty 34"/>
                  <p:cNvCxnSpPr/>
                  <p:nvPr/>
                </p:nvCxnSpPr>
                <p:spPr>
                  <a:xfrm flipV="1">
                    <a:off x="5724128" y="1484784"/>
                    <a:ext cx="504056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Łącznik prosty 35"/>
                  <p:cNvCxnSpPr/>
                  <p:nvPr/>
                </p:nvCxnSpPr>
                <p:spPr>
                  <a:xfrm flipV="1">
                    <a:off x="5364088" y="1859789"/>
                    <a:ext cx="395695" cy="273067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7" name="Prostokąt 36"/>
                  <p:cNvSpPr/>
                  <p:nvPr/>
                </p:nvSpPr>
                <p:spPr>
                  <a:xfrm>
                    <a:off x="5594492" y="17452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cxnSp>
                <p:nvCxnSpPr>
                  <p:cNvPr id="38" name="Łącznik prosty 37"/>
                  <p:cNvCxnSpPr/>
                  <p:nvPr/>
                </p:nvCxnSpPr>
                <p:spPr>
                  <a:xfrm>
                    <a:off x="5436096" y="1484784"/>
                    <a:ext cx="288032" cy="216024"/>
                  </a:xfrm>
                  <a:prstGeom prst="line">
                    <a:avLst/>
                  </a:prstGeom>
                  <a:ln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Prostokąt 38"/>
                  <p:cNvSpPr/>
                  <p:nvPr/>
                </p:nvSpPr>
                <p:spPr>
                  <a:xfrm rot="18900000">
                    <a:off x="4189060" y="1425880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40" name="Obraz 39" descr="TP_tmp.emf"/>
                  <p:cNvPicPr>
                    <a:picLocks noChangeAspect="1"/>
                  </p:cNvPicPr>
                  <p:nvPr>
                    <p:custDataLst>
                      <p:tags r:id="rId9"/>
                    </p:custDataLst>
                  </p:nvPr>
                </p:nvPicPr>
                <p:blipFill>
                  <a:blip r:embed="rId17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1412776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sp>
                <p:nvSpPr>
                  <p:cNvPr id="41" name="Prostokąt 40"/>
                  <p:cNvSpPr/>
                  <p:nvPr/>
                </p:nvSpPr>
                <p:spPr>
                  <a:xfrm rot="18900000">
                    <a:off x="4189060" y="2073952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  <p:pic>
                <p:nvPicPr>
                  <p:cNvPr id="42" name="Obraz 41" descr="TP_tmp.emf"/>
                  <p:cNvPicPr>
                    <a:picLocks noChangeAspect="1"/>
                  </p:cNvPicPr>
                  <p:nvPr>
                    <p:custDataLst>
                      <p:tags r:id="rId10"/>
                    </p:custDataLst>
                  </p:nvPr>
                </p:nvPicPr>
                <p:blipFill>
                  <a:blip r:embed="rId17" cstate="print">
                    <a:clrChange>
                      <a:clrFrom>
                        <a:srgbClr val="FFFFFF"/>
                      </a:clrFrom>
                      <a:clrTo>
                        <a:srgbClr val="FFFFFF">
                          <a:alpha val="0"/>
                        </a:srgbClr>
                      </a:clrTo>
                    </a:clrChange>
                  </a:blip>
                  <a:stretch>
                    <a:fillRect/>
                  </a:stretch>
                </p:blipFill>
                <p:spPr bwMode="auto">
                  <a:xfrm>
                    <a:off x="4384550" y="2060848"/>
                    <a:ext cx="114300" cy="133731"/>
                  </a:xfrm>
                  <a:prstGeom prst="rect">
                    <a:avLst/>
                  </a:prstGeom>
                  <a:noFill/>
                  <a:ln/>
                  <a:effectLst/>
                </p:spPr>
              </p:pic>
              <p:cxnSp>
                <p:nvCxnSpPr>
                  <p:cNvPr id="43" name="Łącznik prosty 42"/>
                  <p:cNvCxnSpPr/>
                  <p:nvPr/>
                </p:nvCxnSpPr>
                <p:spPr>
                  <a:xfrm flipH="1" flipV="1">
                    <a:off x="3722614" y="1893466"/>
                    <a:ext cx="345330" cy="23939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Łącznik prosty 43"/>
                  <p:cNvCxnSpPr/>
                  <p:nvPr/>
                </p:nvCxnSpPr>
                <p:spPr>
                  <a:xfrm flipV="1">
                    <a:off x="3635896" y="1484784"/>
                    <a:ext cx="576064" cy="382910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5" name="Łącznik prosty 44"/>
                  <p:cNvCxnSpPr/>
                  <p:nvPr/>
                </p:nvCxnSpPr>
                <p:spPr>
                  <a:xfrm flipV="1">
                    <a:off x="3347864" y="1916832"/>
                    <a:ext cx="281062" cy="216024"/>
                  </a:xfrm>
                  <a:prstGeom prst="line">
                    <a:avLst/>
                  </a:prstGeom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6" name="Prostokąt 45"/>
                  <p:cNvSpPr/>
                  <p:nvPr/>
                </p:nvSpPr>
                <p:spPr>
                  <a:xfrm>
                    <a:off x="3419872" y="1772816"/>
                    <a:ext cx="504056" cy="144016"/>
                  </a:xfrm>
                  <a:prstGeom prst="rect">
                    <a:avLst/>
                  </a:prstGeom>
                  <a:solidFill>
                    <a:srgbClr val="FFFFFF"/>
                  </a:solidFill>
                  <a:ln w="12700">
                    <a:solidFill>
                      <a:schemeClr val="tx1"/>
                    </a:solidFill>
                  </a:ln>
                  <a:effectLst>
                    <a:outerShdw blurRad="190500" dist="228600" dir="2700000" algn="ctr">
                      <a:srgbClr val="000000">
                        <a:alpha val="30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glow" dir="t">
                      <a:rot lat="0" lon="0" rev="4800000"/>
                    </a:lightRig>
                  </a:scene3d>
                  <a:sp3d prstMaterial="matte">
                    <a:bevelT w="127000" h="635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>
                      <a:defRPr/>
                    </a:pPr>
                    <a:endParaRPr lang="pl-PL"/>
                  </a:p>
                </p:txBody>
              </p:sp>
            </p:grpSp>
            <p:cxnSp>
              <p:nvCxnSpPr>
                <p:cNvPr id="27" name="Łącznik prosty 26"/>
                <p:cNvCxnSpPr/>
                <p:nvPr/>
              </p:nvCxnSpPr>
              <p:spPr>
                <a:xfrm rot="5400000" flipH="1">
                  <a:off x="3223433" y="4633551"/>
                  <a:ext cx="545451" cy="8557"/>
                </a:xfrm>
                <a:prstGeom prst="line">
                  <a:avLst/>
                </a:prstGeom>
                <a:ln>
                  <a:prstDash val="dash"/>
                  <a:headEnd type="none"/>
                  <a:tailEnd type="triangle"/>
                </a:ln>
              </p:spPr>
              <p:style>
                <a:lnRef idx="1">
                  <a:schemeClr val="dk1"/>
                </a:lnRef>
                <a:fillRef idx="0">
                  <a:schemeClr val="dk1"/>
                </a:fillRef>
                <a:effectRef idx="0">
                  <a:schemeClr val="dk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62" name="Prostokąt 61"/>
            <p:cNvSpPr/>
            <p:nvPr/>
          </p:nvSpPr>
          <p:spPr>
            <a:xfrm>
              <a:off x="6948264" y="2132856"/>
              <a:ext cx="5469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loss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63" name="Prostokąt 62"/>
            <p:cNvSpPr/>
            <p:nvPr/>
          </p:nvSpPr>
          <p:spPr>
            <a:xfrm>
              <a:off x="6660232" y="2996952"/>
              <a:ext cx="11208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err="1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dephasing</a:t>
              </a:r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53" name="Grupa 152"/>
            <p:cNvGrpSpPr/>
            <p:nvPr/>
          </p:nvGrpSpPr>
          <p:grpSpPr>
            <a:xfrm>
              <a:off x="2483768" y="2780928"/>
              <a:ext cx="3672408" cy="536142"/>
              <a:chOff x="2051720" y="2852936"/>
              <a:chExt cx="4439092" cy="648072"/>
            </a:xfrm>
          </p:grpSpPr>
          <p:grpSp>
            <p:nvGrpSpPr>
              <p:cNvPr id="64" name="Grupa 63"/>
              <p:cNvGrpSpPr/>
              <p:nvPr/>
            </p:nvGrpSpPr>
            <p:grpSpPr>
              <a:xfrm>
                <a:off x="4499992" y="2852936"/>
                <a:ext cx="1990820" cy="648072"/>
                <a:chOff x="4557598" y="3212976"/>
                <a:chExt cx="2543640" cy="828032"/>
              </a:xfrm>
            </p:grpSpPr>
            <p:pic>
              <p:nvPicPr>
                <p:cNvPr id="49" name="Obraz 48" descr="TP_tmp.emf"/>
                <p:cNvPicPr>
                  <a:picLocks noChangeAspect="1"/>
                </p:cNvPicPr>
                <p:nvPr>
                  <p:custDataLst>
                    <p:tags r:id="rId5"/>
                  </p:custDataLst>
                </p:nvPr>
              </p:nvPicPr>
              <p:blipFill>
                <a:blip r:embed="rId18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5484936" y="3601818"/>
                  <a:ext cx="178298" cy="202681"/>
                </a:xfrm>
                <a:prstGeom prst="rect">
                  <a:avLst/>
                </a:prstGeom>
                <a:noFill/>
                <a:ln/>
                <a:effectLst/>
              </p:spPr>
            </p:pic>
            <p:sp>
              <p:nvSpPr>
                <p:cNvPr id="50" name="Elipsa 49"/>
                <p:cNvSpPr/>
                <p:nvPr/>
              </p:nvSpPr>
              <p:spPr>
                <a:xfrm>
                  <a:off x="5925750" y="3457803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cxnSp>
              <p:nvCxnSpPr>
                <p:cNvPr id="51" name="Łącznik prosty ze strzałką 50"/>
                <p:cNvCxnSpPr/>
                <p:nvPr/>
              </p:nvCxnSpPr>
              <p:spPr>
                <a:xfrm>
                  <a:off x="6501814" y="3673827"/>
                  <a:ext cx="172819" cy="95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Elipsa 51"/>
                <p:cNvSpPr/>
                <p:nvPr/>
              </p:nvSpPr>
              <p:spPr>
                <a:xfrm>
                  <a:off x="6717838" y="3457803"/>
                  <a:ext cx="383400" cy="540000"/>
                </a:xfrm>
                <a:prstGeom prst="ellipse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630" h="46863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3" name="Elipsa 52"/>
                <p:cNvSpPr/>
                <p:nvPr/>
              </p:nvSpPr>
              <p:spPr>
                <a:xfrm>
                  <a:off x="4644008" y="3501008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4" name="Łuk 53"/>
                <p:cNvSpPr/>
                <p:nvPr/>
              </p:nvSpPr>
              <p:spPr>
                <a:xfrm>
                  <a:off x="4557598" y="3457803"/>
                  <a:ext cx="734482" cy="216024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56" name="Obraz 55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7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</a:blip>
                <a:stretch>
                  <a:fillRect/>
                </a:stretch>
              </p:blipFill>
              <p:spPr bwMode="auto">
                <a:xfrm>
                  <a:off x="6516216" y="3429000"/>
                  <a:ext cx="144016" cy="168499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57" name="Obraz 53 3" descr="TP_tmp.emf"/>
                <p:cNvPicPr>
                  <a:picLocks noChangeAspect="1"/>
                </p:cNvPicPr>
                <p:nvPr>
                  <p:custDataLst>
                    <p:tags r:id="rId7"/>
                  </p:custDataLst>
                </p:nvPr>
              </p:nvPicPr>
              <p:blipFill>
                <a:blip r:embed="rId16" cstate="print"/>
                <a:srcRect/>
                <a:stretch>
                  <a:fillRect/>
                </a:stretch>
              </p:blipFill>
              <p:spPr bwMode="auto">
                <a:xfrm>
                  <a:off x="4860032" y="3212976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5" name="Grupa 64"/>
              <p:cNvGrpSpPr/>
              <p:nvPr/>
            </p:nvGrpSpPr>
            <p:grpSpPr>
              <a:xfrm>
                <a:off x="2051720" y="2852936"/>
                <a:ext cx="574854" cy="648072"/>
                <a:chOff x="1677278" y="3140968"/>
                <a:chExt cx="734482" cy="828032"/>
              </a:xfrm>
            </p:grpSpPr>
            <p:sp>
              <p:nvSpPr>
                <p:cNvPr id="59" name="Elipsa 58"/>
                <p:cNvSpPr/>
                <p:nvPr/>
              </p:nvSpPr>
              <p:spPr>
                <a:xfrm>
                  <a:off x="1763688" y="3429000"/>
                  <a:ext cx="540000" cy="540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  <a:scene3d>
                  <a:camera prst="orthographicFront"/>
                  <a:lightRig rig="threePt" dir="t"/>
                </a:scene3d>
                <a:sp3d>
                  <a:bevelT w="468000" h="4680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Łuk 59"/>
                <p:cNvSpPr/>
                <p:nvPr/>
              </p:nvSpPr>
              <p:spPr>
                <a:xfrm>
                  <a:off x="1677278" y="3385795"/>
                  <a:ext cx="734482" cy="216024"/>
                </a:xfrm>
                <a:prstGeom prst="arc">
                  <a:avLst>
                    <a:gd name="adj1" fmla="val 8176016"/>
                    <a:gd name="adj2" fmla="val 2201711"/>
                  </a:avLst>
                </a:prstGeom>
                <a:ln>
                  <a:solidFill>
                    <a:schemeClr val="tx1"/>
                  </a:solidFill>
                  <a:headEnd type="triangle" w="med" len="med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pic>
              <p:nvPicPr>
                <p:cNvPr id="61" name="Obraz 53 4" descr="TP_tmp.emf"/>
                <p:cNvPicPr>
                  <a:picLocks noChangeAspect="1"/>
                </p:cNvPicPr>
                <p:nvPr>
                  <p:custDataLst>
                    <p:tags r:id="rId4"/>
                  </p:custDataLst>
                </p:nvPr>
              </p:nvPicPr>
              <p:blipFill>
                <a:blip r:embed="rId16" cstate="print"/>
                <a:srcRect/>
                <a:stretch>
                  <a:fillRect/>
                </a:stretch>
              </p:blipFill>
              <p:spPr bwMode="auto">
                <a:xfrm>
                  <a:off x="1979712" y="3140968"/>
                  <a:ext cx="167640" cy="196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cxnSp>
            <p:nvCxnSpPr>
              <p:cNvPr id="151" name="Łącznik prosty 150"/>
              <p:cNvCxnSpPr/>
              <p:nvPr/>
            </p:nvCxnSpPr>
            <p:spPr>
              <a:xfrm>
                <a:off x="3419872" y="3212976"/>
                <a:ext cx="576064" cy="0"/>
              </a:xfrm>
              <a:prstGeom prst="line">
                <a:avLst/>
              </a:prstGeom>
              <a:ln>
                <a:solidFill>
                  <a:srgbClr val="000000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571" y="3199935"/>
            <a:ext cx="3419888" cy="814191"/>
          </a:xfrm>
          <a:prstGeom prst="rect">
            <a:avLst/>
          </a:prstGeom>
          <a:noFill/>
          <a:ln/>
          <a:effectLst/>
        </p:spPr>
      </p:pic>
      <p:pic>
        <p:nvPicPr>
          <p:cNvPr id="66" name="Obraz 6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200367" y="1417862"/>
            <a:ext cx="1175254" cy="111929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K_i^\varphi = K_i e^{i H \varphi}$$&#10;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4765211"/>
            <a:ext cx="2232740" cy="446624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117836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dirty="0" smtClean="0"/>
              <a:t>The most </a:t>
            </a:r>
            <a:r>
              <a:rPr lang="pl-PL" dirty="0" err="1" smtClean="0"/>
              <a:t>general</a:t>
            </a:r>
            <a:r>
              <a:rPr lang="pl-PL" dirty="0" smtClean="0"/>
              <a:t> </a:t>
            </a:r>
            <a:r>
              <a:rPr lang="pl-PL" dirty="0" err="1" smtClean="0"/>
              <a:t>adaptive</a:t>
            </a:r>
            <a:r>
              <a:rPr lang="pl-PL" dirty="0" smtClean="0"/>
              <a:t> </a:t>
            </a:r>
            <a:r>
              <a:rPr lang="pl-PL" dirty="0" err="1" smtClean="0"/>
              <a:t>scheme</a:t>
            </a:r>
            <a:endParaRPr lang="en-US" b="1" dirty="0"/>
          </a:p>
        </p:txBody>
      </p:sp>
      <p:pic>
        <p:nvPicPr>
          <p:cNvPr id="5" name="Obraz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07" y="4700974"/>
            <a:ext cx="4523005" cy="1330926"/>
          </a:xfrm>
          <a:prstGeom prst="rect">
            <a:avLst/>
          </a:prstGeom>
          <a:noFill/>
          <a:ln/>
          <a:effectLst/>
        </p:spPr>
      </p:pic>
      <p:grpSp>
        <p:nvGrpSpPr>
          <p:cNvPr id="159" name="Grupa 158"/>
          <p:cNvGrpSpPr/>
          <p:nvPr/>
        </p:nvGrpSpPr>
        <p:grpSpPr>
          <a:xfrm>
            <a:off x="614452" y="1268760"/>
            <a:ext cx="7915095" cy="3070929"/>
            <a:chOff x="1164326" y="3907641"/>
            <a:chExt cx="4268693" cy="1656184"/>
          </a:xfrm>
        </p:grpSpPr>
        <p:cxnSp>
          <p:nvCxnSpPr>
            <p:cNvPr id="90" name="Łącznik prosty 89"/>
            <p:cNvCxnSpPr/>
            <p:nvPr/>
          </p:nvCxnSpPr>
          <p:spPr>
            <a:xfrm>
              <a:off x="4671540" y="458959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Łącznik prosty 91"/>
            <p:cNvCxnSpPr/>
            <p:nvPr/>
          </p:nvCxnSpPr>
          <p:spPr>
            <a:xfrm>
              <a:off x="4671540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Łącznik prosty 92"/>
            <p:cNvCxnSpPr/>
            <p:nvPr/>
          </p:nvCxnSpPr>
          <p:spPr>
            <a:xfrm>
              <a:off x="2723088" y="458959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Łącznik prosty 94"/>
            <p:cNvCxnSpPr/>
            <p:nvPr/>
          </p:nvCxnSpPr>
          <p:spPr>
            <a:xfrm>
              <a:off x="2723088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Łącznik prosty 95"/>
            <p:cNvCxnSpPr/>
            <p:nvPr/>
          </p:nvCxnSpPr>
          <p:spPr>
            <a:xfrm>
              <a:off x="3697314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Łącznik prosty 96"/>
            <p:cNvCxnSpPr/>
            <p:nvPr/>
          </p:nvCxnSpPr>
          <p:spPr>
            <a:xfrm>
              <a:off x="2235975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Prostokąt 97"/>
            <p:cNvSpPr/>
            <p:nvPr/>
          </p:nvSpPr>
          <p:spPr>
            <a:xfrm>
              <a:off x="2430820" y="4005064"/>
              <a:ext cx="438402" cy="15100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99" name="Łącznik prosty 98"/>
            <p:cNvCxnSpPr/>
            <p:nvPr/>
          </p:nvCxnSpPr>
          <p:spPr>
            <a:xfrm>
              <a:off x="1554016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Łącznik prosty 100"/>
            <p:cNvCxnSpPr/>
            <p:nvPr/>
          </p:nvCxnSpPr>
          <p:spPr>
            <a:xfrm>
              <a:off x="3161490" y="4833156"/>
              <a:ext cx="34098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2" name="Obraz 101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 cstate="print"/>
            <a:stretch>
              <a:fillRect/>
            </a:stretch>
          </p:blipFill>
          <p:spPr bwMode="auto">
            <a:xfrm>
              <a:off x="3210201" y="4589599"/>
              <a:ext cx="174239" cy="1544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05" name="Łącznik prosty 104"/>
            <p:cNvCxnSpPr/>
            <p:nvPr/>
          </p:nvCxnSpPr>
          <p:spPr>
            <a:xfrm>
              <a:off x="4233138" y="4199909"/>
              <a:ext cx="29226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6" name="Picture 3 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1407883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7" name="Obraz 106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3" cstate="print"/>
            <a:stretch>
              <a:fillRect/>
            </a:stretch>
          </p:blipFill>
          <p:spPr bwMode="auto">
            <a:xfrm>
              <a:off x="1164326" y="4687022"/>
              <a:ext cx="270845" cy="2127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7" name="Obraz 156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4" cstate="print"/>
            <a:stretch>
              <a:fillRect/>
            </a:stretch>
          </p:blipFill>
          <p:spPr bwMode="auto">
            <a:xfrm>
              <a:off x="5220072" y="4653136"/>
              <a:ext cx="212947" cy="1547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8" name="Obraz 107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5" cstate="print"/>
            <a:stretch>
              <a:fillRect/>
            </a:stretch>
          </p:blipFill>
          <p:spPr bwMode="auto">
            <a:xfrm>
              <a:off x="2538357" y="4638310"/>
              <a:ext cx="182067" cy="202701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109" name="Łącznik prosty 108"/>
            <p:cNvCxnSpPr/>
            <p:nvPr/>
          </p:nvCxnSpPr>
          <p:spPr>
            <a:xfrm>
              <a:off x="1651439" y="4589599"/>
              <a:ext cx="6819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Prostokąt 110"/>
            <p:cNvSpPr/>
            <p:nvPr/>
          </p:nvSpPr>
          <p:spPr>
            <a:xfrm>
              <a:off x="4427984" y="4005064"/>
              <a:ext cx="438402" cy="15100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2" name="Łącznik prosty 111"/>
            <p:cNvCxnSpPr/>
            <p:nvPr/>
          </p:nvCxnSpPr>
          <p:spPr>
            <a:xfrm>
              <a:off x="3697314" y="4589599"/>
              <a:ext cx="681958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Łącznik prosty 113"/>
            <p:cNvCxnSpPr/>
            <p:nvPr/>
          </p:nvCxnSpPr>
          <p:spPr>
            <a:xfrm>
              <a:off x="1992418" y="4833156"/>
              <a:ext cx="0" cy="340979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Łącznik prosty 114"/>
            <p:cNvCxnSpPr/>
            <p:nvPr/>
          </p:nvCxnSpPr>
          <p:spPr>
            <a:xfrm>
              <a:off x="4038293" y="4833156"/>
              <a:ext cx="0" cy="340979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6" name="Obraz 115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4543759" y="4638310"/>
              <a:ext cx="263013" cy="202411"/>
            </a:xfrm>
            <a:prstGeom prst="rect">
              <a:avLst/>
            </a:prstGeom>
            <a:solidFill>
              <a:schemeClr val="bg1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117" name="Picture 3 2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963808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" name="Obraz 5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1764000" y="1404000"/>
            <a:ext cx="756000" cy="720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110" name="Obraz 109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729348" y="1431765"/>
            <a:ext cx="756000" cy="7200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sp>
        <p:nvSpPr>
          <p:cNvPr id="29" name="Prostokąt 28"/>
          <p:cNvSpPr/>
          <p:nvPr/>
        </p:nvSpPr>
        <p:spPr>
          <a:xfrm>
            <a:off x="1331329" y="4797531"/>
            <a:ext cx="7777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Heisenberg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Prostokąt 29"/>
          <p:cNvSpPr/>
          <p:nvPr/>
        </p:nvSpPr>
        <p:spPr>
          <a:xfrm>
            <a:off x="1187624" y="5506916"/>
            <a:ext cx="77771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l-PL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tandard </a:t>
            </a:r>
            <a:r>
              <a:rPr lang="pl-PL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scaling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683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82144" y="274936"/>
            <a:ext cx="8363272" cy="1143000"/>
          </a:xfrm>
        </p:spPr>
        <p:txBody>
          <a:bodyPr>
            <a:noAutofit/>
          </a:bodyPr>
          <a:lstStyle/>
          <a:p>
            <a:r>
              <a:rPr lang="pl-PL" sz="3200" dirty="0" smtClean="0"/>
              <a:t>Precision </a:t>
            </a:r>
            <a:r>
              <a:rPr lang="pl-PL" sz="3200" dirty="0" err="1"/>
              <a:t>bounds</a:t>
            </a:r>
            <a:r>
              <a:rPr lang="pl-PL" sz="3200" dirty="0"/>
              <a:t> via </a:t>
            </a:r>
            <a:r>
              <a:rPr lang="pl-PL" sz="3200" dirty="0" err="1"/>
              <a:t>minimization</a:t>
            </a:r>
            <a:r>
              <a:rPr lang="pl-PL" sz="3200" dirty="0"/>
              <a:t> </a:t>
            </a:r>
            <a:r>
              <a:rPr lang="pl-PL" sz="3200" dirty="0" err="1"/>
              <a:t>over</a:t>
            </a:r>
            <a:r>
              <a:rPr lang="pl-PL" sz="3200" dirty="0"/>
              <a:t> </a:t>
            </a:r>
            <a:r>
              <a:rPr lang="pl-PL" sz="3200" dirty="0" err="1"/>
              <a:t>equivalent</a:t>
            </a:r>
            <a:r>
              <a:rPr lang="pl-PL" sz="3200" dirty="0"/>
              <a:t> Kraus </a:t>
            </a:r>
            <a:r>
              <a:rPr lang="pl-PL" sz="3200" dirty="0" err="1"/>
              <a:t>representations</a:t>
            </a:r>
            <a:r>
              <a:rPr lang="en-GB" sz="3200" dirty="0">
                <a:solidFill>
                  <a:schemeClr val="tx1"/>
                </a:solidFill>
                <a:effectLst/>
              </a:rPr>
              <a:t/>
            </a:r>
            <a:br>
              <a:rPr lang="en-GB" sz="3200" dirty="0">
                <a:solidFill>
                  <a:schemeClr val="tx1"/>
                </a:solidFill>
                <a:effectLst/>
              </a:rPr>
            </a:br>
            <a:endParaRPr lang="en-GB" sz="3200" dirty="0"/>
          </a:p>
        </p:txBody>
      </p:sp>
      <p:sp>
        <p:nvSpPr>
          <p:cNvPr id="37" name="Prostokąt 36"/>
          <p:cNvSpPr/>
          <p:nvPr/>
        </p:nvSpPr>
        <p:spPr>
          <a:xfrm>
            <a:off x="179512" y="4233131"/>
            <a:ext cx="8640958" cy="1656542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8" name="Obraz 3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538" y="3614785"/>
            <a:ext cx="2299640" cy="547488"/>
          </a:xfrm>
          <a:prstGeom prst="rect">
            <a:avLst/>
          </a:prstGeom>
          <a:noFill/>
          <a:ln/>
          <a:effectLst/>
        </p:spPr>
      </p:pic>
      <p:pic>
        <p:nvPicPr>
          <p:cNvPr id="39" name="Obraz 3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7773" y="3649115"/>
            <a:ext cx="2133333" cy="576000"/>
          </a:xfrm>
          <a:prstGeom prst="rect">
            <a:avLst/>
          </a:prstGeom>
          <a:noFill/>
          <a:ln/>
          <a:effectLst/>
        </p:spPr>
      </p:pic>
      <p:grpSp>
        <p:nvGrpSpPr>
          <p:cNvPr id="40" name="Grupa 39"/>
          <p:cNvGrpSpPr/>
          <p:nvPr/>
        </p:nvGrpSpPr>
        <p:grpSpPr>
          <a:xfrm>
            <a:off x="1509678" y="1116238"/>
            <a:ext cx="6124644" cy="2376263"/>
            <a:chOff x="1164326" y="3907641"/>
            <a:chExt cx="4268693" cy="1656184"/>
          </a:xfrm>
        </p:grpSpPr>
        <p:cxnSp>
          <p:nvCxnSpPr>
            <p:cNvPr id="41" name="Łącznik prosty 40"/>
            <p:cNvCxnSpPr/>
            <p:nvPr/>
          </p:nvCxnSpPr>
          <p:spPr>
            <a:xfrm>
              <a:off x="4671540" y="458959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2" name="Łącznik prosty 41"/>
            <p:cNvCxnSpPr/>
            <p:nvPr/>
          </p:nvCxnSpPr>
          <p:spPr>
            <a:xfrm>
              <a:off x="4671540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3" name="Łącznik prosty 42"/>
            <p:cNvCxnSpPr/>
            <p:nvPr/>
          </p:nvCxnSpPr>
          <p:spPr>
            <a:xfrm>
              <a:off x="2723088" y="458959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4" name="Łącznik prosty 43"/>
            <p:cNvCxnSpPr/>
            <p:nvPr/>
          </p:nvCxnSpPr>
          <p:spPr>
            <a:xfrm>
              <a:off x="2723088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5" name="Łącznik prosty 44"/>
            <p:cNvCxnSpPr/>
            <p:nvPr/>
          </p:nvCxnSpPr>
          <p:spPr>
            <a:xfrm>
              <a:off x="3697314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6" name="Łącznik prosty 45"/>
            <p:cNvCxnSpPr/>
            <p:nvPr/>
          </p:nvCxnSpPr>
          <p:spPr>
            <a:xfrm>
              <a:off x="2235975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47" name="Prostokąt 46"/>
            <p:cNvSpPr/>
            <p:nvPr/>
          </p:nvSpPr>
          <p:spPr>
            <a:xfrm>
              <a:off x="2430820" y="4005064"/>
              <a:ext cx="438402" cy="151005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48" name="Łącznik prosty 47"/>
            <p:cNvCxnSpPr/>
            <p:nvPr/>
          </p:nvCxnSpPr>
          <p:spPr>
            <a:xfrm>
              <a:off x="1554016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49" name="Łącznik prosty 48"/>
            <p:cNvCxnSpPr/>
            <p:nvPr/>
          </p:nvCxnSpPr>
          <p:spPr>
            <a:xfrm>
              <a:off x="3161490" y="4833156"/>
              <a:ext cx="34098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50" name="Obraz 49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3210201" y="4589599"/>
              <a:ext cx="174239" cy="15449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51" name="Łącznik prosty 50"/>
            <p:cNvCxnSpPr/>
            <p:nvPr/>
          </p:nvCxnSpPr>
          <p:spPr>
            <a:xfrm>
              <a:off x="4233138" y="4199909"/>
              <a:ext cx="29226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pic>
          <p:nvPicPr>
            <p:cNvPr id="52" name="Picture 3 1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1407883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Obraz 52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8" cstate="print"/>
            <a:stretch>
              <a:fillRect/>
            </a:stretch>
          </p:blipFill>
          <p:spPr bwMode="auto">
            <a:xfrm>
              <a:off x="1164326" y="4687022"/>
              <a:ext cx="270845" cy="21272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4" name="Obraz 53" descr="TP_tmp.emf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9" cstate="print"/>
            <a:stretch>
              <a:fillRect/>
            </a:stretch>
          </p:blipFill>
          <p:spPr bwMode="auto">
            <a:xfrm>
              <a:off x="5220072" y="4653136"/>
              <a:ext cx="212947" cy="1547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5" name="Obraz 54" descr="TP_tmp.emf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0" cstate="print"/>
            <a:stretch>
              <a:fillRect/>
            </a:stretch>
          </p:blipFill>
          <p:spPr bwMode="auto">
            <a:xfrm>
              <a:off x="2538357" y="4638310"/>
              <a:ext cx="182067" cy="20270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56" name="Łącznik prosty 55"/>
            <p:cNvCxnSpPr/>
            <p:nvPr/>
          </p:nvCxnSpPr>
          <p:spPr>
            <a:xfrm>
              <a:off x="1651439" y="4589599"/>
              <a:ext cx="68195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sp>
          <p:nvSpPr>
            <p:cNvPr id="57" name="Prostokąt 56"/>
            <p:cNvSpPr/>
            <p:nvPr/>
          </p:nvSpPr>
          <p:spPr>
            <a:xfrm>
              <a:off x="4427984" y="4005064"/>
              <a:ext cx="438402" cy="1510050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ysClr val="windowText" lastClr="000000"/>
              </a:solidFill>
              <a:prstDash val="solid"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58" name="Łącznik prosty 57"/>
            <p:cNvCxnSpPr/>
            <p:nvPr/>
          </p:nvCxnSpPr>
          <p:spPr>
            <a:xfrm>
              <a:off x="3697314" y="4589599"/>
              <a:ext cx="681958" cy="0"/>
            </a:xfrm>
            <a:prstGeom prst="lin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</p:cxnSp>
        <p:cxnSp>
          <p:nvCxnSpPr>
            <p:cNvPr id="59" name="Łącznik prosty 58"/>
            <p:cNvCxnSpPr/>
            <p:nvPr/>
          </p:nvCxnSpPr>
          <p:spPr>
            <a:xfrm>
              <a:off x="1992418" y="4833156"/>
              <a:ext cx="0" cy="34097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cxnSp>
          <p:nvCxnSpPr>
            <p:cNvPr id="60" name="Łącznik prosty 59"/>
            <p:cNvCxnSpPr/>
            <p:nvPr/>
          </p:nvCxnSpPr>
          <p:spPr>
            <a:xfrm>
              <a:off x="4038293" y="4833156"/>
              <a:ext cx="0" cy="340979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ysDot"/>
            </a:ln>
            <a:effectLst/>
          </p:spPr>
        </p:cxnSp>
        <p:pic>
          <p:nvPicPr>
            <p:cNvPr id="61" name="Obraz 60" descr="TP_tmp.emf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21" cstate="print"/>
            <a:stretch>
              <a:fillRect/>
            </a:stretch>
          </p:blipFill>
          <p:spPr bwMode="auto">
            <a:xfrm>
              <a:off x="4543759" y="4638310"/>
              <a:ext cx="263013" cy="202411"/>
            </a:xfrm>
            <a:prstGeom prst="rect">
              <a:avLst/>
            </a:prstGeom>
            <a:solidFill>
              <a:sysClr val="window" lastClr="FFFFFF"/>
            </a:solidFill>
            <a:ln/>
            <a:effectLst/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62" name="Picture 3 2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4963808" y="3907641"/>
              <a:ext cx="253281" cy="1656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3" name="Prostokąt 62"/>
          <p:cNvSpPr/>
          <p:nvPr/>
        </p:nvSpPr>
        <p:spPr>
          <a:xfrm>
            <a:off x="2488139" y="5942376"/>
            <a:ext cx="6461540" cy="95410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A.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Fujiwara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H.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Imai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Phys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 A 41, 255304 (2008) </a:t>
            </a:r>
          </a:p>
          <a:p>
            <a:pPr algn="r"/>
            <a:r>
              <a:rPr lang="pt-BR" sz="1400" dirty="0" smtClean="0">
                <a:solidFill>
                  <a:prstClr val="black"/>
                </a:solidFill>
                <a:latin typeface="Times" pitchFamily="18" charset="0"/>
              </a:rPr>
              <a:t>B. M. Escher, R. L. de Matos Filho, L. Davidovich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Nature Phys.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7, 406–411 (2011)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  <a:p>
            <a:pPr algn="r"/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Kolodynski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M. Guta, 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</a:rPr>
              <a:t>Nat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</a:rPr>
              <a:t> Commun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.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</a:rPr>
              <a:t> 3, 1063 (2012)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  <a:p>
            <a:pPr algn="r"/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>
                <a:solidFill>
                  <a:prstClr val="black"/>
                </a:solidFill>
                <a:latin typeface="Times" pitchFamily="18" charset="0"/>
              </a:rPr>
              <a:t>L.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Maccone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</a:t>
            </a:r>
            <a:r>
              <a:rPr lang="fr-FR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Calibri"/>
              </a:rPr>
              <a:t>Phys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Calibri"/>
              </a:rPr>
              <a:t>Rev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. </a:t>
            </a:r>
            <a:r>
              <a:rPr lang="pl-PL" sz="1400" dirty="0" err="1">
                <a:solidFill>
                  <a:prstClr val="black"/>
                </a:solidFill>
                <a:latin typeface="Calibri"/>
              </a:rPr>
              <a:t>Lett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. </a:t>
            </a:r>
            <a:r>
              <a:rPr lang="pl-PL" sz="1400" b="1" dirty="0">
                <a:solidFill>
                  <a:prstClr val="black"/>
                </a:solidFill>
                <a:latin typeface="Calibri"/>
              </a:rPr>
              <a:t>113,</a:t>
            </a:r>
            <a:r>
              <a:rPr lang="pl-PL" sz="1400" dirty="0">
                <a:solidFill>
                  <a:prstClr val="black"/>
                </a:solidFill>
                <a:latin typeface="Calibri"/>
              </a:rPr>
              <a:t> 250801 (2014) 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</a:rPr>
              <a:t>[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</a:rPr>
              <a:t>Adaptive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</a:rPr>
              <a:t>schemes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b="1" dirty="0" err="1" smtClean="0">
                <a:solidFill>
                  <a:prstClr val="black"/>
                </a:solidFill>
                <a:latin typeface="Times" pitchFamily="18" charset="0"/>
              </a:rPr>
              <a:t>included</a:t>
            </a:r>
            <a:r>
              <a:rPr lang="pl-PL" sz="1400" b="1" dirty="0" smtClean="0">
                <a:solidFill>
                  <a:prstClr val="black"/>
                </a:solidFill>
                <a:latin typeface="Times" pitchFamily="18" charset="0"/>
              </a:rPr>
              <a:t>]</a:t>
            </a:r>
            <a:endParaRPr lang="pl-PL" sz="1400" b="1" dirty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4" name="Obraz 3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\tilde{{K}}_k^\varphi} N \|\alpha\| + N(N-1) \|\beta\|&#10;(\|\alpha\| + \| \beta\| + 1)$$&#10; 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07" y="4480088"/>
            <a:ext cx="8170330" cy="633899"/>
          </a:xfrm>
          <a:prstGeom prst="rect">
            <a:avLst/>
          </a:prstGeom>
          <a:noFill/>
          <a:ln/>
          <a:effectLst/>
        </p:spPr>
      </p:pic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k \dot{\tilde{K}}_k^{\dagger \varphi} \dot{\tilde{K}}_k^\varphi&#10;$$&#10; 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813" y="5166690"/>
            <a:ext cx="1922340" cy="684149"/>
          </a:xfrm>
          <a:prstGeom prst="rect">
            <a:avLst/>
          </a:prstGeom>
          <a:noFill/>
          <a:ln/>
          <a:effectLst/>
        </p:spPr>
      </p:pic>
      <p:pic>
        <p:nvPicPr>
          <p:cNvPr id="8" name="Obraz 7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k \dot{\tilde{{K}_k}}^{\dagger \varphi} \tilde{{K}}_k^\varphi&#10;$$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435" y="5184845"/>
            <a:ext cx="1911159" cy="677037"/>
          </a:xfrm>
          <a:prstGeom prst="rect">
            <a:avLst/>
          </a:prstGeom>
          <a:noFill/>
          <a:ln/>
          <a:effectLst/>
        </p:spPr>
      </p:pic>
      <p:sp>
        <p:nvSpPr>
          <p:cNvPr id="67" name="pole tekstowe 66"/>
          <p:cNvSpPr txBox="1"/>
          <p:nvPr/>
        </p:nvSpPr>
        <p:spPr>
          <a:xfrm>
            <a:off x="5667901" y="5211592"/>
            <a:ext cx="31392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000" dirty="0">
                <a:solidFill>
                  <a:prstClr val="black"/>
                </a:solidFill>
                <a:latin typeface="Calibri"/>
              </a:rPr>
              <a:t>s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ingle channel </a:t>
            </a:r>
            <a:r>
              <a:rPr lang="pl-PL" sz="2000" dirty="0" err="1" smtClean="0">
                <a:solidFill>
                  <a:prstClr val="black"/>
                </a:solidFill>
                <a:latin typeface="Calibri"/>
              </a:rPr>
              <a:t>optimization</a:t>
            </a:r>
            <a:r>
              <a:rPr lang="pl-PL" sz="2000" dirty="0" smtClean="0">
                <a:solidFill>
                  <a:prstClr val="black"/>
                </a:solidFill>
                <a:latin typeface="Calibri"/>
              </a:rPr>
              <a:t>!</a:t>
            </a:r>
            <a:endParaRPr lang="en-US" sz="20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68" name="Obraz 67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2460357" y="1256019"/>
            <a:ext cx="614683" cy="58541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69" name="Obraz 68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874" t="-17210" r="-8923" b="-5852"/>
          <a:stretch/>
        </p:blipFill>
        <p:spPr>
          <a:xfrm>
            <a:off x="5367962" y="1231518"/>
            <a:ext cx="614683" cy="585412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</p:spTree>
    <p:extLst>
      <p:ext uri="{BB962C8B-B14F-4D97-AF65-F5344CB8AC3E}">
        <p14:creationId xmlns:p14="http://schemas.microsoft.com/office/powerpoint/2010/main" val="958356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63" grpId="0" animBg="1"/>
      <p:bldP spid="6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38105"/>
            <a:ext cx="8363272" cy="1143000"/>
          </a:xfrm>
        </p:spPr>
        <p:txBody>
          <a:bodyPr>
            <a:noAutofit/>
          </a:bodyPr>
          <a:lstStyle/>
          <a:p>
            <a:r>
              <a:rPr lang="pl-PL" sz="3200" dirty="0" smtClean="0"/>
              <a:t>Heisenberg vs. No-Heisenberg </a:t>
            </a:r>
            <a:r>
              <a:rPr lang="pl-PL" sz="3200" dirty="0" err="1" smtClean="0"/>
              <a:t>scaling</a:t>
            </a:r>
            <a:r>
              <a:rPr lang="en-GB" sz="3200" dirty="0">
                <a:solidFill>
                  <a:schemeClr val="tx1"/>
                </a:solidFill>
                <a:effectLst/>
              </a:rPr>
              <a:t/>
            </a:r>
            <a:br>
              <a:rPr lang="en-GB" sz="3200" dirty="0">
                <a:solidFill>
                  <a:schemeClr val="tx1"/>
                </a:solidFill>
                <a:effectLst/>
              </a:rPr>
            </a:br>
            <a:endParaRPr lang="en-GB" sz="3200" dirty="0"/>
          </a:p>
        </p:txBody>
      </p:sp>
      <p:sp>
        <p:nvSpPr>
          <p:cNvPr id="37" name="Prostokąt 36"/>
          <p:cNvSpPr/>
          <p:nvPr/>
        </p:nvSpPr>
        <p:spPr>
          <a:xfrm>
            <a:off x="341388" y="1018434"/>
            <a:ext cx="8496943" cy="1008112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Obraz 12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Heisenberg scaling is impossible if we find a Kraus representation for which  \end{document}&#10;" title="IguanaTex Bitmap Display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519" y="2216632"/>
            <a:ext cx="8518830" cy="244834"/>
          </a:xfrm>
          <a:prstGeom prst="rect">
            <a:avLst/>
          </a:prstGeom>
          <a:noFill/>
          <a:ln/>
          <a:effectLst/>
        </p:spPr>
      </p:pic>
      <p:pic>
        <p:nvPicPr>
          <p:cNvPr id="9" name="Obraz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81105"/>
            <a:ext cx="8166848" cy="629529"/>
          </a:xfrm>
          <a:prstGeom prst="rect">
            <a:avLst/>
          </a:prstGeom>
          <a:noFill/>
          <a:ln/>
          <a:effectLst/>
        </p:spPr>
      </p:pic>
      <p:pic>
        <p:nvPicPr>
          <p:cNvPr id="7" name="Obraz 6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beta = 0\longleftrightarrow&#10; i \sum_k \dot{{K}}_k^\dagger {K}_k \in \t{span}_{\mathbb{H}}\left\{K_i^\dagger K_j, \forall_{ij}  \right\} $&#10;&#10; \end{document}&#10;" title="IguanaTex Bitmap Display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2799063"/>
            <a:ext cx="5438398" cy="552801"/>
          </a:xfrm>
          <a:prstGeom prst="rect">
            <a:avLst/>
          </a:prstGeom>
          <a:noFill/>
          <a:ln/>
          <a:effectLst/>
        </p:spPr>
      </p:pic>
      <p:pic>
        <p:nvPicPr>
          <p:cNvPr id="6" name="Obraz 5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 ${K}_k^\varphi = {K}_k e^{-i H \varphi}$ then $i \sum_k \dot{{K}_k}^\dagger {K}_k = H \sum_k {K}^\dagger_k {K}_k = H$ &#10;&#10; \end{document}&#10;" title="IguanaTex Bitmap Display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037" y="3777931"/>
            <a:ext cx="7000237" cy="457262"/>
          </a:xfrm>
          <a:prstGeom prst="rect">
            <a:avLst/>
          </a:prstGeom>
          <a:noFill/>
          <a:ln/>
          <a:effectLst/>
        </p:spPr>
      </p:pic>
      <p:sp>
        <p:nvSpPr>
          <p:cNvPr id="63" name="Prostokąt 62"/>
          <p:cNvSpPr/>
          <p:nvPr/>
        </p:nvSpPr>
        <p:spPr>
          <a:xfrm>
            <a:off x="2543490" y="5348247"/>
            <a:ext cx="6461540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r"/>
            <a:endParaRPr lang="pl-PL" sz="1400" b="1" dirty="0">
              <a:solidFill>
                <a:prstClr val="black"/>
              </a:solidFill>
              <a:latin typeface="Times" pitchFamily="18" charset="0"/>
            </a:endParaRPr>
          </a:p>
        </p:txBody>
      </p:sp>
      <p:sp>
        <p:nvSpPr>
          <p:cNvPr id="79" name="Prostokąt 78"/>
          <p:cNvSpPr/>
          <p:nvPr/>
        </p:nvSpPr>
        <p:spPr>
          <a:xfrm>
            <a:off x="341387" y="4725144"/>
            <a:ext cx="8496943" cy="1512168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" name="Obraz 19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Heisenberg scaling is impossible if &#10;$&#10;H \in \mathcal{S} =  \t{span}_{\mathbb{H}}\left\{K_i^\dagger K_j, \forall_{ij}  \right\}&#10;$&#10; \end{document}&#10;" title="IguanaTex Bitmap Display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268" y="4816481"/>
            <a:ext cx="7603061" cy="520006"/>
          </a:xfrm>
          <a:prstGeom prst="rect">
            <a:avLst/>
          </a:prstGeom>
          <a:noFill/>
          <a:ln/>
          <a:effectLst/>
        </p:spPr>
      </p:pic>
      <p:pic>
        <p:nvPicPr>
          <p:cNvPr id="21" name="Obraz 20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\begin{center}&#10;\small generic behaviour (lossy optical interferometry, dephasing)&#10;\end{center}&#10; \end{document}&#10;" title="IguanaTex Bitmap Display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036" y="5656024"/>
            <a:ext cx="6505523" cy="260873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410020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7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9554" y="116632"/>
            <a:ext cx="9468544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Squeezed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r>
              <a:rPr lang="pl-PL" dirty="0" smtClean="0"/>
              <a:t>  </a:t>
            </a:r>
            <a:r>
              <a:rPr lang="pl-PL" dirty="0" err="1" smtClean="0"/>
              <a:t>enhanced</a:t>
            </a:r>
            <a:r>
              <a:rPr lang="pl-PL" dirty="0" smtClean="0"/>
              <a:t> </a:t>
            </a:r>
            <a:r>
              <a:rPr lang="pl-PL" dirty="0" err="1" smtClean="0"/>
              <a:t>gravitational</a:t>
            </a:r>
            <a:r>
              <a:rPr lang="pl-PL" dirty="0" smtClean="0"/>
              <a:t> </a:t>
            </a:r>
            <a:r>
              <a:rPr lang="pl-PL" dirty="0" err="1" smtClean="0"/>
              <a:t>wave</a:t>
            </a:r>
            <a:r>
              <a:rPr lang="pl-PL" dirty="0" smtClean="0"/>
              <a:t> </a:t>
            </a:r>
            <a:r>
              <a:rPr lang="pl-PL" dirty="0" err="1" smtClean="0"/>
              <a:t>detectors</a:t>
            </a:r>
            <a:endParaRPr lang="en-GB" dirty="0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40768"/>
            <a:ext cx="3131840" cy="1879104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708" y="1340768"/>
            <a:ext cx="3544069" cy="1917967"/>
          </a:xfrm>
          <a:prstGeom prst="rect">
            <a:avLst/>
          </a:prstGeom>
        </p:spPr>
      </p:pic>
      <p:sp>
        <p:nvSpPr>
          <p:cNvPr id="9" name="Prostokąt 8"/>
          <p:cNvSpPr/>
          <p:nvPr/>
        </p:nvSpPr>
        <p:spPr>
          <a:xfrm>
            <a:off x="628213" y="2721781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sz="1400" dirty="0" err="1" smtClean="0"/>
              <a:t>Phys</a:t>
            </a:r>
            <a:r>
              <a:rPr lang="pl-PL" sz="1400" dirty="0" smtClean="0"/>
              <a:t>. </a:t>
            </a:r>
            <a:r>
              <a:rPr lang="pl-PL" sz="1400" dirty="0" err="1" smtClean="0"/>
              <a:t>Rev</a:t>
            </a:r>
            <a:r>
              <a:rPr lang="pl-PL" sz="1400" dirty="0" smtClean="0"/>
              <a:t>. </a:t>
            </a:r>
            <a:r>
              <a:rPr lang="pl-PL" sz="1400" dirty="0" err="1" smtClean="0"/>
              <a:t>Lett</a:t>
            </a:r>
            <a:r>
              <a:rPr lang="pl-PL" sz="1400" dirty="0" smtClean="0"/>
              <a:t>. </a:t>
            </a:r>
            <a:r>
              <a:rPr lang="en-GB" sz="1400" dirty="0" smtClean="0"/>
              <a:t>123, 231107 (2019) 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11" name="Prostokąt 10"/>
          <p:cNvSpPr/>
          <p:nvPr/>
        </p:nvSpPr>
        <p:spPr>
          <a:xfrm>
            <a:off x="683568" y="1340768"/>
            <a:ext cx="867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 LIGO </a:t>
            </a:r>
            <a:endParaRPr lang="en-GB" dirty="0"/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595" y="3567110"/>
            <a:ext cx="3887809" cy="2280350"/>
          </a:xfrm>
          <a:prstGeom prst="rect">
            <a:avLst/>
          </a:prstGeom>
        </p:spPr>
      </p:pic>
      <p:sp>
        <p:nvSpPr>
          <p:cNvPr id="15" name="Prostokąt 14"/>
          <p:cNvSpPr/>
          <p:nvPr/>
        </p:nvSpPr>
        <p:spPr>
          <a:xfrm>
            <a:off x="1106506" y="6102773"/>
            <a:ext cx="796279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35%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noise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thanks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squeezing</a:t>
            </a:r>
            <a:endParaRPr lang="pl-PL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1181208" y="6420460"/>
            <a:ext cx="7962792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~100 `quantum’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photons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contribute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same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improvement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as 10</a:t>
            </a:r>
            <a:r>
              <a:rPr lang="pl-PL" sz="14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 `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classical</a:t>
            </a:r>
            <a:r>
              <a:rPr lang="pl-PL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 </a:t>
            </a:r>
            <a:r>
              <a:rPr lang="pl-PL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photons</a:t>
            </a:r>
            <a:endParaRPr lang="pl-PL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Obraz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71719" y="3664761"/>
            <a:ext cx="3328045" cy="2459146"/>
          </a:xfrm>
          <a:prstGeom prst="rect">
            <a:avLst/>
          </a:prstGeom>
        </p:spPr>
      </p:pic>
      <p:sp>
        <p:nvSpPr>
          <p:cNvPr id="20" name="Prostokąt 19"/>
          <p:cNvSpPr/>
          <p:nvPr/>
        </p:nvSpPr>
        <p:spPr>
          <a:xfrm>
            <a:off x="4299818" y="6107728"/>
            <a:ext cx="34612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l-PL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pl-PL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equivalent</a:t>
            </a:r>
            <a:r>
              <a:rPr lang="pl-PL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pl-PL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increasing</a:t>
            </a:r>
            <a:r>
              <a:rPr lang="pl-PL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pl-PL" sz="14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power</a:t>
            </a:r>
            <a:r>
              <a:rPr lang="pl-PL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by 85%!</a:t>
            </a:r>
          </a:p>
        </p:txBody>
      </p:sp>
      <p:cxnSp>
        <p:nvCxnSpPr>
          <p:cNvPr id="27" name="Łącznik prosty ze strzałką 26"/>
          <p:cNvCxnSpPr/>
          <p:nvPr/>
        </p:nvCxnSpPr>
        <p:spPr>
          <a:xfrm>
            <a:off x="3168117" y="4654733"/>
            <a:ext cx="0" cy="360040"/>
          </a:xfrm>
          <a:prstGeom prst="straightConnector1">
            <a:avLst/>
          </a:prstGeom>
          <a:ln w="28575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rostokąt 11"/>
          <p:cNvSpPr/>
          <p:nvPr/>
        </p:nvSpPr>
        <p:spPr>
          <a:xfrm>
            <a:off x="4574786" y="3306974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1400" dirty="0" smtClean="0">
                <a:solidFill>
                  <a:srgbClr val="231F20"/>
                </a:solidFill>
              </a:rPr>
              <a:t> </a:t>
            </a:r>
            <a:r>
              <a:rPr lang="pl-PL" sz="1400" dirty="0" err="1" smtClean="0">
                <a:solidFill>
                  <a:srgbClr val="231F20"/>
                </a:solidFill>
              </a:rPr>
              <a:t>Phys</a:t>
            </a:r>
            <a:r>
              <a:rPr lang="pl-PL" sz="1400" dirty="0" smtClean="0">
                <a:solidFill>
                  <a:srgbClr val="231F20"/>
                </a:solidFill>
              </a:rPr>
              <a:t>. </a:t>
            </a:r>
            <a:r>
              <a:rPr lang="pl-PL" sz="1400" dirty="0" err="1" smtClean="0">
                <a:solidFill>
                  <a:srgbClr val="231F20"/>
                </a:solidFill>
              </a:rPr>
              <a:t>Rev</a:t>
            </a:r>
            <a:r>
              <a:rPr lang="pl-PL" sz="1400" dirty="0" smtClean="0">
                <a:solidFill>
                  <a:srgbClr val="231F20"/>
                </a:solidFill>
              </a:rPr>
              <a:t>. </a:t>
            </a:r>
            <a:r>
              <a:rPr lang="pl-PL" sz="1400" dirty="0" err="1" smtClean="0">
                <a:solidFill>
                  <a:srgbClr val="231F20"/>
                </a:solidFill>
              </a:rPr>
              <a:t>Lett</a:t>
            </a:r>
            <a:r>
              <a:rPr lang="pl-PL" sz="1400" dirty="0" smtClean="0">
                <a:solidFill>
                  <a:srgbClr val="231F20"/>
                </a:solidFill>
              </a:rPr>
              <a:t>. </a:t>
            </a:r>
            <a:r>
              <a:rPr lang="en-GB" sz="1400" dirty="0" smtClean="0">
                <a:solidFill>
                  <a:srgbClr val="231F20"/>
                </a:solidFill>
              </a:rPr>
              <a:t>123</a:t>
            </a:r>
            <a:r>
              <a:rPr lang="en-GB" sz="1400" dirty="0">
                <a:solidFill>
                  <a:srgbClr val="231F20"/>
                </a:solidFill>
              </a:rPr>
              <a:t>, 231108 (2019)</a:t>
            </a:r>
            <a:r>
              <a:rPr lang="en-GB" sz="1400" dirty="0"/>
              <a:t> </a:t>
            </a:r>
            <a:br>
              <a:rPr lang="en-GB" sz="1400" dirty="0"/>
            </a:br>
            <a:endParaRPr lang="en-GB" sz="1400" dirty="0"/>
          </a:p>
        </p:txBody>
      </p:sp>
      <p:grpSp>
        <p:nvGrpSpPr>
          <p:cNvPr id="4" name="Grupa 3"/>
          <p:cNvGrpSpPr/>
          <p:nvPr/>
        </p:nvGrpSpPr>
        <p:grpSpPr>
          <a:xfrm>
            <a:off x="1035605" y="1363299"/>
            <a:ext cx="6987306" cy="1502630"/>
            <a:chOff x="1035605" y="1363299"/>
            <a:chExt cx="6987306" cy="1502630"/>
          </a:xfrm>
        </p:grpSpPr>
        <p:sp>
          <p:nvSpPr>
            <p:cNvPr id="10" name="Prostokąt 9"/>
            <p:cNvSpPr/>
            <p:nvPr/>
          </p:nvSpPr>
          <p:spPr>
            <a:xfrm>
              <a:off x="4753616" y="1363299"/>
              <a:ext cx="8931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dirty="0" smtClean="0"/>
                <a:t>VIRGO</a:t>
              </a:r>
              <a:endParaRPr lang="en-GB" dirty="0"/>
            </a:p>
          </p:txBody>
        </p:sp>
        <p:sp>
          <p:nvSpPr>
            <p:cNvPr id="21" name="pole tekstowe 20"/>
            <p:cNvSpPr txBox="1"/>
            <p:nvPr/>
          </p:nvSpPr>
          <p:spPr>
            <a:xfrm>
              <a:off x="1035605" y="1850266"/>
              <a:ext cx="6987306" cy="1015663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2000" b="1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Fundamental</a:t>
              </a:r>
              <a: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bounds</a:t>
              </a:r>
              <a: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can</a:t>
              </a:r>
              <a: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be </a:t>
              </a:r>
              <a:r>
                <a:rPr lang="pl-PL" sz="2000" b="1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asymptotically</a:t>
              </a:r>
              <a: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reached</a:t>
              </a:r>
              <a: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with </a:t>
              </a:r>
              <a:r>
                <a:rPr lang="pl-PL" sz="2000" b="1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simple</a:t>
              </a:r>
              <a: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schemes</a:t>
              </a:r>
              <a: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involving</a:t>
              </a:r>
              <a: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weakly</a:t>
              </a:r>
              <a: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squeezed</a:t>
              </a:r>
              <a: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2000" b="1" dirty="0" err="1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states</a:t>
              </a:r>
              <a: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!</a:t>
              </a:r>
              <a:b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</a:br>
              <a:r>
                <a:rPr lang="pl-PL" sz="2000" b="1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		</a:t>
              </a:r>
              <a:r>
                <a:rPr lang="pt-BR" sz="14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RDD</a:t>
              </a:r>
              <a:r>
                <a:rPr lang="pt-BR" sz="1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K. Banaszek, R. Schnabel, Phys. Rev. A, 041802(R) (2013</a:t>
              </a:r>
              <a:r>
                <a:rPr lang="pt-BR" sz="1400" dirty="0" smtClean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)</a:t>
              </a:r>
              <a:endParaRPr lang="pt-BR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9633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5" grpId="0" animBg="1"/>
      <p:bldP spid="17" grpId="0" animBg="1"/>
      <p:bldP spid="20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Typical</a:t>
            </a:r>
            <a:r>
              <a:rPr lang="pl-PL" dirty="0" smtClean="0"/>
              <a:t> </a:t>
            </a:r>
            <a:r>
              <a:rPr lang="pl-PL" dirty="0" err="1" smtClean="0"/>
              <a:t>behaviour</a:t>
            </a:r>
            <a:r>
              <a:rPr lang="pl-PL" dirty="0" smtClean="0"/>
              <a:t> in the limit of </a:t>
            </a:r>
            <a:r>
              <a:rPr lang="pl-PL" dirty="0" err="1" smtClean="0"/>
              <a:t>large</a:t>
            </a:r>
            <a:r>
              <a:rPr lang="pl-PL" dirty="0" smtClean="0"/>
              <a:t> </a:t>
            </a:r>
            <a:r>
              <a:rPr lang="pl-PL" dirty="0" err="1" smtClean="0"/>
              <a:t>number</a:t>
            </a:r>
            <a:r>
              <a:rPr lang="pl-PL" dirty="0" smtClean="0"/>
              <a:t> </a:t>
            </a:r>
            <a:r>
              <a:rPr lang="pl-PL" dirty="0" smtClean="0"/>
              <a:t>of </a:t>
            </a:r>
            <a:r>
              <a:rPr lang="pl-PL" dirty="0" err="1" smtClean="0"/>
              <a:t>probes</a:t>
            </a:r>
            <a:r>
              <a:rPr lang="pl-PL" dirty="0" smtClean="0"/>
              <a:t>….</a:t>
            </a:r>
            <a:endParaRPr lang="en-GB" dirty="0"/>
          </a:p>
        </p:txBody>
      </p:sp>
      <p:sp>
        <p:nvSpPr>
          <p:cNvPr id="8" name="pole tekstowe 7"/>
          <p:cNvSpPr txBox="1"/>
          <p:nvPr/>
        </p:nvSpPr>
        <p:spPr>
          <a:xfrm>
            <a:off x="1007604" y="4687576"/>
            <a:ext cx="3491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entangle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number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Grupa 16"/>
          <p:cNvGrpSpPr/>
          <p:nvPr/>
        </p:nvGrpSpPr>
        <p:grpSpPr>
          <a:xfrm>
            <a:off x="251520" y="1412776"/>
            <a:ext cx="5004048" cy="3172283"/>
            <a:chOff x="251520" y="1412776"/>
            <a:chExt cx="5004048" cy="3172283"/>
          </a:xfrm>
        </p:grpSpPr>
        <p:pic>
          <p:nvPicPr>
            <p:cNvPr id="5" name="Picture 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251520" y="1412776"/>
              <a:ext cx="5004048" cy="31722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Obraz 1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00000">
              <a:off x="4528187" y="3148194"/>
              <a:ext cx="504056" cy="226049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8" name="Grupa 17"/>
          <p:cNvGrpSpPr/>
          <p:nvPr/>
        </p:nvGrpSpPr>
        <p:grpSpPr>
          <a:xfrm>
            <a:off x="5141321" y="1405634"/>
            <a:ext cx="2423591" cy="5191718"/>
            <a:chOff x="5141321" y="1405634"/>
            <a:chExt cx="2423591" cy="5191718"/>
          </a:xfrm>
        </p:grpSpPr>
        <p:pic>
          <p:nvPicPr>
            <p:cNvPr id="6" name="Picture 3 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96136" y="1405634"/>
              <a:ext cx="216024" cy="1412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" name="Picture 3 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96136" y="2818199"/>
              <a:ext cx="216024" cy="1412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3 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796136" y="5134115"/>
              <a:ext cx="216024" cy="14125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" name="Nawias klamrowy otwierający 3"/>
            <p:cNvSpPr/>
            <p:nvPr/>
          </p:nvSpPr>
          <p:spPr>
            <a:xfrm>
              <a:off x="5580112" y="1484784"/>
              <a:ext cx="216024" cy="5112568"/>
            </a:xfrm>
            <a:prstGeom prst="leftBrace">
              <a:avLst>
                <a:gd name="adj1" fmla="val 248577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2" name="Obraz 11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52728" y="2111916"/>
              <a:ext cx="1012184" cy="261804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5" name="Nawias klamrowy otwierający 14"/>
            <p:cNvSpPr/>
            <p:nvPr/>
          </p:nvSpPr>
          <p:spPr>
            <a:xfrm flipH="1">
              <a:off x="6154504" y="1542749"/>
              <a:ext cx="182199" cy="1166171"/>
            </a:xfrm>
            <a:prstGeom prst="leftBrace">
              <a:avLst>
                <a:gd name="adj1" fmla="val 248577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" name="Obraz 9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1321" y="3987931"/>
              <a:ext cx="290417" cy="232744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19" name="pole tekstowe 18"/>
          <p:cNvSpPr txBox="1"/>
          <p:nvPr/>
        </p:nvSpPr>
        <p:spPr>
          <a:xfrm>
            <a:off x="636001" y="5579449"/>
            <a:ext cx="4444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Maybe</a:t>
            </a:r>
            <a:r>
              <a:rPr lang="pl-PL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matrix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product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will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effectively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describe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optimal</a:t>
            </a:r>
            <a:r>
              <a:rPr lang="pl-PL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Prostokąt 19"/>
          <p:cNvSpPr/>
          <p:nvPr/>
        </p:nvSpPr>
        <p:spPr>
          <a:xfrm>
            <a:off x="4287612" y="6496331"/>
            <a:ext cx="773051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M.Jarzyna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RDD. </a:t>
            </a:r>
            <a:r>
              <a:rPr lang="pl-PL" sz="16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Lett</a:t>
            </a:r>
            <a:r>
              <a:rPr lang="pl-PL" sz="16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110, 240405 (2013) </a:t>
            </a:r>
            <a:endParaRPr lang="pl-PL" sz="1600" dirty="0" smtClean="0">
              <a:latin typeface="Times New Roman" pitchFamily="18" charset="0"/>
              <a:ea typeface="Microsoft Himalaya" pitchFamily="2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342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rostokąt 20"/>
          <p:cNvSpPr/>
          <p:nvPr/>
        </p:nvSpPr>
        <p:spPr>
          <a:xfrm>
            <a:off x="178876" y="2485963"/>
            <a:ext cx="2520916" cy="98156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16260" y="31921"/>
            <a:ext cx="9145016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Optimal</a:t>
            </a:r>
            <a:r>
              <a:rPr lang="pl-PL" dirty="0" smtClean="0"/>
              <a:t> </a:t>
            </a:r>
            <a:r>
              <a:rPr lang="pl-PL" dirty="0" err="1" smtClean="0"/>
              <a:t>metrological</a:t>
            </a:r>
            <a:r>
              <a:rPr lang="pl-PL" dirty="0" smtClean="0"/>
              <a:t> </a:t>
            </a:r>
            <a:r>
              <a:rPr lang="pl-PL" dirty="0" err="1" smtClean="0"/>
              <a:t>protocols</a:t>
            </a:r>
            <a:r>
              <a:rPr lang="pl-PL" dirty="0" smtClean="0"/>
              <a:t> in the </a:t>
            </a:r>
            <a:r>
              <a:rPr lang="pl-PL" dirty="0" err="1" smtClean="0"/>
              <a:t>large</a:t>
            </a:r>
            <a:r>
              <a:rPr lang="pl-PL" dirty="0" smtClean="0"/>
              <a:t> </a:t>
            </a:r>
            <a:r>
              <a:rPr lang="pl-PL" dirty="0" err="1" smtClean="0"/>
              <a:t>particle</a:t>
            </a:r>
            <a:r>
              <a:rPr lang="pl-PL" dirty="0" smtClean="0"/>
              <a:t> limit via tensor networks</a:t>
            </a:r>
            <a:endParaRPr lang="en-GB" dirty="0"/>
          </a:p>
        </p:txBody>
      </p:sp>
      <p:pic>
        <p:nvPicPr>
          <p:cNvPr id="4" name="Picture 1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46615" y="1085239"/>
            <a:ext cx="5395249" cy="26004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pole tekstowe 1"/>
          <p:cNvSpPr txBox="1"/>
          <p:nvPr/>
        </p:nvSpPr>
        <p:spPr>
          <a:xfrm>
            <a:off x="199854" y="2728863"/>
            <a:ext cx="24999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Use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infinite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matrix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product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operators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iMPO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) to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obtain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asymtpotic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precision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behaviour</a:t>
            </a:r>
            <a:endParaRPr lang="en-GB" sz="1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0" name="Dowolny kształt 9"/>
          <p:cNvSpPr/>
          <p:nvPr/>
        </p:nvSpPr>
        <p:spPr>
          <a:xfrm>
            <a:off x="4606862" y="1733075"/>
            <a:ext cx="110465" cy="194733"/>
          </a:xfrm>
          <a:custGeom>
            <a:avLst/>
            <a:gdLst>
              <a:gd name="connsiteX0" fmla="*/ 17214 w 110465"/>
              <a:gd name="connsiteY0" fmla="*/ 0 h 194733"/>
              <a:gd name="connsiteX1" fmla="*/ 110347 w 110465"/>
              <a:gd name="connsiteY1" fmla="*/ 76200 h 194733"/>
              <a:gd name="connsiteX2" fmla="*/ 280 w 110465"/>
              <a:gd name="connsiteY2" fmla="*/ 118533 h 194733"/>
              <a:gd name="connsiteX3" fmla="*/ 84947 w 110465"/>
              <a:gd name="connsiteY3" fmla="*/ 194733 h 19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65" h="194733">
                <a:moveTo>
                  <a:pt x="17214" y="0"/>
                </a:moveTo>
                <a:cubicBezTo>
                  <a:pt x="65191" y="28222"/>
                  <a:pt x="113169" y="56445"/>
                  <a:pt x="110347" y="76200"/>
                </a:cubicBezTo>
                <a:cubicBezTo>
                  <a:pt x="107525" y="95955"/>
                  <a:pt x="4513" y="98778"/>
                  <a:pt x="280" y="118533"/>
                </a:cubicBezTo>
                <a:cubicBezTo>
                  <a:pt x="-3953" y="138289"/>
                  <a:pt x="40497" y="166511"/>
                  <a:pt x="84947" y="194733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Dowolny kształt 11"/>
          <p:cNvSpPr/>
          <p:nvPr/>
        </p:nvSpPr>
        <p:spPr>
          <a:xfrm>
            <a:off x="4588768" y="2764748"/>
            <a:ext cx="110465" cy="194733"/>
          </a:xfrm>
          <a:custGeom>
            <a:avLst/>
            <a:gdLst>
              <a:gd name="connsiteX0" fmla="*/ 17214 w 110465"/>
              <a:gd name="connsiteY0" fmla="*/ 0 h 194733"/>
              <a:gd name="connsiteX1" fmla="*/ 110347 w 110465"/>
              <a:gd name="connsiteY1" fmla="*/ 76200 h 194733"/>
              <a:gd name="connsiteX2" fmla="*/ 280 w 110465"/>
              <a:gd name="connsiteY2" fmla="*/ 118533 h 194733"/>
              <a:gd name="connsiteX3" fmla="*/ 84947 w 110465"/>
              <a:gd name="connsiteY3" fmla="*/ 194733 h 19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65" h="194733">
                <a:moveTo>
                  <a:pt x="17214" y="0"/>
                </a:moveTo>
                <a:cubicBezTo>
                  <a:pt x="65191" y="28222"/>
                  <a:pt x="113169" y="56445"/>
                  <a:pt x="110347" y="76200"/>
                </a:cubicBezTo>
                <a:cubicBezTo>
                  <a:pt x="107525" y="95955"/>
                  <a:pt x="4513" y="98778"/>
                  <a:pt x="280" y="118533"/>
                </a:cubicBezTo>
                <a:cubicBezTo>
                  <a:pt x="-3953" y="138289"/>
                  <a:pt x="40497" y="166511"/>
                  <a:pt x="84947" y="194733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rostokąt 10"/>
          <p:cNvSpPr/>
          <p:nvPr/>
        </p:nvSpPr>
        <p:spPr>
          <a:xfrm>
            <a:off x="5942530" y="1186422"/>
            <a:ext cx="1944216" cy="2398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Prostokąt 12"/>
          <p:cNvSpPr/>
          <p:nvPr/>
        </p:nvSpPr>
        <p:spPr>
          <a:xfrm>
            <a:off x="5989353" y="1317305"/>
            <a:ext cx="3036808" cy="738664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Calculate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Quantum Fisher Information for a Matrix Product 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Operator (MPO)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representing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a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mixed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quantum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endParaRPr lang="pl-PL" sz="1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4" name="Prostokąt 13"/>
          <p:cNvSpPr/>
          <p:nvPr/>
        </p:nvSpPr>
        <p:spPr>
          <a:xfrm>
            <a:off x="149984" y="1246681"/>
            <a:ext cx="2549808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Perform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an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iterative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optimization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sz="1400" dirty="0" err="1" smtClean="0">
                <a:latin typeface="Times" panose="02020603050405020304" pitchFamily="18" charset="0"/>
                <a:cs typeface="Times" panose="02020603050405020304" pitchFamily="18" charset="0"/>
              </a:rPr>
              <a:t>find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 the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optimal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input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within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a </a:t>
            </a:r>
            <a:r>
              <a:rPr lang="pl-PL" sz="1400" dirty="0" smtClean="0">
                <a:latin typeface="Times" panose="02020603050405020304" pitchFamily="18" charset="0"/>
                <a:cs typeface="Times" panose="02020603050405020304" pitchFamily="18" charset="0"/>
              </a:rPr>
              <a:t>matrix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product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states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of a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given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bond</a:t>
            </a:r>
            <a:r>
              <a:rPr lang="pl-PL" sz="1400" dirty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latin typeface="Times" panose="02020603050405020304" pitchFamily="18" charset="0"/>
                <a:cs typeface="Times" panose="02020603050405020304" pitchFamily="18" charset="0"/>
              </a:rPr>
              <a:t>dimension</a:t>
            </a:r>
            <a:endParaRPr lang="en-GB" sz="14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7" name="Prostokąt 16"/>
          <p:cNvSpPr/>
          <p:nvPr/>
        </p:nvSpPr>
        <p:spPr>
          <a:xfrm>
            <a:off x="5989353" y="2808436"/>
            <a:ext cx="3047143" cy="523220"/>
          </a:xfrm>
          <a:prstGeom prst="rect">
            <a:avLst/>
          </a:prstGeom>
          <a:solidFill>
            <a:srgbClr val="99FF99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Take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into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account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models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with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locally</a:t>
            </a:r>
            <a:r>
              <a:rPr lang="pl-PL" sz="14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correlated</a:t>
            </a:r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noise</a:t>
            </a:r>
            <a:endParaRPr lang="pl-PL" sz="1400" dirty="0">
              <a:solidFill>
                <a:prstClr val="black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8" name="Obraz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42" y="2586482"/>
            <a:ext cx="693333" cy="142381"/>
          </a:xfrm>
          <a:prstGeom prst="rect">
            <a:avLst/>
          </a:prstGeom>
          <a:noFill/>
          <a:ln/>
          <a:effectLst/>
        </p:spPr>
      </p:pic>
      <p:sp>
        <p:nvSpPr>
          <p:cNvPr id="25" name="Elipsa 24"/>
          <p:cNvSpPr/>
          <p:nvPr/>
        </p:nvSpPr>
        <p:spPr>
          <a:xfrm>
            <a:off x="5220071" y="1317305"/>
            <a:ext cx="675635" cy="2014351"/>
          </a:xfrm>
          <a:prstGeom prst="ellipse">
            <a:avLst/>
          </a:prstGeom>
          <a:solidFill>
            <a:srgbClr val="FFFF00">
              <a:alpha val="1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Prostokąt 26"/>
          <p:cNvSpPr/>
          <p:nvPr/>
        </p:nvSpPr>
        <p:spPr>
          <a:xfrm>
            <a:off x="2915816" y="1246681"/>
            <a:ext cx="1440160" cy="2220846"/>
          </a:xfrm>
          <a:prstGeom prst="rect">
            <a:avLst/>
          </a:prstGeom>
          <a:solidFill>
            <a:schemeClr val="bg2">
              <a:lumMod val="75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pole tekstowe 28"/>
          <p:cNvSpPr txBox="1"/>
          <p:nvPr/>
        </p:nvSpPr>
        <p:spPr>
          <a:xfrm>
            <a:off x="72666" y="3773205"/>
            <a:ext cx="7906497" cy="369332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kumimoji="0" b="1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l-PL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Example</a:t>
            </a:r>
            <a:r>
              <a:rPr lang="pl-PL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pl-PL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magnetic</a:t>
            </a:r>
            <a:r>
              <a:rPr lang="pl-PL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field </a:t>
            </a:r>
            <a:r>
              <a:rPr lang="pl-PL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estimation</a:t>
            </a:r>
            <a:r>
              <a:rPr lang="pl-PL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(with </a:t>
            </a:r>
            <a:r>
              <a:rPr lang="pl-PL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correlated</a:t>
            </a:r>
            <a:r>
              <a:rPr lang="pl-PL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b="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fluctuations</a:t>
            </a:r>
            <a:r>
              <a:rPr lang="pl-PL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US" b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Obraz 2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06" y="4236041"/>
            <a:ext cx="2984677" cy="1390917"/>
          </a:xfrm>
          <a:prstGeom prst="rect">
            <a:avLst/>
          </a:prstGeom>
        </p:spPr>
      </p:pic>
      <p:sp>
        <p:nvSpPr>
          <p:cNvPr id="31" name="Dowolny kształt 30"/>
          <p:cNvSpPr/>
          <p:nvPr/>
        </p:nvSpPr>
        <p:spPr>
          <a:xfrm rot="5400000">
            <a:off x="699703" y="4572627"/>
            <a:ext cx="110465" cy="194733"/>
          </a:xfrm>
          <a:custGeom>
            <a:avLst/>
            <a:gdLst>
              <a:gd name="connsiteX0" fmla="*/ 17214 w 110465"/>
              <a:gd name="connsiteY0" fmla="*/ 0 h 194733"/>
              <a:gd name="connsiteX1" fmla="*/ 110347 w 110465"/>
              <a:gd name="connsiteY1" fmla="*/ 76200 h 194733"/>
              <a:gd name="connsiteX2" fmla="*/ 280 w 110465"/>
              <a:gd name="connsiteY2" fmla="*/ 118533 h 194733"/>
              <a:gd name="connsiteX3" fmla="*/ 84947 w 110465"/>
              <a:gd name="connsiteY3" fmla="*/ 194733 h 19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65" h="194733">
                <a:moveTo>
                  <a:pt x="17214" y="0"/>
                </a:moveTo>
                <a:cubicBezTo>
                  <a:pt x="65191" y="28222"/>
                  <a:pt x="113169" y="56445"/>
                  <a:pt x="110347" y="76200"/>
                </a:cubicBezTo>
                <a:cubicBezTo>
                  <a:pt x="107525" y="95955"/>
                  <a:pt x="4513" y="98778"/>
                  <a:pt x="280" y="118533"/>
                </a:cubicBezTo>
                <a:cubicBezTo>
                  <a:pt x="-3953" y="138289"/>
                  <a:pt x="40497" y="166511"/>
                  <a:pt x="84947" y="194733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Dowolny kształt 31"/>
          <p:cNvSpPr/>
          <p:nvPr/>
        </p:nvSpPr>
        <p:spPr>
          <a:xfrm rot="5400000">
            <a:off x="1127685" y="4578187"/>
            <a:ext cx="110465" cy="194733"/>
          </a:xfrm>
          <a:custGeom>
            <a:avLst/>
            <a:gdLst>
              <a:gd name="connsiteX0" fmla="*/ 17214 w 110465"/>
              <a:gd name="connsiteY0" fmla="*/ 0 h 194733"/>
              <a:gd name="connsiteX1" fmla="*/ 110347 w 110465"/>
              <a:gd name="connsiteY1" fmla="*/ 76200 h 194733"/>
              <a:gd name="connsiteX2" fmla="*/ 280 w 110465"/>
              <a:gd name="connsiteY2" fmla="*/ 118533 h 194733"/>
              <a:gd name="connsiteX3" fmla="*/ 84947 w 110465"/>
              <a:gd name="connsiteY3" fmla="*/ 194733 h 19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65" h="194733">
                <a:moveTo>
                  <a:pt x="17214" y="0"/>
                </a:moveTo>
                <a:cubicBezTo>
                  <a:pt x="65191" y="28222"/>
                  <a:pt x="113169" y="56445"/>
                  <a:pt x="110347" y="76200"/>
                </a:cubicBezTo>
                <a:cubicBezTo>
                  <a:pt x="107525" y="95955"/>
                  <a:pt x="4513" y="98778"/>
                  <a:pt x="280" y="118533"/>
                </a:cubicBezTo>
                <a:cubicBezTo>
                  <a:pt x="-3953" y="138289"/>
                  <a:pt x="40497" y="166511"/>
                  <a:pt x="84947" y="194733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Dowolny kształt 32"/>
          <p:cNvSpPr/>
          <p:nvPr/>
        </p:nvSpPr>
        <p:spPr>
          <a:xfrm rot="5400000">
            <a:off x="1614083" y="4572627"/>
            <a:ext cx="110465" cy="194733"/>
          </a:xfrm>
          <a:custGeom>
            <a:avLst/>
            <a:gdLst>
              <a:gd name="connsiteX0" fmla="*/ 17214 w 110465"/>
              <a:gd name="connsiteY0" fmla="*/ 0 h 194733"/>
              <a:gd name="connsiteX1" fmla="*/ 110347 w 110465"/>
              <a:gd name="connsiteY1" fmla="*/ 76200 h 194733"/>
              <a:gd name="connsiteX2" fmla="*/ 280 w 110465"/>
              <a:gd name="connsiteY2" fmla="*/ 118533 h 194733"/>
              <a:gd name="connsiteX3" fmla="*/ 84947 w 110465"/>
              <a:gd name="connsiteY3" fmla="*/ 194733 h 19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65" h="194733">
                <a:moveTo>
                  <a:pt x="17214" y="0"/>
                </a:moveTo>
                <a:cubicBezTo>
                  <a:pt x="65191" y="28222"/>
                  <a:pt x="113169" y="56445"/>
                  <a:pt x="110347" y="76200"/>
                </a:cubicBezTo>
                <a:cubicBezTo>
                  <a:pt x="107525" y="95955"/>
                  <a:pt x="4513" y="98778"/>
                  <a:pt x="280" y="118533"/>
                </a:cubicBezTo>
                <a:cubicBezTo>
                  <a:pt x="-3953" y="138289"/>
                  <a:pt x="40497" y="166511"/>
                  <a:pt x="84947" y="194733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Dowolny kształt 33"/>
          <p:cNvSpPr/>
          <p:nvPr/>
        </p:nvSpPr>
        <p:spPr>
          <a:xfrm rot="5400000">
            <a:off x="2029202" y="4544320"/>
            <a:ext cx="110465" cy="194733"/>
          </a:xfrm>
          <a:custGeom>
            <a:avLst/>
            <a:gdLst>
              <a:gd name="connsiteX0" fmla="*/ 17214 w 110465"/>
              <a:gd name="connsiteY0" fmla="*/ 0 h 194733"/>
              <a:gd name="connsiteX1" fmla="*/ 110347 w 110465"/>
              <a:gd name="connsiteY1" fmla="*/ 76200 h 194733"/>
              <a:gd name="connsiteX2" fmla="*/ 280 w 110465"/>
              <a:gd name="connsiteY2" fmla="*/ 118533 h 194733"/>
              <a:gd name="connsiteX3" fmla="*/ 84947 w 110465"/>
              <a:gd name="connsiteY3" fmla="*/ 194733 h 19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65" h="194733">
                <a:moveTo>
                  <a:pt x="17214" y="0"/>
                </a:moveTo>
                <a:cubicBezTo>
                  <a:pt x="65191" y="28222"/>
                  <a:pt x="113169" y="56445"/>
                  <a:pt x="110347" y="76200"/>
                </a:cubicBezTo>
                <a:cubicBezTo>
                  <a:pt x="107525" y="95955"/>
                  <a:pt x="4513" y="98778"/>
                  <a:pt x="280" y="118533"/>
                </a:cubicBezTo>
                <a:cubicBezTo>
                  <a:pt x="-3953" y="138289"/>
                  <a:pt x="40497" y="166511"/>
                  <a:pt x="84947" y="194733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Dowolny kształt 34"/>
          <p:cNvSpPr/>
          <p:nvPr/>
        </p:nvSpPr>
        <p:spPr>
          <a:xfrm rot="5400000">
            <a:off x="2767742" y="4581788"/>
            <a:ext cx="110465" cy="194733"/>
          </a:xfrm>
          <a:custGeom>
            <a:avLst/>
            <a:gdLst>
              <a:gd name="connsiteX0" fmla="*/ 17214 w 110465"/>
              <a:gd name="connsiteY0" fmla="*/ 0 h 194733"/>
              <a:gd name="connsiteX1" fmla="*/ 110347 w 110465"/>
              <a:gd name="connsiteY1" fmla="*/ 76200 h 194733"/>
              <a:gd name="connsiteX2" fmla="*/ 280 w 110465"/>
              <a:gd name="connsiteY2" fmla="*/ 118533 h 194733"/>
              <a:gd name="connsiteX3" fmla="*/ 84947 w 110465"/>
              <a:gd name="connsiteY3" fmla="*/ 194733 h 194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0465" h="194733">
                <a:moveTo>
                  <a:pt x="17214" y="0"/>
                </a:moveTo>
                <a:cubicBezTo>
                  <a:pt x="65191" y="28222"/>
                  <a:pt x="113169" y="56445"/>
                  <a:pt x="110347" y="76200"/>
                </a:cubicBezTo>
                <a:cubicBezTo>
                  <a:pt x="107525" y="95955"/>
                  <a:pt x="4513" y="98778"/>
                  <a:pt x="280" y="118533"/>
                </a:cubicBezTo>
                <a:cubicBezTo>
                  <a:pt x="-3953" y="138289"/>
                  <a:pt x="40497" y="166511"/>
                  <a:pt x="84947" y="194733"/>
                </a:cubicBezTo>
              </a:path>
            </a:pathLst>
          </a:custGeom>
          <a:ln>
            <a:solidFill>
              <a:srgbClr val="00B05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44" name="Grupa 43"/>
          <p:cNvGrpSpPr/>
          <p:nvPr/>
        </p:nvGrpSpPr>
        <p:grpSpPr>
          <a:xfrm>
            <a:off x="4393058" y="4105699"/>
            <a:ext cx="3961291" cy="2369218"/>
            <a:chOff x="3705259" y="4068898"/>
            <a:chExt cx="3961291" cy="2369218"/>
          </a:xfrm>
        </p:grpSpPr>
        <p:pic>
          <p:nvPicPr>
            <p:cNvPr id="36" name="Obraz 3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4055975" y="4068898"/>
              <a:ext cx="3610575" cy="2369218"/>
            </a:xfrm>
            <a:prstGeom prst="rect">
              <a:avLst/>
            </a:prstGeom>
          </p:spPr>
        </p:pic>
        <p:sp>
          <p:nvSpPr>
            <p:cNvPr id="40" name="pole tekstowe 39"/>
            <p:cNvSpPr txBox="1"/>
            <p:nvPr/>
          </p:nvSpPr>
          <p:spPr>
            <a:xfrm rot="-1500000">
              <a:off x="3705259" y="5694674"/>
              <a:ext cx="198794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sz="1000" dirty="0" err="1">
                  <a:solidFill>
                    <a:schemeClr val="bg1">
                      <a:lumMod val="6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b</a:t>
              </a:r>
              <a:r>
                <a:rPr lang="pl-PL" sz="1000" dirty="0" err="1" smtClean="0">
                  <a:solidFill>
                    <a:schemeClr val="bg1">
                      <a:lumMod val="6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rute</a:t>
              </a:r>
              <a:r>
                <a:rPr lang="pl-PL" sz="1000" dirty="0" smtClean="0">
                  <a:solidFill>
                    <a:schemeClr val="bg1">
                      <a:lumMod val="6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sz="1000" dirty="0" err="1" smtClean="0">
                  <a:solidFill>
                    <a:schemeClr val="bg1">
                      <a:lumMod val="6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force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grpSp>
          <p:nvGrpSpPr>
            <p:cNvPr id="43" name="Grupa 42"/>
            <p:cNvGrpSpPr/>
            <p:nvPr/>
          </p:nvGrpSpPr>
          <p:grpSpPr>
            <a:xfrm>
              <a:off x="3758759" y="4131524"/>
              <a:ext cx="3708241" cy="1619763"/>
              <a:chOff x="3758759" y="4131524"/>
              <a:chExt cx="3708241" cy="1619763"/>
            </a:xfrm>
          </p:grpSpPr>
          <p:sp>
            <p:nvSpPr>
              <p:cNvPr id="37" name="pole tekstowe 36"/>
              <p:cNvSpPr txBox="1"/>
              <p:nvPr/>
            </p:nvSpPr>
            <p:spPr>
              <a:xfrm rot="-5400000">
                <a:off x="3227679" y="4943208"/>
                <a:ext cx="133915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2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QFI per </a:t>
                </a:r>
                <a:r>
                  <a:rPr lang="pl-PL" sz="1200" dirty="0" err="1" smtClean="0">
                    <a:latin typeface="Times" panose="02020603050405020304" pitchFamily="18" charset="0"/>
                    <a:cs typeface="Times" panose="02020603050405020304" pitchFamily="18" charset="0"/>
                  </a:rPr>
                  <a:t>particle</a:t>
                </a:r>
                <a:endParaRPr lang="en-US" sz="12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38" name="pole tekstowe 37"/>
              <p:cNvSpPr txBox="1"/>
              <p:nvPr/>
            </p:nvSpPr>
            <p:spPr>
              <a:xfrm>
                <a:off x="4921643" y="4755788"/>
                <a:ext cx="198794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000" dirty="0" err="1">
                    <a:latin typeface="Times" panose="02020603050405020304" pitchFamily="18" charset="0"/>
                    <a:cs typeface="Times" panose="02020603050405020304" pitchFamily="18" charset="0"/>
                  </a:rPr>
                  <a:t>a</a:t>
                </a:r>
                <a:r>
                  <a:rPr lang="pl-PL" sz="1000" dirty="0" err="1" smtClean="0">
                    <a:latin typeface="Times" panose="02020603050405020304" pitchFamily="18" charset="0"/>
                    <a:cs typeface="Times" panose="02020603050405020304" pitchFamily="18" charset="0"/>
                  </a:rPr>
                  <a:t>symptotic</a:t>
                </a:r>
                <a:r>
                  <a:rPr lang="pl-PL" sz="10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 QFI (via </a:t>
                </a:r>
                <a:r>
                  <a:rPr lang="pl-PL" sz="1000" dirty="0" err="1" smtClean="0">
                    <a:latin typeface="Times" panose="02020603050405020304" pitchFamily="18" charset="0"/>
                    <a:cs typeface="Times" panose="02020603050405020304" pitchFamily="18" charset="0"/>
                  </a:rPr>
                  <a:t>iMPO</a:t>
                </a:r>
                <a:r>
                  <a:rPr lang="pl-PL" sz="1000" dirty="0">
                    <a:latin typeface="Times" panose="02020603050405020304" pitchFamily="18" charset="0"/>
                    <a:cs typeface="Times" panose="02020603050405020304" pitchFamily="18" charset="0"/>
                  </a:rPr>
                  <a:t>)</a:t>
                </a:r>
                <a:endParaRPr lang="en-US" sz="10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39" name="pole tekstowe 38"/>
              <p:cNvSpPr txBox="1"/>
              <p:nvPr/>
            </p:nvSpPr>
            <p:spPr>
              <a:xfrm rot="-1200000">
                <a:off x="4995379" y="5416177"/>
                <a:ext cx="1987948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000" dirty="0" smtClean="0">
                    <a:latin typeface="Times" panose="02020603050405020304" pitchFamily="18" charset="0"/>
                    <a:cs typeface="Times" panose="02020603050405020304" pitchFamily="18" charset="0"/>
                  </a:rPr>
                  <a:t>QFI (via MPO</a:t>
                </a:r>
                <a:r>
                  <a:rPr lang="pl-PL" sz="1000" dirty="0">
                    <a:latin typeface="Times" panose="02020603050405020304" pitchFamily="18" charset="0"/>
                    <a:cs typeface="Times" panose="02020603050405020304" pitchFamily="18" charset="0"/>
                  </a:rPr>
                  <a:t>)</a:t>
                </a:r>
                <a:endParaRPr lang="en-US" sz="1000" dirty="0"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1" name="pole tekstowe 40"/>
              <p:cNvSpPr txBox="1"/>
              <p:nvPr/>
            </p:nvSpPr>
            <p:spPr>
              <a:xfrm>
                <a:off x="4463740" y="4131524"/>
                <a:ext cx="29959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000" dirty="0" err="1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a</a:t>
                </a:r>
                <a:r>
                  <a:rPr lang="pl-PL" sz="1000" dirty="0" err="1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symptotic</a:t>
                </a:r>
                <a:r>
                  <a:rPr lang="pl-PL" sz="1000" dirty="0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 QFI for </a:t>
                </a:r>
                <a:r>
                  <a:rPr lang="pl-PL" sz="1000" dirty="0" err="1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uncorrealted</a:t>
                </a:r>
                <a:r>
                  <a:rPr lang="pl-PL" sz="1000" dirty="0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 </a:t>
                </a:r>
                <a:r>
                  <a:rPr lang="pl-PL" sz="1000" dirty="0" err="1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fluctuation</a:t>
                </a:r>
                <a:r>
                  <a:rPr lang="pl-PL" sz="1000" dirty="0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 model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  <p:sp>
            <p:nvSpPr>
              <p:cNvPr id="42" name="pole tekstowe 41"/>
              <p:cNvSpPr txBox="1"/>
              <p:nvPr/>
            </p:nvSpPr>
            <p:spPr>
              <a:xfrm>
                <a:off x="4471094" y="4361206"/>
                <a:ext cx="299590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sz="1000" dirty="0" err="1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b</a:t>
                </a:r>
                <a:r>
                  <a:rPr lang="pl-PL" sz="1000" dirty="0" err="1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ounds</a:t>
                </a:r>
                <a:r>
                  <a:rPr lang="pl-PL" sz="1000" dirty="0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 </a:t>
                </a:r>
                <a:r>
                  <a:rPr lang="pl-PL" sz="1000" dirty="0" err="1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adapting</a:t>
                </a:r>
                <a:r>
                  <a:rPr lang="pl-PL" sz="1000" dirty="0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 </a:t>
                </a:r>
                <a:r>
                  <a:rPr lang="pl-PL" sz="1000" dirty="0" err="1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state</a:t>
                </a:r>
                <a:r>
                  <a:rPr lang="pl-PL" sz="1000" dirty="0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-of-the art. </a:t>
                </a:r>
                <a:r>
                  <a:rPr lang="pl-PL" sz="1000" dirty="0" err="1" smtClean="0">
                    <a:solidFill>
                      <a:schemeClr val="bg1">
                        <a:lumMod val="65000"/>
                      </a:schemeClr>
                    </a:solidFill>
                    <a:latin typeface="Times" panose="02020603050405020304" pitchFamily="18" charset="0"/>
                    <a:cs typeface="Times" panose="02020603050405020304" pitchFamily="18" charset="0"/>
                  </a:rPr>
                  <a:t>methods</a:t>
                </a:r>
                <a:endParaRPr lang="en-US" sz="1000" dirty="0">
                  <a:solidFill>
                    <a:schemeClr val="bg1">
                      <a:lumMod val="65000"/>
                    </a:schemeClr>
                  </a:solidFill>
                  <a:latin typeface="Times" panose="02020603050405020304" pitchFamily="18" charset="0"/>
                  <a:cs typeface="Times" panose="02020603050405020304" pitchFamily="18" charset="0"/>
                </a:endParaRPr>
              </a:p>
            </p:txBody>
          </p:sp>
        </p:grpSp>
      </p:grpSp>
      <p:sp>
        <p:nvSpPr>
          <p:cNvPr id="5" name="Prostokąt 4"/>
          <p:cNvSpPr/>
          <p:nvPr/>
        </p:nvSpPr>
        <p:spPr>
          <a:xfrm rot="5400000">
            <a:off x="1848251" y="2183748"/>
            <a:ext cx="20313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matrix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product</a:t>
            </a:r>
            <a:r>
              <a:rPr lang="pl-PL" dirty="0" smtClean="0"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latin typeface="Times" panose="02020603050405020304" pitchFamily="18" charset="0"/>
                <a:cs typeface="Times" panose="02020603050405020304" pitchFamily="18" charset="0"/>
              </a:rPr>
              <a:t>state</a:t>
            </a:r>
            <a:endParaRPr lang="pl-PL" dirty="0"/>
          </a:p>
        </p:txBody>
      </p:sp>
      <p:pic>
        <p:nvPicPr>
          <p:cNvPr id="45" name="Obraz 44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349" y="3434170"/>
            <a:ext cx="2599593" cy="376028"/>
          </a:xfrm>
          <a:prstGeom prst="rect">
            <a:avLst/>
          </a:prstGeom>
          <a:noFill/>
          <a:ln/>
          <a:effectLst/>
        </p:spPr>
      </p:pic>
      <p:pic>
        <p:nvPicPr>
          <p:cNvPr id="46" name="Obraz 4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944" y="3486791"/>
            <a:ext cx="1522092" cy="213736"/>
          </a:xfrm>
          <a:prstGeom prst="rect">
            <a:avLst/>
          </a:prstGeom>
          <a:noFill/>
          <a:ln/>
          <a:effectLst/>
        </p:spPr>
      </p:pic>
      <p:sp>
        <p:nvSpPr>
          <p:cNvPr id="22" name="Prostokąt 21"/>
          <p:cNvSpPr/>
          <p:nvPr/>
        </p:nvSpPr>
        <p:spPr>
          <a:xfrm>
            <a:off x="1341694" y="6268862"/>
            <a:ext cx="77305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K.Chabuda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J. Dziarmaga, T.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Osborne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RDD,  Nat.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Commun</a:t>
            </a:r>
            <a:r>
              <a:rPr lang="pl-PL" sz="16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11, 250 (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2020)</a:t>
            </a:r>
          </a:p>
          <a:p>
            <a:pPr algn="r"/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open-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source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pl-PL" sz="16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n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umerical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package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in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Python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will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be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available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soon</a:t>
            </a:r>
            <a:endParaRPr lang="pl-PL" sz="1600" dirty="0" smtClean="0">
              <a:latin typeface="Times New Roman" pitchFamily="18" charset="0"/>
              <a:ea typeface="Microsoft Himalaya" pitchFamily="2" charset="0"/>
              <a:cs typeface="Times New Roman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6669277" y="3453827"/>
            <a:ext cx="176522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(</a:t>
            </a:r>
            <a:r>
              <a:rPr lang="pl-PL" sz="1400" i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</a:t>
            </a:r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– </a:t>
            </a:r>
            <a:r>
              <a:rPr lang="pl-PL" sz="14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bond</a:t>
            </a:r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sz="1400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dimension</a:t>
            </a:r>
            <a:r>
              <a:rPr lang="pl-PL" sz="14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pl-PL" sz="1400" dirty="0"/>
          </a:p>
        </p:txBody>
      </p:sp>
    </p:spTree>
    <p:extLst>
      <p:ext uri="{BB962C8B-B14F-4D97-AF65-F5344CB8AC3E}">
        <p14:creationId xmlns:p14="http://schemas.microsoft.com/office/powerpoint/2010/main" val="330144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" grpId="0"/>
      <p:bldP spid="10" grpId="0" animBg="1"/>
      <p:bldP spid="12" grpId="0" animBg="1"/>
      <p:bldP spid="13" grpId="0" animBg="1"/>
      <p:bldP spid="14" grpId="0" animBg="1"/>
      <p:bldP spid="17" grpId="0" animBg="1"/>
      <p:bldP spid="25" grpId="0" animBg="1"/>
      <p:bldP spid="27" grpId="0" animBg="1"/>
      <p:bldP spid="29" grpId="0"/>
      <p:bldP spid="31" grpId="0" animBg="1"/>
      <p:bldP spid="32" grpId="0" animBg="1"/>
      <p:bldP spid="33" grpId="0" animBg="1"/>
      <p:bldP spid="34" grpId="0" animBg="1"/>
      <p:bldP spid="35" grpId="0" animBg="1"/>
      <p:bldP spid="5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 smtClean="0"/>
              <a:t>Can</a:t>
            </a:r>
            <a:r>
              <a:rPr lang="pl-PL" dirty="0" smtClean="0"/>
              <a:t> quantum error-</a:t>
            </a:r>
            <a:r>
              <a:rPr lang="pl-PL" dirty="0" err="1" smtClean="0"/>
              <a:t>correction</a:t>
            </a:r>
            <a:r>
              <a:rPr lang="pl-PL" dirty="0" smtClean="0"/>
              <a:t> be </a:t>
            </a:r>
            <a:r>
              <a:rPr lang="pl-PL" dirty="0" err="1" smtClean="0"/>
              <a:t>useful</a:t>
            </a:r>
            <a:r>
              <a:rPr lang="pl-PL" dirty="0" smtClean="0"/>
              <a:t> in quantum </a:t>
            </a:r>
            <a:r>
              <a:rPr lang="pl-PL" dirty="0" err="1" smtClean="0"/>
              <a:t>metrology</a:t>
            </a:r>
            <a:r>
              <a:rPr lang="pl-PL" dirty="0" smtClean="0"/>
              <a:t>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9965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51520" y="138105"/>
            <a:ext cx="8363272" cy="1143000"/>
          </a:xfrm>
        </p:spPr>
        <p:txBody>
          <a:bodyPr>
            <a:noAutofit/>
          </a:bodyPr>
          <a:lstStyle/>
          <a:p>
            <a:r>
              <a:rPr lang="pl-PL" sz="3200" dirty="0" smtClean="0"/>
              <a:t>Heisenberg </a:t>
            </a:r>
            <a:r>
              <a:rPr lang="pl-PL" sz="3200" dirty="0" err="1" smtClean="0"/>
              <a:t>scaling</a:t>
            </a:r>
            <a:r>
              <a:rPr lang="pl-PL" sz="3200" dirty="0" smtClean="0"/>
              <a:t> via </a:t>
            </a:r>
            <a:br>
              <a:rPr lang="pl-PL" sz="3200" dirty="0" smtClean="0"/>
            </a:br>
            <a:r>
              <a:rPr lang="pl-PL" sz="3200" dirty="0" smtClean="0"/>
              <a:t>Quantum Error-</a:t>
            </a:r>
            <a:r>
              <a:rPr lang="pl-PL" sz="3200" dirty="0" err="1" smtClean="0"/>
              <a:t>Correction</a:t>
            </a:r>
            <a:endParaRPr lang="en-GB" sz="3200" dirty="0"/>
          </a:p>
        </p:txBody>
      </p:sp>
      <p:sp>
        <p:nvSpPr>
          <p:cNvPr id="79" name="Prostokąt 78"/>
          <p:cNvSpPr/>
          <p:nvPr/>
        </p:nvSpPr>
        <p:spPr>
          <a:xfrm>
            <a:off x="387102" y="1223381"/>
            <a:ext cx="8496943" cy="767550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Obraz 1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13" y="1346765"/>
            <a:ext cx="7961129" cy="518000"/>
          </a:xfrm>
          <a:prstGeom prst="rect">
            <a:avLst/>
          </a:prstGeom>
          <a:noFill/>
          <a:ln/>
          <a:effectLst/>
        </p:spPr>
      </p:pic>
      <p:sp>
        <p:nvSpPr>
          <p:cNvPr id="4" name="Prostokąt 3"/>
          <p:cNvSpPr/>
          <p:nvPr/>
        </p:nvSpPr>
        <p:spPr>
          <a:xfrm>
            <a:off x="1702799" y="4791579"/>
            <a:ext cx="739856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 Arad et al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Lett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112, 150801 (2014) </a:t>
            </a:r>
          </a:p>
          <a:p>
            <a:pPr lvl="0" algn="r"/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E. Kessler et.al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Lett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112, 150802 (2014)</a:t>
            </a:r>
          </a:p>
          <a:p>
            <a:pPr lvl="0" algn="r"/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Dür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et al., 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Lett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112, 080801 (2014</a:t>
            </a:r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r"/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Sekatski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Skotiniotis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Kolodynski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W. Dur, Quantum 1, 27 (2017)</a:t>
            </a:r>
          </a:p>
          <a:p>
            <a:pPr algn="r"/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RDD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Czajkowski, P.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Sekatski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  7, 041009 (2017)</a:t>
            </a:r>
            <a:endParaRPr lang="pl-PL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Zhou, M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Zhang, J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Preskill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GB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Jiang, 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Commun</a:t>
            </a:r>
            <a:r>
              <a:rPr lang="pl-PL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9, 78 (2018</a:t>
            </a:r>
            <a:r>
              <a:rPr lang="fr-FR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pl-PL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pl-PL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fr-FR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GB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pole tekstowe 19"/>
          <p:cNvSpPr txBox="1"/>
          <p:nvPr/>
        </p:nvSpPr>
        <p:spPr>
          <a:xfrm>
            <a:off x="258657" y="2021260"/>
            <a:ext cx="86333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Idea: 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we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can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correct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all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the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noise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while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still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some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part of the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unitary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parameter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encoding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remains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intact</a:t>
            </a:r>
            <a:endParaRPr lang="en-US" dirty="0">
              <a:solidFill>
                <a:prstClr val="black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43" name="Obraz 4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97" y="3939475"/>
            <a:ext cx="3404571" cy="248571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079" y="4384146"/>
            <a:ext cx="745862" cy="212276"/>
          </a:xfrm>
          <a:prstGeom prst="rect">
            <a:avLst/>
          </a:prstGeom>
          <a:noFill/>
          <a:ln/>
          <a:effectLst/>
        </p:spPr>
      </p:pic>
      <p:pic>
        <p:nvPicPr>
          <p:cNvPr id="44" name="Obraz 4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231" y="4313555"/>
            <a:ext cx="1178674" cy="353459"/>
          </a:xfrm>
          <a:prstGeom prst="rect">
            <a:avLst/>
          </a:prstGeom>
          <a:noFill/>
          <a:ln/>
          <a:effectLst/>
        </p:spPr>
      </p:pic>
      <p:pic>
        <p:nvPicPr>
          <p:cNvPr id="45" name="Obraz 4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1552" y="3909058"/>
            <a:ext cx="3417291" cy="250266"/>
          </a:xfrm>
          <a:prstGeom prst="rect">
            <a:avLst/>
          </a:prstGeom>
          <a:noFill/>
          <a:ln/>
          <a:effectLst/>
        </p:spPr>
      </p:pic>
      <p:pic>
        <p:nvPicPr>
          <p:cNvPr id="46" name="Obraz 45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0233" y="4353729"/>
            <a:ext cx="747956" cy="285499"/>
          </a:xfrm>
          <a:prstGeom prst="rect">
            <a:avLst/>
          </a:prstGeom>
          <a:noFill/>
          <a:ln/>
          <a:effectLst/>
        </p:spPr>
      </p:pic>
      <p:pic>
        <p:nvPicPr>
          <p:cNvPr id="60" name="Obraz 5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790" y="4338825"/>
            <a:ext cx="998968" cy="297138"/>
          </a:xfrm>
          <a:prstGeom prst="rect">
            <a:avLst/>
          </a:prstGeom>
          <a:noFill/>
          <a:ln/>
          <a:effectLst/>
        </p:spPr>
      </p:pic>
      <p:grpSp>
        <p:nvGrpSpPr>
          <p:cNvPr id="6" name="Grupa 5"/>
          <p:cNvGrpSpPr/>
          <p:nvPr/>
        </p:nvGrpSpPr>
        <p:grpSpPr>
          <a:xfrm>
            <a:off x="1176522" y="2640979"/>
            <a:ext cx="2246591" cy="1145778"/>
            <a:chOff x="887011" y="3394604"/>
            <a:chExt cx="2246591" cy="1145778"/>
          </a:xfrm>
        </p:grpSpPr>
        <p:grpSp>
          <p:nvGrpSpPr>
            <p:cNvPr id="42" name="Grupa 41"/>
            <p:cNvGrpSpPr/>
            <p:nvPr/>
          </p:nvGrpSpPr>
          <p:grpSpPr>
            <a:xfrm>
              <a:off x="887011" y="3394604"/>
              <a:ext cx="2246591" cy="1145778"/>
              <a:chOff x="723239" y="3400375"/>
              <a:chExt cx="2246591" cy="1145778"/>
            </a:xfrm>
          </p:grpSpPr>
          <p:sp>
            <p:nvSpPr>
              <p:cNvPr id="26" name="Elipsa 25"/>
              <p:cNvSpPr/>
              <p:nvPr/>
            </p:nvSpPr>
            <p:spPr>
              <a:xfrm>
                <a:off x="723239" y="3683956"/>
                <a:ext cx="769188" cy="76918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8" name="Obraz 17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4607" y="3400375"/>
                <a:ext cx="109880" cy="1079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9" name="Obraz 28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2005" y="4407897"/>
                <a:ext cx="148442" cy="138256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0" name="Obraz 29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55052" y="3599689"/>
                <a:ext cx="148752" cy="13851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3" name="Elipsa 32"/>
              <p:cNvSpPr/>
              <p:nvPr/>
            </p:nvSpPr>
            <p:spPr>
              <a:xfrm>
                <a:off x="2395285" y="3683212"/>
                <a:ext cx="546653" cy="7699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Łuk 34"/>
              <p:cNvSpPr/>
              <p:nvPr/>
            </p:nvSpPr>
            <p:spPr bwMode="auto">
              <a:xfrm>
                <a:off x="769388" y="3551587"/>
                <a:ext cx="676889" cy="199085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3" name="Obraz 22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707462" y="3496500"/>
                <a:ext cx="93393" cy="12941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9" name="Łącznik prosty ze strzałką 38"/>
              <p:cNvCxnSpPr/>
              <p:nvPr/>
            </p:nvCxnSpPr>
            <p:spPr>
              <a:xfrm flipV="1">
                <a:off x="2648756" y="4031120"/>
                <a:ext cx="321074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Obraz 4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14178" y="3997699"/>
              <a:ext cx="131763" cy="13299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7" name="Grupa 6"/>
          <p:cNvGrpSpPr/>
          <p:nvPr/>
        </p:nvGrpSpPr>
        <p:grpSpPr>
          <a:xfrm>
            <a:off x="5581591" y="2475248"/>
            <a:ext cx="2471019" cy="1145778"/>
            <a:chOff x="5292080" y="3228873"/>
            <a:chExt cx="2471019" cy="1145778"/>
          </a:xfrm>
        </p:grpSpPr>
        <p:grpSp>
          <p:nvGrpSpPr>
            <p:cNvPr id="2" name="Grupa 1"/>
            <p:cNvGrpSpPr/>
            <p:nvPr/>
          </p:nvGrpSpPr>
          <p:grpSpPr>
            <a:xfrm>
              <a:off x="5292080" y="3228873"/>
              <a:ext cx="2471019" cy="1145778"/>
              <a:chOff x="5292080" y="3228873"/>
              <a:chExt cx="2471019" cy="1145778"/>
            </a:xfrm>
          </p:grpSpPr>
          <p:sp>
            <p:nvSpPr>
              <p:cNvPr id="48" name="Elipsa 47"/>
              <p:cNvSpPr/>
              <p:nvPr/>
            </p:nvSpPr>
            <p:spPr>
              <a:xfrm>
                <a:off x="5292080" y="3512454"/>
                <a:ext cx="769188" cy="76918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9" name="Obraz 48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33448" y="3228873"/>
                <a:ext cx="109880" cy="107943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0" name="Obraz 49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10846" y="4236395"/>
                <a:ext cx="148442" cy="138256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1" name="Obraz 50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623893" y="3428187"/>
                <a:ext cx="148752" cy="138515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53" name="Elipsa 52"/>
              <p:cNvSpPr/>
              <p:nvPr/>
            </p:nvSpPr>
            <p:spPr>
              <a:xfrm rot="5400000">
                <a:off x="7104807" y="3489355"/>
                <a:ext cx="546653" cy="7699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630" h="46863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Łuk 53"/>
              <p:cNvSpPr/>
              <p:nvPr/>
            </p:nvSpPr>
            <p:spPr bwMode="auto">
              <a:xfrm>
                <a:off x="5338229" y="3380085"/>
                <a:ext cx="676889" cy="199085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55" name="Obraz 54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0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276303" y="3324998"/>
                <a:ext cx="93393" cy="12941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56" name="Łącznik prosty ze strzałką 55"/>
              <p:cNvCxnSpPr/>
              <p:nvPr/>
            </p:nvCxnSpPr>
            <p:spPr>
              <a:xfrm rot="5400000" flipV="1">
                <a:off x="7200530" y="3755823"/>
                <a:ext cx="321074" cy="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36" name="Obraz 35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5187" y="3775049"/>
              <a:ext cx="131763" cy="13299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5" name="Grupa 14"/>
          <p:cNvGrpSpPr/>
          <p:nvPr/>
        </p:nvGrpSpPr>
        <p:grpSpPr>
          <a:xfrm>
            <a:off x="323528" y="6036288"/>
            <a:ext cx="8761825" cy="809122"/>
            <a:chOff x="323528" y="6036288"/>
            <a:chExt cx="8761825" cy="809122"/>
          </a:xfrm>
        </p:grpSpPr>
        <p:sp>
          <p:nvSpPr>
            <p:cNvPr id="13" name="Prostokąt 12"/>
            <p:cNvSpPr/>
            <p:nvPr/>
          </p:nvSpPr>
          <p:spPr>
            <a:xfrm>
              <a:off x="323528" y="6036288"/>
              <a:ext cx="8712968" cy="782151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63" name="Prostokąt 62"/>
            <p:cNvSpPr/>
            <p:nvPr/>
          </p:nvSpPr>
          <p:spPr>
            <a:xfrm>
              <a:off x="2495382" y="6309320"/>
              <a:ext cx="6461540" cy="30777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endParaRPr lang="pl-PL" sz="1400" b="1" dirty="0">
                <a:solidFill>
                  <a:prstClr val="black"/>
                </a:solidFill>
                <a:latin typeface="Times" pitchFamily="18" charset="0"/>
              </a:endParaRPr>
            </a:p>
          </p:txBody>
        </p:sp>
        <p:sp>
          <p:nvSpPr>
            <p:cNvPr id="8" name="Prostokąt 7"/>
            <p:cNvSpPr/>
            <p:nvPr/>
          </p:nvSpPr>
          <p:spPr>
            <a:xfrm>
              <a:off x="443966" y="6048656"/>
              <a:ext cx="838321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pl-PL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Useful</a:t>
              </a:r>
              <a:r>
                <a:rPr lang="pl-PL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to </a:t>
              </a:r>
              <a:r>
                <a:rPr lang="pl-PL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reach</a:t>
              </a:r>
              <a:r>
                <a:rPr lang="pl-PL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the </a:t>
              </a:r>
              <a:r>
                <a:rPr lang="pl-PL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optimal</a:t>
              </a:r>
              <a:r>
                <a:rPr lang="pl-PL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bounds</a:t>
              </a:r>
              <a:r>
                <a:rPr lang="pl-PL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, </a:t>
              </a:r>
              <a:r>
                <a:rPr lang="pl-PL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even</a:t>
              </a:r>
              <a:r>
                <a:rPr lang="pl-PL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when</a:t>
              </a:r>
              <a:r>
                <a:rPr lang="pl-PL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Heisenberg </a:t>
              </a:r>
              <a:r>
                <a:rPr lang="pl-PL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scaling</a:t>
              </a:r>
              <a:r>
                <a:rPr lang="pl-PL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</a:t>
              </a:r>
              <a:r>
                <a:rPr lang="pl-PL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is</a:t>
              </a:r>
              <a:r>
                <a:rPr lang="pl-PL" dirty="0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 not </a:t>
              </a:r>
              <a:r>
                <a:rPr lang="pl-PL" dirty="0" err="1" smtClean="0">
                  <a:solidFill>
                    <a:prstClr val="black"/>
                  </a:solidFill>
                  <a:latin typeface="Times" panose="02020603050405020304" pitchFamily="18" charset="0"/>
                  <a:cs typeface="Times" panose="02020603050405020304" pitchFamily="18" charset="0"/>
                </a:rPr>
                <a:t>possible</a:t>
              </a:r>
              <a:endParaRPr lang="en-US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endParaRPr>
            </a:p>
          </p:txBody>
        </p:sp>
        <p:sp>
          <p:nvSpPr>
            <p:cNvPr id="11" name="Prostokąt 10"/>
            <p:cNvSpPr/>
            <p:nvPr/>
          </p:nvSpPr>
          <p:spPr>
            <a:xfrm>
              <a:off x="4513353" y="6383745"/>
              <a:ext cx="4572000" cy="461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lvl="0" algn="r"/>
              <a:r>
                <a:rPr lang="pl-PL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S. </a:t>
              </a:r>
              <a:r>
                <a:rPr lang="pl-PL" sz="1200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Zhou</a:t>
              </a:r>
              <a:r>
                <a:rPr lang="pl-PL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L. </a:t>
              </a:r>
              <a:r>
                <a:rPr lang="pl-PL" sz="1200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Jiang</a:t>
              </a:r>
              <a:r>
                <a:rPr lang="pl-PL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pl-PL" sz="1200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arXiv</a:t>
              </a:r>
              <a:r>
                <a:rPr lang="pl-PL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 2003.10559 (2020)</a:t>
              </a:r>
            </a:p>
            <a:p>
              <a:pPr lvl="0" algn="r"/>
              <a:r>
                <a:rPr lang="pl-PL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S. </a:t>
              </a:r>
              <a:r>
                <a:rPr lang="pl-PL" sz="1200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Zhou</a:t>
              </a:r>
              <a:r>
                <a:rPr lang="pl-PL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L. </a:t>
              </a:r>
              <a:r>
                <a:rPr lang="pl-PL" sz="1200" dirty="0" err="1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Jing</a:t>
              </a:r>
              <a:r>
                <a:rPr lang="pl-PL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en-US" sz="12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Phys. Rev. Research 2, 013235 (2020)</a:t>
              </a:r>
              <a:endPara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2" name="Obraz 11" descr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H \in\mathcal{S}$&#10; \end{document}&#10;" title="IguanaTex Bitmap Display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3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5838" y="6125804"/>
              <a:ext cx="756213" cy="215036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2695723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 smtClean="0"/>
              <a:t>What</a:t>
            </a:r>
            <a:r>
              <a:rPr lang="pl-PL" dirty="0" smtClean="0"/>
              <a:t> </a:t>
            </a:r>
            <a:r>
              <a:rPr lang="pl-PL" dirty="0" err="1" smtClean="0"/>
              <a:t>can</a:t>
            </a:r>
            <a:r>
              <a:rPr lang="pl-PL" dirty="0" smtClean="0"/>
              <a:t> quantum </a:t>
            </a:r>
            <a:r>
              <a:rPr lang="pl-PL" dirty="0" err="1" smtClean="0"/>
              <a:t>metrological</a:t>
            </a:r>
            <a:r>
              <a:rPr lang="pl-PL" dirty="0" smtClean="0"/>
              <a:t> </a:t>
            </a:r>
            <a:r>
              <a:rPr lang="pl-PL" dirty="0" err="1" smtClean="0"/>
              <a:t>bounds</a:t>
            </a:r>
            <a:r>
              <a:rPr lang="pl-PL" dirty="0" smtClean="0"/>
              <a:t> </a:t>
            </a:r>
            <a:r>
              <a:rPr lang="pl-PL" dirty="0" err="1" smtClean="0"/>
              <a:t>tell</a:t>
            </a:r>
            <a:r>
              <a:rPr lang="pl-PL" dirty="0" smtClean="0"/>
              <a:t> </a:t>
            </a:r>
            <a:r>
              <a:rPr lang="pl-PL" dirty="0" err="1" smtClean="0"/>
              <a:t>about</a:t>
            </a:r>
            <a:r>
              <a:rPr lang="pl-PL" dirty="0" smtClean="0"/>
              <a:t> quantum error-</a:t>
            </a:r>
            <a:r>
              <a:rPr lang="pl-PL" dirty="0" err="1" smtClean="0"/>
              <a:t>correcting</a:t>
            </a:r>
            <a:r>
              <a:rPr lang="pl-PL" dirty="0" smtClean="0"/>
              <a:t> </a:t>
            </a:r>
            <a:r>
              <a:rPr lang="pl-PL" dirty="0" err="1" smtClean="0"/>
              <a:t>codes</a:t>
            </a:r>
            <a:r>
              <a:rPr lang="pl-PL" dirty="0" smtClean="0"/>
              <a:t>?</a:t>
            </a:r>
            <a:endParaRPr lang="en-GB" dirty="0"/>
          </a:p>
        </p:txBody>
      </p:sp>
      <p:sp>
        <p:nvSpPr>
          <p:cNvPr id="4" name="Tytuł 2"/>
          <p:cNvSpPr txBox="1">
            <a:spLocks/>
          </p:cNvSpPr>
          <p:nvPr/>
        </p:nvSpPr>
        <p:spPr>
          <a:xfrm>
            <a:off x="539552" y="4725144"/>
            <a:ext cx="8229600" cy="1143000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pl-PL" sz="1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</a:t>
            </a:r>
            <a:r>
              <a:rPr lang="pl-PL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aybe</a:t>
            </a:r>
            <a:r>
              <a:rPr lang="pl-PL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something</a:t>
            </a:r>
            <a:r>
              <a:rPr lang="pl-PL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interesting</a:t>
            </a:r>
            <a:r>
              <a:rPr lang="pl-PL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</a:t>
            </a:r>
            <a:r>
              <a:rPr lang="pl-PL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</a:t>
            </a:r>
            <a:r>
              <a:rPr lang="pl-PL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</a:t>
            </a:r>
            <a:r>
              <a:rPr lang="pl-PL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noise</a:t>
            </a:r>
            <a:r>
              <a:rPr lang="pl-PL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models</a:t>
            </a:r>
            <a:r>
              <a:rPr lang="pl-PL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pl-PL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</a:t>
            </a:r>
            <a:r>
              <a:rPr lang="pl-PL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Heisenberg limit </a:t>
            </a:r>
            <a:r>
              <a:rPr lang="pl-PL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cannot</a:t>
            </a:r>
            <a:r>
              <a:rPr lang="pl-PL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be </a:t>
            </a:r>
            <a:r>
              <a:rPr lang="pl-PL" sz="1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achieved</a:t>
            </a:r>
            <a:r>
              <a:rPr lang="pl-PL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en-GB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7938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 err="1" smtClean="0"/>
              <a:t>Fault</a:t>
            </a:r>
            <a:r>
              <a:rPr lang="pl-PL" dirty="0" smtClean="0"/>
              <a:t> </a:t>
            </a:r>
            <a:r>
              <a:rPr lang="pl-PL" dirty="0" err="1" smtClean="0"/>
              <a:t>tollerance</a:t>
            </a:r>
            <a:r>
              <a:rPr lang="pl-PL" dirty="0" smtClean="0"/>
              <a:t> and </a:t>
            </a:r>
            <a:r>
              <a:rPr lang="pl-PL" dirty="0" err="1" smtClean="0"/>
              <a:t>transversality</a:t>
            </a:r>
            <a:endParaRPr lang="en-GB" dirty="0"/>
          </a:p>
        </p:txBody>
      </p:sp>
      <p:sp>
        <p:nvSpPr>
          <p:cNvPr id="4" name="Tytuł 2"/>
          <p:cNvSpPr txBox="1">
            <a:spLocks/>
          </p:cNvSpPr>
          <p:nvPr/>
        </p:nvSpPr>
        <p:spPr>
          <a:xfrm>
            <a:off x="432372" y="1370681"/>
            <a:ext cx="822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defRPr>
            </a:lvl1pPr>
          </a:lstStyle>
          <a:p>
            <a:r>
              <a:rPr lang="en-GB" dirty="0"/>
              <a:t>When encoding logical qubits into physical ones it is desirable</a:t>
            </a:r>
            <a:r>
              <a:rPr lang="pl-PL" dirty="0"/>
              <a:t> </a:t>
            </a:r>
            <a:r>
              <a:rPr lang="pl-PL" dirty="0" err="1"/>
              <a:t>that</a:t>
            </a:r>
            <a:r>
              <a:rPr lang="pl-PL" dirty="0"/>
              <a:t> </a:t>
            </a:r>
            <a:r>
              <a:rPr lang="pl-PL" dirty="0" err="1"/>
              <a:t>logical</a:t>
            </a:r>
            <a:r>
              <a:rPr lang="pl-PL" dirty="0"/>
              <a:t> </a:t>
            </a:r>
            <a:r>
              <a:rPr lang="pl-PL" dirty="0" err="1"/>
              <a:t>unitaries</a:t>
            </a:r>
            <a:r>
              <a:rPr lang="pl-PL" dirty="0"/>
              <a:t> 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product</a:t>
            </a:r>
            <a:r>
              <a:rPr lang="pl-PL" dirty="0"/>
              <a:t> of </a:t>
            </a:r>
            <a:r>
              <a:rPr lang="pl-PL" dirty="0" err="1"/>
              <a:t>physical</a:t>
            </a:r>
            <a:r>
              <a:rPr lang="pl-PL" dirty="0"/>
              <a:t> </a:t>
            </a:r>
            <a:r>
              <a:rPr lang="pl-PL" dirty="0" err="1"/>
              <a:t>unitaries</a:t>
            </a:r>
            <a:r>
              <a:rPr lang="pl-PL" dirty="0"/>
              <a:t> (</a:t>
            </a:r>
            <a:r>
              <a:rPr lang="pl-PL" dirty="0" err="1"/>
              <a:t>transversality</a:t>
            </a:r>
            <a:r>
              <a:rPr lang="pl-PL" dirty="0"/>
              <a:t>)</a:t>
            </a:r>
            <a:endParaRPr lang="en-GB" dirty="0"/>
          </a:p>
        </p:txBody>
      </p:sp>
      <p:pic>
        <p:nvPicPr>
          <p:cNvPr id="5" name="Obraz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2132856"/>
            <a:ext cx="4860032" cy="710030"/>
          </a:xfrm>
          <a:prstGeom prst="rect">
            <a:avLst/>
          </a:prstGeom>
        </p:spPr>
      </p:pic>
      <p:sp>
        <p:nvSpPr>
          <p:cNvPr id="6" name="Tytuł 2"/>
          <p:cNvSpPr txBox="1">
            <a:spLocks/>
          </p:cNvSpPr>
          <p:nvPr/>
        </p:nvSpPr>
        <p:spPr>
          <a:xfrm>
            <a:off x="455578" y="2951465"/>
            <a:ext cx="822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defRPr>
            </a:lvl1pPr>
          </a:lstStyle>
          <a:p>
            <a:r>
              <a:rPr lang="pl-PL" dirty="0" err="1"/>
              <a:t>Transversal</a:t>
            </a:r>
            <a:r>
              <a:rPr lang="pl-PL" dirty="0"/>
              <a:t> </a:t>
            </a:r>
            <a:r>
              <a:rPr lang="pl-PL" dirty="0" err="1"/>
              <a:t>gates</a:t>
            </a:r>
            <a:r>
              <a:rPr lang="pl-PL" dirty="0"/>
              <a:t> do not </a:t>
            </a:r>
            <a:r>
              <a:rPr lang="pl-PL" dirty="0" err="1"/>
              <a:t>propagate</a:t>
            </a:r>
            <a:r>
              <a:rPr lang="pl-PL" dirty="0"/>
              <a:t> </a:t>
            </a:r>
            <a:r>
              <a:rPr lang="pl-PL" dirty="0" err="1"/>
              <a:t>errors</a:t>
            </a:r>
            <a:endParaRPr lang="en-GB" dirty="0"/>
          </a:p>
        </p:txBody>
      </p:sp>
      <p:pic>
        <p:nvPicPr>
          <p:cNvPr id="7" name="Obraz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51575"/>
            <a:ext cx="9144000" cy="1516663"/>
          </a:xfrm>
          <a:prstGeom prst="rect">
            <a:avLst/>
          </a:prstGeom>
        </p:spPr>
      </p:pic>
      <p:sp>
        <p:nvSpPr>
          <p:cNvPr id="8" name="Tytuł 2"/>
          <p:cNvSpPr txBox="1">
            <a:spLocks/>
          </p:cNvSpPr>
          <p:nvPr/>
        </p:nvSpPr>
        <p:spPr>
          <a:xfrm>
            <a:off x="455578" y="5125583"/>
            <a:ext cx="8229600" cy="1015663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defRPr>
            </a:lvl1pPr>
          </a:lstStyle>
          <a:p>
            <a:pPr algn="ctr"/>
            <a:r>
              <a:rPr lang="pl-PL" dirty="0"/>
              <a:t>Bad News (</a:t>
            </a:r>
            <a:r>
              <a:rPr lang="pl-PL" dirty="0" err="1"/>
              <a:t>Knill-Eastin</a:t>
            </a:r>
            <a:r>
              <a:rPr lang="pl-PL" dirty="0"/>
              <a:t> </a:t>
            </a:r>
            <a:r>
              <a:rPr lang="pl-PL" dirty="0" err="1"/>
              <a:t>Theorem</a:t>
            </a:r>
            <a:r>
              <a:rPr lang="pl-PL" dirty="0"/>
              <a:t>, 2009): </a:t>
            </a:r>
          </a:p>
          <a:p>
            <a:pPr algn="ctr"/>
            <a:r>
              <a:rPr lang="pl-PL" b="0" dirty="0"/>
              <a:t>„For </a:t>
            </a:r>
            <a:r>
              <a:rPr lang="pl-PL" b="0" dirty="0" err="1"/>
              <a:t>any</a:t>
            </a:r>
            <a:r>
              <a:rPr lang="pl-PL" b="0" dirty="0"/>
              <a:t> non-</a:t>
            </a:r>
            <a:r>
              <a:rPr lang="pl-PL" b="0" dirty="0" err="1"/>
              <a:t>trivial</a:t>
            </a:r>
            <a:r>
              <a:rPr lang="pl-PL" b="0" dirty="0"/>
              <a:t> </a:t>
            </a:r>
            <a:r>
              <a:rPr lang="pl-PL" b="0" dirty="0" err="1"/>
              <a:t>local</a:t>
            </a:r>
            <a:r>
              <a:rPr lang="pl-PL" b="0" dirty="0"/>
              <a:t> error-</a:t>
            </a:r>
            <a:r>
              <a:rPr lang="pl-PL" b="0" dirty="0" err="1"/>
              <a:t>detecting</a:t>
            </a:r>
            <a:r>
              <a:rPr lang="pl-PL" b="0" dirty="0"/>
              <a:t> quantum </a:t>
            </a:r>
            <a:r>
              <a:rPr lang="pl-PL" b="0" dirty="0" err="1"/>
              <a:t>code</a:t>
            </a:r>
            <a:r>
              <a:rPr lang="pl-PL" b="0" dirty="0"/>
              <a:t>, the set of </a:t>
            </a:r>
            <a:r>
              <a:rPr lang="pl-PL" b="0" dirty="0" err="1"/>
              <a:t>transversal</a:t>
            </a:r>
            <a:r>
              <a:rPr lang="pl-PL" b="0" dirty="0"/>
              <a:t> </a:t>
            </a:r>
            <a:r>
              <a:rPr lang="pl-PL" b="0" dirty="0" err="1"/>
              <a:t>logical</a:t>
            </a:r>
            <a:r>
              <a:rPr lang="pl-PL" b="0" dirty="0"/>
              <a:t> </a:t>
            </a:r>
            <a:r>
              <a:rPr lang="pl-PL" b="0" dirty="0" err="1"/>
              <a:t>unitaries</a:t>
            </a:r>
            <a:r>
              <a:rPr lang="pl-PL" b="0" dirty="0"/>
              <a:t> </a:t>
            </a:r>
            <a:r>
              <a:rPr lang="pl-PL" b="0" dirty="0" err="1"/>
              <a:t>is</a:t>
            </a:r>
            <a:r>
              <a:rPr lang="pl-PL" b="0" dirty="0"/>
              <a:t> not </a:t>
            </a:r>
            <a:r>
              <a:rPr lang="pl-PL" b="0" dirty="0" err="1"/>
              <a:t>universal</a:t>
            </a:r>
            <a:r>
              <a:rPr lang="pl-PL" b="0" dirty="0"/>
              <a:t>”</a:t>
            </a:r>
            <a:endParaRPr lang="en-GB" b="0" dirty="0"/>
          </a:p>
        </p:txBody>
      </p:sp>
      <p:sp>
        <p:nvSpPr>
          <p:cNvPr id="9" name="Prostokąt 8"/>
          <p:cNvSpPr/>
          <p:nvPr/>
        </p:nvSpPr>
        <p:spPr>
          <a:xfrm>
            <a:off x="3131840" y="6398591"/>
            <a:ext cx="58498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en-GB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 B. </a:t>
            </a:r>
            <a:r>
              <a:rPr lang="en-GB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Eastin</a:t>
            </a:r>
            <a:r>
              <a:rPr lang="en-GB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 and E. </a:t>
            </a:r>
            <a:r>
              <a:rPr lang="en-GB" sz="1600" dirty="0" err="1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Knill</a:t>
            </a:r>
            <a:r>
              <a:rPr lang="en-GB" sz="1600" dirty="0">
                <a:solidFill>
                  <a:prstClr val="black"/>
                </a:solidFill>
                <a:latin typeface="Times" pitchFamily="18" charset="0"/>
                <a:cs typeface="Times New Roman" pitchFamily="18" charset="0"/>
              </a:rPr>
              <a:t>, Phys. Rev. Lett. 102 (2009),</a:t>
            </a:r>
            <a:endParaRPr lang="pl-PL" sz="1600" dirty="0">
              <a:solidFill>
                <a:prstClr val="black"/>
              </a:solidFill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1150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animBg="1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a 4"/>
          <p:cNvGrpSpPr/>
          <p:nvPr/>
        </p:nvGrpSpPr>
        <p:grpSpPr>
          <a:xfrm>
            <a:off x="367245" y="3149758"/>
            <a:ext cx="3307756" cy="1864769"/>
            <a:chOff x="367245" y="3149758"/>
            <a:chExt cx="3307756" cy="1864769"/>
          </a:xfrm>
        </p:grpSpPr>
        <p:pic>
          <p:nvPicPr>
            <p:cNvPr id="11" name="Obraz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7245" y="3149758"/>
              <a:ext cx="3261610" cy="1580332"/>
            </a:xfrm>
            <a:prstGeom prst="rect">
              <a:avLst/>
            </a:prstGeom>
          </p:spPr>
        </p:pic>
        <p:pic>
          <p:nvPicPr>
            <p:cNvPr id="12" name="Obraz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87624" y="4406418"/>
              <a:ext cx="1411570" cy="323672"/>
            </a:xfrm>
            <a:prstGeom prst="rect">
              <a:avLst/>
            </a:prstGeom>
          </p:spPr>
        </p:pic>
        <p:sp>
          <p:nvSpPr>
            <p:cNvPr id="13" name="Tytuł 2"/>
            <p:cNvSpPr txBox="1">
              <a:spLocks/>
            </p:cNvSpPr>
            <p:nvPr/>
          </p:nvSpPr>
          <p:spPr>
            <a:xfrm>
              <a:off x="683568" y="4653136"/>
              <a:ext cx="2774970" cy="361391"/>
            </a:xfrm>
            <a:prstGeom prst="rect">
              <a:avLst/>
            </a:prstGeom>
          </p:spPr>
          <p:txBody>
            <a:bodyPr vert="horz" rtlCol="0" anchor="ctr">
              <a:normAutofit fontScale="97500"/>
              <a:scene3d>
                <a:camera prst="orthographicFront"/>
                <a:lightRig rig="soft" dir="t"/>
              </a:scene3d>
              <a:sp3d prstMaterial="softEdge">
                <a:bevelT w="25400" h="25400"/>
              </a:sp3d>
            </a:bodyPr>
            <a:lstStyle>
              <a:lvl1pPr algn="l" rtl="0" eaLnBrk="1" latinLnBrk="0" hangingPunct="1">
                <a:spcBef>
                  <a:spcPct val="0"/>
                </a:spcBef>
                <a:buNone/>
                <a:defRPr kumimoji="0" sz="4100" b="1" kern="1200">
                  <a:solidFill>
                    <a:schemeClr val="tx2"/>
                  </a:solidFill>
                  <a:effectLst>
                    <a:outerShdw blurRad="31750" dist="25400" dir="5400000" algn="tl" rotWithShape="0">
                      <a:srgbClr val="000000">
                        <a:alpha val="25000"/>
                      </a:srgbClr>
                    </a:outerShdw>
                  </a:effectLst>
                  <a:latin typeface="+mj-lt"/>
                  <a:ea typeface="+mj-ea"/>
                  <a:cs typeface="+mj-cs"/>
                </a:defRPr>
              </a:lvl1pPr>
              <a:extLst/>
            </a:lstStyle>
            <a:p>
              <a:r>
                <a:rPr lang="pl-PL" sz="1400" b="0" dirty="0" err="1" smtClean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Covariant</a:t>
              </a:r>
              <a:r>
                <a:rPr lang="pl-PL" sz="1400" b="0" dirty="0" smtClean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Error </a:t>
              </a:r>
              <a:r>
                <a:rPr lang="pl-PL" sz="1400" b="0" dirty="0" err="1" smtClean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Correcting</a:t>
              </a:r>
              <a:r>
                <a:rPr lang="pl-PL" sz="1400" b="0" dirty="0" smtClean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pl-PL" sz="1400" b="0" dirty="0" err="1" smtClean="0"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Codes</a:t>
              </a:r>
              <a:endParaRPr lang="en-GB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6" name="Obraz 15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1394" y="4477306"/>
              <a:ext cx="588952" cy="142476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8" name="Obraz 1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3858" y="4497421"/>
              <a:ext cx="681143" cy="15695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Approximate</a:t>
            </a:r>
            <a:r>
              <a:rPr lang="pl-PL" dirty="0" smtClean="0"/>
              <a:t> </a:t>
            </a:r>
            <a:r>
              <a:rPr lang="pl-PL" dirty="0" err="1" smtClean="0"/>
              <a:t>Eastin-Knill</a:t>
            </a:r>
            <a:r>
              <a:rPr lang="pl-PL" dirty="0" smtClean="0"/>
              <a:t> </a:t>
            </a:r>
            <a:r>
              <a:rPr lang="pl-PL" dirty="0" err="1" smtClean="0"/>
              <a:t>theorem</a:t>
            </a:r>
            <a:endParaRPr lang="en-GB" dirty="0"/>
          </a:p>
        </p:txBody>
      </p:sp>
      <p:sp>
        <p:nvSpPr>
          <p:cNvPr id="9" name="Tytuł 2"/>
          <p:cNvSpPr txBox="1">
            <a:spLocks/>
          </p:cNvSpPr>
          <p:nvPr/>
        </p:nvSpPr>
        <p:spPr>
          <a:xfrm>
            <a:off x="317312" y="1131730"/>
            <a:ext cx="8484487" cy="98488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defRPr>
            </a:lvl1pPr>
          </a:lstStyle>
          <a:p>
            <a:pPr algn="ctr"/>
            <a:r>
              <a:rPr lang="pl-PL" b="0" dirty="0" smtClean="0"/>
              <a:t>How the </a:t>
            </a:r>
            <a:r>
              <a:rPr lang="pl-PL" b="0" dirty="0" err="1" smtClean="0"/>
              <a:t>imperfection</a:t>
            </a:r>
            <a:r>
              <a:rPr lang="pl-PL" b="0" dirty="0" smtClean="0"/>
              <a:t> of error-</a:t>
            </a:r>
            <a:r>
              <a:rPr lang="pl-PL" b="0" dirty="0" err="1" smtClean="0"/>
              <a:t>correcting</a:t>
            </a:r>
            <a:r>
              <a:rPr lang="pl-PL" b="0" dirty="0" smtClean="0"/>
              <a:t> </a:t>
            </a:r>
            <a:r>
              <a:rPr lang="pl-PL" b="0" dirty="0" err="1" smtClean="0"/>
              <a:t>codes</a:t>
            </a:r>
            <a:r>
              <a:rPr lang="pl-PL" b="0" dirty="0" smtClean="0"/>
              <a:t> </a:t>
            </a:r>
            <a:r>
              <a:rPr lang="pl-PL" b="0" dirty="0" err="1" smtClean="0"/>
              <a:t>admiting</a:t>
            </a:r>
            <a:r>
              <a:rPr lang="pl-PL" b="0" dirty="0" smtClean="0"/>
              <a:t> </a:t>
            </a:r>
            <a:r>
              <a:rPr lang="pl-PL" b="0" dirty="0" err="1" smtClean="0"/>
              <a:t>universal</a:t>
            </a:r>
            <a:r>
              <a:rPr lang="pl-PL" b="0" dirty="0" smtClean="0"/>
              <a:t> and </a:t>
            </a:r>
            <a:r>
              <a:rPr lang="pl-PL" b="0" dirty="0" err="1" smtClean="0"/>
              <a:t>transversal</a:t>
            </a:r>
            <a:r>
              <a:rPr lang="pl-PL" b="0" dirty="0" smtClean="0"/>
              <a:t> set of </a:t>
            </a:r>
            <a:r>
              <a:rPr lang="pl-PL" b="0" dirty="0" err="1" smtClean="0"/>
              <a:t>gates</a:t>
            </a:r>
            <a:r>
              <a:rPr lang="pl-PL" b="0" dirty="0" smtClean="0"/>
              <a:t> </a:t>
            </a:r>
            <a:r>
              <a:rPr lang="pl-PL" b="0" dirty="0" err="1" smtClean="0"/>
              <a:t>scales</a:t>
            </a:r>
            <a:r>
              <a:rPr lang="pl-PL" b="0" dirty="0" smtClean="0"/>
              <a:t> with </a:t>
            </a:r>
            <a:r>
              <a:rPr lang="pl-PL" b="0" dirty="0" err="1" smtClean="0"/>
              <a:t>increasing</a:t>
            </a:r>
            <a:r>
              <a:rPr lang="pl-PL" b="0" dirty="0" smtClean="0"/>
              <a:t> </a:t>
            </a:r>
            <a:r>
              <a:rPr lang="pl-PL" b="0" dirty="0" err="1" smtClean="0"/>
              <a:t>resources</a:t>
            </a:r>
            <a:r>
              <a:rPr lang="pl-PL" b="0" dirty="0" smtClean="0"/>
              <a:t>?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1600" b="0" dirty="0" smtClean="0"/>
              <a:t>(</a:t>
            </a:r>
            <a:r>
              <a:rPr lang="pl-PL" sz="1600" b="0" dirty="0" err="1" smtClean="0"/>
              <a:t>resources</a:t>
            </a:r>
            <a:r>
              <a:rPr lang="pl-PL" sz="1600" b="0" dirty="0" smtClean="0"/>
              <a:t> = </a:t>
            </a:r>
            <a:r>
              <a:rPr lang="pl-PL" sz="1600" b="0" dirty="0" err="1" smtClean="0"/>
              <a:t>physical</a:t>
            </a:r>
            <a:r>
              <a:rPr lang="pl-PL" sz="1600" b="0" dirty="0" smtClean="0"/>
              <a:t> </a:t>
            </a:r>
            <a:r>
              <a:rPr lang="pl-PL" sz="1600" b="0" dirty="0" err="1" smtClean="0"/>
              <a:t>systems</a:t>
            </a:r>
            <a:r>
              <a:rPr lang="pl-PL" sz="1600" b="0" dirty="0" smtClean="0"/>
              <a:t> </a:t>
            </a:r>
            <a:r>
              <a:rPr lang="pl-PL" sz="1600" b="0" dirty="0" err="1" smtClean="0"/>
              <a:t>used</a:t>
            </a:r>
            <a:r>
              <a:rPr lang="pl-PL" sz="1600" b="0" dirty="0" smtClean="0"/>
              <a:t> for </a:t>
            </a:r>
            <a:r>
              <a:rPr lang="pl-PL" sz="1600" b="0" dirty="0" err="1" smtClean="0"/>
              <a:t>encoding</a:t>
            </a:r>
            <a:r>
              <a:rPr lang="pl-PL" sz="1600" b="0" dirty="0" smtClean="0"/>
              <a:t>)</a:t>
            </a:r>
            <a:endParaRPr lang="en-GB" sz="1600" b="0" dirty="0"/>
          </a:p>
        </p:txBody>
      </p:sp>
      <p:sp>
        <p:nvSpPr>
          <p:cNvPr id="2" name="Prostokąt 1"/>
          <p:cNvSpPr/>
          <p:nvPr/>
        </p:nvSpPr>
        <p:spPr>
          <a:xfrm>
            <a:off x="214538" y="2151310"/>
            <a:ext cx="86582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2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Faist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2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Nezami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V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V. Albert, G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Salton, F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2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Pastawski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Hayden, and J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Preskill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arXiv:1902.07714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(2019)</a:t>
            </a:r>
          </a:p>
          <a:p>
            <a:pPr algn="r"/>
            <a:r>
              <a:rPr lang="pl-PL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n-GB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Mischa </a:t>
            </a:r>
            <a:r>
              <a:rPr lang="en-GB" sz="1200" dirty="0">
                <a:latin typeface="Times" panose="02020603050405020304" pitchFamily="18" charset="0"/>
                <a:cs typeface="Times" panose="02020603050405020304" pitchFamily="18" charset="0"/>
              </a:rPr>
              <a:t>P. Woods and Alvaro M. Alhambra</a:t>
            </a:r>
            <a:r>
              <a:rPr lang="en-GB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GB" sz="1200" dirty="0">
                <a:latin typeface="Times" panose="02020603050405020304" pitchFamily="18" charset="0"/>
                <a:cs typeface="Times" panose="02020603050405020304" pitchFamily="18" charset="0"/>
              </a:rPr>
              <a:t>Quantum 4, 245 (2020</a:t>
            </a:r>
            <a:r>
              <a:rPr lang="en-GB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en-GB" sz="12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0" name="Tytuł 2"/>
          <p:cNvSpPr txBox="1">
            <a:spLocks/>
          </p:cNvSpPr>
          <p:nvPr/>
        </p:nvSpPr>
        <p:spPr>
          <a:xfrm>
            <a:off x="481394" y="2116183"/>
            <a:ext cx="8229600" cy="1143000"/>
          </a:xfrm>
          <a:prstGeom prst="rect">
            <a:avLst/>
          </a:prstGeom>
          <a:ln>
            <a:noFill/>
          </a:ln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en-GB" sz="2000" dirty="0">
              <a:effectLst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779912" y="6309320"/>
            <a:ext cx="51480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A.Kubica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RDD </a:t>
            </a:r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arxiv:2004.11893</a:t>
            </a:r>
            <a:b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S.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Zhou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Z.-W.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L.Jiang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arxiv:2005.11918</a:t>
            </a:r>
          </a:p>
          <a:p>
            <a:pPr marL="342900" lvl="0" indent="-342900" algn="r">
              <a:buAutoNum type="alphaUcPeriod"/>
            </a:pPr>
            <a:endParaRPr lang="pl-PL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endParaRPr lang="pl-PL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300910" y="2647547"/>
            <a:ext cx="8517289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Idea of a </a:t>
            </a:r>
            <a:r>
              <a:rPr lang="pl-PL" b="1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metrological</a:t>
            </a:r>
            <a:r>
              <a:rPr lang="pl-PL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perspective</a:t>
            </a:r>
            <a:r>
              <a:rPr lang="pl-PL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proof: 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error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correcting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codes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cannot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be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too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good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as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otherwise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they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would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lead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violation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of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fundamental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metrological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bounds</a:t>
            </a:r>
            <a:endParaRPr lang="en-US" dirty="0">
              <a:solidFill>
                <a:prstClr val="black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4091" y="3328450"/>
            <a:ext cx="3977708" cy="2895965"/>
          </a:xfrm>
          <a:prstGeom prst="rect">
            <a:avLst/>
          </a:prstGeom>
        </p:spPr>
      </p:pic>
      <p:sp>
        <p:nvSpPr>
          <p:cNvPr id="4" name="Prostokąt 3"/>
          <p:cNvSpPr/>
          <p:nvPr/>
        </p:nvSpPr>
        <p:spPr>
          <a:xfrm>
            <a:off x="4860032" y="3356992"/>
            <a:ext cx="4067944" cy="1944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0702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  <p:bldP spid="8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245" y="3149758"/>
            <a:ext cx="3261610" cy="1580332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Approximate</a:t>
            </a:r>
            <a:r>
              <a:rPr lang="pl-PL" dirty="0" smtClean="0"/>
              <a:t> </a:t>
            </a:r>
            <a:r>
              <a:rPr lang="pl-PL" dirty="0" err="1" smtClean="0"/>
              <a:t>Eastin-Knill</a:t>
            </a:r>
            <a:r>
              <a:rPr lang="pl-PL" dirty="0" smtClean="0"/>
              <a:t> </a:t>
            </a:r>
            <a:r>
              <a:rPr lang="pl-PL" dirty="0" err="1" smtClean="0"/>
              <a:t>theorem</a:t>
            </a:r>
            <a:endParaRPr lang="en-GB" dirty="0"/>
          </a:p>
        </p:txBody>
      </p:sp>
      <p:sp>
        <p:nvSpPr>
          <p:cNvPr id="9" name="Tytuł 2"/>
          <p:cNvSpPr txBox="1">
            <a:spLocks/>
          </p:cNvSpPr>
          <p:nvPr/>
        </p:nvSpPr>
        <p:spPr>
          <a:xfrm>
            <a:off x="317312" y="1131730"/>
            <a:ext cx="8484487" cy="98488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defRPr>
            </a:lvl1pPr>
          </a:lstStyle>
          <a:p>
            <a:pPr algn="ctr"/>
            <a:r>
              <a:rPr lang="pl-PL" b="0" dirty="0" smtClean="0"/>
              <a:t>How the </a:t>
            </a:r>
            <a:r>
              <a:rPr lang="pl-PL" b="0" dirty="0" err="1" smtClean="0"/>
              <a:t>imperfection</a:t>
            </a:r>
            <a:r>
              <a:rPr lang="pl-PL" b="0" dirty="0" smtClean="0"/>
              <a:t> of error-</a:t>
            </a:r>
            <a:r>
              <a:rPr lang="pl-PL" b="0" dirty="0" err="1" smtClean="0"/>
              <a:t>correcting</a:t>
            </a:r>
            <a:r>
              <a:rPr lang="pl-PL" b="0" dirty="0" smtClean="0"/>
              <a:t> </a:t>
            </a:r>
            <a:r>
              <a:rPr lang="pl-PL" b="0" dirty="0" err="1" smtClean="0"/>
              <a:t>codes</a:t>
            </a:r>
            <a:r>
              <a:rPr lang="pl-PL" b="0" dirty="0" smtClean="0"/>
              <a:t> </a:t>
            </a:r>
            <a:r>
              <a:rPr lang="pl-PL" b="0" dirty="0" err="1" smtClean="0"/>
              <a:t>admiting</a:t>
            </a:r>
            <a:r>
              <a:rPr lang="pl-PL" b="0" dirty="0" smtClean="0"/>
              <a:t> </a:t>
            </a:r>
            <a:r>
              <a:rPr lang="pl-PL" b="0" dirty="0" err="1" smtClean="0"/>
              <a:t>universal</a:t>
            </a:r>
            <a:r>
              <a:rPr lang="pl-PL" b="0" dirty="0" smtClean="0"/>
              <a:t> and </a:t>
            </a:r>
            <a:r>
              <a:rPr lang="pl-PL" b="0" dirty="0" err="1" smtClean="0"/>
              <a:t>transversal</a:t>
            </a:r>
            <a:r>
              <a:rPr lang="pl-PL" b="0" dirty="0" smtClean="0"/>
              <a:t> set of </a:t>
            </a:r>
            <a:r>
              <a:rPr lang="pl-PL" b="0" dirty="0" err="1" smtClean="0"/>
              <a:t>gates</a:t>
            </a:r>
            <a:r>
              <a:rPr lang="pl-PL" b="0" dirty="0" smtClean="0"/>
              <a:t> </a:t>
            </a:r>
            <a:r>
              <a:rPr lang="pl-PL" b="0" dirty="0" err="1" smtClean="0"/>
              <a:t>scales</a:t>
            </a:r>
            <a:r>
              <a:rPr lang="pl-PL" b="0" dirty="0" smtClean="0"/>
              <a:t> with </a:t>
            </a:r>
            <a:r>
              <a:rPr lang="pl-PL" b="0" dirty="0" err="1" smtClean="0"/>
              <a:t>increasing</a:t>
            </a:r>
            <a:r>
              <a:rPr lang="pl-PL" b="0" dirty="0" smtClean="0"/>
              <a:t> </a:t>
            </a:r>
            <a:r>
              <a:rPr lang="pl-PL" b="0" dirty="0" err="1" smtClean="0"/>
              <a:t>resources</a:t>
            </a:r>
            <a:r>
              <a:rPr lang="pl-PL" b="0" dirty="0" smtClean="0"/>
              <a:t>?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1600" b="0" dirty="0" smtClean="0"/>
              <a:t>(</a:t>
            </a:r>
            <a:r>
              <a:rPr lang="pl-PL" sz="1600" b="0" dirty="0" err="1" smtClean="0"/>
              <a:t>resources</a:t>
            </a:r>
            <a:r>
              <a:rPr lang="pl-PL" sz="1600" b="0" dirty="0" smtClean="0"/>
              <a:t> = </a:t>
            </a:r>
            <a:r>
              <a:rPr lang="pl-PL" sz="1600" b="0" dirty="0" err="1" smtClean="0"/>
              <a:t>physical</a:t>
            </a:r>
            <a:r>
              <a:rPr lang="pl-PL" sz="1600" b="0" dirty="0" smtClean="0"/>
              <a:t> </a:t>
            </a:r>
            <a:r>
              <a:rPr lang="pl-PL" sz="1600" b="0" dirty="0" err="1" smtClean="0"/>
              <a:t>systems</a:t>
            </a:r>
            <a:r>
              <a:rPr lang="pl-PL" sz="1600" b="0" dirty="0" smtClean="0"/>
              <a:t> </a:t>
            </a:r>
            <a:r>
              <a:rPr lang="pl-PL" sz="1600" b="0" dirty="0" err="1" smtClean="0"/>
              <a:t>used</a:t>
            </a:r>
            <a:r>
              <a:rPr lang="pl-PL" sz="1600" b="0" dirty="0" smtClean="0"/>
              <a:t> for </a:t>
            </a:r>
            <a:r>
              <a:rPr lang="pl-PL" sz="1600" b="0" dirty="0" err="1" smtClean="0"/>
              <a:t>encoding</a:t>
            </a:r>
            <a:r>
              <a:rPr lang="pl-PL" sz="1600" b="0" dirty="0" smtClean="0"/>
              <a:t>)</a:t>
            </a:r>
            <a:endParaRPr lang="en-GB" sz="1600" b="0" dirty="0"/>
          </a:p>
        </p:txBody>
      </p:sp>
      <p:sp>
        <p:nvSpPr>
          <p:cNvPr id="2" name="Prostokąt 1"/>
          <p:cNvSpPr/>
          <p:nvPr/>
        </p:nvSpPr>
        <p:spPr>
          <a:xfrm>
            <a:off x="214538" y="2151310"/>
            <a:ext cx="86582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2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Faist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2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Nezami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V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V. Albert, G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Salton, F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2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Pastawski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Hayden, and J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Preskill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arXiv:1902.07714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(2019)</a:t>
            </a:r>
          </a:p>
          <a:p>
            <a:pPr algn="r"/>
            <a:r>
              <a:rPr lang="pl-PL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n-GB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Mischa </a:t>
            </a:r>
            <a:r>
              <a:rPr lang="en-GB" sz="1200" dirty="0">
                <a:latin typeface="Times" panose="02020603050405020304" pitchFamily="18" charset="0"/>
                <a:cs typeface="Times" panose="02020603050405020304" pitchFamily="18" charset="0"/>
              </a:rPr>
              <a:t>P. Woods and Alvaro M. Alhambra</a:t>
            </a:r>
            <a:r>
              <a:rPr lang="en-GB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GB" sz="1200" dirty="0">
                <a:latin typeface="Times" panose="02020603050405020304" pitchFamily="18" charset="0"/>
                <a:cs typeface="Times" panose="02020603050405020304" pitchFamily="18" charset="0"/>
              </a:rPr>
              <a:t>Quantum 4, 245 (2020</a:t>
            </a:r>
            <a:r>
              <a:rPr lang="en-GB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en-GB" sz="12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0" name="Tytuł 2"/>
          <p:cNvSpPr txBox="1">
            <a:spLocks/>
          </p:cNvSpPr>
          <p:nvPr/>
        </p:nvSpPr>
        <p:spPr>
          <a:xfrm>
            <a:off x="481394" y="2116183"/>
            <a:ext cx="8229600" cy="1143000"/>
          </a:xfrm>
          <a:prstGeom prst="rect">
            <a:avLst/>
          </a:prstGeom>
          <a:ln>
            <a:noFill/>
          </a:ln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en-GB" sz="2000" dirty="0">
              <a:effectLst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779912" y="6309320"/>
            <a:ext cx="51480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A.Kubica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RDD </a:t>
            </a:r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arxiv:2004.11893</a:t>
            </a:r>
            <a:b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S.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Zhou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Z.-W.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L.Jiang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arxiv:2005.11918</a:t>
            </a:r>
          </a:p>
          <a:p>
            <a:pPr marL="342900" lvl="0" indent="-342900" algn="r">
              <a:buAutoNum type="alphaUcPeriod"/>
            </a:pPr>
            <a:endParaRPr lang="pl-PL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endParaRPr lang="pl-PL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300910" y="2647547"/>
            <a:ext cx="8517289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Idea of a </a:t>
            </a:r>
            <a:r>
              <a:rPr lang="pl-PL" b="1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metrological</a:t>
            </a:r>
            <a:r>
              <a:rPr lang="pl-PL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perspective</a:t>
            </a:r>
            <a:r>
              <a:rPr lang="pl-PL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proof: 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error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correcting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codes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cannot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be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too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good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as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otherwise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they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would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lead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violation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of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fundamental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metrological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bounds</a:t>
            </a:r>
            <a:endParaRPr lang="en-US" dirty="0">
              <a:solidFill>
                <a:prstClr val="black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7624" y="4406418"/>
            <a:ext cx="1411570" cy="323672"/>
          </a:xfrm>
          <a:prstGeom prst="rect">
            <a:avLst/>
          </a:prstGeom>
        </p:spPr>
      </p:pic>
      <p:sp>
        <p:nvSpPr>
          <p:cNvPr id="13" name="Tytuł 2"/>
          <p:cNvSpPr txBox="1">
            <a:spLocks/>
          </p:cNvSpPr>
          <p:nvPr/>
        </p:nvSpPr>
        <p:spPr>
          <a:xfrm>
            <a:off x="683568" y="4653136"/>
            <a:ext cx="2774970" cy="361391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sz="14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Covariant</a:t>
            </a:r>
            <a:r>
              <a:rPr lang="pl-PL" sz="14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Error </a:t>
            </a:r>
            <a:r>
              <a:rPr lang="pl-PL" sz="14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Correcting</a:t>
            </a:r>
            <a:r>
              <a:rPr lang="pl-PL" sz="14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Codes</a:t>
            </a:r>
            <a:endParaRPr lang="en-GB" sz="1400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4091" y="3328450"/>
            <a:ext cx="3977708" cy="2895965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94" y="4477306"/>
            <a:ext cx="588952" cy="142476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858" y="4497421"/>
            <a:ext cx="681143" cy="156952"/>
          </a:xfrm>
          <a:prstGeom prst="rect">
            <a:avLst/>
          </a:prstGeom>
          <a:noFill/>
          <a:ln/>
          <a:effectLst/>
        </p:spPr>
      </p:pic>
      <p:sp>
        <p:nvSpPr>
          <p:cNvPr id="20" name="Prostokąt 19"/>
          <p:cNvSpPr/>
          <p:nvPr/>
        </p:nvSpPr>
        <p:spPr>
          <a:xfrm>
            <a:off x="4860032" y="3356992"/>
            <a:ext cx="4067944" cy="11404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9568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raz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245" y="3149758"/>
            <a:ext cx="3261610" cy="1580332"/>
          </a:xfrm>
          <a:prstGeom prst="rect">
            <a:avLst/>
          </a:prstGeom>
        </p:spPr>
      </p:pic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err="1" smtClean="0"/>
              <a:t>Approximate</a:t>
            </a:r>
            <a:r>
              <a:rPr lang="pl-PL" dirty="0" smtClean="0"/>
              <a:t> </a:t>
            </a:r>
            <a:r>
              <a:rPr lang="pl-PL" dirty="0" err="1" smtClean="0"/>
              <a:t>Eastin-Knill</a:t>
            </a:r>
            <a:r>
              <a:rPr lang="pl-PL" dirty="0" smtClean="0"/>
              <a:t> </a:t>
            </a:r>
            <a:r>
              <a:rPr lang="pl-PL" dirty="0" err="1" smtClean="0"/>
              <a:t>theorem</a:t>
            </a:r>
            <a:endParaRPr lang="en-GB" dirty="0"/>
          </a:p>
        </p:txBody>
      </p:sp>
      <p:sp>
        <p:nvSpPr>
          <p:cNvPr id="9" name="Tytuł 2"/>
          <p:cNvSpPr txBox="1">
            <a:spLocks/>
          </p:cNvSpPr>
          <p:nvPr/>
        </p:nvSpPr>
        <p:spPr>
          <a:xfrm>
            <a:off x="317312" y="1131730"/>
            <a:ext cx="8484487" cy="984885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 b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defRPr>
            </a:lvl1pPr>
          </a:lstStyle>
          <a:p>
            <a:pPr algn="ctr"/>
            <a:r>
              <a:rPr lang="pl-PL" b="0" dirty="0" smtClean="0"/>
              <a:t>How the </a:t>
            </a:r>
            <a:r>
              <a:rPr lang="pl-PL" b="0" dirty="0" err="1" smtClean="0"/>
              <a:t>imperfection</a:t>
            </a:r>
            <a:r>
              <a:rPr lang="pl-PL" b="0" dirty="0" smtClean="0"/>
              <a:t> of error-</a:t>
            </a:r>
            <a:r>
              <a:rPr lang="pl-PL" b="0" dirty="0" err="1" smtClean="0"/>
              <a:t>correcting</a:t>
            </a:r>
            <a:r>
              <a:rPr lang="pl-PL" b="0" dirty="0" smtClean="0"/>
              <a:t> </a:t>
            </a:r>
            <a:r>
              <a:rPr lang="pl-PL" b="0" dirty="0" err="1" smtClean="0"/>
              <a:t>codes</a:t>
            </a:r>
            <a:r>
              <a:rPr lang="pl-PL" b="0" dirty="0" smtClean="0"/>
              <a:t> </a:t>
            </a:r>
            <a:r>
              <a:rPr lang="pl-PL" b="0" dirty="0" err="1" smtClean="0"/>
              <a:t>admiting</a:t>
            </a:r>
            <a:r>
              <a:rPr lang="pl-PL" b="0" dirty="0" smtClean="0"/>
              <a:t> </a:t>
            </a:r>
            <a:r>
              <a:rPr lang="pl-PL" b="0" dirty="0" err="1" smtClean="0"/>
              <a:t>universal</a:t>
            </a:r>
            <a:r>
              <a:rPr lang="pl-PL" b="0" dirty="0" smtClean="0"/>
              <a:t> and </a:t>
            </a:r>
            <a:r>
              <a:rPr lang="pl-PL" b="0" dirty="0" err="1" smtClean="0"/>
              <a:t>transversal</a:t>
            </a:r>
            <a:r>
              <a:rPr lang="pl-PL" b="0" dirty="0" smtClean="0"/>
              <a:t> set of </a:t>
            </a:r>
            <a:r>
              <a:rPr lang="pl-PL" b="0" dirty="0" err="1" smtClean="0"/>
              <a:t>gates</a:t>
            </a:r>
            <a:r>
              <a:rPr lang="pl-PL" b="0" dirty="0" smtClean="0"/>
              <a:t> </a:t>
            </a:r>
            <a:r>
              <a:rPr lang="pl-PL" b="0" dirty="0" err="1" smtClean="0"/>
              <a:t>scales</a:t>
            </a:r>
            <a:r>
              <a:rPr lang="pl-PL" b="0" dirty="0" smtClean="0"/>
              <a:t> with </a:t>
            </a:r>
            <a:r>
              <a:rPr lang="pl-PL" b="0" dirty="0" err="1" smtClean="0"/>
              <a:t>increasing</a:t>
            </a:r>
            <a:r>
              <a:rPr lang="pl-PL" b="0" dirty="0" smtClean="0"/>
              <a:t> </a:t>
            </a:r>
            <a:r>
              <a:rPr lang="pl-PL" b="0" dirty="0" err="1" smtClean="0"/>
              <a:t>resources</a:t>
            </a:r>
            <a:r>
              <a:rPr lang="pl-PL" b="0" dirty="0" smtClean="0"/>
              <a:t>? </a:t>
            </a:r>
            <a:r>
              <a:rPr lang="pl-PL" sz="2800" dirty="0" smtClean="0"/>
              <a:t/>
            </a:r>
            <a:br>
              <a:rPr lang="pl-PL" sz="2800" dirty="0" smtClean="0"/>
            </a:br>
            <a:r>
              <a:rPr lang="pl-PL" sz="1600" b="0" dirty="0" smtClean="0"/>
              <a:t>(</a:t>
            </a:r>
            <a:r>
              <a:rPr lang="pl-PL" sz="1600" b="0" dirty="0" err="1" smtClean="0"/>
              <a:t>resources</a:t>
            </a:r>
            <a:r>
              <a:rPr lang="pl-PL" sz="1600" b="0" dirty="0" smtClean="0"/>
              <a:t> = </a:t>
            </a:r>
            <a:r>
              <a:rPr lang="pl-PL" sz="1600" b="0" dirty="0" err="1" smtClean="0"/>
              <a:t>physical</a:t>
            </a:r>
            <a:r>
              <a:rPr lang="pl-PL" sz="1600" b="0" dirty="0" smtClean="0"/>
              <a:t> </a:t>
            </a:r>
            <a:r>
              <a:rPr lang="pl-PL" sz="1600" b="0" dirty="0" err="1" smtClean="0"/>
              <a:t>systems</a:t>
            </a:r>
            <a:r>
              <a:rPr lang="pl-PL" sz="1600" b="0" dirty="0" smtClean="0"/>
              <a:t> </a:t>
            </a:r>
            <a:r>
              <a:rPr lang="pl-PL" sz="1600" b="0" dirty="0" err="1" smtClean="0"/>
              <a:t>used</a:t>
            </a:r>
            <a:r>
              <a:rPr lang="pl-PL" sz="1600" b="0" dirty="0" smtClean="0"/>
              <a:t> for </a:t>
            </a:r>
            <a:r>
              <a:rPr lang="pl-PL" sz="1600" b="0" dirty="0" err="1" smtClean="0"/>
              <a:t>encoding</a:t>
            </a:r>
            <a:r>
              <a:rPr lang="pl-PL" sz="1600" b="0" dirty="0" smtClean="0"/>
              <a:t>)</a:t>
            </a:r>
            <a:endParaRPr lang="en-GB" sz="1600" b="0" dirty="0"/>
          </a:p>
        </p:txBody>
      </p:sp>
      <p:sp>
        <p:nvSpPr>
          <p:cNvPr id="2" name="Prostokąt 1"/>
          <p:cNvSpPr/>
          <p:nvPr/>
        </p:nvSpPr>
        <p:spPr>
          <a:xfrm>
            <a:off x="214538" y="2151310"/>
            <a:ext cx="865828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2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Faist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S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2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Nezami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V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V. Albert, G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Salton, F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en-GB" sz="12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Pastawski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P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Hayden, and J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</a:t>
            </a:r>
            <a:r>
              <a:rPr lang="en-GB" sz="1200" dirty="0" err="1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Preskill</a:t>
            </a:r>
            <a:r>
              <a:rPr lang="en-GB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arXiv:1902.07714</a:t>
            </a:r>
            <a:r>
              <a:rPr lang="pl-PL" sz="1200" dirty="0" smtClean="0">
                <a:solidFill>
                  <a:srgbClr val="000000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(2019)</a:t>
            </a:r>
          </a:p>
          <a:p>
            <a:pPr algn="r"/>
            <a:r>
              <a:rPr lang="pl-PL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  </a:t>
            </a:r>
            <a:r>
              <a:rPr lang="en-GB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Mischa </a:t>
            </a:r>
            <a:r>
              <a:rPr lang="en-GB" sz="1200" dirty="0">
                <a:latin typeface="Times" panose="02020603050405020304" pitchFamily="18" charset="0"/>
                <a:cs typeface="Times" panose="02020603050405020304" pitchFamily="18" charset="0"/>
              </a:rPr>
              <a:t>P. Woods and Alvaro M. Alhambra</a:t>
            </a:r>
            <a:r>
              <a:rPr lang="en-GB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, </a:t>
            </a:r>
            <a:r>
              <a:rPr lang="en-GB" sz="1200" dirty="0">
                <a:latin typeface="Times" panose="02020603050405020304" pitchFamily="18" charset="0"/>
                <a:cs typeface="Times" panose="02020603050405020304" pitchFamily="18" charset="0"/>
              </a:rPr>
              <a:t>Quantum 4, 245 (2020</a:t>
            </a:r>
            <a:r>
              <a:rPr lang="en-GB" sz="1200" dirty="0" smtClean="0">
                <a:latin typeface="Times" panose="02020603050405020304" pitchFamily="18" charset="0"/>
                <a:cs typeface="Times" panose="02020603050405020304" pitchFamily="18" charset="0"/>
              </a:rPr>
              <a:t>)</a:t>
            </a:r>
            <a:endParaRPr lang="en-GB" sz="1200" dirty="0"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10" name="Tytuł 2"/>
          <p:cNvSpPr txBox="1">
            <a:spLocks/>
          </p:cNvSpPr>
          <p:nvPr/>
        </p:nvSpPr>
        <p:spPr>
          <a:xfrm>
            <a:off x="481394" y="2116183"/>
            <a:ext cx="8229600" cy="1143000"/>
          </a:xfrm>
          <a:prstGeom prst="rect">
            <a:avLst/>
          </a:prstGeom>
          <a:ln>
            <a:noFill/>
          </a:ln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endParaRPr lang="en-GB" sz="2000" dirty="0">
              <a:effectLst/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sp>
        <p:nvSpPr>
          <p:cNvPr id="6" name="Prostokąt 5"/>
          <p:cNvSpPr/>
          <p:nvPr/>
        </p:nvSpPr>
        <p:spPr>
          <a:xfrm>
            <a:off x="3779912" y="6309320"/>
            <a:ext cx="51480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A.Kubica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RDD </a:t>
            </a:r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arxiv:2004.11893</a:t>
            </a:r>
            <a:b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pl-PL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see</a:t>
            </a:r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also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S.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Zhou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Z.-W.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Liu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L.Jiang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arxiv:2005.11918</a:t>
            </a:r>
          </a:p>
          <a:p>
            <a:pPr marL="342900" lvl="0" indent="-342900" algn="r">
              <a:buAutoNum type="alphaUcPeriod"/>
            </a:pPr>
            <a:endParaRPr lang="pl-PL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/>
            <a:endParaRPr lang="pl-PL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300910" y="2647547"/>
            <a:ext cx="8517289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Idea of a </a:t>
            </a:r>
            <a:r>
              <a:rPr lang="pl-PL" b="1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metrological</a:t>
            </a:r>
            <a:r>
              <a:rPr lang="pl-PL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b="1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perspective</a:t>
            </a:r>
            <a:r>
              <a:rPr lang="pl-PL" b="1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proof: 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error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correcting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codes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cannot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be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too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good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, as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otherwise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they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would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lead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to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violation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of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fundamental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metrological</a:t>
            </a:r>
            <a:r>
              <a:rPr lang="pl-PL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 </a:t>
            </a:r>
            <a:r>
              <a:rPr lang="pl-PL" dirty="0" err="1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bounds</a:t>
            </a:r>
            <a:endParaRPr lang="en-US" dirty="0">
              <a:solidFill>
                <a:prstClr val="black"/>
              </a:solidFill>
              <a:latin typeface="Times" panose="02020603050405020304" pitchFamily="18" charset="0"/>
              <a:cs typeface="Times" panose="02020603050405020304" pitchFamily="18" charset="0"/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7624" y="4406418"/>
            <a:ext cx="1411570" cy="323672"/>
          </a:xfrm>
          <a:prstGeom prst="rect">
            <a:avLst/>
          </a:prstGeom>
        </p:spPr>
      </p:pic>
      <p:sp>
        <p:nvSpPr>
          <p:cNvPr id="13" name="Tytuł 2"/>
          <p:cNvSpPr txBox="1">
            <a:spLocks/>
          </p:cNvSpPr>
          <p:nvPr/>
        </p:nvSpPr>
        <p:spPr>
          <a:xfrm>
            <a:off x="683568" y="4653136"/>
            <a:ext cx="2774970" cy="361391"/>
          </a:xfrm>
          <a:prstGeom prst="rect">
            <a:avLst/>
          </a:prstGeom>
        </p:spPr>
        <p:txBody>
          <a:bodyPr vert="horz" rtlCol="0"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pl-PL" sz="14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Covariant</a:t>
            </a:r>
            <a:r>
              <a:rPr lang="pl-PL" sz="14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Error </a:t>
            </a:r>
            <a:r>
              <a:rPr lang="pl-PL" sz="14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Correcting</a:t>
            </a:r>
            <a:r>
              <a:rPr lang="pl-PL" sz="1400" b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400" b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Codes</a:t>
            </a:r>
            <a:endParaRPr lang="en-GB" sz="1400" b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Obraz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24091" y="3328450"/>
            <a:ext cx="3977708" cy="2895965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94" y="4477306"/>
            <a:ext cx="588952" cy="142476"/>
          </a:xfrm>
          <a:prstGeom prst="rect">
            <a:avLst/>
          </a:prstGeom>
          <a:noFill/>
          <a:ln/>
          <a:effectLst/>
        </p:spPr>
      </p:pic>
      <p:pic>
        <p:nvPicPr>
          <p:cNvPr id="18" name="Obraz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858" y="4497421"/>
            <a:ext cx="681143" cy="156952"/>
          </a:xfrm>
          <a:prstGeom prst="rect">
            <a:avLst/>
          </a:prstGeom>
          <a:noFill/>
          <a:ln/>
          <a:effectLst/>
        </p:spPr>
      </p:pic>
      <p:grpSp>
        <p:nvGrpSpPr>
          <p:cNvPr id="4" name="Grupa 3"/>
          <p:cNvGrpSpPr/>
          <p:nvPr/>
        </p:nvGrpSpPr>
        <p:grpSpPr>
          <a:xfrm>
            <a:off x="371507" y="5083164"/>
            <a:ext cx="3607461" cy="1720649"/>
            <a:chOff x="371507" y="5083164"/>
            <a:chExt cx="3607461" cy="1720649"/>
          </a:xfrm>
        </p:grpSpPr>
        <p:pic>
          <p:nvPicPr>
            <p:cNvPr id="15" name="Obraz 1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1507" y="5464034"/>
              <a:ext cx="1421615" cy="5278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7" name="Obraz 16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893409" y="5083164"/>
              <a:ext cx="2085559" cy="513608"/>
            </a:xfrm>
            <a:prstGeom prst="rect">
              <a:avLst/>
            </a:prstGeom>
          </p:spPr>
        </p:pic>
        <p:pic>
          <p:nvPicPr>
            <p:cNvPr id="19" name="Obraz 18"/>
            <p:cNvPicPr>
              <a:picLocks noChangeAspect="1"/>
            </p:cNvPicPr>
            <p:nvPr/>
          </p:nvPicPr>
          <p:blipFill rotWithShape="1">
            <a:blip r:embed="rId12"/>
            <a:srcRect t="3853" b="-3853"/>
            <a:stretch/>
          </p:blipFill>
          <p:spPr>
            <a:xfrm>
              <a:off x="2555776" y="5697897"/>
              <a:ext cx="727260" cy="11059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076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206466" y="-122803"/>
            <a:ext cx="8229600" cy="1143000"/>
          </a:xfrm>
        </p:spPr>
        <p:txBody>
          <a:bodyPr/>
          <a:lstStyle/>
          <a:p>
            <a:r>
              <a:rPr lang="pl-PL" dirty="0" smtClean="0"/>
              <a:t>Take </a:t>
            </a:r>
            <a:r>
              <a:rPr lang="pl-PL" dirty="0" err="1" smtClean="0"/>
              <a:t>home</a:t>
            </a:r>
            <a:r>
              <a:rPr lang="pl-PL" dirty="0" smtClean="0"/>
              <a:t> </a:t>
            </a:r>
            <a:r>
              <a:rPr lang="pl-PL" dirty="0" err="1" smtClean="0"/>
              <a:t>messages</a:t>
            </a:r>
            <a:endParaRPr lang="en-GB" dirty="0"/>
          </a:p>
        </p:txBody>
      </p:sp>
      <p:sp>
        <p:nvSpPr>
          <p:cNvPr id="61" name="Prostokąt 60"/>
          <p:cNvSpPr/>
          <p:nvPr/>
        </p:nvSpPr>
        <p:spPr>
          <a:xfrm>
            <a:off x="335950" y="5189997"/>
            <a:ext cx="8584280" cy="1349436"/>
          </a:xfrm>
          <a:prstGeom prst="rect">
            <a:avLst/>
          </a:prstGeom>
          <a:solidFill>
            <a:srgbClr val="FFFF00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2" name="Obraz 6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433" y="5312481"/>
            <a:ext cx="7315809" cy="455619"/>
          </a:xfrm>
          <a:prstGeom prst="rect">
            <a:avLst/>
          </a:prstGeom>
          <a:noFill/>
          <a:ln/>
          <a:effectLst/>
        </p:spPr>
      </p:pic>
      <p:pic>
        <p:nvPicPr>
          <p:cNvPr id="2" name="Obraz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89" y="5852341"/>
            <a:ext cx="6974476" cy="227048"/>
          </a:xfrm>
          <a:prstGeom prst="rect">
            <a:avLst/>
          </a:prstGeom>
          <a:noFill/>
          <a:ln/>
          <a:effectLst/>
        </p:spPr>
      </p:pic>
      <p:grpSp>
        <p:nvGrpSpPr>
          <p:cNvPr id="4" name="Grupa 3"/>
          <p:cNvGrpSpPr/>
          <p:nvPr/>
        </p:nvGrpSpPr>
        <p:grpSpPr>
          <a:xfrm>
            <a:off x="1210601" y="723132"/>
            <a:ext cx="4396452" cy="1705752"/>
            <a:chOff x="1403648" y="858042"/>
            <a:chExt cx="6124644" cy="2376263"/>
          </a:xfrm>
        </p:grpSpPr>
        <p:grpSp>
          <p:nvGrpSpPr>
            <p:cNvPr id="64" name="Grupa 63"/>
            <p:cNvGrpSpPr/>
            <p:nvPr/>
          </p:nvGrpSpPr>
          <p:grpSpPr>
            <a:xfrm>
              <a:off x="1403648" y="858042"/>
              <a:ext cx="6124644" cy="2376263"/>
              <a:chOff x="1164326" y="3907641"/>
              <a:chExt cx="4268693" cy="1656184"/>
            </a:xfrm>
          </p:grpSpPr>
          <p:cxnSp>
            <p:nvCxnSpPr>
              <p:cNvPr id="65" name="Łącznik prosty 64"/>
              <p:cNvCxnSpPr/>
              <p:nvPr/>
            </p:nvCxnSpPr>
            <p:spPr>
              <a:xfrm>
                <a:off x="4671540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66" name="Łącznik prosty 65"/>
              <p:cNvCxnSpPr/>
              <p:nvPr/>
            </p:nvCxnSpPr>
            <p:spPr>
              <a:xfrm>
                <a:off x="4671540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67" name="Łącznik prosty 66"/>
              <p:cNvCxnSpPr/>
              <p:nvPr/>
            </p:nvCxnSpPr>
            <p:spPr>
              <a:xfrm>
                <a:off x="2723088" y="458959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68" name="Łącznik prosty 67"/>
              <p:cNvCxnSpPr/>
              <p:nvPr/>
            </p:nvCxnSpPr>
            <p:spPr>
              <a:xfrm>
                <a:off x="272308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69" name="Łącznik prosty 68"/>
              <p:cNvCxnSpPr/>
              <p:nvPr/>
            </p:nvCxnSpPr>
            <p:spPr>
              <a:xfrm>
                <a:off x="3697314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0" name="Łącznik prosty 69"/>
              <p:cNvCxnSpPr/>
              <p:nvPr/>
            </p:nvCxnSpPr>
            <p:spPr>
              <a:xfrm>
                <a:off x="2235975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71" name="Prostokąt 70"/>
              <p:cNvSpPr/>
              <p:nvPr/>
            </p:nvSpPr>
            <p:spPr>
              <a:xfrm>
                <a:off x="2430820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72" name="Łącznik prosty 71"/>
              <p:cNvCxnSpPr/>
              <p:nvPr/>
            </p:nvCxnSpPr>
            <p:spPr>
              <a:xfrm>
                <a:off x="1554016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73" name="Łącznik prosty 72"/>
              <p:cNvCxnSpPr/>
              <p:nvPr/>
            </p:nvCxnSpPr>
            <p:spPr>
              <a:xfrm>
                <a:off x="3161490" y="4833156"/>
                <a:ext cx="34098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74" name="Obraz 73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19" cstate="print"/>
              <a:stretch>
                <a:fillRect/>
              </a:stretch>
            </p:blipFill>
            <p:spPr bwMode="auto">
              <a:xfrm>
                <a:off x="3210201" y="4589599"/>
                <a:ext cx="174239" cy="154492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75" name="Łącznik prosty 74"/>
              <p:cNvCxnSpPr/>
              <p:nvPr/>
            </p:nvCxnSpPr>
            <p:spPr>
              <a:xfrm>
                <a:off x="4233138" y="4199909"/>
                <a:ext cx="29226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pic>
            <p:nvPicPr>
              <p:cNvPr id="76" name="Picture 3 1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1407883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7" name="Obraz 76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1" cstate="print"/>
              <a:stretch>
                <a:fillRect/>
              </a:stretch>
            </p:blipFill>
            <p:spPr bwMode="auto">
              <a:xfrm>
                <a:off x="1164326" y="4687022"/>
                <a:ext cx="270845" cy="212724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8" name="Obraz 77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2" cstate="print"/>
              <a:stretch>
                <a:fillRect/>
              </a:stretch>
            </p:blipFill>
            <p:spPr bwMode="auto">
              <a:xfrm>
                <a:off x="5220072" y="4653136"/>
                <a:ext cx="212947" cy="1547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79" name="Obraz 78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3" cstate="print"/>
              <a:stretch>
                <a:fillRect/>
              </a:stretch>
            </p:blipFill>
            <p:spPr bwMode="auto">
              <a:xfrm>
                <a:off x="2538357" y="4638310"/>
                <a:ext cx="182067" cy="20270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80" name="Łącznik prosty 79"/>
              <p:cNvCxnSpPr/>
              <p:nvPr/>
            </p:nvCxnSpPr>
            <p:spPr>
              <a:xfrm>
                <a:off x="1651439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sp>
            <p:nvSpPr>
              <p:cNvPr id="81" name="Prostokąt 80"/>
              <p:cNvSpPr/>
              <p:nvPr/>
            </p:nvSpPr>
            <p:spPr>
              <a:xfrm>
                <a:off x="4427984" y="4005064"/>
                <a:ext cx="438402" cy="1510050"/>
              </a:xfrm>
              <a:prstGeom prst="rect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Text" lastClr="000000"/>
                </a:solidFill>
                <a:prstDash val="solid"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cxnSp>
            <p:nvCxnSpPr>
              <p:cNvPr id="82" name="Łącznik prosty 81"/>
              <p:cNvCxnSpPr/>
              <p:nvPr/>
            </p:nvCxnSpPr>
            <p:spPr>
              <a:xfrm>
                <a:off x="3697314" y="4589599"/>
                <a:ext cx="681958" cy="0"/>
              </a:xfrm>
              <a:prstGeom prst="line">
                <a:avLst/>
              </a:prstGeom>
              <a:noFill/>
              <a:ln w="9525" cap="flat" cmpd="sng" algn="ctr">
                <a:solidFill>
                  <a:srgbClr val="000000"/>
                </a:solidFill>
                <a:prstDash val="solid"/>
              </a:ln>
              <a:effectLst/>
            </p:spPr>
          </p:cxnSp>
          <p:cxnSp>
            <p:nvCxnSpPr>
              <p:cNvPr id="83" name="Łącznik prosty 82"/>
              <p:cNvCxnSpPr/>
              <p:nvPr/>
            </p:nvCxnSpPr>
            <p:spPr>
              <a:xfrm>
                <a:off x="1992418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cxnSp>
            <p:nvCxnSpPr>
              <p:cNvPr id="84" name="Łącznik prosty 83"/>
              <p:cNvCxnSpPr/>
              <p:nvPr/>
            </p:nvCxnSpPr>
            <p:spPr>
              <a:xfrm>
                <a:off x="4038293" y="4833156"/>
                <a:ext cx="0" cy="340979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ysDot"/>
              </a:ln>
              <a:effectLst/>
            </p:spPr>
          </p:cxnSp>
          <p:pic>
            <p:nvPicPr>
              <p:cNvPr id="85" name="Obraz 84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4543759" y="4638310"/>
                <a:ext cx="263013" cy="202411"/>
              </a:xfrm>
              <a:prstGeom prst="rect">
                <a:avLst/>
              </a:prstGeom>
              <a:solidFill>
                <a:sysClr val="window" lastClr="FFFFFF"/>
              </a:solidFill>
              <a:ln/>
              <a:effectLst/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pic>
            <p:nvPicPr>
              <p:cNvPr id="86" name="Picture 3 2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4963808" y="3907641"/>
                <a:ext cx="253281" cy="16561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87" name="Obraz 86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2354327" y="997823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pic>
          <p:nvPicPr>
            <p:cNvPr id="88" name="Obraz 87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2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2874" t="-17210" r="-8923" b="-5852"/>
            <a:stretch/>
          </p:blipFill>
          <p:spPr>
            <a:xfrm>
              <a:off x="5261932" y="973322"/>
              <a:ext cx="614683" cy="585412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</p:grpSp>
      <p:sp>
        <p:nvSpPr>
          <p:cNvPr id="91" name="Prostokąt 90"/>
          <p:cNvSpPr/>
          <p:nvPr/>
        </p:nvSpPr>
        <p:spPr>
          <a:xfrm>
            <a:off x="328485" y="2637105"/>
            <a:ext cx="8582754" cy="145362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92" name="Obraz 91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176" y="2726247"/>
            <a:ext cx="6977524" cy="45561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  <a:effectLst/>
        </p:spPr>
      </p:pic>
      <p:pic>
        <p:nvPicPr>
          <p:cNvPr id="10" name="Obraz 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4188" y="988044"/>
            <a:ext cx="2300877" cy="554033"/>
          </a:xfrm>
          <a:prstGeom prst="rect">
            <a:avLst/>
          </a:prstGeom>
          <a:noFill/>
          <a:ln/>
          <a:effectLst/>
        </p:spPr>
      </p:pic>
      <p:pic>
        <p:nvPicPr>
          <p:cNvPr id="12" name="Obraz 11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235" y="1750926"/>
            <a:ext cx="1649840" cy="489400"/>
          </a:xfrm>
          <a:prstGeom prst="rect">
            <a:avLst/>
          </a:prstGeom>
          <a:noFill/>
          <a:ln/>
          <a:effectLst/>
        </p:spPr>
      </p:pic>
      <p:pic>
        <p:nvPicPr>
          <p:cNvPr id="14" name="Obraz 13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028" y="3200629"/>
            <a:ext cx="5534476" cy="2300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  <a:effectLst/>
        </p:spPr>
      </p:pic>
      <p:pic>
        <p:nvPicPr>
          <p:cNvPr id="15" name="Obraz 14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81" y="3546939"/>
            <a:ext cx="7248762" cy="2270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/>
          <a:effectLst/>
        </p:spPr>
      </p:pic>
      <p:sp>
        <p:nvSpPr>
          <p:cNvPr id="97" name="Prostokąt 96"/>
          <p:cNvSpPr/>
          <p:nvPr/>
        </p:nvSpPr>
        <p:spPr>
          <a:xfrm>
            <a:off x="326959" y="4197488"/>
            <a:ext cx="8584280" cy="824027"/>
          </a:xfrm>
          <a:prstGeom prst="rect">
            <a:avLst/>
          </a:prstGeom>
          <a:solidFill>
            <a:srgbClr val="99FF99"/>
          </a:solidFill>
          <a:ln w="254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6" name="Obraz 15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493" y="4389096"/>
            <a:ext cx="7734857" cy="230095"/>
          </a:xfrm>
          <a:prstGeom prst="rect">
            <a:avLst/>
          </a:prstGeom>
          <a:noFill/>
          <a:ln/>
          <a:effectLst/>
        </p:spPr>
      </p:pic>
      <p:sp>
        <p:nvSpPr>
          <p:cNvPr id="20" name="Prostokąt 19"/>
          <p:cNvSpPr/>
          <p:nvPr/>
        </p:nvSpPr>
        <p:spPr>
          <a:xfrm>
            <a:off x="107312" y="3805329"/>
            <a:ext cx="87211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2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Lett</a:t>
            </a:r>
            <a:r>
              <a:rPr lang="pl-PL" sz="1200" dirty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. 113, 250801 (2014</a:t>
            </a:r>
            <a:r>
              <a:rPr lang="pl-PL" sz="1200" dirty="0" smtClean="0">
                <a:solidFill>
                  <a:prstClr val="black"/>
                </a:solidFill>
                <a:latin typeface="Times" panose="02020603050405020304" pitchFamily="18" charset="0"/>
                <a:cs typeface="Times" panose="02020603050405020304" pitchFamily="18" charset="0"/>
              </a:rPr>
              <a:t>), </a:t>
            </a:r>
            <a:r>
              <a:rPr lang="pl-PL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l-PL" sz="1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X  7, 041009 (</a:t>
            </a:r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2017), </a:t>
            </a:r>
            <a:r>
              <a:rPr lang="fr-FR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Commun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9, 78 (2018</a:t>
            </a:r>
            <a:r>
              <a:rPr lang="fr-FR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pl-PL" sz="1200" dirty="0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Nat. </a:t>
            </a:r>
            <a:r>
              <a:rPr lang="pl-PL" sz="1200" dirty="0" err="1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Commun</a:t>
            </a:r>
            <a:r>
              <a:rPr lang="pl-PL" sz="1200" dirty="0" smtClean="0">
                <a:solidFill>
                  <a:prstClr val="black"/>
                </a:solidFill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11, 250 (2020)</a:t>
            </a:r>
            <a:endParaRPr lang="pl-PL" sz="1200" dirty="0">
              <a:solidFill>
                <a:prstClr val="black"/>
              </a:solidFill>
              <a:latin typeface="Times New Roman" pitchFamily="18" charset="0"/>
              <a:ea typeface="Microsoft Himalaya" pitchFamily="2" charset="0"/>
              <a:cs typeface="Times New Roman" pitchFamily="18" charset="0"/>
            </a:endParaRPr>
          </a:p>
        </p:txBody>
      </p:sp>
      <p:sp>
        <p:nvSpPr>
          <p:cNvPr id="26" name="Prostokąt 25"/>
          <p:cNvSpPr/>
          <p:nvPr/>
        </p:nvSpPr>
        <p:spPr>
          <a:xfrm>
            <a:off x="2237243" y="4730291"/>
            <a:ext cx="65203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arxiv:2004.11893, arxiv:2005.11918</a:t>
            </a:r>
            <a:endParaRPr lang="pl-PL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0" name="Prostokąt 99"/>
          <p:cNvSpPr/>
          <p:nvPr/>
        </p:nvSpPr>
        <p:spPr>
          <a:xfrm>
            <a:off x="4102419" y="6171314"/>
            <a:ext cx="48830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Nat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Commun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fr-FR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9, 78 (2018)</a:t>
            </a:r>
            <a:r>
              <a:rPr lang="pl-PL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Quantum 4, 288 (2020) </a:t>
            </a:r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pl-PL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multiparameter</a:t>
            </a:r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1200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case</a:t>
            </a:r>
            <a:r>
              <a:rPr lang="pl-PL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 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55734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91" grpId="0" animBg="1"/>
      <p:bldP spid="97" grpId="0" animBg="1"/>
      <p:bldP spid="20" grpId="0"/>
      <p:bldP spid="26" grpId="0"/>
      <p:bldP spid="10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,9868"/>
  <p:tag name="ORIGINALWIDTH" val="119,985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IGUANATEXSIZE" val="20"/>
  <p:tag name="IGUANATEXCURSOR" val="632"/>
  <p:tag name="TRANSPARENCY" val="False"/>
  <p:tag name="FILENAME" val=""/>
  <p:tag name="INPUTTYPE" val="0"/>
  <p:tag name="LATEXENGINEID" val="0"/>
  <p:tag name="TEMPFOLDER" val="c:\temp\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03,22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tilde{\varphi}(i)$&#10;\end{document}&#10;"/>
  <p:tag name="IGUANATEXSIZE" val="20"/>
  <p:tag name="IGUANATEXCURSOR" val="626"/>
  <p:tag name="TRANSPARENCY" val="False"/>
  <p:tag name="FILENAME" val=""/>
  <p:tag name="INPUTTYPE" val="0"/>
  <p:tag name="LATEXENGINEID" val="0"/>
  <p:tag name="TEMPFOLDER" val="c:\temp\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17,4728"/>
  <p:tag name="ORIGINALWIDTH" val="629,9213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in_{\Pi_i, \tilde{\varphi}, \ket{\psi}} \Delta^2 \tilde{\varphi}$$&#10;\end{document}&#10;"/>
  <p:tag name="IGUANATEXSIZE" val="20"/>
  <p:tag name="IGUANATEXCURSOR" val="66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3,7308"/>
  <p:tag name="ORIGINALWIDTH" val="1623,54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_Q = 4 (\braket{\dot{\psi}_\varphi}{\dot{\psi}_\varphi} - &#10;|\braket{\psi_\varphi}{\dot{\psi}_\varphi}|^2)&#10; $$&#10;\end{document}&#10;"/>
  <p:tag name="IGUANATEXSIZE" val="20"/>
  <p:tag name="IGUANATEXCURSOR" val="650"/>
  <p:tag name="TRANSPARENCY" val="True"/>
  <p:tag name="FILENAME" val=""/>
  <p:tag name="INPUTTYPE" val="0"/>
  <p:tag name="LATEXENGINEID" val="0"/>
  <p:tag name="TEMPFOLDER" val="c:\temp\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2,7147"/>
  <p:tag name="ORIGINALWIDTH" val="786,651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ot{\ket{\psi_\varphi}}= \frac{d}{d \varphi} \ket{\psi_\varphi}&#10;$$&#10;\end{document}&#10;"/>
  <p:tag name="IGUANATEXSIZE" val="20"/>
  <p:tag name="IGUANATEXCURSOR" val="582"/>
  <p:tag name="TRANSPARENCY" val="False"/>
  <p:tag name="FILENAME" val=""/>
  <p:tag name="INPUTTYPE" val="0"/>
  <p:tag name="LATEXENGINEID" val="0"/>
  <p:tag name="TEMPFOLDER" val="c:\temp\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92,7259"/>
  <p:tag name="ORIGINALWIDTH" val="401,1998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max_{\ket{\psi}} F_Q $$&#10;\end{document}&#10;"/>
  <p:tag name="IGUANATEXSIZE" val="20"/>
  <p:tag name="IGUANATEXCURSOR" val="643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87,964"/>
  <p:tag name="ORIGINALWIDTH" val="581,177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tilde{\varphi} \geq \frac{1}{F_Q}$$&#10;\end{document}&#10;"/>
  <p:tag name="IGUANATEXSIZE" val="20"/>
  <p:tag name="IGUANATEXCURSOR" val="618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=\frac{1}{\sqrt{2}}(e^{i\varphi }\ket{0}+\ket{1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1"/>
  <p:tag name="PICTUREFILESIZE" val="472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\ket{\psi_\varphi}^{\otimes N}) = N F(\ket{\psi_\varphi}) = N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7"/>
  <p:tag name="PICTUREFILESIZE" val="531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=\frac{1}{\sqrt{2}}(e^{i N \varphi }\ket{0}^{\otimes N}+\ket{1}^{\otimes N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6"/>
  <p:tag name="PICTUREFILESIZE" val="694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\ket{\Psi_\varphi}) = N^2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2"/>
  <p:tag name="PICTUREFILESIZE" val="2723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=e^{i \frac{\sigma_z}{2} 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47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1131,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mathcal{E}_\varphi(\rho) = &#10;\sum_i K_i^\varphi \rho K_i^{\varphi \dagger}$$&#10;\end{document}&#10;"/>
  <p:tag name="IGUANATEXSIZE" val="20"/>
  <p:tag name="IGUANATEXCURSOR" val="569"/>
  <p:tag name="TRANSPARENCY" val="True"/>
  <p:tag name="FILENAME" val=""/>
  <p:tag name="INPUTTYPE" val="0"/>
  <p:tag name="LATEXENGINEID" val="0"/>
  <p:tag name="TEMPFOLDER" val="c:\temp\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6,2317"/>
  <p:tag name="ORIGINALWIDTH" val="737,157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K_i^\varphi = K_i e^{i H \varphi}$$&#10;\end{document}&#10;"/>
  <p:tag name="IGUANATEXSIZE" val="20"/>
  <p:tag name="IGUANATEXCURSOR" val="59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+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"/>
  <p:tag name="PICTUREFILESIZE" val="188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3,4533"/>
  <p:tag name="ORIGINALWIDTH" val="1270,34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,\{V_i\}}F(\rho_\varphi) \overset{?}{=} &#10;\begin{cases} \propto N^2 \\ \propto N  \end{cases}$$&#10;\end{document}&#10;"/>
  <p:tag name="IGUANATEXSIZE" val="20"/>
  <p:tag name="IGUANATEXCURSOR" val="60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69,2164"/>
  <p:tag name="ORIGINALWIDTH" val="1131,60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(\rho) = \sum_i K_{i}^{\varphi} &#10;\rho K_{i}^{\varphi \dagger}$$&#10; \end{document}&#10;"/>
  <p:tag name="IGUANATEXSIZE" val="20"/>
  <p:tag name="IGUANATEXCURSOR" val="544"/>
  <p:tag name="TRANSPARENCY" val="True"/>
  <p:tag name="FILENAME" val=""/>
  <p:tag name="INPUTTYPE" val="0"/>
  <p:tag name="LATEXENGINEID" val="0"/>
  <p:tag name="TEMPFOLDER" val="c:\temp\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83,4646"/>
  <p:tag name="ORIGINALWIDTH" val="1049,86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tilde{K}_{i}^{\varphi} = \sum_j v_{ij}(\varphi) K_{j}^{\varphi}$$&#10; \end{document}&#10;"/>
  <p:tag name="IGUANATEXSIZE" val="20"/>
  <p:tag name="IGUANATEXCURSOR" val="548"/>
  <p:tag name="TRANSPARENCY" val="True"/>
  <p:tag name="FILENAME" val=""/>
  <p:tag name="INPUTTYPE" val="0"/>
  <p:tag name="LATEXENGINEID" val="0"/>
  <p:tag name="TEMPFOLDER" val="c:\temp\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5,7218"/>
  <p:tag name="ORIGINALWIDTH" val="2957,6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\tilde{{K}}_k^\varphi} N \|\alpha\| + N(N-1) \|\beta\|&#10;(\|\alpha\| + \| \beta\| + 1)$$&#10; \end{document}&#10;"/>
  <p:tag name="IGUANATEXSIZE" val="20"/>
  <p:tag name="IGUANATEXCURSOR" val="58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49,643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alpha = \sum_k \dot{\tilde{K}}_k^{\dagger \varphi} \dot{\tilde{K}}_k^\varphi&#10;$$&#10; \end{document}&#10;"/>
  <p:tag name="IGUANATEXSIZE" val="20"/>
  <p:tag name="IGUANATEXCURSOR" val="566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4,7131"/>
  <p:tag name="ORIGINALWIDTH" val="848,143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beta = \sum_k \dot{\tilde{{K}_k}}^{\dagger \varphi} \tilde{{K}}_k^\varphi&#10;$$&#10; \end{document}&#10;"/>
  <p:tag name="IGUANATEXSIZE" val="20"/>
  <p:tag name="IGUANATEXCURSOR" val="599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,2358"/>
  <p:tag name="ORIGINALWIDTH" val="4101,98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Heisenberg scaling is impossible if we find a Kraus representation for which  \end{document}&#10;"/>
  <p:tag name="IGUANATEXSIZE" val="20"/>
  <p:tag name="IGUANATEXCURSOR" val="607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5,7218"/>
  <p:tag name="ORIGINALWIDTH" val="2957,6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x_{\Psi, V_i}F_Q \leq  4 \min_{\tilde{K}_k^\varphi} N \|\alpha\| + N(N-1) \|\beta\|&#10;(\|\alpha\| + \| \beta\| + 1)$$&#10; \end{document}&#10;"/>
  <p:tag name="IGUANATEXSIZE" val="20"/>
  <p:tag name="IGUANATEXCURSOR" val="57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2395,20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beta = 0\longleftrightarrow&#10; i \sum_k \dot{{K}}_k^\dagger {K}_k \in \t{span}_{\mathbb{H}}\left\{K_i^\dagger K_j, \forall_{ij}  \right\} $&#10;&#10; \end{document}&#10;"/>
  <p:tag name="IGUANATEXSIZE" val="20"/>
  <p:tag name="IGUANATEXCURSOR" val="561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83,727"/>
  <p:tag name="ORIGINALWIDTH" val="3083,61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 ${K}_k^\varphi = {K}_k e^{-i H \varphi}$ then $i \sum_k \dot{{K}_k}^\dagger {K}_k = H \sum_k {K}^\dagger_k {K}_k = H$ &#10;&#10; \end{document}&#10;"/>
  <p:tag name="IGUANATEXSIZE" val="20"/>
  <p:tag name="IGUANATEXCURSOR" val="60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433,82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Heisenberg scaling is impossible if &#10;$&#10;H \in \mathcal{S} =  \t{span}_{\mathbb{H}}\left\{K_i^\dagger K_j, \forall_{ij}  \right\}&#10;$&#10; \end{document}&#10;"/>
  <p:tag name="IGUANATEXSIZE" val="20"/>
  <p:tag name="IGUANATEXCURSOR" val="66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2,4859"/>
  <p:tag name="ORIGINALWIDTH" val="2938,13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\begin{center}&#10;\small generic behaviour (lossy optical interferometry, dephasing)&#10;\end{center}&#10; \end{document}&#10;"/>
  <p:tag name="IGUANATEXSIZE" val="20"/>
  <p:tag name="IGUANATEXCURSOR" val="530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4,48819"/>
  <p:tag name="ORIGINALWIDTH" val="365,954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k \ll N&#10;$$&#10; \end{document}&#10;"/>
  <p:tag name="IGUANATEXSIZE" val="20"/>
  <p:tag name="IGUANATEXCURSOR" val="56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4,73937"/>
  <p:tag name="ORIGINALWIDTH" val="105,736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N&#10;$$&#10; \end{document}&#10;"/>
  <p:tag name="IGUANATEXSIZE" val="20"/>
  <p:tag name="IGUANATEXCURSOR" val="55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7,7315"/>
  <p:tag name="ORIGINALWIDTH" val="329,9587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c/\sqrt{N}&#10;$$&#10; \end{document}&#10;"/>
  <p:tag name="IGUANATEXSIZE" val="20"/>
  <p:tag name="IGUANATEXCURSOR" val="56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6,23921"/>
  <p:tag name="ORIGINALWIDTH" val="419,9475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N \rightarrow \infty&#10;$$&#10; \end{document}&#10;"/>
  <p:tag name="IGUANATEXSIZE" val="20"/>
  <p:tag name="IGUANATEXCURSOR" val="57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1,9535"/>
  <p:tag name="ORIGINALWIDTH" val="2571,42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varphi_D} = \frac{1}{\sqrt{\mathcal{N}}} \sum_{\sigma_1 \dots \sigma_N = 0}^1 \Tr(A_{\sigma_1}^{[1]})\dots A_{\sigma_N}^{[N]} \ket{\sigma_1 \dots \sigma_N}&#10;$$&#10; \end{document}&#10;"/>
  <p:tag name="IGUANATEXSIZE" val="20"/>
  <p:tag name="IGUANATEXCURSOR" val="71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1127,10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 A_{\sigma_N}^{[i]}&#10;$ - $D \times D$ matrix&#10; \end{document}&#10;"/>
  <p:tag name="IGUANATEXSIZE" val="20"/>
  <p:tag name="IGUANATEXCURSOR" val="58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600,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H \notin\mathcal{S} = \t{span}_{\mathbb{H}}\left\{K_i^\dagger K_j, \forall_{ij}  \right\}&#10;$ then Heisenberg scaling is possible&#10;&#10; \end{document}&#10;"/>
  <p:tag name="IGUANATEXSIZE" val="20"/>
  <p:tag name="IGUANATEXCURSOR" val="5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,7364"/>
  <p:tag name="ORIGINALWIDTH" val="1489,31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propto \sigma_z, \quad K_0 \propto \openone, K_1 \propto \sigma_z&#10;$&#10; \end{document}&#10;"/>
  <p:tag name="IGUANATEXSIZE" val="20"/>
  <p:tag name="IGUANATEXCURSOR" val="6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in \mathcal{S}$&#10; \end{document}&#10;"/>
  <p:tag name="IGUANATEXSIZE" val="20"/>
  <p:tag name="IGUANATEXCURSOR" val="55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7,4803"/>
  <p:tag name="ORIGINALWIDTH" val="530,933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 \frac{c}{\sqrt{N}}$&#10;\end{document}&#10;"/>
  <p:tag name="IGUANATEXSIZE" val="20"/>
  <p:tag name="IGUANATEXCURSOR" val="5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8,7364"/>
  <p:tag name="ORIGINALWIDTH" val="1494,56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propto \sigma_z, \quad K_0 \propto \openone, K_1 \propto \sigma_x&#10;$&#10; \end{document}&#10;"/>
  <p:tag name="IGUANATEXSIZE" val="20"/>
  <p:tag name="IGUANATEXCURSOR" val="601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3,7346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H \notin \mathcal{S}$&#10; \end{document}&#10;"/>
  <p:tag name="IGUANATEXSIZE" val="20"/>
  <p:tag name="IGUANATEXCURSOR" val="53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1,9835"/>
  <p:tag name="ORIGINALWIDTH" val="449,1938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 \frac{c}{N}$&#10;\end{document}&#10;"/>
  <p:tag name="IGUANATEXSIZE" val="20"/>
  <p:tag name="IGUANATEXCURSOR" val="58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92,98835"/>
  <p:tag name="ORIGINALWIDTH" val="341,957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&#10;H \in\mathcal{S}$&#10; \end{document}&#10;"/>
  <p:tag name="IGUANATEXSIZE" val="20"/>
  <p:tag name="IGUANATEXCURSOR" val="535"/>
  <p:tag name="TRANSPARENCY" val="True"/>
  <p:tag name="FILENAME" val=""/>
  <p:tag name="LATEXENGINEID" val="0"/>
  <p:tag name="TEMPFOLDER" val="C:\Users\rafal\Documents\000\"/>
  <p:tag name="LATEXFORMHEIGHT" val="312"/>
  <p:tag name="LATEXFORMWIDTH" val="384"/>
  <p:tag name="LATEXFORMWRAP" val="True"/>
  <p:tag name="BITMAPVECTOR" val="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+$&#10;\end{document}&#10;"/>
  <p:tag name="IGUANATEXSIZE" val="20"/>
  <p:tag name="IGUANATEXCURSOR" val="5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begin{document}&#10;$ \varphi$&#10;\end{document}&#10;"/>
  <p:tag name="IGUANATEXSIZE" val="20"/>
  <p:tag name="IGUANATEXCURSOR" val="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IGUANATEXSIZE" val="20"/>
  <p:tag name="IGUANATEXCURSOR" val="5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3,23961"/>
  <p:tag name="ORIGINALWIDTH" val="83,2396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+$&#10;\end{document}&#10;"/>
  <p:tag name="IGUANATEXSIZE" val="20"/>
  <p:tag name="IGUANATEXCURSOR" val="55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71,2411"/>
  <p:tag name="LATEXADDIN" val="\documentclass{article}\pagestyle{empty}&#10;\begin{document}&#10;$ \varphi$&#10;\end{document}&#10;"/>
  <p:tag name="IGUANATEXSIZE" val="20"/>
  <p:tag name="IGUANATEXCURSOR" val="67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0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25,2343"/>
  <p:tag name="ORIGINALWIDTH" val="117,7353"/>
  <p:tag name="LATEXADDIN" val="\documentclass{article}\pagestyle{empty}&#10;\begin{document}&#10;$ |1 \rangle$&#10;\end{document}&#10;"/>
  <p:tag name="IGUANATEXSIZE" val="20"/>
  <p:tag name="IGUANATEXCURSOR" val="62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81,73976"/>
  <p:tag name="ORIGINALWIDTH" val="59,242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IGUANATEXSIZE" val="20"/>
  <p:tag name="IGUANATEXCURSOR" val="56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579,677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U_L^\theta = e^{i T_L \theta}$&#10; \end{document}&#10;"/>
  <p:tag name="IGUANATEXSIZE" val="20"/>
  <p:tag name="IGUANATEXCURSOR" val="5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,4807"/>
  <p:tag name="ORIGINALWIDTH" val="670,416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U_{A_i}^\theta = e^{i T_{A_i} \theta}$&#10; \end{document}&#10;"/>
  <p:tag name="IGUANATEXSIZE" val="20"/>
  <p:tag name="IGUANATEXCURSOR" val="5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579,677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U_L^\theta = e^{i T_L \theta}$&#10; \end{document}&#10;"/>
  <p:tag name="IGUANATEXSIZE" val="20"/>
  <p:tag name="IGUANATEXCURSOR" val="5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,4807"/>
  <p:tag name="ORIGINALWIDTH" val="670,416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U_{A_i}^\theta = e^{i T_{A_i} \theta}$&#10; \end{document}&#10;"/>
  <p:tag name="IGUANATEXSIZE" val="20"/>
  <p:tag name="IGUANATEXCURSOR" val="5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40,2324"/>
  <p:tag name="ORIGINALWIDTH" val="579,6776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U_L^\theta = e^{i T_L \theta}$&#10; \end{document}&#10;"/>
  <p:tag name="IGUANATEXSIZE" val="20"/>
  <p:tag name="IGUANATEXCURSOR" val="55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54,4807"/>
  <p:tag name="ORIGINALWIDTH" val="670,4162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U_{A_i}^\theta = e^{i T_{A_i} \theta}$&#10; \end{document}&#10;"/>
  <p:tag name="IGUANATEXSIZE" val="20"/>
  <p:tag name="IGUANATEXCURSOR" val="5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07,724"/>
  <p:tag name="ORIGINALWIDTH" val="559,430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&#10;\epsilon \geq \frac{(\Delta T_L)^2}{3\sqrt{6} F^\uparrow}&#10;$ \end{document}&#10;"/>
  <p:tag name="IGUANATEXSIZE" val="20"/>
  <p:tag name="IGUANATEXCURSOR" val="5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600,3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If $&#10;H \notin\mathcal{S} = \t{span}_{\mathbb{H}}\left\{K_i^\dagger K_j, \forall_{ij}  \right\}&#10;$ then Heisenberg scaling is possible&#10;&#10; \end{document}&#10;"/>
  <p:tag name="IGUANATEXSIZE" val="20"/>
  <p:tag name="IGUANATEXCURSOR" val="556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,7361"/>
  <p:tag name="ORIGINALWIDTH" val="3432,32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Optimal protocols utilize the ideas of quantum error-correction \end{document}&#10;"/>
  <p:tag name="IGUANATEXSIZE" val="20"/>
  <p:tag name="IGUANATEXCURSOR" val="593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24,222"/>
  <p:tag name="ORIGINALWIDTH" val="3433,82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Heisenberg scaling is impossible if &#10;$&#10;H \in \mathcal{S} =  \t{span}_{\mathbb{H}}\left\{K_i^\dagger K_j, \forall_{ij}  \right\}&#10;$&#10;&#10; \end{document}&#10;"/>
  <p:tag name="IGUANATEXSIZE" val="20"/>
  <p:tag name="IGUANATEXCURSOR" val="589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72,216"/>
  <p:tag name="ORIGINALWIDTH" val="1131,60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mathcal{E}_\varphi(\rho) = \sum_k K_{k}^{\varphi} &#10;\rho K_{k}^{\varphi \dagger}$$&#10; \end{document}&#10;"/>
  <p:tag name="IGUANATEXSIZE" val="20"/>
  <p:tag name="IGUANATEXCURSOR" val="59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6,213"/>
  <p:tag name="ORIGINALWIDTH" val="998,8751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H = i \sum_k \dot{K_k}^{\varphi \dagger} K_k^{\varphi}$$ &#10;&#10; \end{document}&#10;"/>
  <p:tag name="IGUANATEXSIZE" val="20"/>
  <p:tag name="IGUANATEXCURSOR" val="585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,2358"/>
  <p:tag name="ORIGINALWIDTH" val="2723,659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Optimal protocols involve weakly entangled states &#10; \end{document}&#10;"/>
  <p:tag name="IGUANATEXSIZE" val="20"/>
  <p:tag name="IGUANATEXCURSOR" val="580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1,7361"/>
  <p:tag name="ORIGINALWIDTH" val="3567,30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Tensor network methods can be applied to study complex models&#10;\end{document}&#10;"/>
  <p:tag name="IGUANATEXSIZE" val="20"/>
  <p:tag name="IGUANATEXCURSOR" val="584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13,2358"/>
  <p:tag name="ORIGINALWIDTH" val="3806,524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Metrological bounds imply limits on effiiency on covariant QEC codes \end{document}&#10;"/>
  <p:tag name="IGUANATEXSIZE" val="20"/>
  <p:tag name="IGUANATEXCURSOR" val="598"/>
  <p:tag name="TRANSPARENCY" val="True"/>
  <p:tag name="FILENAME" val="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123,734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mathcal{E}_\varphi$&#10;\end{document}&#10;"/>
  <p:tag name="IGUANATEXSIZE" val="20"/>
  <p:tag name="IGUANATEXCURSOR" val="575"/>
  <p:tag name="TRANSPARENCY" val="Fals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1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23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V_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26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12507</TotalTime>
  <Words>1155</Words>
  <Application>Microsoft Office PowerPoint</Application>
  <PresentationFormat>Pokaz na ekranie (4:3)</PresentationFormat>
  <Paragraphs>114</Paragraphs>
  <Slides>18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27" baseType="lpstr">
      <vt:lpstr>Calibri</vt:lpstr>
      <vt:lpstr>Lucida Sans Unicode</vt:lpstr>
      <vt:lpstr>Microsoft Himalaya</vt:lpstr>
      <vt:lpstr>Times</vt:lpstr>
      <vt:lpstr>Times New Roman</vt:lpstr>
      <vt:lpstr>Verdana</vt:lpstr>
      <vt:lpstr>Wingdings 2</vt:lpstr>
      <vt:lpstr>Wingdings 3</vt:lpstr>
      <vt:lpstr>Concourse</vt:lpstr>
      <vt:lpstr>Quantum Metrology in the Era of Quantum Information</vt:lpstr>
      <vt:lpstr>Quantum metrology as a quantum channel estimation problem</vt:lpstr>
      <vt:lpstr>Phase estimation with N uses of a channel</vt:lpstr>
      <vt:lpstr>Impact of decoherence…</vt:lpstr>
      <vt:lpstr>The most general adaptive scheme</vt:lpstr>
      <vt:lpstr>Precision bounds via minimization over equivalent Kraus representations </vt:lpstr>
      <vt:lpstr>Heisenberg vs. No-Heisenberg scaling </vt:lpstr>
      <vt:lpstr>Squeezed light  enhanced gravitational wave detectors</vt:lpstr>
      <vt:lpstr>Typical behaviour in the limit of large number of probes….</vt:lpstr>
      <vt:lpstr>Optimal metrological protocols in the large particle limit via tensor networks</vt:lpstr>
      <vt:lpstr>Can quantum error-correction be useful in quantum metrology?</vt:lpstr>
      <vt:lpstr>Heisenberg scaling via  Quantum Error-Correction</vt:lpstr>
      <vt:lpstr>What can quantum metrological bounds tell about quantum error-correcting codes?</vt:lpstr>
      <vt:lpstr>Fault tollerance and transversality</vt:lpstr>
      <vt:lpstr>Approximate Eastin-Knill theorem</vt:lpstr>
      <vt:lpstr>Approximate Eastin-Knill theorem</vt:lpstr>
      <vt:lpstr>Approximate Eastin-Knill theorem</vt:lpstr>
      <vt:lpstr>Take home messages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Komputery kwantowe</dc:title>
  <dc:creator>Rafal</dc:creator>
  <cp:lastModifiedBy>Konto Microsoft</cp:lastModifiedBy>
  <cp:revision>983</cp:revision>
  <dcterms:created xsi:type="dcterms:W3CDTF">2015-09-10T09:53:21Z</dcterms:created>
  <dcterms:modified xsi:type="dcterms:W3CDTF">2021-03-15T08:39:31Z</dcterms:modified>
</cp:coreProperties>
</file>